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218"/>
  </p:notesMasterIdLst>
  <p:handoutMasterIdLst>
    <p:handoutMasterId r:id="rId219"/>
  </p:handoutMasterIdLst>
  <p:sldIdLst>
    <p:sldId id="502" r:id="rId2"/>
    <p:sldId id="683" r:id="rId3"/>
    <p:sldId id="684" r:id="rId4"/>
    <p:sldId id="685" r:id="rId5"/>
    <p:sldId id="686" r:id="rId6"/>
    <p:sldId id="687" r:id="rId7"/>
    <p:sldId id="740" r:id="rId8"/>
    <p:sldId id="741" r:id="rId9"/>
    <p:sldId id="688" r:id="rId10"/>
    <p:sldId id="679" r:id="rId11"/>
    <p:sldId id="504" r:id="rId12"/>
    <p:sldId id="506" r:id="rId13"/>
    <p:sldId id="507" r:id="rId14"/>
    <p:sldId id="508" r:id="rId15"/>
    <p:sldId id="509" r:id="rId16"/>
    <p:sldId id="510" r:id="rId17"/>
    <p:sldId id="511" r:id="rId18"/>
    <p:sldId id="512" r:id="rId19"/>
    <p:sldId id="513" r:id="rId20"/>
    <p:sldId id="514" r:id="rId21"/>
    <p:sldId id="752" r:id="rId22"/>
    <p:sldId id="742" r:id="rId23"/>
    <p:sldId id="743" r:id="rId24"/>
    <p:sldId id="744" r:id="rId25"/>
    <p:sldId id="745" r:id="rId26"/>
    <p:sldId id="746" r:id="rId27"/>
    <p:sldId id="749" r:id="rId28"/>
    <p:sldId id="520" r:id="rId29"/>
    <p:sldId id="680" r:id="rId30"/>
    <p:sldId id="748" r:id="rId31"/>
    <p:sldId id="721" r:id="rId32"/>
    <p:sldId id="523" r:id="rId33"/>
    <p:sldId id="526" r:id="rId34"/>
    <p:sldId id="670" r:id="rId35"/>
    <p:sldId id="669" r:id="rId36"/>
    <p:sldId id="722" r:id="rId37"/>
    <p:sldId id="723" r:id="rId38"/>
    <p:sldId id="724" r:id="rId39"/>
    <p:sldId id="725" r:id="rId40"/>
    <p:sldId id="726" r:id="rId41"/>
    <p:sldId id="727" r:id="rId42"/>
    <p:sldId id="728" r:id="rId43"/>
    <p:sldId id="729" r:id="rId44"/>
    <p:sldId id="730" r:id="rId45"/>
    <p:sldId id="731" r:id="rId46"/>
    <p:sldId id="732" r:id="rId47"/>
    <p:sldId id="733" r:id="rId48"/>
    <p:sldId id="734" r:id="rId49"/>
    <p:sldId id="735" r:id="rId50"/>
    <p:sldId id="736" r:id="rId51"/>
    <p:sldId id="690" r:id="rId52"/>
    <p:sldId id="527" r:id="rId53"/>
    <p:sldId id="533" r:id="rId54"/>
    <p:sldId id="530" r:id="rId55"/>
    <p:sldId id="750" r:id="rId56"/>
    <p:sldId id="528" r:id="rId57"/>
    <p:sldId id="531" r:id="rId58"/>
    <p:sldId id="532" r:id="rId59"/>
    <p:sldId id="535" r:id="rId60"/>
    <p:sldId id="536" r:id="rId61"/>
    <p:sldId id="537" r:id="rId62"/>
    <p:sldId id="538" r:id="rId63"/>
    <p:sldId id="539" r:id="rId64"/>
    <p:sldId id="540" r:id="rId65"/>
    <p:sldId id="541" r:id="rId66"/>
    <p:sldId id="542" r:id="rId67"/>
    <p:sldId id="706" r:id="rId68"/>
    <p:sldId id="543" r:id="rId69"/>
    <p:sldId id="544" r:id="rId70"/>
    <p:sldId id="545" r:id="rId71"/>
    <p:sldId id="546" r:id="rId72"/>
    <p:sldId id="547" r:id="rId73"/>
    <p:sldId id="549" r:id="rId74"/>
    <p:sldId id="705" r:id="rId75"/>
    <p:sldId id="550" r:id="rId76"/>
    <p:sldId id="551" r:id="rId77"/>
    <p:sldId id="552" r:id="rId78"/>
    <p:sldId id="553" r:id="rId79"/>
    <p:sldId id="555" r:id="rId80"/>
    <p:sldId id="554" r:id="rId81"/>
    <p:sldId id="556" r:id="rId82"/>
    <p:sldId id="557" r:id="rId83"/>
    <p:sldId id="558" r:id="rId84"/>
    <p:sldId id="668" r:id="rId85"/>
    <p:sldId id="692" r:id="rId86"/>
    <p:sldId id="578" r:id="rId87"/>
    <p:sldId id="579" r:id="rId88"/>
    <p:sldId id="580" r:id="rId89"/>
    <p:sldId id="581" r:id="rId90"/>
    <p:sldId id="582" r:id="rId91"/>
    <p:sldId id="673" r:id="rId92"/>
    <p:sldId id="716" r:id="rId93"/>
    <p:sldId id="694" r:id="rId94"/>
    <p:sldId id="583" r:id="rId95"/>
    <p:sldId id="584" r:id="rId96"/>
    <p:sldId id="585" r:id="rId97"/>
    <p:sldId id="586" r:id="rId98"/>
    <p:sldId id="587" r:id="rId99"/>
    <p:sldId id="588" r:id="rId100"/>
    <p:sldId id="704" r:id="rId101"/>
    <p:sldId id="589" r:id="rId102"/>
    <p:sldId id="703" r:id="rId103"/>
    <p:sldId id="590" r:id="rId104"/>
    <p:sldId id="591" r:id="rId105"/>
    <p:sldId id="592" r:id="rId106"/>
    <p:sldId id="593" r:id="rId107"/>
    <p:sldId id="594" r:id="rId108"/>
    <p:sldId id="595" r:id="rId109"/>
    <p:sldId id="596" r:id="rId110"/>
    <p:sldId id="597" r:id="rId111"/>
    <p:sldId id="598" r:id="rId112"/>
    <p:sldId id="602" r:id="rId113"/>
    <p:sldId id="599" r:id="rId114"/>
    <p:sldId id="600" r:id="rId115"/>
    <p:sldId id="601" r:id="rId116"/>
    <p:sldId id="603" r:id="rId117"/>
    <p:sldId id="674" r:id="rId118"/>
    <p:sldId id="695" r:id="rId119"/>
    <p:sldId id="713" r:id="rId120"/>
    <p:sldId id="738" r:id="rId121"/>
    <p:sldId id="604" r:id="rId122"/>
    <p:sldId id="714" r:id="rId123"/>
    <p:sldId id="605" r:id="rId124"/>
    <p:sldId id="606" r:id="rId125"/>
    <p:sldId id="607" r:id="rId126"/>
    <p:sldId id="608" r:id="rId127"/>
    <p:sldId id="609" r:id="rId128"/>
    <p:sldId id="610" r:id="rId129"/>
    <p:sldId id="611" r:id="rId130"/>
    <p:sldId id="612" r:id="rId131"/>
    <p:sldId id="613" r:id="rId132"/>
    <p:sldId id="614" r:id="rId133"/>
    <p:sldId id="616" r:id="rId134"/>
    <p:sldId id="617" r:id="rId135"/>
    <p:sldId id="618" r:id="rId136"/>
    <p:sldId id="619" r:id="rId137"/>
    <p:sldId id="620" r:id="rId138"/>
    <p:sldId id="621" r:id="rId139"/>
    <p:sldId id="622" r:id="rId140"/>
    <p:sldId id="623" r:id="rId141"/>
    <p:sldId id="624" r:id="rId142"/>
    <p:sldId id="625" r:id="rId143"/>
    <p:sldId id="626" r:id="rId144"/>
    <p:sldId id="627" r:id="rId145"/>
    <p:sldId id="628" r:id="rId146"/>
    <p:sldId id="629" r:id="rId147"/>
    <p:sldId id="707" r:id="rId148"/>
    <p:sldId id="739" r:id="rId149"/>
    <p:sldId id="675" r:id="rId150"/>
    <p:sldId id="696" r:id="rId151"/>
    <p:sldId id="630" r:id="rId152"/>
    <p:sldId id="634" r:id="rId153"/>
    <p:sldId id="631" r:id="rId154"/>
    <p:sldId id="632" r:id="rId155"/>
    <p:sldId id="633" r:id="rId156"/>
    <p:sldId id="676" r:id="rId157"/>
    <p:sldId id="697" r:id="rId158"/>
    <p:sldId id="635" r:id="rId159"/>
    <p:sldId id="751" r:id="rId160"/>
    <p:sldId id="636" r:id="rId161"/>
    <p:sldId id="638" r:id="rId162"/>
    <p:sldId id="637" r:id="rId163"/>
    <p:sldId id="639" r:id="rId164"/>
    <p:sldId id="640" r:id="rId165"/>
    <p:sldId id="641" r:id="rId166"/>
    <p:sldId id="642" r:id="rId167"/>
    <p:sldId id="643" r:id="rId168"/>
    <p:sldId id="647" r:id="rId169"/>
    <p:sldId id="644" r:id="rId170"/>
    <p:sldId id="645" r:id="rId171"/>
    <p:sldId id="646" r:id="rId172"/>
    <p:sldId id="708" r:id="rId173"/>
    <p:sldId id="709" r:id="rId174"/>
    <p:sldId id="710" r:id="rId175"/>
    <p:sldId id="677" r:id="rId176"/>
    <p:sldId id="698" r:id="rId177"/>
    <p:sldId id="649" r:id="rId178"/>
    <p:sldId id="650" r:id="rId179"/>
    <p:sldId id="678" r:id="rId180"/>
    <p:sldId id="700" r:id="rId181"/>
    <p:sldId id="712" r:id="rId182"/>
    <p:sldId id="711" r:id="rId183"/>
    <p:sldId id="652" r:id="rId184"/>
    <p:sldId id="651" r:id="rId185"/>
    <p:sldId id="654" r:id="rId186"/>
    <p:sldId id="655" r:id="rId187"/>
    <p:sldId id="656" r:id="rId188"/>
    <p:sldId id="657" r:id="rId189"/>
    <p:sldId id="658" r:id="rId190"/>
    <p:sldId id="659" r:id="rId191"/>
    <p:sldId id="660" r:id="rId192"/>
    <p:sldId id="701" r:id="rId193"/>
    <p:sldId id="661" r:id="rId194"/>
    <p:sldId id="662" r:id="rId195"/>
    <p:sldId id="663" r:id="rId196"/>
    <p:sldId id="664" r:id="rId197"/>
    <p:sldId id="666" r:id="rId198"/>
    <p:sldId id="665" r:id="rId199"/>
    <p:sldId id="667" r:id="rId200"/>
    <p:sldId id="289" r:id="rId201"/>
    <p:sldId id="753" r:id="rId202"/>
    <p:sldId id="754" r:id="rId203"/>
    <p:sldId id="759" r:id="rId204"/>
    <p:sldId id="760" r:id="rId205"/>
    <p:sldId id="761" r:id="rId206"/>
    <p:sldId id="755" r:id="rId207"/>
    <p:sldId id="763" r:id="rId208"/>
    <p:sldId id="762" r:id="rId209"/>
    <p:sldId id="765" r:id="rId210"/>
    <p:sldId id="766" r:id="rId211"/>
    <p:sldId id="767" r:id="rId212"/>
    <p:sldId id="764" r:id="rId213"/>
    <p:sldId id="756" r:id="rId214"/>
    <p:sldId id="757" r:id="rId215"/>
    <p:sldId id="758" r:id="rId216"/>
    <p:sldId id="715" r:id="rId217"/>
  </p:sldIdLst>
  <p:sldSz cx="12188825" cy="6858000"/>
  <p:notesSz cx="6858000" cy="9144000"/>
  <p:custDataLst>
    <p:tags r:id="rId220"/>
  </p:custDataLst>
  <p:defaultTextStyle>
    <a:defPPr>
      <a:defRPr lang="en-US"/>
    </a:defPPr>
    <a:lvl1pPr algn="l" rtl="0" eaLnBrk="0" fontAlgn="base" hangingPunct="0">
      <a:spcBef>
        <a:spcPct val="0"/>
      </a:spcBef>
      <a:spcAft>
        <a:spcPct val="0"/>
      </a:spcAft>
      <a:defRPr sz="1200" b="1"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1200" b="1"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1200" b="1"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1200" b="1"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1200" b="1"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200" b="1"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200" b="1"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200" b="1"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200" b="1"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3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6" d="100"/>
          <a:sy n="146" d="100"/>
        </p:scale>
        <p:origin x="100" y="316"/>
      </p:cViewPr>
      <p:guideLst>
        <p:guide orient="horz" pos="2160"/>
        <p:guide pos="335"/>
      </p:guideLst>
    </p:cSldViewPr>
  </p:slideViewPr>
  <p:outlineViewPr>
    <p:cViewPr>
      <p:scale>
        <a:sx n="33" d="100"/>
        <a:sy n="33" d="100"/>
      </p:scale>
      <p:origin x="0" y="-10368"/>
    </p:cViewPr>
  </p:outlineViewPr>
  <p:notesTextViewPr>
    <p:cViewPr>
      <p:scale>
        <a:sx n="1" d="1"/>
        <a:sy n="1" d="1"/>
      </p:scale>
      <p:origin x="0" y="0"/>
    </p:cViewPr>
  </p:notesTextViewPr>
  <p:sorterViewPr>
    <p:cViewPr>
      <p:scale>
        <a:sx n="141" d="100"/>
        <a:sy n="141" d="100"/>
      </p:scale>
      <p:origin x="0" y="-90300"/>
    </p:cViewPr>
  </p:sorterViewPr>
  <p:notesViewPr>
    <p:cSldViewPr>
      <p:cViewPr varScale="1">
        <p:scale>
          <a:sx n="104" d="100"/>
          <a:sy n="104" d="100"/>
        </p:scale>
        <p:origin x="-4128" y="-11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tableStyles" Target="tableStyle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handoutMaster" Target="handoutMasters/handoutMaster1.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ags" Target="tags/tag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presProps" Target="presProp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b="0">
                <a:latin typeface="+mn-lt"/>
                <a:ea typeface="+mn-ea"/>
                <a:cs typeface="+mn-cs"/>
              </a:defRPr>
            </a:lvl1pPr>
          </a:lstStyle>
          <a:p>
            <a:pPr>
              <a:defRPr/>
            </a:pPr>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spcBef>
                <a:spcPct val="0"/>
              </a:spcBef>
              <a:defRPr b="0">
                <a:latin typeface="Calibri" panose="020F0502020204030204" pitchFamily="34" charset="0"/>
              </a:defRPr>
            </a:lvl1pPr>
          </a:lstStyle>
          <a:p>
            <a:pPr>
              <a:defRPr/>
            </a:pPr>
            <a:fld id="{5AA18AFC-5F3E-48EE-B6A9-2F4F9BBEE9E7}" type="datetimeFigureOut">
              <a:rPr lang="en-US" altLang="nl-NL"/>
              <a:pPr>
                <a:defRPr/>
              </a:pPr>
              <a:t>1/6/2018</a:t>
            </a:fld>
            <a:endParaRPr lang="nl-NL" altLang="nl-NL"/>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b="0">
                <a:latin typeface="+mn-lt"/>
                <a:ea typeface="+mn-ea"/>
                <a:cs typeface="+mn-cs"/>
              </a:defRPr>
            </a:lvl1pPr>
          </a:lstStyle>
          <a:p>
            <a:pPr>
              <a:defRPr/>
            </a:pPr>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spcBef>
                <a:spcPct val="0"/>
              </a:spcBef>
              <a:defRPr b="0">
                <a:latin typeface="Calibri" panose="020F0502020204030204" pitchFamily="34" charset="0"/>
              </a:defRPr>
            </a:lvl1pPr>
          </a:lstStyle>
          <a:p>
            <a:pPr>
              <a:defRPr/>
            </a:pPr>
            <a:fld id="{D6042F54-1C4E-4DF4-9070-01FB79EE965F}" type="slidenum">
              <a:rPr lang="nl-NL" altLang="nl-NL"/>
              <a:pPr>
                <a:defRPr/>
              </a:pPr>
              <a:t>‹nr.›</a:t>
            </a:fld>
            <a:endParaRPr lang="nl-NL" altLang="nl-NL"/>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8" y="381000"/>
            <a:ext cx="4572000" cy="2573338"/>
          </a:xfrm>
          <a:prstGeom prst="rect">
            <a:avLst/>
          </a:prstGeom>
          <a:noFill/>
          <a:ln w="12700">
            <a:solidFill>
              <a:prstClr val="black"/>
            </a:solidFill>
          </a:ln>
        </p:spPr>
        <p:txBody>
          <a:bodyPr vert="horz" lIns="91440" tIns="45720" rIns="91440" bIns="45720" rtlCol="0" anchor="ctr"/>
          <a:lstStyle/>
          <a:p>
            <a:pPr lvl="0"/>
            <a:endParaRPr noProof="0" dirty="0"/>
          </a:p>
        </p:txBody>
      </p:sp>
      <p:sp>
        <p:nvSpPr>
          <p:cNvPr id="5" name="Notes Placeholder 4"/>
          <p:cNvSpPr>
            <a:spLocks noGrp="1"/>
          </p:cNvSpPr>
          <p:nvPr>
            <p:ph type="body" sz="quarter" idx="3"/>
          </p:nvPr>
        </p:nvSpPr>
        <p:spPr>
          <a:xfrm>
            <a:off x="381000" y="3124200"/>
            <a:ext cx="6096000" cy="5334000"/>
          </a:xfrm>
          <a:prstGeom prst="rect">
            <a:avLst/>
          </a:prstGeom>
        </p:spPr>
        <p:txBody>
          <a:bodyPr vert="horz" lIns="0" tIns="0" rIns="0" bIns="91440" rtlCol="0">
            <a:normAutofit/>
          </a:bodyPr>
          <a:lstStyle/>
          <a:p>
            <a:pPr lvl="0"/>
            <a:r>
              <a:rPr noProof="0"/>
              <a:t>Click to edit Master text styles</a:t>
            </a:r>
          </a:p>
          <a:p>
            <a:pPr lvl="1"/>
            <a:r>
              <a:rPr noProof="0"/>
              <a:t>Second level</a:t>
            </a:r>
          </a:p>
          <a:p>
            <a:pPr lvl="2"/>
            <a:r>
              <a:rPr noProof="0"/>
              <a:t>Third level</a:t>
            </a:r>
          </a:p>
          <a:p>
            <a:pPr lvl="3"/>
            <a:r>
              <a:rPr noProof="0"/>
              <a:t>Fourth level</a:t>
            </a:r>
          </a:p>
          <a:p>
            <a:pPr lvl="4"/>
            <a:r>
              <a:rPr noProof="0"/>
              <a:t>Fifth level</a:t>
            </a:r>
          </a:p>
        </p:txBody>
      </p:sp>
      <p:sp>
        <p:nvSpPr>
          <p:cNvPr id="6" name="Footer Placeholder 5"/>
          <p:cNvSpPr>
            <a:spLocks noGrp="1"/>
          </p:cNvSpPr>
          <p:nvPr>
            <p:ph type="ftr" sz="quarter" idx="4"/>
          </p:nvPr>
        </p:nvSpPr>
        <p:spPr>
          <a:xfrm>
            <a:off x="381000" y="8610600"/>
            <a:ext cx="4648200" cy="227013"/>
          </a:xfrm>
          <a:prstGeom prst="rect">
            <a:avLst/>
          </a:prstGeom>
        </p:spPr>
        <p:txBody>
          <a:bodyPr vert="horz" lIns="91440" tIns="45720" rIns="91440" bIns="45720" rtlCol="0" anchor="b"/>
          <a:lstStyle>
            <a:lvl1pPr algn="l" eaLnBrk="1" fontAlgn="auto" hangingPunct="1">
              <a:spcBef>
                <a:spcPts val="0"/>
              </a:spcBef>
              <a:spcAft>
                <a:spcPts val="0"/>
              </a:spcAft>
              <a:defRPr sz="1200" b="0">
                <a:latin typeface="+mn-lt"/>
                <a:ea typeface="+mn-ea"/>
                <a:cs typeface="+mn-cs"/>
              </a:defRPr>
            </a:lvl1pPr>
          </a:lstStyle>
          <a:p>
            <a:pPr>
              <a:defRPr/>
            </a:pPr>
            <a:endParaRPr/>
          </a:p>
        </p:txBody>
      </p:sp>
      <p:sp>
        <p:nvSpPr>
          <p:cNvPr id="7" name="Slide Number Placeholder 6"/>
          <p:cNvSpPr>
            <a:spLocks noGrp="1"/>
          </p:cNvSpPr>
          <p:nvPr>
            <p:ph type="sldNum" sz="quarter" idx="5"/>
          </p:nvPr>
        </p:nvSpPr>
        <p:spPr>
          <a:xfrm>
            <a:off x="5715000" y="8610600"/>
            <a:ext cx="762000" cy="227013"/>
          </a:xfrm>
          <a:prstGeom prst="rect">
            <a:avLst/>
          </a:prstGeom>
        </p:spPr>
        <p:txBody>
          <a:bodyPr vert="horz" wrap="square" lIns="91440" tIns="45720" rIns="91440" bIns="45720" numCol="1" anchor="b" anchorCtr="0" compatLnSpc="1">
            <a:prstTxWarp prst="textNoShape">
              <a:avLst/>
            </a:prstTxWarp>
          </a:bodyPr>
          <a:lstStyle>
            <a:lvl1pPr algn="r" eaLnBrk="1" hangingPunct="1">
              <a:spcBef>
                <a:spcPct val="0"/>
              </a:spcBef>
              <a:defRPr b="0">
                <a:latin typeface="Calibri" panose="020F0502020204030204" pitchFamily="34" charset="0"/>
              </a:defRPr>
            </a:lvl1pPr>
          </a:lstStyle>
          <a:p>
            <a:pPr>
              <a:defRPr/>
            </a:pPr>
            <a:fld id="{5BC88B59-9EB0-46DD-AF57-A57774E5D820}" type="slidenum">
              <a:rPr lang="nl-NL" altLang="nl-NL"/>
              <a:pPr>
                <a:defRPr/>
              </a:pPr>
              <a:t>‹nr.›</a:t>
            </a:fld>
            <a:endParaRPr lang="nl-NL" altLang="nl-NL"/>
          </a:p>
        </p:txBody>
      </p:sp>
    </p:spTree>
  </p:cSld>
  <p:clrMap bg1="lt1" tx1="dk1" bg2="lt2" tx2="dk2" accent1="accent1" accent2="accent2" accent3="accent3" accent4="accent4" accent5="accent5" accent6="accent6" hlink="hlink" folHlink="folHlink"/>
  <p:notesStyle>
    <a:lvl1pPr algn="l" rtl="0" eaLnBrk="0" fontAlgn="base" hangingPunct="0">
      <a:spcBef>
        <a:spcPts val="600"/>
      </a:spcBef>
      <a:spcAft>
        <a:spcPct val="0"/>
      </a:spcAft>
      <a:defRPr sz="1100" kern="1200">
        <a:solidFill>
          <a:schemeClr val="tx1"/>
        </a:solidFill>
        <a:latin typeface="+mn-lt"/>
        <a:ea typeface="MS PGothic" panose="020B0600070205080204" pitchFamily="34" charset="-128"/>
        <a:cs typeface="ＭＳ Ｐゴシック" charset="0"/>
      </a:defRPr>
    </a:lvl1pPr>
    <a:lvl2pPr marL="228600" indent="-114300" algn="l" rtl="0" eaLnBrk="0" fontAlgn="base" hangingPunct="0">
      <a:spcBef>
        <a:spcPts val="600"/>
      </a:spcBef>
      <a:spcAft>
        <a:spcPct val="0"/>
      </a:spcAft>
      <a:buFont typeface="Arial" panose="020B0604020202020204" pitchFamily="34" charset="0"/>
      <a:buChar char="•"/>
      <a:defRPr sz="1000" kern="1200">
        <a:solidFill>
          <a:schemeClr val="tx1"/>
        </a:solidFill>
        <a:latin typeface="+mn-lt"/>
        <a:ea typeface="MS PGothic" panose="020B0600070205080204" pitchFamily="34" charset="-128"/>
        <a:cs typeface="+mn-cs"/>
      </a:defRPr>
    </a:lvl2pPr>
    <a:lvl3pPr marL="400050" indent="-114300" algn="l" rtl="0" eaLnBrk="0" fontAlgn="base" hangingPunct="0">
      <a:spcBef>
        <a:spcPts val="600"/>
      </a:spcBef>
      <a:spcAft>
        <a:spcPct val="0"/>
      </a:spcAft>
      <a:buFont typeface="Arial" panose="020B0604020202020204" pitchFamily="34" charset="0"/>
      <a:buChar char="–"/>
      <a:defRPr sz="900" kern="1200">
        <a:solidFill>
          <a:schemeClr val="tx1"/>
        </a:solidFill>
        <a:latin typeface="+mn-lt"/>
        <a:ea typeface="MS PGothic" panose="020B0600070205080204" pitchFamily="34" charset="-128"/>
        <a:cs typeface="+mn-cs"/>
      </a:defRPr>
    </a:lvl3pPr>
    <a:lvl4pPr marL="571500" indent="-114300" algn="l" rtl="0" eaLnBrk="0" fontAlgn="base" hangingPunct="0">
      <a:spcBef>
        <a:spcPts val="600"/>
      </a:spcBef>
      <a:spcAft>
        <a:spcPct val="0"/>
      </a:spcAft>
      <a:buFont typeface="Arial" panose="020B0604020202020204" pitchFamily="34" charset="0"/>
      <a:buChar char="•"/>
      <a:defRPr sz="900" kern="1200">
        <a:solidFill>
          <a:schemeClr val="tx1"/>
        </a:solidFill>
        <a:latin typeface="+mn-lt"/>
        <a:ea typeface="MS PGothic" panose="020B0600070205080204" pitchFamily="34" charset="-128"/>
        <a:cs typeface="+mn-cs"/>
      </a:defRPr>
    </a:lvl4pPr>
    <a:lvl5pPr marL="742950" indent="-114300" algn="l" rtl="0" eaLnBrk="0" fontAlgn="base" hangingPunct="0">
      <a:spcBef>
        <a:spcPts val="600"/>
      </a:spcBef>
      <a:spcAft>
        <a:spcPct val="0"/>
      </a:spcAft>
      <a:buFont typeface="Arial" panose="020B0604020202020204" pitchFamily="34" charset="0"/>
      <a:buChar char="–"/>
      <a:defRPr sz="800" kern="1200">
        <a:solidFill>
          <a:schemeClr val="tx1"/>
        </a:solidFill>
        <a:latin typeface="+mn-lt"/>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nl-NL"/>
              <a:t> </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DB144CE2-F4E4-4C94-949A-EF0BB5AB2160}" type="slidenum">
              <a:rPr lang="en-US" altLang="nl-NL" b="0" smtClean="0">
                <a:latin typeface="Calibri" panose="020F0502020204030204" pitchFamily="34" charset="0"/>
              </a:rPr>
              <a:pPr/>
              <a:t>1</a:t>
            </a:fld>
            <a:endParaRPr lang="en-US" altLang="nl-NL" b="0">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2078CDFE-56BE-7044-8B66-06D5BFB468B3}" type="slidenum">
              <a:rPr lang="en-US"/>
              <a:pPr>
                <a:defRPr/>
              </a:pPr>
              <a:t>22</a:t>
            </a:fld>
            <a:endParaRPr lang="en-US"/>
          </a:p>
        </p:txBody>
      </p:sp>
      <p:sp>
        <p:nvSpPr>
          <p:cNvPr id="113665"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3666"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3910556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84D96F91-E2F4-5244-A037-B1E42625F9C4}" type="slidenum">
              <a:rPr lang="en-US"/>
              <a:pPr>
                <a:defRPr/>
              </a:pPr>
              <a:t>23</a:t>
            </a:fld>
            <a:endParaRPr lang="en-US"/>
          </a:p>
        </p:txBody>
      </p:sp>
      <p:sp>
        <p:nvSpPr>
          <p:cNvPr id="115713"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5714"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41750057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84D96F91-E2F4-5244-A037-B1E42625F9C4}" type="slidenum">
              <a:rPr lang="en-US"/>
              <a:pPr>
                <a:defRPr/>
              </a:pPr>
              <a:t>24</a:t>
            </a:fld>
            <a:endParaRPr lang="en-US"/>
          </a:p>
        </p:txBody>
      </p:sp>
      <p:sp>
        <p:nvSpPr>
          <p:cNvPr id="115713"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5714"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2916584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idx="10"/>
          </p:nvPr>
        </p:nvSpPr>
        <p:spPr/>
        <p:txBody>
          <a:bodyPr/>
          <a:lstStyle/>
          <a:p>
            <a:pPr>
              <a:defRPr/>
            </a:pPr>
            <a:fld id="{5FEC6D84-75F1-2D43-B99B-D1F70D1C9DD0}" type="slidenum">
              <a:rPr lang="en-US" smtClean="0"/>
              <a:pPr>
                <a:defRPr/>
              </a:pPr>
              <a:t>25</a:t>
            </a:fld>
            <a:endParaRPr lang="en-US"/>
          </a:p>
        </p:txBody>
      </p:sp>
    </p:spTree>
    <p:extLst>
      <p:ext uri="{BB962C8B-B14F-4D97-AF65-F5344CB8AC3E}">
        <p14:creationId xmlns:p14="http://schemas.microsoft.com/office/powerpoint/2010/main" val="225709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F3F22465-B1EA-8A49-8F4C-DF6539F8229B}" type="slidenum">
              <a:rPr lang="en-US"/>
              <a:pPr>
                <a:defRPr/>
              </a:pPr>
              <a:t>26</a:t>
            </a:fld>
            <a:endParaRPr lang="en-US"/>
          </a:p>
        </p:txBody>
      </p:sp>
      <p:sp>
        <p:nvSpPr>
          <p:cNvPr id="114689"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4690"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31590798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027A6406-450A-BC43-A309-BD3B3B9371F8}" type="slidenum">
              <a:rPr lang="en-US"/>
              <a:pPr>
                <a:defRPr/>
              </a:pPr>
              <a:t>27</a:t>
            </a:fld>
            <a:endParaRPr lang="en-US"/>
          </a:p>
        </p:txBody>
      </p:sp>
      <p:sp>
        <p:nvSpPr>
          <p:cNvPr id="119809" name="Text Box 1"/>
          <p:cNvSpPr txBox="1">
            <a:spLocks noGrp="1" noRot="1" noChangeAspect="1" noChangeArrowheads="1"/>
          </p:cNvSpPr>
          <p:nvPr>
            <p:ph type="sldImg"/>
          </p:nvPr>
        </p:nvSpPr>
        <p:spPr>
          <a:xfrm>
            <a:off x="1143000" y="685800"/>
            <a:ext cx="4572000"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9810"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2130670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2.1 en § 2.2.</a:t>
            </a:r>
          </a:p>
        </p:txBody>
      </p:sp>
      <p:sp>
        <p:nvSpPr>
          <p:cNvPr id="4096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7D2D978F-95D2-4687-B6DD-7C01F837460B}" type="slidenum">
              <a:rPr lang="nl-NL" altLang="nl-NL" b="0" smtClean="0">
                <a:latin typeface="Calibri" panose="020F0502020204030204" pitchFamily="34" charset="0"/>
              </a:rPr>
              <a:pPr/>
              <a:t>28</a:t>
            </a:fld>
            <a:endParaRPr lang="nl-NL" altLang="nl-NL" b="0">
              <a:latin typeface="Calibri" panose="020F050202020403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2.4</a:t>
            </a:r>
          </a:p>
        </p:txBody>
      </p:sp>
      <p:sp>
        <p:nvSpPr>
          <p:cNvPr id="4506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161F9CF2-8319-4953-8FFB-5EF2BA08FB3E}" type="slidenum">
              <a:rPr lang="nl-NL" altLang="nl-NL" b="0" smtClean="0">
                <a:latin typeface="Calibri" panose="020F0502020204030204" pitchFamily="34" charset="0"/>
              </a:rPr>
              <a:pPr/>
              <a:t>29</a:t>
            </a:fld>
            <a:endParaRPr lang="nl-NL" altLang="nl-NL" b="0">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76CD5C79-2DA9-584D-9F5C-F40015377A7C}" type="slidenum">
              <a:rPr lang="en-US"/>
              <a:pPr>
                <a:defRPr/>
              </a:pPr>
              <a:t>30</a:t>
            </a:fld>
            <a:endParaRPr lang="en-US"/>
          </a:p>
        </p:txBody>
      </p:sp>
      <p:sp>
        <p:nvSpPr>
          <p:cNvPr id="118785" name="Text Box 1"/>
          <p:cNvSpPr txBox="1">
            <a:spLocks noGrp="1" noRot="1" noChangeAspect="1" noChangeArrowheads="1"/>
          </p:cNvSpPr>
          <p:nvPr>
            <p:ph type="sldImg"/>
          </p:nvPr>
        </p:nvSpPr>
        <p:spPr>
          <a:xfrm>
            <a:off x="1143000" y="685800"/>
            <a:ext cx="4572000"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8786"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34240794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2.4</a:t>
            </a:r>
          </a:p>
        </p:txBody>
      </p:sp>
      <p:sp>
        <p:nvSpPr>
          <p:cNvPr id="4506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161F9CF2-8319-4953-8FFB-5EF2BA08FB3E}" type="slidenum">
              <a:rPr lang="nl-NL" altLang="nl-NL" b="0" smtClean="0">
                <a:latin typeface="Calibri" panose="020F0502020204030204" pitchFamily="34" charset="0"/>
              </a:rPr>
              <a:pPr/>
              <a:t>31</a:t>
            </a:fld>
            <a:endParaRPr lang="nl-NL" altLang="nl-NL" b="0">
              <a:latin typeface="Calibri" panose="020F0502020204030204" pitchFamily="34" charset="0"/>
            </a:endParaRPr>
          </a:p>
        </p:txBody>
      </p:sp>
    </p:spTree>
    <p:extLst>
      <p:ext uri="{BB962C8B-B14F-4D97-AF65-F5344CB8AC3E}">
        <p14:creationId xmlns:p14="http://schemas.microsoft.com/office/powerpoint/2010/main" val="3887089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625BDE28-4257-0D4D-AFE4-A1536B1302DF}" type="slidenum">
              <a:rPr lang="en-US"/>
              <a:pPr>
                <a:defRPr/>
              </a:pPr>
              <a:t>8</a:t>
            </a:fld>
            <a:endParaRPr lang="en-US"/>
          </a:p>
        </p:txBody>
      </p:sp>
      <p:sp>
        <p:nvSpPr>
          <p:cNvPr id="106497"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06498"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191333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Create, voor het aanmaken van een applicatie</a:t>
            </a:r>
          </a:p>
          <a:p>
            <a:pPr eaLnBrk="1" hangingPunct="1"/>
            <a:r>
              <a:rPr lang="nl-NL" altLang="nl-NL"/>
              <a:t>Import, om een applicatie te importeren</a:t>
            </a:r>
          </a:p>
          <a:p>
            <a:pPr eaLnBrk="1" hangingPunct="1"/>
            <a:r>
              <a:rPr lang="nl-NL" altLang="nl-NL"/>
              <a:t>Dashboard geeft informatie over de statistieken achter een applicatie, aantal gebruikers, etc.</a:t>
            </a:r>
          </a:p>
          <a:p>
            <a:pPr eaLnBrk="1" hangingPunct="1"/>
            <a:r>
              <a:rPr lang="en-US" altLang="nl-NL"/>
              <a:t>Utilties gaan over thema</a:t>
            </a:r>
            <a:r>
              <a:rPr lang="ja-JP" altLang="en-US"/>
              <a:t>’</a:t>
            </a:r>
            <a:r>
              <a:rPr lang="en-US" altLang="ja-JP"/>
              <a:t>s, defaultwaarden bij het bouwen van een appilcatie, exporteren van de applicatie</a:t>
            </a:r>
            <a:endParaRPr lang="nl-NL" altLang="nl-NL"/>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4.1</a:t>
            </a:r>
          </a:p>
        </p:txBody>
      </p:sp>
      <p:sp>
        <p:nvSpPr>
          <p:cNvPr id="9523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CF37168-7D11-4F0B-9DBB-1601C305E458}" type="slidenum">
              <a:rPr kumimoji="0" lang="nl-NL" altLang="nl-NL" sz="1200" b="0" i="0" u="none" strike="noStrike" kern="1200" cap="none" spc="0" normalizeH="0" baseline="0" noProof="0" smtClean="0">
                <a:ln>
                  <a:noFill/>
                </a:ln>
                <a:solidFill>
                  <a:srgbClr val="5F5F5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nl-NL" altLang="nl-NL" sz="1200" b="0" i="0" u="none" strike="noStrike" kern="1200" cap="none" spc="0" normalizeH="0" baseline="0" noProof="0">
              <a:ln>
                <a:noFill/>
              </a:ln>
              <a:solidFill>
                <a:srgbClr val="5F5F5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9733430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4.2</a:t>
            </a:r>
          </a:p>
          <a:p>
            <a:pPr eaLnBrk="1" hangingPunct="1"/>
            <a:endParaRPr lang="nl-NL" altLang="nl-NL"/>
          </a:p>
          <a:p>
            <a:pPr eaLnBrk="1" hangingPunct="1"/>
            <a:r>
              <a:rPr lang="nl-NL" altLang="nl-NL"/>
              <a:t>Hier toon je hoe de data met betrekking tot de tabellen getoond kan worden. In principe moet je eigenlijk eerst de data “voor elkaar” hebben voordat je een applicatie kan maken. In het voorbeeld worden 2 tabellen getoond, ANNOUNCEMENTS en DEPTS.</a:t>
            </a:r>
          </a:p>
          <a:p>
            <a:pPr eaLnBrk="1" hangingPunct="1"/>
            <a:endParaRPr lang="nl-NL" altLang="nl-NL"/>
          </a:p>
          <a:p>
            <a:pPr eaLnBrk="1" hangingPunct="1"/>
            <a:r>
              <a:rPr lang="nl-NL" altLang="nl-NL"/>
              <a:t>In de begeleidende tekst staat een en ander uitgebreider beschreven. Daar wordt de EMP besproken en wordt gedemonstreerd hoe de tabel gemanipuleerd kan worden, zonder een applicatie, maar gewoon via de Objecgt Browser.</a:t>
            </a:r>
          </a:p>
        </p:txBody>
      </p:sp>
      <p:sp>
        <p:nvSpPr>
          <p:cNvPr id="1013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6DE5785-F118-41D1-B4E0-C5B8E4B6D378}" type="slidenum">
              <a:rPr kumimoji="0" lang="nl-NL" altLang="nl-NL" sz="1200" b="0" i="0" u="none" strike="noStrike" kern="1200" cap="none" spc="0" normalizeH="0" baseline="0" noProof="0" smtClean="0">
                <a:ln>
                  <a:noFill/>
                </a:ln>
                <a:solidFill>
                  <a:srgbClr val="5F5F5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nl-NL" altLang="nl-NL" sz="1200" b="0" i="0" u="none" strike="noStrike" kern="1200" cap="none" spc="0" normalizeH="0" baseline="0" noProof="0">
              <a:ln>
                <a:noFill/>
              </a:ln>
              <a:solidFill>
                <a:srgbClr val="5F5F5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648958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4.3.</a:t>
            </a:r>
          </a:p>
          <a:p>
            <a:pPr eaLnBrk="1" hangingPunct="1"/>
            <a:endParaRPr lang="nl-NL" altLang="nl-NL"/>
          </a:p>
          <a:p>
            <a:pPr eaLnBrk="1" hangingPunct="1"/>
            <a:r>
              <a:rPr lang="nl-NL" altLang="nl-NL"/>
              <a:t>Hier worden alleen wat richtlijnen gegeven voor wat betreft hoe de Utilties gebruikt kunnen worden. Het gaat om niet alledaags gebruik en dus is het raadzaam dat de cursist zelf zijn of haar weg gaat vinden hierin.</a:t>
            </a:r>
          </a:p>
        </p:txBody>
      </p:sp>
      <p:sp>
        <p:nvSpPr>
          <p:cNvPr id="10342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F4A116C-88AB-4994-A9B5-ADA2D21FF205}" type="slidenum">
              <a:rPr kumimoji="0" lang="nl-NL" altLang="nl-NL" sz="1200" b="0" i="0" u="none" strike="noStrike" kern="1200" cap="none" spc="0" normalizeH="0" baseline="0" noProof="0" smtClean="0">
                <a:ln>
                  <a:noFill/>
                </a:ln>
                <a:solidFill>
                  <a:srgbClr val="5F5F5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nl-NL" altLang="nl-NL" sz="1200" b="0" i="0" u="none" strike="noStrike" kern="1200" cap="none" spc="0" normalizeH="0" baseline="0" noProof="0">
              <a:ln>
                <a:noFill/>
              </a:ln>
              <a:solidFill>
                <a:srgbClr val="5F5F5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9164983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Demo applicatie maken</a:t>
            </a:r>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54</a:t>
            </a:fld>
            <a:endParaRPr lang="nl-NL" altLang="nl-NL"/>
          </a:p>
        </p:txBody>
      </p:sp>
    </p:spTree>
    <p:extLst>
      <p:ext uri="{BB962C8B-B14F-4D97-AF65-F5344CB8AC3E}">
        <p14:creationId xmlns:p14="http://schemas.microsoft.com/office/powerpoint/2010/main" val="274513265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Demo applicatie maken</a:t>
            </a:r>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55</a:t>
            </a:fld>
            <a:endParaRPr lang="nl-NL" altLang="nl-NL"/>
          </a:p>
        </p:txBody>
      </p:sp>
    </p:spTree>
    <p:extLst>
      <p:ext uri="{BB962C8B-B14F-4D97-AF65-F5344CB8AC3E}">
        <p14:creationId xmlns:p14="http://schemas.microsoft.com/office/powerpoint/2010/main" val="8806581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56</a:t>
            </a:fld>
            <a:endParaRPr lang="nl-NL" altLang="nl-NL"/>
          </a:p>
        </p:txBody>
      </p:sp>
    </p:spTree>
    <p:extLst>
      <p:ext uri="{BB962C8B-B14F-4D97-AF65-F5344CB8AC3E}">
        <p14:creationId xmlns:p14="http://schemas.microsoft.com/office/powerpoint/2010/main" val="1764050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De ontwikkelaar krijgt in principe eerst 2 bladzijden, de nummers 1 en 101. Herinner de ontwikkelaar eraan dat hij of zij nooit bladzijde 101 gebruikt, in eerste instantie.</a:t>
            </a:r>
          </a:p>
        </p:txBody>
      </p:sp>
      <p:sp>
        <p:nvSpPr>
          <p:cNvPr id="7270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43A2D093-7DD7-46BE-9318-71E613AADC9C}" type="slidenum">
              <a:rPr lang="nl-NL" altLang="nl-NL" b="0" smtClean="0">
                <a:latin typeface="Calibri" panose="020F0502020204030204" pitchFamily="34" charset="0"/>
              </a:rPr>
              <a:pPr/>
              <a:t>68</a:t>
            </a:fld>
            <a:endParaRPr lang="nl-NL" altLang="nl-NL" b="0">
              <a:latin typeface="Calibri" panose="020F0502020204030204"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Verder met § 6.</a:t>
            </a:r>
          </a:p>
        </p:txBody>
      </p:sp>
      <p:sp>
        <p:nvSpPr>
          <p:cNvPr id="11162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778982ED-D8DC-4D1F-980E-3832152BD70E}" type="slidenum">
              <a:rPr lang="nl-NL" altLang="nl-NL" b="0" smtClean="0">
                <a:latin typeface="Calibri" panose="020F0502020204030204" pitchFamily="34" charset="0"/>
              </a:rPr>
              <a:pPr/>
              <a:t>87</a:t>
            </a:fld>
            <a:endParaRPr lang="nl-NL" altLang="nl-NL" b="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1.2</a:t>
            </a:r>
          </a:p>
        </p:txBody>
      </p:sp>
      <p:sp>
        <p:nvSpPr>
          <p:cNvPr id="1843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ECD62480-9DDC-4555-967E-4B92F43B6049}" type="slidenum">
              <a:rPr lang="nl-NL" altLang="nl-NL" b="0" smtClean="0">
                <a:latin typeface="Calibri" panose="020F0502020204030204" pitchFamily="34" charset="0"/>
              </a:rPr>
              <a:pPr/>
              <a:t>12</a:t>
            </a:fld>
            <a:endParaRPr lang="nl-NL" altLang="nl-NL" b="0">
              <a:latin typeface="Calibri" panose="020F0502020204030204"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Een page is in eerste instantie een van de bovenstaande uitvoeringen.</a:t>
            </a:r>
          </a:p>
        </p:txBody>
      </p:sp>
      <p:sp>
        <p:nvSpPr>
          <p:cNvPr id="12595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EE763EA7-36B7-4BA2-BC4D-BF35CE7C7821}" type="slidenum">
              <a:rPr lang="nl-NL" altLang="nl-NL" b="0" smtClean="0">
                <a:latin typeface="Calibri" panose="020F0502020204030204" pitchFamily="34" charset="0"/>
              </a:rPr>
              <a:pPr/>
              <a:t>100</a:t>
            </a:fld>
            <a:endParaRPr lang="nl-NL" altLang="nl-NL" b="0">
              <a:latin typeface="Calibri" panose="020F0502020204030204"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Hier moet een schema komen over Regions en andere objecten binnen APEX. Hierarchie van APEX-objecten.</a:t>
            </a:r>
          </a:p>
        </p:txBody>
      </p:sp>
      <p:sp>
        <p:nvSpPr>
          <p:cNvPr id="12902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5762E5F5-AADE-4649-9F76-C0A259893B97}" type="slidenum">
              <a:rPr lang="nl-NL" altLang="nl-NL" b="0" smtClean="0">
                <a:latin typeface="Calibri" panose="020F0502020204030204" pitchFamily="34" charset="0"/>
              </a:rPr>
              <a:pPr/>
              <a:t>102</a:t>
            </a:fld>
            <a:endParaRPr lang="nl-NL" altLang="nl-NL" b="0">
              <a:latin typeface="Calibri" panose="020F0502020204030204"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Hoofdstuk 8 en verder omnummer naar één lager.</a:t>
            </a:r>
          </a:p>
        </p:txBody>
      </p:sp>
      <p:sp>
        <p:nvSpPr>
          <p:cNvPr id="14746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4CDA1D67-856C-42BB-8FAB-ADEC1550FDE0}" type="slidenum">
              <a:rPr lang="nl-NL" altLang="nl-NL" b="0" smtClean="0">
                <a:latin typeface="Calibri" panose="020F0502020204030204" pitchFamily="34" charset="0"/>
              </a:rPr>
              <a:pPr/>
              <a:t>119</a:t>
            </a:fld>
            <a:endParaRPr lang="nl-NL" altLang="nl-NL" b="0">
              <a:latin typeface="Calibri" panose="020F0502020204030204"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Hoofdstuk 8 en verder omnummer naar één lager.</a:t>
            </a:r>
          </a:p>
        </p:txBody>
      </p:sp>
      <p:sp>
        <p:nvSpPr>
          <p:cNvPr id="14746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4CDA1D67-856C-42BB-8FAB-ADEC1550FDE0}" type="slidenum">
              <a:rPr lang="nl-NL" altLang="nl-NL" b="0" smtClean="0">
                <a:latin typeface="Calibri" panose="020F0502020204030204" pitchFamily="34" charset="0"/>
              </a:rPr>
              <a:pPr/>
              <a:t>120</a:t>
            </a:fld>
            <a:endParaRPr lang="nl-NL" altLang="nl-NL" b="0">
              <a:latin typeface="Calibri" panose="020F0502020204030204" pitchFamily="34" charset="0"/>
            </a:endParaRPr>
          </a:p>
        </p:txBody>
      </p:sp>
    </p:spTree>
    <p:extLst>
      <p:ext uri="{BB962C8B-B14F-4D97-AF65-F5344CB8AC3E}">
        <p14:creationId xmlns:p14="http://schemas.microsoft.com/office/powerpoint/2010/main" val="32734580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Behandel alle Forms hier summier. In dit hoofdstuk praten we alleen over de eerste 5 implementatievormen.</a:t>
            </a:r>
          </a:p>
        </p:txBody>
      </p:sp>
      <p:sp>
        <p:nvSpPr>
          <p:cNvPr id="15974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45368EC4-0185-40AF-9427-D57FEECF24F6}" type="slidenum">
              <a:rPr lang="nl-NL" altLang="nl-NL" b="0" smtClean="0">
                <a:latin typeface="Calibri" panose="020F0502020204030204" pitchFamily="34" charset="0"/>
              </a:rPr>
              <a:pPr/>
              <a:t>131</a:t>
            </a:fld>
            <a:endParaRPr lang="nl-NL" altLang="nl-NL" b="0">
              <a:latin typeface="Calibri" panose="020F0502020204030204"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De zwartgedrukte Forms worden hier besproken. De grijze niet.</a:t>
            </a:r>
          </a:p>
        </p:txBody>
      </p:sp>
      <p:sp>
        <p:nvSpPr>
          <p:cNvPr id="16179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1ED8758B-2207-445B-9A9D-0A6D7506118A}" type="slidenum">
              <a:rPr lang="nl-NL" altLang="nl-NL" b="0" smtClean="0">
                <a:latin typeface="Calibri" panose="020F0502020204030204" pitchFamily="34" charset="0"/>
              </a:rPr>
              <a:pPr/>
              <a:t>132</a:t>
            </a:fld>
            <a:endParaRPr lang="nl-NL" altLang="nl-NL" b="0">
              <a:latin typeface="Calibri" panose="020F0502020204030204"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Maak de cursist bewust van het feit dat queriën niet mogelijk is in dit scherm. De combinatie van een Report en een Form is eigenlijk verplicht om een werkend geheel te krijgen. Anders kun je de cursist wijzen op het gebruik van URL en parameters, die je kunt laten definiëren daar waar links naar andere pages worden gedefinieerd.</a:t>
            </a:r>
          </a:p>
        </p:txBody>
      </p:sp>
      <p:sp>
        <p:nvSpPr>
          <p:cNvPr id="16691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6870FF28-8C22-491A-811A-A8202751FF94}" type="slidenum">
              <a:rPr lang="nl-NL" altLang="nl-NL" b="0" smtClean="0">
                <a:latin typeface="Calibri" panose="020F0502020204030204" pitchFamily="34" charset="0"/>
              </a:rPr>
              <a:pPr/>
              <a:t>136</a:t>
            </a:fld>
            <a:endParaRPr lang="nl-NL" altLang="nl-NL" b="0">
              <a:latin typeface="Calibri" panose="020F0502020204030204"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Breng het begrip branching ter sprake.</a:t>
            </a:r>
          </a:p>
          <a:p>
            <a:pPr eaLnBrk="1" hangingPunct="1"/>
            <a:r>
              <a:rPr lang="nl-NL" altLang="nl-NL"/>
              <a:t>Meld dat validatie vanuit de database gedaan kan worden, maar ook later via JavaScript, bijvoorbeeld.</a:t>
            </a:r>
          </a:p>
          <a:p>
            <a:pPr eaLnBrk="1" hangingPunct="1"/>
            <a:r>
              <a:rPr lang="nl-NL" altLang="nl-NL"/>
              <a:t>Ook door middel van LOVs kunnen we gebruikers helpen bij het juist invoeren, of beperken bij het invoeren, van data.</a:t>
            </a:r>
          </a:p>
          <a:p>
            <a:pPr eaLnBrk="1" hangingPunct="1"/>
            <a:endParaRPr lang="nl-NL" altLang="nl-NL"/>
          </a:p>
        </p:txBody>
      </p:sp>
      <p:sp>
        <p:nvSpPr>
          <p:cNvPr id="16896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7DF6CB33-A37E-4052-9A87-E50213649867}" type="slidenum">
              <a:rPr lang="nl-NL" altLang="nl-NL" b="0" smtClean="0">
                <a:latin typeface="Calibri" panose="020F0502020204030204" pitchFamily="34" charset="0"/>
              </a:rPr>
              <a:pPr/>
              <a:t>137</a:t>
            </a:fld>
            <a:endParaRPr lang="nl-NL" altLang="nl-NL" b="0">
              <a:latin typeface="Calibri" panose="020F0502020204030204" pitchFamily="34"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Vertellen over wat er in een tabular Form te zien is.</a:t>
            </a:r>
          </a:p>
          <a:p>
            <a:pPr eaLnBrk="1" hangingPunct="1"/>
            <a:r>
              <a:rPr lang="nl-NL" altLang="nl-NL"/>
              <a:t>De Lng ID kan (of moet) vervangen worden door een LOV.</a:t>
            </a:r>
          </a:p>
          <a:p>
            <a:pPr eaLnBrk="1" hangingPunct="1"/>
            <a:r>
              <a:rPr lang="nl-NL" altLang="nl-NL"/>
              <a:t>De Add Row-knop is specifiek voor het toevoegen van een rij. Een andere knop, Delete Selected, wordt aangeboden als het toegestaan is in een dergelijk Form te wissen.</a:t>
            </a:r>
          </a:p>
        </p:txBody>
      </p:sp>
      <p:sp>
        <p:nvSpPr>
          <p:cNvPr id="17408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B68BC1DB-ED49-45F3-AFC9-1F8B8422562F}" type="slidenum">
              <a:rPr lang="nl-NL" altLang="nl-NL" b="0" smtClean="0">
                <a:latin typeface="Calibri" panose="020F0502020204030204" pitchFamily="34" charset="0"/>
              </a:rPr>
              <a:pPr/>
              <a:t>141</a:t>
            </a:fld>
            <a:endParaRPr lang="nl-NL" altLang="nl-NL" b="0">
              <a:latin typeface="Calibri" panose="020F0502020204030204"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2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18432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010221C8-3FDB-49BB-9357-B0882B5113E7}" type="slidenum">
              <a:rPr lang="nl-NL" altLang="nl-NL" b="0" smtClean="0">
                <a:latin typeface="Calibri" panose="020F0502020204030204" pitchFamily="34" charset="0"/>
              </a:rPr>
              <a:pPr/>
              <a:t>151</a:t>
            </a:fld>
            <a:endParaRPr lang="nl-NL" altLang="nl-NL" b="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1.5, opsommen van § 1.5.1 tot en met § 1.5.3</a:t>
            </a:r>
          </a:p>
        </p:txBody>
      </p:sp>
      <p:sp>
        <p:nvSpPr>
          <p:cNvPr id="2048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F238B10D-B3D2-4B53-A408-C4C18B5B5F4F}" type="slidenum">
              <a:rPr lang="nl-NL" altLang="nl-NL" b="0" smtClean="0">
                <a:latin typeface="Calibri" panose="020F0502020204030204" pitchFamily="34" charset="0"/>
              </a:rPr>
              <a:pPr/>
              <a:t>13</a:t>
            </a:fld>
            <a:endParaRPr lang="nl-NL" altLang="nl-NL" b="0">
              <a:latin typeface="Calibri" panose="020F050202020403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841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Je zou de gebruiker kunnen vragen of de Modal dialog zoals hier bedoeld ook als “Norma” dialog gemaakt had kunnen worden en wat dat voor consequenties had gehad.</a:t>
            </a:r>
          </a:p>
        </p:txBody>
      </p:sp>
      <p:sp>
        <p:nvSpPr>
          <p:cNvPr id="18842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C5077E15-9CDA-45A3-9B06-0899BC948381}" type="slidenum">
              <a:rPr lang="nl-NL" altLang="nl-NL" b="0" smtClean="0">
                <a:latin typeface="Calibri" panose="020F0502020204030204" pitchFamily="34" charset="0"/>
              </a:rPr>
              <a:pPr/>
              <a:t>154</a:t>
            </a:fld>
            <a:endParaRPr lang="nl-NL" altLang="nl-NL" b="0">
              <a:latin typeface="Calibri" panose="020F0502020204030204"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046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Verwijs naar § 10.3 in de isntructies voor de bouw van een Modal of Normal page.</a:t>
            </a:r>
          </a:p>
        </p:txBody>
      </p:sp>
      <p:sp>
        <p:nvSpPr>
          <p:cNvPr id="19046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FEA74F0B-3901-45D9-8C08-13EB7448209C}" type="slidenum">
              <a:rPr lang="nl-NL" altLang="nl-NL" b="0" smtClean="0">
                <a:latin typeface="Calibri" panose="020F0502020204030204" pitchFamily="34" charset="0"/>
              </a:rPr>
              <a:pPr/>
              <a:t>155</a:t>
            </a:fld>
            <a:endParaRPr lang="nl-NL" altLang="nl-NL" b="0">
              <a:latin typeface="Calibri" panose="020F0502020204030204"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6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Dit is een vervolg op een korte verhandeling in § 3.2.4</a:t>
            </a:r>
          </a:p>
        </p:txBody>
      </p:sp>
      <p:sp>
        <p:nvSpPr>
          <p:cNvPr id="19456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C155F6BB-2A0D-4472-B42A-1E101AE106BD}" type="slidenum">
              <a:rPr lang="nl-NL" altLang="nl-NL" b="0" smtClean="0">
                <a:latin typeface="Calibri" panose="020F0502020204030204" pitchFamily="34" charset="0"/>
              </a:rPr>
              <a:pPr/>
              <a:t>158</a:t>
            </a:fld>
            <a:endParaRPr lang="nl-NL" altLang="nl-NL" b="0">
              <a:latin typeface="Calibri" panose="020F0502020204030204"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D988DCEF-0086-5A42-88FA-5CC330908EF2}" type="slidenum">
              <a:rPr lang="en-US"/>
              <a:pPr>
                <a:defRPr/>
              </a:pPr>
              <a:t>159</a:t>
            </a:fld>
            <a:endParaRPr lang="en-US"/>
          </a:p>
        </p:txBody>
      </p:sp>
      <p:sp>
        <p:nvSpPr>
          <p:cNvPr id="116737"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116738" name="Text Box 2"/>
          <p:cNvSpPr txBox="1">
            <a:spLocks noGrp="1" noChangeArrowheads="1"/>
          </p:cNvSpPr>
          <p:nvPr>
            <p:ph type="body" idx="1"/>
          </p:nvPr>
        </p:nvSpPr>
        <p:spPr>
          <a:xfrm>
            <a:off x="685800" y="4343400"/>
            <a:ext cx="5483225" cy="41116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nl-NL" dirty="0">
              <a:cs typeface="+mn-cs"/>
            </a:endParaRPr>
          </a:p>
        </p:txBody>
      </p:sp>
    </p:spTree>
    <p:extLst>
      <p:ext uri="{BB962C8B-B14F-4D97-AF65-F5344CB8AC3E}">
        <p14:creationId xmlns:p14="http://schemas.microsoft.com/office/powerpoint/2010/main" val="1361585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Misschien is het hier demotijd.</a:t>
            </a:r>
          </a:p>
        </p:txBody>
      </p:sp>
      <p:sp>
        <p:nvSpPr>
          <p:cNvPr id="19661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A4C44689-8095-42E4-8EA1-B7B0AE634C65}" type="slidenum">
              <a:rPr lang="nl-NL" altLang="nl-NL" b="0" smtClean="0">
                <a:latin typeface="Calibri" panose="020F0502020204030204" pitchFamily="34" charset="0"/>
              </a:rPr>
              <a:pPr/>
              <a:t>160</a:t>
            </a:fld>
            <a:endParaRPr lang="nl-NL" altLang="nl-NL" b="0">
              <a:latin typeface="Calibri" panose="020F0502020204030204"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7875"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Overzicht van de verschillende parameters staat in § 11.4.</a:t>
            </a:r>
          </a:p>
          <a:p>
            <a:pPr eaLnBrk="1" hangingPunct="1"/>
            <a:endParaRPr lang="nl-NL" altLang="nl-NL"/>
          </a:p>
          <a:p>
            <a:pPr eaLnBrk="1" hangingPunct="1"/>
            <a:r>
              <a:rPr lang="nl-NL" altLang="nl-NL"/>
              <a:t>Dit zijn geen echte parameters maar vormen samen één parameter.</a:t>
            </a:r>
          </a:p>
        </p:txBody>
      </p:sp>
      <p:sp>
        <p:nvSpPr>
          <p:cNvPr id="207876"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ADD2BCAA-5A9F-41E7-842E-94A797F949E8}" type="slidenum">
              <a:rPr lang="nl-NL" altLang="nl-NL" b="0" smtClean="0">
                <a:latin typeface="Calibri" panose="020F0502020204030204" pitchFamily="34" charset="0"/>
              </a:rPr>
              <a:pPr/>
              <a:t>170</a:t>
            </a:fld>
            <a:endParaRPr lang="nl-NL" altLang="nl-NL" b="0">
              <a:latin typeface="Calibri" panose="020F0502020204030204"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992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nl-NL" altLang="nl-NL"/>
              <a:t>Een voorbeeld maken met alle onderdelen ingevuld.</a:t>
            </a:r>
          </a:p>
          <a:p>
            <a:endParaRPr lang="nl-NL" altLang="nl-NL"/>
          </a:p>
          <a:p>
            <a:r>
              <a:rPr lang="nl-NL" altLang="nl-NL"/>
              <a:t>Nummer 4 is een REQUEST.</a:t>
            </a:r>
          </a:p>
          <a:p>
            <a:r>
              <a:rPr lang="nl-NL" altLang="nl-NL"/>
              <a:t>ATTENTION.</a:t>
            </a:r>
          </a:p>
        </p:txBody>
      </p:sp>
      <p:sp>
        <p:nvSpPr>
          <p:cNvPr id="20992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07295D1C-51F6-4C72-A02C-10A7D59BC7D7}" type="slidenum">
              <a:rPr lang="nl-NL" altLang="nl-NL" b="0" smtClean="0">
                <a:latin typeface="Calibri" panose="020F0502020204030204" pitchFamily="34" charset="0"/>
              </a:rPr>
              <a:pPr/>
              <a:t>171</a:t>
            </a:fld>
            <a:endParaRPr lang="nl-NL" altLang="nl-NL" b="0">
              <a:latin typeface="Calibri" panose="020F0502020204030204"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709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Waar werken we heen in dit hoofdstuk?</a:t>
            </a:r>
          </a:p>
        </p:txBody>
      </p:sp>
      <p:sp>
        <p:nvSpPr>
          <p:cNvPr id="21709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3939502B-7992-42A6-AFD2-8BE8A5E851B8}" type="slidenum">
              <a:rPr lang="nl-NL" altLang="nl-NL" b="0" smtClean="0">
                <a:latin typeface="Calibri" panose="020F0502020204030204" pitchFamily="34" charset="0"/>
              </a:rPr>
              <a:pPr/>
              <a:t>177</a:t>
            </a:fld>
            <a:endParaRPr lang="nl-NL" altLang="nl-NL" b="0">
              <a:latin typeface="Calibri" panose="020F0502020204030204"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913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Neem de cursisten mee door de § 12.1 tot en met § 12.3.</a:t>
            </a:r>
          </a:p>
          <a:p>
            <a:pPr eaLnBrk="1" hangingPunct="1"/>
            <a:endParaRPr lang="nl-NL" altLang="nl-NL"/>
          </a:p>
        </p:txBody>
      </p:sp>
      <p:sp>
        <p:nvSpPr>
          <p:cNvPr id="21914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7C1ACFDD-AC28-4A98-BC25-B263C4ABABEC}" type="slidenum">
              <a:rPr lang="nl-NL" altLang="nl-NL" b="0" smtClean="0">
                <a:latin typeface="Calibri" panose="020F0502020204030204" pitchFamily="34" charset="0"/>
              </a:rPr>
              <a:pPr/>
              <a:t>178</a:t>
            </a:fld>
            <a:endParaRPr lang="nl-NL" altLang="nl-NL" b="0">
              <a:latin typeface="Calibri" panose="020F0502020204030204"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93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Ga nu evt. naar de Page Designer toe om een en ander te demonstreren. Gebruik § 13.2.</a:t>
            </a:r>
          </a:p>
          <a:p>
            <a:pPr eaLnBrk="1" hangingPunct="1"/>
            <a:endParaRPr lang="nl-NL" altLang="nl-NL"/>
          </a:p>
          <a:p>
            <a:pPr eaLnBrk="1" hangingPunct="1"/>
            <a:r>
              <a:rPr lang="nl-NL" altLang="nl-NL"/>
              <a:t>In § 9.1 van de oefeningen hebben we de Forms 300 en 301 aangemaakt. Daar gaan we in dit hoofdstuk op door.</a:t>
            </a:r>
          </a:p>
          <a:p>
            <a:pPr eaLnBrk="1" hangingPunct="1"/>
            <a:endParaRPr lang="nl-NL" altLang="nl-NL"/>
          </a:p>
          <a:p>
            <a:pPr eaLnBrk="1" hangingPunct="1"/>
            <a:r>
              <a:rPr lang="nl-NL" altLang="nl-NL"/>
              <a:t>Op de APEX.oracle.com-omgeving is het applicatie 71727, de bladzijden 300 en 301 die deze functionaliteit al hebben. </a:t>
            </a:r>
          </a:p>
        </p:txBody>
      </p:sp>
      <p:sp>
        <p:nvSpPr>
          <p:cNvPr id="2293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8F301F9C-77CA-4550-8743-5EA629A830AE}" type="slidenum">
              <a:rPr lang="nl-NL" altLang="nl-NL" b="0" smtClean="0">
                <a:latin typeface="Calibri" panose="020F0502020204030204" pitchFamily="34" charset="0"/>
              </a:rPr>
              <a:pPr/>
              <a:t>187</a:t>
            </a:fld>
            <a:endParaRPr lang="nl-NL" altLang="nl-NL" b="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1.4</a:t>
            </a:r>
          </a:p>
        </p:txBody>
      </p:sp>
      <p:sp>
        <p:nvSpPr>
          <p:cNvPr id="22532"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6595CCCF-183A-4045-8451-F64C5702C7C8}" type="slidenum">
              <a:rPr lang="nl-NL" altLang="nl-NL" b="0" smtClean="0">
                <a:latin typeface="Calibri" panose="020F0502020204030204" pitchFamily="34" charset="0"/>
              </a:rPr>
              <a:pPr/>
              <a:t>14</a:t>
            </a:fld>
            <a:endParaRPr lang="nl-NL" altLang="nl-NL" b="0">
              <a:latin typeface="Calibri" panose="020F050202020403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0643"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Deze slide geeft een deel van de structuur van een page aan, op zeer diep detail.</a:t>
            </a:r>
          </a:p>
          <a:p>
            <a:pPr eaLnBrk="1" hangingPunct="1"/>
            <a:r>
              <a:rPr lang="nl-NL" altLang="nl-NL"/>
              <a:t>Er is dus sprake van een soort nesting. Een Template is een stuk HTML met CSS.</a:t>
            </a:r>
          </a:p>
        </p:txBody>
      </p:sp>
      <p:sp>
        <p:nvSpPr>
          <p:cNvPr id="240644"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B9892E90-6163-49CD-B425-E071E800B0D3}" type="slidenum">
              <a:rPr lang="nl-NL" altLang="nl-NL" b="0" smtClean="0">
                <a:latin typeface="Calibri" panose="020F0502020204030204" pitchFamily="34" charset="0"/>
              </a:rPr>
              <a:pPr/>
              <a:t>197</a:t>
            </a:fld>
            <a:endParaRPr lang="nl-NL" altLang="nl-NL" b="0">
              <a:latin typeface="Calibri" panose="020F0502020204030204" pitchFamily="34"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248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8176AED5-DBDA-44DD-8F64-16F27C1A1EE2}" type="slidenum">
              <a:rPr lang="en-US" altLang="nl-NL" b="0" smtClean="0">
                <a:latin typeface="Calibri" panose="020F0502020204030204" pitchFamily="34" charset="0"/>
              </a:rPr>
              <a:pPr/>
              <a:t>200</a:t>
            </a:fld>
            <a:endParaRPr lang="en-US" altLang="nl-NL" b="0">
              <a:latin typeface="Calibri" panose="020F0502020204030204"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EB08C8CA-7EF7-A24D-B459-D2F5DD963C69}" type="slidenum">
              <a:rPr lang="en-US"/>
              <a:pPr>
                <a:defRPr/>
              </a:pPr>
              <a:t>201</a:t>
            </a:fld>
            <a:endParaRPr lang="en-US"/>
          </a:p>
        </p:txBody>
      </p:sp>
      <p:sp>
        <p:nvSpPr>
          <p:cNvPr id="141313"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41314" name="Text Box 2"/>
          <p:cNvSpPr txBox="1">
            <a:spLocks noGrp="1" noChangeArrowheads="1"/>
          </p:cNvSpPr>
          <p:nvPr>
            <p:ph type="body" idx="1"/>
          </p:nvPr>
        </p:nvSpPr>
        <p:spPr>
          <a:xfrm>
            <a:off x="685800" y="4343400"/>
            <a:ext cx="5483225" cy="4111625"/>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nl-NL">
              <a:cs typeface="+mn-cs"/>
            </a:endParaRPr>
          </a:p>
        </p:txBody>
      </p:sp>
    </p:spTree>
    <p:extLst>
      <p:ext uri="{BB962C8B-B14F-4D97-AF65-F5344CB8AC3E}">
        <p14:creationId xmlns:p14="http://schemas.microsoft.com/office/powerpoint/2010/main" val="28199329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EB08C8CA-7EF7-A24D-B459-D2F5DD963C69}" type="slidenum">
              <a:rPr lang="en-US"/>
              <a:pPr>
                <a:defRPr/>
              </a:pPr>
              <a:t>202</a:t>
            </a:fld>
            <a:endParaRPr lang="en-US"/>
          </a:p>
        </p:txBody>
      </p:sp>
      <p:sp>
        <p:nvSpPr>
          <p:cNvPr id="141313"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41314" name="Text Box 2"/>
          <p:cNvSpPr txBox="1">
            <a:spLocks noGrp="1" noChangeArrowheads="1"/>
          </p:cNvSpPr>
          <p:nvPr>
            <p:ph type="body" idx="1"/>
          </p:nvPr>
        </p:nvSpPr>
        <p:spPr>
          <a:xfrm>
            <a:off x="685800" y="4343400"/>
            <a:ext cx="5483225" cy="4111625"/>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nl-NL">
              <a:cs typeface="+mn-cs"/>
            </a:endParaRPr>
          </a:p>
        </p:txBody>
      </p:sp>
    </p:spTree>
    <p:extLst>
      <p:ext uri="{BB962C8B-B14F-4D97-AF65-F5344CB8AC3E}">
        <p14:creationId xmlns:p14="http://schemas.microsoft.com/office/powerpoint/2010/main" val="396194734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206B9C12-DF45-DA4C-B2C0-1BF5D7FF6A97}" type="slidenum">
              <a:rPr lang="en-US"/>
              <a:pPr>
                <a:defRPr/>
              </a:pPr>
              <a:t>203</a:t>
            </a:fld>
            <a:endParaRPr lang="en-US"/>
          </a:p>
        </p:txBody>
      </p:sp>
      <p:sp>
        <p:nvSpPr>
          <p:cNvPr id="156673"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56674" name="Text Box 2"/>
          <p:cNvSpPr txBox="1">
            <a:spLocks noGrp="1" noChangeArrowheads="1"/>
          </p:cNvSpPr>
          <p:nvPr>
            <p:ph type="body" idx="1"/>
          </p:nvPr>
        </p:nvSpPr>
        <p:spPr>
          <a:xfrm>
            <a:off x="685800" y="4343400"/>
            <a:ext cx="5483225" cy="4111625"/>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nl-NL">
              <a:cs typeface="+mn-cs"/>
            </a:endParaRPr>
          </a:p>
        </p:txBody>
      </p:sp>
    </p:spTree>
    <p:extLst>
      <p:ext uri="{BB962C8B-B14F-4D97-AF65-F5344CB8AC3E}">
        <p14:creationId xmlns:p14="http://schemas.microsoft.com/office/powerpoint/2010/main" val="293743577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9"/>
          <p:cNvSpPr>
            <a:spLocks noGrp="1" noChangeArrowheads="1"/>
          </p:cNvSpPr>
          <p:nvPr>
            <p:ph type="sldNum" sz="quarter"/>
          </p:nvPr>
        </p:nvSpPr>
        <p:spPr/>
        <p:txBody>
          <a:bodyPr/>
          <a:lstStyle/>
          <a:p>
            <a:pPr>
              <a:defRPr/>
            </a:pPr>
            <a:fld id="{A4B7965D-CD2C-1B4A-80B9-48D7634C69CD}" type="slidenum">
              <a:rPr lang="en-US"/>
              <a:pPr>
                <a:defRPr/>
              </a:pPr>
              <a:t>204</a:t>
            </a:fld>
            <a:endParaRPr lang="en-US"/>
          </a:p>
        </p:txBody>
      </p:sp>
      <p:sp>
        <p:nvSpPr>
          <p:cNvPr id="157697" name="Text Box 1"/>
          <p:cNvSpPr txBox="1">
            <a:spLocks noGrp="1" noRot="1" noChangeAspect="1" noChangeArrowheads="1"/>
          </p:cNvSpPr>
          <p:nvPr>
            <p:ph type="sldImg"/>
          </p:nvPr>
        </p:nvSpPr>
        <p:spPr>
          <a:xfrm>
            <a:off x="382588" y="685800"/>
            <a:ext cx="6092825" cy="342900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157698" name="Text Box 2"/>
          <p:cNvSpPr txBox="1">
            <a:spLocks noGrp="1" noChangeArrowheads="1"/>
          </p:cNvSpPr>
          <p:nvPr>
            <p:ph type="body" idx="1"/>
          </p:nvPr>
        </p:nvSpPr>
        <p:spPr>
          <a:xfrm>
            <a:off x="685800" y="4343400"/>
            <a:ext cx="5483225" cy="4111625"/>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nl-NL">
              <a:cs typeface="+mn-cs"/>
            </a:endParaRPr>
          </a:p>
        </p:txBody>
      </p:sp>
    </p:spTree>
    <p:extLst>
      <p:ext uri="{BB962C8B-B14F-4D97-AF65-F5344CB8AC3E}">
        <p14:creationId xmlns:p14="http://schemas.microsoft.com/office/powerpoint/2010/main" val="97841170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8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2488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8176AED5-DBDA-44DD-8F64-16F27C1A1EE2}" type="slidenum">
              <a:rPr lang="en-US" altLang="nl-NL" b="0" smtClean="0">
                <a:latin typeface="Calibri" panose="020F0502020204030204" pitchFamily="34" charset="0"/>
              </a:rPr>
              <a:pPr/>
              <a:t>205</a:t>
            </a:fld>
            <a:endParaRPr lang="en-US" altLang="nl-NL" b="0">
              <a:latin typeface="Calibri" panose="020F0502020204030204" pitchFamily="34" charset="0"/>
            </a:endParaRPr>
          </a:p>
        </p:txBody>
      </p:sp>
    </p:spTree>
    <p:extLst>
      <p:ext uri="{BB962C8B-B14F-4D97-AF65-F5344CB8AC3E}">
        <p14:creationId xmlns:p14="http://schemas.microsoft.com/office/powerpoint/2010/main" val="27942564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a:t>
            </a:r>
            <a:r>
              <a:rPr lang="nl-NL" dirty="0" err="1"/>
              <a:t>deployen</a:t>
            </a:r>
            <a:r>
              <a:rPr lang="nl-NL" dirty="0"/>
              <a:t> we?</a:t>
            </a:r>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208</a:t>
            </a:fld>
            <a:endParaRPr lang="nl-NL" altLang="nl-NL"/>
          </a:p>
        </p:txBody>
      </p:sp>
    </p:spTree>
    <p:extLst>
      <p:ext uri="{BB962C8B-B14F-4D97-AF65-F5344CB8AC3E}">
        <p14:creationId xmlns:p14="http://schemas.microsoft.com/office/powerpoint/2010/main" val="49296216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Mergen gaat niet</a:t>
            </a:r>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209</a:t>
            </a:fld>
            <a:endParaRPr lang="nl-NL" altLang="nl-NL"/>
          </a:p>
        </p:txBody>
      </p:sp>
    </p:spTree>
    <p:extLst>
      <p:ext uri="{BB962C8B-B14F-4D97-AF65-F5344CB8AC3E}">
        <p14:creationId xmlns:p14="http://schemas.microsoft.com/office/powerpoint/2010/main" val="27626816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Mergen gaat niet</a:t>
            </a:r>
          </a:p>
        </p:txBody>
      </p:sp>
      <p:sp>
        <p:nvSpPr>
          <p:cNvPr id="4" name="Tijdelijke aanduiding voor dianummer 3"/>
          <p:cNvSpPr>
            <a:spLocks noGrp="1"/>
          </p:cNvSpPr>
          <p:nvPr>
            <p:ph type="sldNum" sz="quarter" idx="10"/>
          </p:nvPr>
        </p:nvSpPr>
        <p:spPr/>
        <p:txBody>
          <a:bodyPr/>
          <a:lstStyle/>
          <a:p>
            <a:pPr>
              <a:defRPr/>
            </a:pPr>
            <a:fld id="{5BC88B59-9EB0-46DD-AF57-A57774E5D820}" type="slidenum">
              <a:rPr lang="nl-NL" altLang="nl-NL" smtClean="0"/>
              <a:pPr>
                <a:defRPr/>
              </a:pPr>
              <a:t>211</a:t>
            </a:fld>
            <a:endParaRPr lang="nl-NL" altLang="nl-NL"/>
          </a:p>
        </p:txBody>
      </p:sp>
    </p:spTree>
    <p:extLst>
      <p:ext uri="{BB962C8B-B14F-4D97-AF65-F5344CB8AC3E}">
        <p14:creationId xmlns:p14="http://schemas.microsoft.com/office/powerpoint/2010/main" val="1266715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1.4.1</a:t>
            </a:r>
          </a:p>
          <a:p>
            <a:pPr eaLnBrk="1" hangingPunct="1"/>
            <a:endParaRPr lang="nl-NL" altLang="nl-NL"/>
          </a:p>
          <a:p>
            <a:pPr eaLnBrk="1" hangingPunct="1"/>
            <a:r>
              <a:rPr lang="nl-NL" altLang="nl-NL"/>
              <a:t>Het URL van deze site staat in de handleiding.</a:t>
            </a:r>
          </a:p>
        </p:txBody>
      </p:sp>
      <p:sp>
        <p:nvSpPr>
          <p:cNvPr id="2458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A557DA13-8112-4CB7-9117-C812C8802162}" type="slidenum">
              <a:rPr lang="nl-NL" altLang="nl-NL" b="0" smtClean="0">
                <a:latin typeface="Calibri" panose="020F0502020204030204" pitchFamily="34" charset="0"/>
              </a:rPr>
              <a:pPr/>
              <a:t>15</a:t>
            </a:fld>
            <a:endParaRPr lang="nl-NL" altLang="nl-NL" b="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nl-NL" altLang="nl-NL"/>
          </a:p>
        </p:txBody>
      </p:sp>
      <p:sp>
        <p:nvSpPr>
          <p:cNvPr id="2662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46074D5F-FC4E-487D-9620-11C94E44366F}" type="slidenum">
              <a:rPr lang="nl-NL" altLang="nl-NL" b="0" smtClean="0">
                <a:latin typeface="Calibri" panose="020F0502020204030204" pitchFamily="34" charset="0"/>
              </a:rPr>
              <a:pPr/>
              <a:t>16</a:t>
            </a:fld>
            <a:endParaRPr lang="nl-NL" altLang="nl-NL" b="0">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1.5</a:t>
            </a:r>
          </a:p>
        </p:txBody>
      </p:sp>
      <p:sp>
        <p:nvSpPr>
          <p:cNvPr id="29700"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123A9752-67D6-4535-B09F-E17796C0172D}" type="slidenum">
              <a:rPr lang="nl-NL" altLang="nl-NL" b="0" smtClean="0">
                <a:latin typeface="Calibri" panose="020F0502020204030204" pitchFamily="34" charset="0"/>
              </a:rPr>
              <a:pPr/>
              <a:t>18</a:t>
            </a:fld>
            <a:endParaRPr lang="nl-NL" altLang="nl-NL" b="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jdelijke aanduiding voor dia-afbeelding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Tijdelijke aanduiding voor notiti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nl-NL" altLang="nl-NL"/>
              <a:t>§ 1.6.</a:t>
            </a:r>
          </a:p>
        </p:txBody>
      </p:sp>
      <p:sp>
        <p:nvSpPr>
          <p:cNvPr id="31748" name="Tijdelijke aanduiding voor dianumm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1">
                <a:solidFill>
                  <a:schemeClr val="tx1"/>
                </a:solidFill>
                <a:latin typeface="Arial" panose="020B0604020202020204" pitchFamily="34" charset="0"/>
                <a:ea typeface="MS PGothic" panose="020B0600070205080204" pitchFamily="34" charset="-128"/>
              </a:defRPr>
            </a:lvl1pPr>
            <a:lvl2pPr marL="742950" indent="-285750">
              <a:defRPr sz="1200" b="1">
                <a:solidFill>
                  <a:schemeClr val="tx1"/>
                </a:solidFill>
                <a:latin typeface="Arial" panose="020B0604020202020204" pitchFamily="34" charset="0"/>
                <a:ea typeface="MS PGothic" panose="020B0600070205080204" pitchFamily="34" charset="-128"/>
              </a:defRPr>
            </a:lvl2pPr>
            <a:lvl3pPr marL="1143000" indent="-228600">
              <a:defRPr sz="1200" b="1">
                <a:solidFill>
                  <a:schemeClr val="tx1"/>
                </a:solidFill>
                <a:latin typeface="Arial" panose="020B0604020202020204" pitchFamily="34" charset="0"/>
                <a:ea typeface="MS PGothic" panose="020B0600070205080204" pitchFamily="34" charset="-128"/>
              </a:defRPr>
            </a:lvl3pPr>
            <a:lvl4pPr marL="1600200" indent="-228600">
              <a:defRPr sz="1200" b="1">
                <a:solidFill>
                  <a:schemeClr val="tx1"/>
                </a:solidFill>
                <a:latin typeface="Arial" panose="020B0604020202020204" pitchFamily="34" charset="0"/>
                <a:ea typeface="MS PGothic" panose="020B0600070205080204" pitchFamily="34" charset="-128"/>
              </a:defRPr>
            </a:lvl4pPr>
            <a:lvl5pPr marL="2057400" indent="-228600">
              <a:defRPr sz="1200" b="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200" b="1">
                <a:solidFill>
                  <a:schemeClr val="tx1"/>
                </a:solidFill>
                <a:latin typeface="Arial" panose="020B0604020202020204" pitchFamily="34" charset="0"/>
                <a:ea typeface="MS PGothic" panose="020B0600070205080204" pitchFamily="34" charset="-128"/>
              </a:defRPr>
            </a:lvl9pPr>
          </a:lstStyle>
          <a:p>
            <a:fld id="{D43E5507-FC15-444E-8C8B-BEAACCB9B95E}" type="slidenum">
              <a:rPr lang="nl-NL" altLang="nl-NL" b="0" smtClean="0">
                <a:latin typeface="Calibri" panose="020F0502020204030204" pitchFamily="34" charset="0"/>
              </a:rPr>
              <a:pPr/>
              <a:t>19</a:t>
            </a:fld>
            <a:endParaRPr lang="nl-NL" altLang="nl-NL" b="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4" name="Rectangle 4"/>
          <p:cNvSpPr>
            <a:spLocks noChangeArrowheads="1"/>
          </p:cNvSpPr>
          <p:nvPr/>
        </p:nvSpPr>
        <p:spPr bwMode="auto">
          <a:xfrm>
            <a:off x="0" y="0"/>
            <a:ext cx="1219200" cy="685800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spcBef>
                <a:spcPct val="30000"/>
              </a:spcBef>
              <a:defRPr sz="1200" b="1">
                <a:solidFill>
                  <a:schemeClr val="tx1"/>
                </a:solidFill>
                <a:latin typeface="Arial" panose="020B0604020202020204" pitchFamily="34" charset="0"/>
                <a:ea typeface="MS PGothic" panose="020B0600070205080204" pitchFamily="34" charset="-128"/>
              </a:defRPr>
            </a:lvl1pPr>
            <a:lvl2pPr marL="742950" indent="-285750" algn="ctr">
              <a:spcBef>
                <a:spcPct val="30000"/>
              </a:spcBef>
              <a:defRPr sz="1200" b="1">
                <a:solidFill>
                  <a:schemeClr val="tx1"/>
                </a:solidFill>
                <a:latin typeface="Arial" panose="020B0604020202020204" pitchFamily="34" charset="0"/>
                <a:ea typeface="MS PGothic" panose="020B0600070205080204" pitchFamily="34" charset="-128"/>
              </a:defRPr>
            </a:lvl2pPr>
            <a:lvl3pPr marL="1143000" indent="-228600" algn="ctr">
              <a:spcBef>
                <a:spcPct val="30000"/>
              </a:spcBef>
              <a:defRPr sz="1200" b="1">
                <a:solidFill>
                  <a:schemeClr val="tx1"/>
                </a:solidFill>
                <a:latin typeface="Arial" panose="020B0604020202020204" pitchFamily="34" charset="0"/>
                <a:ea typeface="MS PGothic" panose="020B0600070205080204" pitchFamily="34" charset="-128"/>
              </a:defRPr>
            </a:lvl3pPr>
            <a:lvl4pPr marL="1600200" indent="-228600" algn="ctr">
              <a:spcBef>
                <a:spcPct val="30000"/>
              </a:spcBef>
              <a:defRPr sz="1200" b="1">
                <a:solidFill>
                  <a:schemeClr val="tx1"/>
                </a:solidFill>
                <a:latin typeface="Arial" panose="020B0604020202020204" pitchFamily="34" charset="0"/>
                <a:ea typeface="MS PGothic" panose="020B0600070205080204" pitchFamily="34" charset="-128"/>
              </a:defRPr>
            </a:lvl4pPr>
            <a:lvl5pPr marL="2057400" indent="-228600" algn="ctr">
              <a:spcBef>
                <a:spcPct val="30000"/>
              </a:spcBef>
              <a:defRPr sz="1200" b="1">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9pPr>
          </a:lstStyle>
          <a:p>
            <a:pPr>
              <a:defRPr/>
            </a:pPr>
            <a:endParaRPr lang="nl-NL" altLang="nl-NL"/>
          </a:p>
        </p:txBody>
      </p:sp>
      <p:pic>
        <p:nvPicPr>
          <p:cNvPr id="5" name="Picture 5" descr="5H Logo wit op roo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8900"/>
            <a:ext cx="12176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6"/>
          <p:cNvGraphicFramePr>
            <a:graphicFrameLocks noChangeAspect="1"/>
          </p:cNvGraphicFramePr>
          <p:nvPr/>
        </p:nvGraphicFramePr>
        <p:xfrm>
          <a:off x="5634038" y="3314700"/>
          <a:ext cx="1981200" cy="1676400"/>
        </p:xfrm>
        <a:graphic>
          <a:graphicData uri="http://schemas.openxmlformats.org/presentationml/2006/ole">
            <mc:AlternateContent xmlns:mc="http://schemas.openxmlformats.org/markup-compatibility/2006">
              <mc:Choice xmlns:v="urn:schemas-microsoft-com:vml" Requires="v">
                <p:oleObj spid="_x0000_s262162" name="Bitmap-afbeelding" r:id="rId4" imgW="5829764" imgH="4933226" progId="Paint.Picture">
                  <p:embed/>
                </p:oleObj>
              </mc:Choice>
              <mc:Fallback>
                <p:oleObj name="Bitmap-afbeelding" r:id="rId4" imgW="5829764" imgH="4933226" progId="Paint.Picture">
                  <p:embed/>
                  <p:pic>
                    <p:nvPicPr>
                      <p:cNvPr id="2052" name="Object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4038" y="3314700"/>
                        <a:ext cx="19812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74997"/>
                                </a:schemeClr>
                              </a:outerShdw>
                            </a:effectLst>
                          </a14:hiddenEffects>
                        </a:ext>
                      </a:extLst>
                    </p:spPr>
                  </p:pic>
                </p:oleObj>
              </mc:Fallback>
            </mc:AlternateContent>
          </a:graphicData>
        </a:graphic>
      </p:graphicFrame>
      <p:sp>
        <p:nvSpPr>
          <p:cNvPr id="360450" name="Rectangle 2"/>
          <p:cNvSpPr>
            <a:spLocks noGrp="1" noChangeArrowheads="1"/>
          </p:cNvSpPr>
          <p:nvPr>
            <p:ph type="ctrTitle"/>
          </p:nvPr>
        </p:nvSpPr>
        <p:spPr>
          <a:xfrm>
            <a:off x="1344613" y="939800"/>
            <a:ext cx="10656887" cy="1778000"/>
          </a:xfrm>
        </p:spPr>
        <p:txBody>
          <a:bodyPr/>
          <a:lstStyle>
            <a:lvl1pPr algn="ctr">
              <a:defRPr sz="3200"/>
            </a:lvl1pPr>
          </a:lstStyle>
          <a:p>
            <a:pPr lvl="0"/>
            <a:r>
              <a:rPr lang="nl-NL" noProof="0"/>
              <a:t>Klik om het opmaakprofiel van de modeltitel te bewerken</a:t>
            </a:r>
          </a:p>
        </p:txBody>
      </p:sp>
      <p:sp>
        <p:nvSpPr>
          <p:cNvPr id="360451" name="Rectangle 3"/>
          <p:cNvSpPr>
            <a:spLocks noGrp="1" noChangeArrowheads="1"/>
          </p:cNvSpPr>
          <p:nvPr>
            <p:ph type="subTitle" idx="1"/>
          </p:nvPr>
        </p:nvSpPr>
        <p:spPr>
          <a:xfrm>
            <a:off x="1344613" y="5283200"/>
            <a:ext cx="10656887" cy="965200"/>
          </a:xfrm>
        </p:spPr>
        <p:txBody>
          <a:bodyPr/>
          <a:lstStyle>
            <a:lvl1pPr marL="0" indent="0" algn="ctr">
              <a:buFontTx/>
              <a:buNone/>
              <a:defRPr/>
            </a:lvl1pPr>
          </a:lstStyle>
          <a:p>
            <a:pPr lvl="0"/>
            <a:r>
              <a:rPr lang="nl-NL" noProof="0"/>
              <a:t>Klik om het opmaakprofiel van de modelondertitel te bewerken</a:t>
            </a:r>
          </a:p>
        </p:txBody>
      </p:sp>
    </p:spTree>
    <p:extLst>
      <p:ext uri="{BB962C8B-B14F-4D97-AF65-F5344CB8AC3E}">
        <p14:creationId xmlns:p14="http://schemas.microsoft.com/office/powerpoint/2010/main" val="359827943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verticale tekst 2"/>
          <p:cNvSpPr>
            <a:spLocks noGrp="1"/>
          </p:cNvSpPr>
          <p:nvPr>
            <p:ph type="body" orient="vert" idx="1"/>
          </p:nvPr>
        </p:nvSpPr>
        <p:spPr/>
        <p:txBody>
          <a:bodyPr vert="eaVert"/>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Rectangle 10"/>
          <p:cNvSpPr>
            <a:spLocks noGrp="1" noChangeArrowheads="1"/>
          </p:cNvSpPr>
          <p:nvPr>
            <p:ph type="sldNum" sz="quarter" idx="10"/>
          </p:nvPr>
        </p:nvSpPr>
        <p:spPr>
          <a:ln/>
        </p:spPr>
        <p:txBody>
          <a:bodyPr/>
          <a:lstStyle>
            <a:lvl1pPr>
              <a:defRPr/>
            </a:lvl1pPr>
          </a:lstStyle>
          <a:p>
            <a:pPr>
              <a:defRPr/>
            </a:pPr>
            <a:fld id="{B7E8C6DC-D7E8-47E2-B02C-2C1A159E43B4}" type="slidenum">
              <a:rPr lang="nl-NL" altLang="nl-NL"/>
              <a:pPr>
                <a:defRPr/>
              </a:pPr>
              <a:t>‹nr.›</a:t>
            </a:fld>
            <a:endParaRPr lang="nl-NL" altLang="nl-NL"/>
          </a:p>
        </p:txBody>
      </p:sp>
    </p:spTree>
    <p:extLst>
      <p:ext uri="{BB962C8B-B14F-4D97-AF65-F5344CB8AC3E}">
        <p14:creationId xmlns:p14="http://schemas.microsoft.com/office/powerpoint/2010/main" val="156335104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337675" y="0"/>
            <a:ext cx="2663825" cy="6165850"/>
          </a:xfrm>
        </p:spPr>
        <p:txBody>
          <a:bodyPr vert="eaVert"/>
          <a:lstStyle/>
          <a:p>
            <a:r>
              <a:rPr lang="en-US"/>
              <a:t>Titelstijl van model bewerken</a:t>
            </a:r>
            <a:endParaRPr lang="nl-NL"/>
          </a:p>
        </p:txBody>
      </p:sp>
      <p:sp>
        <p:nvSpPr>
          <p:cNvPr id="3" name="Tijdelijke aanduiding voor verticale tekst 2"/>
          <p:cNvSpPr>
            <a:spLocks noGrp="1"/>
          </p:cNvSpPr>
          <p:nvPr>
            <p:ph type="body" orient="vert" idx="1"/>
          </p:nvPr>
        </p:nvSpPr>
        <p:spPr>
          <a:xfrm>
            <a:off x="1344613" y="0"/>
            <a:ext cx="7840662" cy="6165850"/>
          </a:xfrm>
        </p:spPr>
        <p:txBody>
          <a:bodyPr vert="eaVert"/>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Rectangle 10"/>
          <p:cNvSpPr>
            <a:spLocks noGrp="1" noChangeArrowheads="1"/>
          </p:cNvSpPr>
          <p:nvPr>
            <p:ph type="sldNum" sz="quarter" idx="10"/>
          </p:nvPr>
        </p:nvSpPr>
        <p:spPr>
          <a:ln/>
        </p:spPr>
        <p:txBody>
          <a:bodyPr/>
          <a:lstStyle>
            <a:lvl1pPr>
              <a:defRPr/>
            </a:lvl1pPr>
          </a:lstStyle>
          <a:p>
            <a:pPr>
              <a:defRPr/>
            </a:pPr>
            <a:fld id="{CEA346C1-040F-42B5-8869-5A61386014D1}" type="slidenum">
              <a:rPr lang="nl-NL" altLang="nl-NL"/>
              <a:pPr>
                <a:defRPr/>
              </a:pPr>
              <a:t>‹nr.›</a:t>
            </a:fld>
            <a:endParaRPr lang="nl-NL" altLang="nl-NL"/>
          </a:p>
        </p:txBody>
      </p:sp>
    </p:spTree>
    <p:extLst>
      <p:ext uri="{BB962C8B-B14F-4D97-AF65-F5344CB8AC3E}">
        <p14:creationId xmlns:p14="http://schemas.microsoft.com/office/powerpoint/2010/main" val="2492756144"/>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Rectangle 8"/>
          <p:cNvSpPr>
            <a:spLocks noGrp="1" noChangeArrowheads="1"/>
          </p:cNvSpPr>
          <p:nvPr>
            <p:ph type="sldNum" idx="10"/>
          </p:nvPr>
        </p:nvSpPr>
        <p:spPr>
          <a:xfrm>
            <a:off x="11187904" y="6629400"/>
            <a:ext cx="806239" cy="641350"/>
          </a:xfrm>
          <a:prstGeom prst="rect">
            <a:avLst/>
          </a:prstGeom>
          <a:ln/>
        </p:spPr>
        <p:txBody>
          <a:bodyPr/>
          <a:lstStyle>
            <a:lvl1pPr>
              <a:defRPr/>
            </a:lvl1pPr>
          </a:lstStyle>
          <a:p>
            <a:pPr>
              <a:defRPr/>
            </a:pPr>
            <a:r>
              <a:rPr lang="en-US"/>
              <a:t>aap</a:t>
            </a:r>
            <a:fld id="{C5B9248F-0D83-C84A-8AE6-040424185EA0}" type="slidenum">
              <a:rPr lang="en-US"/>
              <a:pPr>
                <a:defRPr/>
              </a:pPr>
              <a:t>‹nr.›</a:t>
            </a:fld>
            <a:endParaRPr lang="en-US"/>
          </a:p>
        </p:txBody>
      </p:sp>
    </p:spTree>
    <p:extLst>
      <p:ext uri="{BB962C8B-B14F-4D97-AF65-F5344CB8AC3E}">
        <p14:creationId xmlns:p14="http://schemas.microsoft.com/office/powerpoint/2010/main" val="4257241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inhoud 2"/>
          <p:cNvSpPr>
            <a:spLocks noGrp="1"/>
          </p:cNvSpPr>
          <p:nvPr>
            <p:ph idx="1"/>
          </p:nvPr>
        </p:nvSpPr>
        <p:spPr/>
        <p:txBody>
          <a:body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Rectangle 10"/>
          <p:cNvSpPr>
            <a:spLocks noGrp="1" noChangeArrowheads="1"/>
          </p:cNvSpPr>
          <p:nvPr>
            <p:ph type="sldNum" sz="quarter" idx="10"/>
          </p:nvPr>
        </p:nvSpPr>
        <p:spPr>
          <a:ln/>
        </p:spPr>
        <p:txBody>
          <a:bodyPr/>
          <a:lstStyle>
            <a:lvl1pPr>
              <a:defRPr/>
            </a:lvl1pPr>
          </a:lstStyle>
          <a:p>
            <a:pPr>
              <a:defRPr/>
            </a:pPr>
            <a:fld id="{11AAC06F-2840-4D4C-A0D8-347211978F7F}" type="slidenum">
              <a:rPr lang="nl-NL" altLang="nl-NL"/>
              <a:pPr>
                <a:defRPr/>
              </a:pPr>
              <a:t>‹nr.›</a:t>
            </a:fld>
            <a:endParaRPr lang="nl-NL" altLang="nl-NL"/>
          </a:p>
        </p:txBody>
      </p:sp>
    </p:spTree>
    <p:extLst>
      <p:ext uri="{BB962C8B-B14F-4D97-AF65-F5344CB8AC3E}">
        <p14:creationId xmlns:p14="http://schemas.microsoft.com/office/powerpoint/2010/main" val="26066046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0025" cy="1362075"/>
          </a:xfrm>
        </p:spPr>
        <p:txBody>
          <a:bodyPr anchor="t"/>
          <a:lstStyle>
            <a:lvl1pPr algn="l">
              <a:defRPr sz="4000" b="1" cap="all"/>
            </a:lvl1pPr>
          </a:lstStyle>
          <a:p>
            <a:r>
              <a:rPr lang="en-US"/>
              <a:t>Titelstijl van model bewerken</a:t>
            </a:r>
            <a:endParaRPr lang="nl-NL"/>
          </a:p>
        </p:txBody>
      </p:sp>
      <p:sp>
        <p:nvSpPr>
          <p:cNvPr id="3" name="Tijdelijke aanduiding voor tekst 2"/>
          <p:cNvSpPr>
            <a:spLocks noGrp="1"/>
          </p:cNvSpPr>
          <p:nvPr>
            <p:ph type="body" idx="1"/>
          </p:nvPr>
        </p:nvSpPr>
        <p:spPr>
          <a:xfrm>
            <a:off x="963613" y="2906713"/>
            <a:ext cx="1036002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Klik om de tekststijl van het model te bewerken</a:t>
            </a:r>
          </a:p>
        </p:txBody>
      </p:sp>
      <p:sp>
        <p:nvSpPr>
          <p:cNvPr id="4" name="Rectangle 10"/>
          <p:cNvSpPr>
            <a:spLocks noGrp="1" noChangeArrowheads="1"/>
          </p:cNvSpPr>
          <p:nvPr>
            <p:ph type="sldNum" sz="quarter" idx="10"/>
          </p:nvPr>
        </p:nvSpPr>
        <p:spPr>
          <a:ln/>
        </p:spPr>
        <p:txBody>
          <a:bodyPr/>
          <a:lstStyle>
            <a:lvl1pPr>
              <a:defRPr/>
            </a:lvl1pPr>
          </a:lstStyle>
          <a:p>
            <a:pPr>
              <a:defRPr/>
            </a:pPr>
            <a:fld id="{BEC00AF0-30C8-481B-9353-1E0F6D5B87A7}" type="slidenum">
              <a:rPr lang="nl-NL" altLang="nl-NL"/>
              <a:pPr>
                <a:defRPr/>
              </a:pPr>
              <a:t>‹nr.›</a:t>
            </a:fld>
            <a:endParaRPr lang="nl-NL" altLang="nl-NL"/>
          </a:p>
        </p:txBody>
      </p:sp>
    </p:spTree>
    <p:extLst>
      <p:ext uri="{BB962C8B-B14F-4D97-AF65-F5344CB8AC3E}">
        <p14:creationId xmlns:p14="http://schemas.microsoft.com/office/powerpoint/2010/main" val="54772907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ee objecten">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Tijdelijke aanduiding voor inhoud 2"/>
          <p:cNvSpPr>
            <a:spLocks noGrp="1"/>
          </p:cNvSpPr>
          <p:nvPr>
            <p:ph sz="half" idx="1"/>
          </p:nvPr>
        </p:nvSpPr>
        <p:spPr>
          <a:xfrm>
            <a:off x="1344613" y="1270000"/>
            <a:ext cx="5251450"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inhoud 3"/>
          <p:cNvSpPr>
            <a:spLocks noGrp="1"/>
          </p:cNvSpPr>
          <p:nvPr>
            <p:ph sz="half" idx="2"/>
          </p:nvPr>
        </p:nvSpPr>
        <p:spPr>
          <a:xfrm>
            <a:off x="6748463" y="1270000"/>
            <a:ext cx="5253037" cy="4895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5" name="Rectangle 10"/>
          <p:cNvSpPr>
            <a:spLocks noGrp="1" noChangeArrowheads="1"/>
          </p:cNvSpPr>
          <p:nvPr>
            <p:ph type="sldNum" sz="quarter" idx="10"/>
          </p:nvPr>
        </p:nvSpPr>
        <p:spPr>
          <a:ln/>
        </p:spPr>
        <p:txBody>
          <a:bodyPr/>
          <a:lstStyle>
            <a:lvl1pPr>
              <a:defRPr/>
            </a:lvl1pPr>
          </a:lstStyle>
          <a:p>
            <a:pPr>
              <a:defRPr/>
            </a:pPr>
            <a:fld id="{C116116D-0859-481E-9779-08A2A7EC4466}" type="slidenum">
              <a:rPr lang="nl-NL" altLang="nl-NL"/>
              <a:pPr>
                <a:defRPr/>
              </a:pPr>
              <a:t>‹nr.›</a:t>
            </a:fld>
            <a:endParaRPr lang="nl-NL" altLang="nl-NL"/>
          </a:p>
        </p:txBody>
      </p:sp>
    </p:spTree>
    <p:extLst>
      <p:ext uri="{BB962C8B-B14F-4D97-AF65-F5344CB8AC3E}">
        <p14:creationId xmlns:p14="http://schemas.microsoft.com/office/powerpoint/2010/main" val="175290652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69625" cy="1143000"/>
          </a:xfrm>
        </p:spPr>
        <p:txBody>
          <a:bodyPr/>
          <a:lstStyle>
            <a:lvl1pPr>
              <a:defRPr/>
            </a:lvl1pPr>
          </a:lstStyle>
          <a:p>
            <a:r>
              <a:rPr lang="en-US"/>
              <a:t>Titelstijl van model bewerken</a:t>
            </a:r>
            <a:endParaRPr lang="nl-NL"/>
          </a:p>
        </p:txBody>
      </p:sp>
      <p:sp>
        <p:nvSpPr>
          <p:cNvPr id="3" name="Tijdelijke aanduiding voor tekst 2"/>
          <p:cNvSpPr>
            <a:spLocks noGrp="1"/>
          </p:cNvSpPr>
          <p:nvPr>
            <p:ph type="body" idx="1"/>
          </p:nvPr>
        </p:nvSpPr>
        <p:spPr>
          <a:xfrm>
            <a:off x="609600" y="1535113"/>
            <a:ext cx="538480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Klik om de tekststijl van het model te bewerken</a:t>
            </a:r>
          </a:p>
        </p:txBody>
      </p:sp>
      <p:sp>
        <p:nvSpPr>
          <p:cNvPr id="4" name="Tijdelijke aanduiding voor inhoud 3"/>
          <p:cNvSpPr>
            <a:spLocks noGrp="1"/>
          </p:cNvSpPr>
          <p:nvPr>
            <p:ph sz="half" idx="2"/>
          </p:nvPr>
        </p:nvSpPr>
        <p:spPr>
          <a:xfrm>
            <a:off x="609600" y="2174875"/>
            <a:ext cx="5384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5" name="Tijdelijke aanduiding voor tekst 4"/>
          <p:cNvSpPr>
            <a:spLocks noGrp="1"/>
          </p:cNvSpPr>
          <p:nvPr>
            <p:ph type="body" sz="quarter" idx="3"/>
          </p:nvPr>
        </p:nvSpPr>
        <p:spPr>
          <a:xfrm>
            <a:off x="6191250"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Klik om de tekststijl van het model te bewerken</a:t>
            </a:r>
          </a:p>
        </p:txBody>
      </p:sp>
      <p:sp>
        <p:nvSpPr>
          <p:cNvPr id="6" name="Tijdelijke aanduiding voor inhoud 5"/>
          <p:cNvSpPr>
            <a:spLocks noGrp="1"/>
          </p:cNvSpPr>
          <p:nvPr>
            <p:ph sz="quarter" idx="4"/>
          </p:nvPr>
        </p:nvSpPr>
        <p:spPr>
          <a:xfrm>
            <a:off x="6191250"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7" name="Rectangle 10"/>
          <p:cNvSpPr>
            <a:spLocks noGrp="1" noChangeArrowheads="1"/>
          </p:cNvSpPr>
          <p:nvPr>
            <p:ph type="sldNum" sz="quarter" idx="10"/>
          </p:nvPr>
        </p:nvSpPr>
        <p:spPr>
          <a:ln/>
        </p:spPr>
        <p:txBody>
          <a:bodyPr/>
          <a:lstStyle>
            <a:lvl1pPr>
              <a:defRPr/>
            </a:lvl1pPr>
          </a:lstStyle>
          <a:p>
            <a:pPr>
              <a:defRPr/>
            </a:pPr>
            <a:fld id="{2573DF2F-D977-4ED9-82D0-435BE1E9E434}" type="slidenum">
              <a:rPr lang="nl-NL" altLang="nl-NL"/>
              <a:pPr>
                <a:defRPr/>
              </a:pPr>
              <a:t>‹nr.›</a:t>
            </a:fld>
            <a:endParaRPr lang="nl-NL" altLang="nl-NL"/>
          </a:p>
        </p:txBody>
      </p:sp>
    </p:spTree>
    <p:extLst>
      <p:ext uri="{BB962C8B-B14F-4D97-AF65-F5344CB8AC3E}">
        <p14:creationId xmlns:p14="http://schemas.microsoft.com/office/powerpoint/2010/main" val="17587466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Titelstijl van model bewerken</a:t>
            </a:r>
            <a:endParaRPr lang="nl-NL"/>
          </a:p>
        </p:txBody>
      </p:sp>
      <p:sp>
        <p:nvSpPr>
          <p:cNvPr id="3" name="Rectangle 10"/>
          <p:cNvSpPr>
            <a:spLocks noGrp="1" noChangeArrowheads="1"/>
          </p:cNvSpPr>
          <p:nvPr>
            <p:ph type="sldNum" sz="quarter" idx="10"/>
          </p:nvPr>
        </p:nvSpPr>
        <p:spPr>
          <a:ln/>
        </p:spPr>
        <p:txBody>
          <a:bodyPr/>
          <a:lstStyle>
            <a:lvl1pPr>
              <a:defRPr/>
            </a:lvl1pPr>
          </a:lstStyle>
          <a:p>
            <a:pPr>
              <a:defRPr/>
            </a:pPr>
            <a:fld id="{E64E5EA0-2368-415A-801B-05B16007BD98}" type="slidenum">
              <a:rPr lang="nl-NL" altLang="nl-NL"/>
              <a:pPr>
                <a:defRPr/>
              </a:pPr>
              <a:t>‹nr.›</a:t>
            </a:fld>
            <a:endParaRPr lang="nl-NL" altLang="nl-NL"/>
          </a:p>
        </p:txBody>
      </p:sp>
    </p:spTree>
    <p:extLst>
      <p:ext uri="{BB962C8B-B14F-4D97-AF65-F5344CB8AC3E}">
        <p14:creationId xmlns:p14="http://schemas.microsoft.com/office/powerpoint/2010/main" val="321014868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10"/>
          <p:cNvSpPr>
            <a:spLocks noGrp="1" noChangeArrowheads="1"/>
          </p:cNvSpPr>
          <p:nvPr>
            <p:ph type="sldNum" sz="quarter" idx="10"/>
          </p:nvPr>
        </p:nvSpPr>
        <p:spPr>
          <a:ln/>
        </p:spPr>
        <p:txBody>
          <a:bodyPr/>
          <a:lstStyle>
            <a:lvl1pPr>
              <a:defRPr/>
            </a:lvl1pPr>
          </a:lstStyle>
          <a:p>
            <a:pPr>
              <a:defRPr/>
            </a:pPr>
            <a:fld id="{CD96B12D-464A-43A4-9D45-C615D290123F}" type="slidenum">
              <a:rPr lang="nl-NL" altLang="nl-NL"/>
              <a:pPr>
                <a:defRPr/>
              </a:pPr>
              <a:t>‹nr.›</a:t>
            </a:fld>
            <a:endParaRPr lang="nl-NL" altLang="nl-NL"/>
          </a:p>
        </p:txBody>
      </p:sp>
    </p:spTree>
    <p:extLst>
      <p:ext uri="{BB962C8B-B14F-4D97-AF65-F5344CB8AC3E}">
        <p14:creationId xmlns:p14="http://schemas.microsoft.com/office/powerpoint/2010/main" val="225128817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0025" cy="1162050"/>
          </a:xfrm>
        </p:spPr>
        <p:txBody>
          <a:bodyPr anchor="b"/>
          <a:lstStyle>
            <a:lvl1pPr algn="l">
              <a:defRPr sz="2000" b="1"/>
            </a:lvl1pPr>
          </a:lstStyle>
          <a:p>
            <a:r>
              <a:rPr lang="en-US"/>
              <a:t>Titelstijl van model bewerken</a:t>
            </a:r>
            <a:endParaRPr lang="nl-NL"/>
          </a:p>
        </p:txBody>
      </p:sp>
      <p:sp>
        <p:nvSpPr>
          <p:cNvPr id="3" name="Tijdelijke aanduiding voor inhoud 2"/>
          <p:cNvSpPr>
            <a:spLocks noGrp="1"/>
          </p:cNvSpPr>
          <p:nvPr>
            <p:ph idx="1"/>
          </p:nvPr>
        </p:nvSpPr>
        <p:spPr>
          <a:xfrm>
            <a:off x="4765675" y="273050"/>
            <a:ext cx="68135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Klik om de tekststijl van het model te bewerken</a:t>
            </a:r>
          </a:p>
          <a:p>
            <a:pPr lvl="1"/>
            <a:r>
              <a:rPr lang="en-US"/>
              <a:t>Tweede niveau</a:t>
            </a:r>
          </a:p>
          <a:p>
            <a:pPr lvl="2"/>
            <a:r>
              <a:rPr lang="en-US"/>
              <a:t>Derde niveau</a:t>
            </a:r>
          </a:p>
          <a:p>
            <a:pPr lvl="3"/>
            <a:r>
              <a:rPr lang="en-US"/>
              <a:t>Vierde niveau</a:t>
            </a:r>
          </a:p>
          <a:p>
            <a:pPr lvl="4"/>
            <a:r>
              <a:rPr lang="en-US"/>
              <a:t>Vijfde niveau</a:t>
            </a:r>
            <a:endParaRPr lang="nl-NL"/>
          </a:p>
        </p:txBody>
      </p:sp>
      <p:sp>
        <p:nvSpPr>
          <p:cNvPr id="4" name="Tijdelijke aanduiding voor tekst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Klik om de tekststijl van het model te bewerken</a:t>
            </a:r>
          </a:p>
        </p:txBody>
      </p:sp>
      <p:sp>
        <p:nvSpPr>
          <p:cNvPr id="5" name="Rectangle 10"/>
          <p:cNvSpPr>
            <a:spLocks noGrp="1" noChangeArrowheads="1"/>
          </p:cNvSpPr>
          <p:nvPr>
            <p:ph type="sldNum" sz="quarter" idx="10"/>
          </p:nvPr>
        </p:nvSpPr>
        <p:spPr>
          <a:ln/>
        </p:spPr>
        <p:txBody>
          <a:bodyPr/>
          <a:lstStyle>
            <a:lvl1pPr>
              <a:defRPr/>
            </a:lvl1pPr>
          </a:lstStyle>
          <a:p>
            <a:pPr>
              <a:defRPr/>
            </a:pPr>
            <a:fld id="{2AA4BD3A-969D-4FF4-AD26-92B648210B70}" type="slidenum">
              <a:rPr lang="nl-NL" altLang="nl-NL"/>
              <a:pPr>
                <a:defRPr/>
              </a:pPr>
              <a:t>‹nr.›</a:t>
            </a:fld>
            <a:endParaRPr lang="nl-NL" altLang="nl-NL"/>
          </a:p>
        </p:txBody>
      </p:sp>
    </p:spTree>
    <p:extLst>
      <p:ext uri="{BB962C8B-B14F-4D97-AF65-F5344CB8AC3E}">
        <p14:creationId xmlns:p14="http://schemas.microsoft.com/office/powerpoint/2010/main" val="260664658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3612" cy="566738"/>
          </a:xfrm>
        </p:spPr>
        <p:txBody>
          <a:bodyPr anchor="b"/>
          <a:lstStyle>
            <a:lvl1pPr algn="l">
              <a:defRPr sz="2000" b="1"/>
            </a:lvl1pPr>
          </a:lstStyle>
          <a:p>
            <a:r>
              <a:rPr lang="en-US"/>
              <a:t>Titelstijl van model bewerken</a:t>
            </a:r>
            <a:endParaRPr lang="nl-NL"/>
          </a:p>
        </p:txBody>
      </p:sp>
      <p:sp>
        <p:nvSpPr>
          <p:cNvPr id="3" name="Tijdelijke aanduiding voor afbeelding 2"/>
          <p:cNvSpPr>
            <a:spLocks noGrp="1"/>
          </p:cNvSpPr>
          <p:nvPr>
            <p:ph type="pic" idx="1"/>
          </p:nvPr>
        </p:nvSpPr>
        <p:spPr>
          <a:xfrm>
            <a:off x="2389188" y="612775"/>
            <a:ext cx="7313612"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nl-NL" noProof="0"/>
          </a:p>
        </p:txBody>
      </p:sp>
      <p:sp>
        <p:nvSpPr>
          <p:cNvPr id="4" name="Tijdelijke aanduiding voor tekst 3"/>
          <p:cNvSpPr>
            <a:spLocks noGrp="1"/>
          </p:cNvSpPr>
          <p:nvPr>
            <p:ph type="body" sz="half" idx="2"/>
          </p:nvPr>
        </p:nvSpPr>
        <p:spPr>
          <a:xfrm>
            <a:off x="2389188" y="5367338"/>
            <a:ext cx="7313612"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Klik om de tekststijl van het model te bewerken</a:t>
            </a:r>
          </a:p>
        </p:txBody>
      </p:sp>
      <p:sp>
        <p:nvSpPr>
          <p:cNvPr id="5" name="Rectangle 10"/>
          <p:cNvSpPr>
            <a:spLocks noGrp="1" noChangeArrowheads="1"/>
          </p:cNvSpPr>
          <p:nvPr>
            <p:ph type="sldNum" sz="quarter" idx="10"/>
          </p:nvPr>
        </p:nvSpPr>
        <p:spPr>
          <a:ln/>
        </p:spPr>
        <p:txBody>
          <a:bodyPr/>
          <a:lstStyle>
            <a:lvl1pPr>
              <a:defRPr/>
            </a:lvl1pPr>
          </a:lstStyle>
          <a:p>
            <a:pPr>
              <a:defRPr/>
            </a:pPr>
            <a:fld id="{168B1850-1C2B-4C0C-B864-9A9B7C6E2B55}" type="slidenum">
              <a:rPr lang="nl-NL" altLang="nl-NL"/>
              <a:pPr>
                <a:defRPr/>
              </a:pPr>
              <a:t>‹nr.›</a:t>
            </a:fld>
            <a:endParaRPr lang="nl-NL" altLang="nl-NL"/>
          </a:p>
        </p:txBody>
      </p:sp>
    </p:spTree>
    <p:extLst>
      <p:ext uri="{BB962C8B-B14F-4D97-AF65-F5344CB8AC3E}">
        <p14:creationId xmlns:p14="http://schemas.microsoft.com/office/powerpoint/2010/main" val="405833487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het opmaakprofiel van de modeltitel te bewerken</a:t>
            </a:r>
          </a:p>
        </p:txBody>
      </p:sp>
      <p:sp>
        <p:nvSpPr>
          <p:cNvPr id="1027" name="Rectangle 3"/>
          <p:cNvSpPr>
            <a:spLocks noGrp="1" noChangeArrowheads="1"/>
          </p:cNvSpPr>
          <p:nvPr>
            <p:ph type="body" idx="1"/>
          </p:nvPr>
        </p:nvSpPr>
        <p:spPr bwMode="auto">
          <a:xfrm>
            <a:off x="1344613" y="1270000"/>
            <a:ext cx="10656887"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 om het opmaakprofiel van de modeltekst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1028" name="Rectangle 4"/>
          <p:cNvSpPr>
            <a:spLocks noChangeArrowheads="1"/>
          </p:cNvSpPr>
          <p:nvPr/>
        </p:nvSpPr>
        <p:spPr bwMode="auto">
          <a:xfrm>
            <a:off x="1312863" y="6594475"/>
            <a:ext cx="18748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gn="ctr">
              <a:spcBef>
                <a:spcPct val="30000"/>
              </a:spcBef>
              <a:tabLst>
                <a:tab pos="3721100" algn="ctr"/>
                <a:tab pos="8382000" algn="r"/>
              </a:tabLst>
              <a:defRPr sz="1200" b="1">
                <a:solidFill>
                  <a:schemeClr val="tx1"/>
                </a:solidFill>
                <a:latin typeface="Arial" panose="020B0604020202020204" pitchFamily="34" charset="0"/>
                <a:ea typeface="MS PGothic" panose="020B0600070205080204" pitchFamily="34" charset="-128"/>
              </a:defRPr>
            </a:lvl1pPr>
            <a:lvl2pPr marL="742950" indent="-285750" algn="ctr">
              <a:spcBef>
                <a:spcPct val="30000"/>
              </a:spcBef>
              <a:tabLst>
                <a:tab pos="3721100" algn="ctr"/>
                <a:tab pos="8382000" algn="r"/>
              </a:tabLst>
              <a:defRPr sz="1200" b="1">
                <a:solidFill>
                  <a:schemeClr val="tx1"/>
                </a:solidFill>
                <a:latin typeface="Arial" panose="020B0604020202020204" pitchFamily="34" charset="0"/>
                <a:ea typeface="MS PGothic" panose="020B0600070205080204" pitchFamily="34" charset="-128"/>
              </a:defRPr>
            </a:lvl2pPr>
            <a:lvl3pPr marL="1143000" indent="-228600" algn="ctr">
              <a:spcBef>
                <a:spcPct val="30000"/>
              </a:spcBef>
              <a:tabLst>
                <a:tab pos="3721100" algn="ctr"/>
                <a:tab pos="8382000" algn="r"/>
              </a:tabLst>
              <a:defRPr sz="1200" b="1">
                <a:solidFill>
                  <a:schemeClr val="tx1"/>
                </a:solidFill>
                <a:latin typeface="Arial" panose="020B0604020202020204" pitchFamily="34" charset="0"/>
                <a:ea typeface="MS PGothic" panose="020B0600070205080204" pitchFamily="34" charset="-128"/>
              </a:defRPr>
            </a:lvl3pPr>
            <a:lvl4pPr marL="1600200" indent="-228600" algn="ctr">
              <a:spcBef>
                <a:spcPct val="30000"/>
              </a:spcBef>
              <a:tabLst>
                <a:tab pos="3721100" algn="ctr"/>
                <a:tab pos="8382000" algn="r"/>
              </a:tabLst>
              <a:defRPr sz="1200" b="1">
                <a:solidFill>
                  <a:schemeClr val="tx1"/>
                </a:solidFill>
                <a:latin typeface="Arial" panose="020B0604020202020204" pitchFamily="34" charset="0"/>
                <a:ea typeface="MS PGothic" panose="020B0600070205080204" pitchFamily="34" charset="-128"/>
              </a:defRPr>
            </a:lvl4pPr>
            <a:lvl5pPr marL="2057400" indent="-228600" algn="ctr">
              <a:spcBef>
                <a:spcPct val="30000"/>
              </a:spcBef>
              <a:tabLst>
                <a:tab pos="3721100" algn="ctr"/>
                <a:tab pos="8382000" algn="r"/>
              </a:tabLst>
              <a:defRPr sz="1200" b="1">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30000"/>
              </a:spcBef>
              <a:spcAft>
                <a:spcPct val="0"/>
              </a:spcAft>
              <a:tabLst>
                <a:tab pos="3721100" algn="ctr"/>
                <a:tab pos="8382000" algn="r"/>
              </a:tabLst>
              <a:defRPr sz="1200" b="1">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30000"/>
              </a:spcBef>
              <a:spcAft>
                <a:spcPct val="0"/>
              </a:spcAft>
              <a:tabLst>
                <a:tab pos="3721100" algn="ctr"/>
                <a:tab pos="8382000" algn="r"/>
              </a:tabLst>
              <a:defRPr sz="1200" b="1">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30000"/>
              </a:spcBef>
              <a:spcAft>
                <a:spcPct val="0"/>
              </a:spcAft>
              <a:tabLst>
                <a:tab pos="3721100" algn="ctr"/>
                <a:tab pos="8382000" algn="r"/>
              </a:tabLst>
              <a:defRPr sz="1200" b="1">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30000"/>
              </a:spcBef>
              <a:spcAft>
                <a:spcPct val="0"/>
              </a:spcAft>
              <a:tabLst>
                <a:tab pos="3721100" algn="ctr"/>
                <a:tab pos="8382000" algn="r"/>
              </a:tabLst>
              <a:defRPr sz="1200" b="1">
                <a:solidFill>
                  <a:schemeClr val="tx1"/>
                </a:solidFill>
                <a:latin typeface="Arial" panose="020B0604020202020204" pitchFamily="34" charset="0"/>
                <a:ea typeface="MS PGothic" panose="020B0600070205080204" pitchFamily="34" charset="-128"/>
              </a:defRPr>
            </a:lvl9pPr>
          </a:lstStyle>
          <a:p>
            <a:pPr algn="l">
              <a:spcBef>
                <a:spcPct val="0"/>
              </a:spcBef>
              <a:defRPr/>
            </a:pPr>
            <a:r>
              <a:rPr lang="en-US" altLang="nl-NL" b="0"/>
              <a:t>5HART-IT</a:t>
            </a:r>
            <a:r>
              <a:rPr lang="nl-NL" altLang="nl-NL" sz="1400" b="0">
                <a:latin typeface="Times New Roman" panose="02020603050405020304" pitchFamily="18" charset="0"/>
              </a:rPr>
              <a:t> 	</a:t>
            </a:r>
          </a:p>
        </p:txBody>
      </p:sp>
      <p:sp>
        <p:nvSpPr>
          <p:cNvPr id="1029" name="Line 5"/>
          <p:cNvSpPr>
            <a:spLocks noChangeShapeType="1"/>
          </p:cNvSpPr>
          <p:nvPr/>
        </p:nvSpPr>
        <p:spPr bwMode="auto">
          <a:xfrm>
            <a:off x="1593850" y="6400800"/>
            <a:ext cx="103139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nl-NL"/>
          </a:p>
        </p:txBody>
      </p:sp>
      <p:sp>
        <p:nvSpPr>
          <p:cNvPr id="1030" name="Rectangle 6"/>
          <p:cNvSpPr>
            <a:spLocks noChangeArrowheads="1"/>
          </p:cNvSpPr>
          <p:nvPr/>
        </p:nvSpPr>
        <p:spPr bwMode="auto">
          <a:xfrm>
            <a:off x="0" y="0"/>
            <a:ext cx="1219200" cy="6858000"/>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ctr">
              <a:spcBef>
                <a:spcPct val="30000"/>
              </a:spcBef>
              <a:defRPr sz="1200" b="1">
                <a:solidFill>
                  <a:schemeClr val="tx1"/>
                </a:solidFill>
                <a:latin typeface="Arial" panose="020B0604020202020204" pitchFamily="34" charset="0"/>
                <a:ea typeface="MS PGothic" panose="020B0600070205080204" pitchFamily="34" charset="-128"/>
              </a:defRPr>
            </a:lvl1pPr>
            <a:lvl2pPr marL="742950" indent="-285750" algn="ctr">
              <a:spcBef>
                <a:spcPct val="30000"/>
              </a:spcBef>
              <a:defRPr sz="1200" b="1">
                <a:solidFill>
                  <a:schemeClr val="tx1"/>
                </a:solidFill>
                <a:latin typeface="Arial" panose="020B0604020202020204" pitchFamily="34" charset="0"/>
                <a:ea typeface="MS PGothic" panose="020B0600070205080204" pitchFamily="34" charset="-128"/>
              </a:defRPr>
            </a:lvl2pPr>
            <a:lvl3pPr marL="1143000" indent="-228600" algn="ctr">
              <a:spcBef>
                <a:spcPct val="30000"/>
              </a:spcBef>
              <a:defRPr sz="1200" b="1">
                <a:solidFill>
                  <a:schemeClr val="tx1"/>
                </a:solidFill>
                <a:latin typeface="Arial" panose="020B0604020202020204" pitchFamily="34" charset="0"/>
                <a:ea typeface="MS PGothic" panose="020B0600070205080204" pitchFamily="34" charset="-128"/>
              </a:defRPr>
            </a:lvl3pPr>
            <a:lvl4pPr marL="1600200" indent="-228600" algn="ctr">
              <a:spcBef>
                <a:spcPct val="30000"/>
              </a:spcBef>
              <a:defRPr sz="1200" b="1">
                <a:solidFill>
                  <a:schemeClr val="tx1"/>
                </a:solidFill>
                <a:latin typeface="Arial" panose="020B0604020202020204" pitchFamily="34" charset="0"/>
                <a:ea typeface="MS PGothic" panose="020B0600070205080204" pitchFamily="34" charset="-128"/>
              </a:defRPr>
            </a:lvl4pPr>
            <a:lvl5pPr marL="2057400" indent="-228600" algn="ctr">
              <a:spcBef>
                <a:spcPct val="30000"/>
              </a:spcBef>
              <a:defRPr sz="1200" b="1">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30000"/>
              </a:spcBef>
              <a:spcAft>
                <a:spcPct val="0"/>
              </a:spcAft>
              <a:defRPr sz="1200" b="1">
                <a:solidFill>
                  <a:schemeClr val="tx1"/>
                </a:solidFill>
                <a:latin typeface="Arial" panose="020B0604020202020204" pitchFamily="34" charset="0"/>
                <a:ea typeface="MS PGothic" panose="020B0600070205080204" pitchFamily="34" charset="-128"/>
              </a:defRPr>
            </a:lvl9pPr>
          </a:lstStyle>
          <a:p>
            <a:pPr>
              <a:defRPr/>
            </a:pPr>
            <a:endParaRPr lang="nl-NL" altLang="nl-NL"/>
          </a:p>
        </p:txBody>
      </p:sp>
      <p:pic>
        <p:nvPicPr>
          <p:cNvPr id="1031" name="Picture 7" descr="5H Logo wit op rood"/>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88900"/>
            <a:ext cx="12176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9434" name="Rectangle 10"/>
          <p:cNvSpPr>
            <a:spLocks noGrp="1" noChangeArrowheads="1"/>
          </p:cNvSpPr>
          <p:nvPr>
            <p:ph type="sldNum" sz="quarter" idx="4"/>
          </p:nvPr>
        </p:nvSpPr>
        <p:spPr bwMode="auto">
          <a:xfrm>
            <a:off x="11207750" y="6524625"/>
            <a:ext cx="812800" cy="1778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vert="horz" wrap="square" lIns="91440" tIns="45720" rIns="91440" bIns="45720" numCol="1" anchor="t" anchorCtr="0" compatLnSpc="1">
            <a:prstTxWarp prst="textNoShape">
              <a:avLst/>
            </a:prstTxWarp>
          </a:bodyPr>
          <a:lstStyle>
            <a:lvl1pPr algn="r">
              <a:spcBef>
                <a:spcPct val="30000"/>
              </a:spcBef>
              <a:defRPr sz="1000"/>
            </a:lvl1pPr>
          </a:lstStyle>
          <a:p>
            <a:pPr>
              <a:defRPr/>
            </a:pPr>
            <a:fld id="{B96CFA4A-5302-45F0-B5A2-D3AD34F17A82}" type="slidenum">
              <a:rPr lang="nl-NL" altLang="nl-NL"/>
              <a:pPr>
                <a:defRPr/>
              </a:pPr>
              <a:t>‹nr.›</a:t>
            </a:fld>
            <a:endParaRPr lang="nl-NL" altLang="nl-NL"/>
          </a:p>
        </p:txBody>
      </p:sp>
      <p:pic>
        <p:nvPicPr>
          <p:cNvPr id="1033" name="Picture 15" descr="logo_Itium_email"/>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2133600" y="6477000"/>
            <a:ext cx="10287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81"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082" r:id="rId12"/>
  </p:sldLayoutIdLst>
  <p:transition/>
  <p:txStyles>
    <p:title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p:titleStyle>
    <p:body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p:bodyStyle>
    <p:otherStyle>
      <a:defPPr>
        <a:defRPr lang="nl-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4" Type="http://schemas.openxmlformats.org/officeDocument/2006/relationships/image" Target="../media/image88.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14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108.jp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6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7.xml"/></Relationships>
</file>

<file path=ppt/slides/_rels/slide16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s>
</file>

<file path=ppt/slides/_rels/slide16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17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198.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203.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204.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55.xml"/><Relationship Id="rId1" Type="http://schemas.openxmlformats.org/officeDocument/2006/relationships/slideLayout" Target="../slideLayouts/slideLayout12.xml"/><Relationship Id="rId4" Type="http://schemas.openxmlformats.org/officeDocument/2006/relationships/image" Target="../media/image134.png"/></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20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8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8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8"/>
          <p:cNvSpPr txBox="1">
            <a:spLocks/>
          </p:cNvSpPr>
          <p:nvPr/>
        </p:nvSpPr>
        <p:spPr bwMode="auto">
          <a:xfrm>
            <a:off x="836613" y="2873375"/>
            <a:ext cx="10439400"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lgn="ctr" eaLnBrk="1" hangingPunct="1">
              <a:lnSpc>
                <a:spcPct val="120000"/>
              </a:lnSpc>
              <a:spcBef>
                <a:spcPct val="0"/>
              </a:spcBef>
              <a:buClrTx/>
              <a:buFontTx/>
              <a:buNone/>
            </a:pPr>
            <a:r>
              <a:rPr lang="en-US" altLang="nl-NL" sz="4800" b="0" dirty="0">
                <a:solidFill>
                  <a:srgbClr val="000000"/>
                </a:solidFill>
                <a:latin typeface="Helvetica Neue Light" charset="0"/>
              </a:rPr>
              <a:t>Oracle Application Express 5.1</a:t>
            </a:r>
          </a:p>
          <a:p>
            <a:pPr algn="ctr" eaLnBrk="1" hangingPunct="1">
              <a:lnSpc>
                <a:spcPct val="120000"/>
              </a:lnSpc>
              <a:spcBef>
                <a:spcPct val="0"/>
              </a:spcBef>
              <a:buClrTx/>
              <a:buFontTx/>
              <a:buNone/>
            </a:pPr>
            <a:r>
              <a:rPr lang="en-US" altLang="nl-NL" sz="3200" b="0" dirty="0">
                <a:latin typeface="Helvetica Neue Light" charset="0"/>
              </a:rPr>
              <a:t>Fundamentals 1</a:t>
            </a:r>
          </a:p>
        </p:txBody>
      </p:sp>
      <p:sp>
        <p:nvSpPr>
          <p:cNvPr id="45058" name="Text Placeholder 5"/>
          <p:cNvSpPr>
            <a:spLocks noGrp="1"/>
          </p:cNvSpPr>
          <p:nvPr>
            <p:ph type="body" sz="quarter" idx="4294967295"/>
          </p:nvPr>
        </p:nvSpPr>
        <p:spPr>
          <a:xfrm>
            <a:off x="1344613" y="4730750"/>
            <a:ext cx="7377112" cy="1435100"/>
          </a:xfrm>
        </p:spPr>
        <p:txBody>
          <a:bodyPr lIns="0" tIns="0" rIns="0" bIns="0" anchor="b"/>
          <a:lstStyle/>
          <a:p>
            <a:pPr marL="1588" indent="0">
              <a:spcBef>
                <a:spcPct val="0"/>
              </a:spcBef>
              <a:buFontTx/>
              <a:buNone/>
              <a:defRPr/>
            </a:pPr>
            <a:r>
              <a:rPr lang="en-US" sz="1400" dirty="0" err="1">
                <a:latin typeface="Helvetica Neue" charset="0"/>
                <a:ea typeface="+mn-ea"/>
                <a:cs typeface="Helvetica Neue" charset="0"/>
              </a:rPr>
              <a:t>Learco</a:t>
            </a:r>
            <a:r>
              <a:rPr lang="en-US" sz="1400" dirty="0">
                <a:latin typeface="Helvetica Neue" charset="0"/>
                <a:ea typeface="+mn-ea"/>
                <a:cs typeface="Helvetica Neue" charset="0"/>
              </a:rPr>
              <a:t> </a:t>
            </a:r>
            <a:r>
              <a:rPr lang="en-US" sz="1400" dirty="0" err="1">
                <a:latin typeface="Helvetica Neue" charset="0"/>
                <a:ea typeface="+mn-ea"/>
                <a:cs typeface="Helvetica Neue" charset="0"/>
              </a:rPr>
              <a:t>Brizzi</a:t>
            </a:r>
            <a:r>
              <a:rPr lang="en-US" sz="1400" dirty="0">
                <a:latin typeface="Helvetica Neue" charset="0"/>
                <a:ea typeface="+mn-ea"/>
                <a:cs typeface="Helvetica Neue" charset="0"/>
              </a:rPr>
              <a:t> / Nico Klaver</a:t>
            </a:r>
          </a:p>
          <a:p>
            <a:pPr marL="1588" indent="0">
              <a:spcBef>
                <a:spcPct val="0"/>
              </a:spcBef>
              <a:buFontTx/>
              <a:buNone/>
              <a:defRPr/>
            </a:pPr>
            <a:endParaRPr lang="en-US" sz="1400" dirty="0">
              <a:latin typeface="Helvetica Neue" charset="0"/>
              <a:ea typeface="+mn-ea"/>
              <a:cs typeface="Helvetica Neue" charset="0"/>
            </a:endParaRPr>
          </a:p>
          <a:p>
            <a:pPr marL="1588" indent="0">
              <a:spcBef>
                <a:spcPct val="0"/>
              </a:spcBef>
              <a:buFontTx/>
              <a:buNone/>
              <a:defRPr/>
            </a:pPr>
            <a:r>
              <a:rPr lang="en-US" sz="1400" dirty="0">
                <a:latin typeface="Helvetica Neue" charset="0"/>
                <a:ea typeface="+mn-ea"/>
                <a:cs typeface="Helvetica Neue" charset="0"/>
              </a:rPr>
              <a:t>Oracle APEX Development</a:t>
            </a:r>
          </a:p>
          <a:p>
            <a:pPr marL="1588" indent="0">
              <a:spcBef>
                <a:spcPct val="0"/>
              </a:spcBef>
              <a:buFontTx/>
              <a:buNone/>
              <a:defRPr/>
            </a:pPr>
            <a:r>
              <a:rPr lang="en-US" sz="1400" dirty="0" err="1">
                <a:latin typeface="Helvetica Neue" charset="0"/>
                <a:ea typeface="+mn-ea"/>
                <a:cs typeface="Helvetica Neue" charset="0"/>
              </a:rPr>
              <a:t>Itium</a:t>
            </a:r>
            <a:r>
              <a:rPr lang="en-US" sz="1400" dirty="0">
                <a:latin typeface="Helvetica Neue" charset="0"/>
                <a:ea typeface="+mn-ea"/>
                <a:cs typeface="Helvetica Neue" charset="0"/>
              </a:rPr>
              <a:t>, rev. 2.0</a:t>
            </a:r>
          </a:p>
        </p:txBody>
      </p:sp>
      <p:pic>
        <p:nvPicPr>
          <p:cNvPr id="5124" name="Picture 1" descr="apex-round-128.pd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54613" y="1066800"/>
            <a:ext cx="17780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a:cs typeface="+mj-cs"/>
              </a:rPr>
              <a:t>1: APEX Introductie (1)</a:t>
            </a:r>
            <a:endParaRPr lang="nl-NL" dirty="0">
              <a:cs typeface="+mj-cs"/>
            </a:endParaRPr>
          </a:p>
        </p:txBody>
      </p:sp>
      <p:sp>
        <p:nvSpPr>
          <p:cNvPr id="5"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err="1">
                <a:cs typeface="+mn-cs"/>
              </a:rPr>
              <a:t>Instructies</a:t>
            </a:r>
            <a:r>
              <a:rPr lang="en-US" sz="2400" b="0" dirty="0">
                <a:cs typeface="+mn-cs"/>
              </a:rPr>
              <a:t> en </a:t>
            </a:r>
            <a:r>
              <a:rPr lang="en-US" sz="2400" b="0" dirty="0" err="1">
                <a:cs typeface="+mn-cs"/>
              </a:rPr>
              <a:t>oefeningen</a:t>
            </a:r>
            <a:endParaRPr lang="en-US" sz="2400" b="0" dirty="0">
              <a:cs typeface="+mn-cs"/>
            </a:endParaRPr>
          </a:p>
          <a:p>
            <a:pPr marL="1588" indent="0">
              <a:spcBef>
                <a:spcPts val="2400"/>
              </a:spcBef>
              <a:buFontTx/>
              <a:buNone/>
              <a:defRPr/>
            </a:pPr>
            <a:r>
              <a:rPr lang="en-US" sz="2400" b="0" dirty="0" err="1">
                <a:cs typeface="+mn-cs"/>
              </a:rPr>
              <a:t>Cursusomgeving</a:t>
            </a:r>
            <a:r>
              <a:rPr lang="en-US" sz="2400" b="0" dirty="0">
                <a:cs typeface="+mn-cs"/>
              </a:rPr>
              <a:t> (Locale </a:t>
            </a:r>
            <a:r>
              <a:rPr lang="en-US" sz="2400" b="0" dirty="0" err="1">
                <a:cs typeface="+mn-cs"/>
              </a:rPr>
              <a:t>installatie</a:t>
            </a:r>
            <a:r>
              <a:rPr lang="en-US" sz="2400" b="0" dirty="0">
                <a:cs typeface="+mn-cs"/>
              </a:rPr>
              <a:t>)</a:t>
            </a:r>
          </a:p>
          <a:p>
            <a:pPr marL="1588" indent="0">
              <a:spcBef>
                <a:spcPts val="2400"/>
              </a:spcBef>
              <a:buFontTx/>
              <a:buNone/>
              <a:defRPr/>
            </a:pPr>
            <a:r>
              <a:rPr lang="en-US" sz="2400" b="0" dirty="0">
                <a:cs typeface="+mn-cs"/>
              </a:rPr>
              <a:t>Apex </a:t>
            </a:r>
            <a:r>
              <a:rPr lang="en-US" sz="2400" b="0" dirty="0" err="1">
                <a:cs typeface="+mn-cs"/>
              </a:rPr>
              <a:t>Geschiedenis</a:t>
            </a:r>
            <a:endParaRPr lang="en-US" sz="2400" b="0" dirty="0">
              <a:cs typeface="+mn-cs"/>
            </a:endParaRPr>
          </a:p>
          <a:p>
            <a:pPr marL="1588" indent="0">
              <a:spcBef>
                <a:spcPts val="2400"/>
              </a:spcBef>
              <a:buFontTx/>
              <a:buNone/>
              <a:defRPr/>
            </a:pPr>
            <a:endParaRPr lang="nl-NL" sz="2400" dirty="0">
              <a:cs typeface="+mn-cs"/>
            </a:endParaRPr>
          </a:p>
          <a:p>
            <a:pPr marL="1588" indent="0">
              <a:spcBef>
                <a:spcPts val="2400"/>
              </a:spcBef>
              <a:buFontTx/>
              <a:buNone/>
              <a:defRPr/>
            </a:pPr>
            <a:endParaRPr lang="nl-NL" dirty="0">
              <a:cs typeface="+mn-cs"/>
            </a:endParaRP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4930" name="Afbeelding 1" descr="Screen Shot 2016-04-01 at 13.05.1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85900" y="1185863"/>
            <a:ext cx="8302625" cy="519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1"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800">
                <a:solidFill>
                  <a:schemeClr val="tx2"/>
                </a:solidFill>
              </a:rPr>
              <a:t>6: Report, maar ook blank page, Form, etc…</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el 1"/>
          <p:cNvSpPr>
            <a:spLocks noGrp="1"/>
          </p:cNvSpPr>
          <p:nvPr>
            <p:ph type="title" idx="4294967295"/>
          </p:nvPr>
        </p:nvSpPr>
        <p:spPr/>
        <p:txBody>
          <a:bodyPr lIns="0" tIns="0" rIns="0" bIns="0" anchor="b"/>
          <a:lstStyle/>
          <a:p>
            <a:r>
              <a:rPr lang="nl-NL" altLang="nl-NL"/>
              <a:t>6: Rapporten: Pages, regions, items… (1)</a:t>
            </a:r>
          </a:p>
        </p:txBody>
      </p:sp>
      <p:sp>
        <p:nvSpPr>
          <p:cNvPr id="126979" name="Tijdelijke aanduiding voor tekst 2"/>
          <p:cNvSpPr>
            <a:spLocks noGrp="1"/>
          </p:cNvSpPr>
          <p:nvPr>
            <p:ph type="body" sz="quarter" idx="4294967295"/>
          </p:nvPr>
        </p:nvSpPr>
        <p:spPr>
          <a:xfrm>
            <a:off x="1344613" y="1557338"/>
            <a:ext cx="10656887" cy="4389437"/>
          </a:xfrm>
        </p:spPr>
        <p:txBody>
          <a:bodyPr lIns="0" tIns="0" rIns="0" bIns="0"/>
          <a:lstStyle/>
          <a:p>
            <a:pPr marL="1588" indent="0">
              <a:spcBef>
                <a:spcPts val="2400"/>
              </a:spcBef>
              <a:buFontTx/>
              <a:buNone/>
            </a:pPr>
            <a:r>
              <a:rPr lang="nl-NL" altLang="nl-NL" sz="2400" dirty="0" err="1"/>
              <a:t>Regions</a:t>
            </a:r>
            <a:r>
              <a:rPr lang="nl-NL" altLang="nl-NL" sz="2400" dirty="0"/>
              <a:t>…</a:t>
            </a:r>
          </a:p>
          <a:p>
            <a:pPr marL="1588" indent="0">
              <a:spcBef>
                <a:spcPts val="2400"/>
              </a:spcBef>
              <a:buFontTx/>
              <a:buNone/>
            </a:pPr>
            <a:r>
              <a:rPr lang="nl-NL" altLang="nl-NL" sz="2400" dirty="0"/>
              <a:t>Een Page bestaat uit </a:t>
            </a:r>
            <a:r>
              <a:rPr lang="nl-NL" altLang="nl-NL" sz="2400" dirty="0" err="1"/>
              <a:t>Regions</a:t>
            </a:r>
            <a:endParaRPr lang="nl-NL" altLang="nl-NL" sz="2400" dirty="0"/>
          </a:p>
          <a:p>
            <a:pPr marL="1588" indent="0">
              <a:spcBef>
                <a:spcPts val="2400"/>
              </a:spcBef>
              <a:buFontTx/>
              <a:buNone/>
            </a:pPr>
            <a:r>
              <a:rPr lang="nl-NL" altLang="nl-NL" sz="2400" dirty="0"/>
              <a:t>Elke page heeft minstens één </a:t>
            </a:r>
            <a:r>
              <a:rPr lang="nl-NL" altLang="nl-NL" sz="2400" dirty="0" err="1"/>
              <a:t>Region</a:t>
            </a:r>
            <a:endParaRPr lang="nl-NL" altLang="nl-NL" sz="2400" dirty="0"/>
          </a:p>
          <a:p>
            <a:pPr marL="1588" indent="0">
              <a:spcBef>
                <a:spcPts val="2400"/>
              </a:spcBef>
              <a:buFontTx/>
              <a:buNone/>
            </a:pPr>
            <a:r>
              <a:rPr lang="nl-NL" altLang="nl-NL" sz="2400" dirty="0"/>
              <a:t>Een </a:t>
            </a:r>
            <a:r>
              <a:rPr lang="nl-NL" altLang="nl-NL" sz="2400" dirty="0" err="1"/>
              <a:t>Region</a:t>
            </a:r>
            <a:r>
              <a:rPr lang="nl-NL" altLang="nl-NL" sz="2400" dirty="0"/>
              <a:t> is een container (een object dat andere objecten bevat) voor content: letterlijke inhoud, presentatie van data (uit de database)</a:t>
            </a:r>
          </a:p>
          <a:p>
            <a:pPr marL="1588" indent="0">
              <a:spcBef>
                <a:spcPts val="2400"/>
              </a:spcBef>
              <a:buFontTx/>
              <a:buNone/>
            </a:pPr>
            <a:r>
              <a:rPr lang="nl-NL" altLang="nl-NL" sz="2400" dirty="0"/>
              <a:t>Een </a:t>
            </a:r>
            <a:r>
              <a:rPr lang="nl-NL" altLang="nl-NL" sz="2400" dirty="0" err="1"/>
              <a:t>Region</a:t>
            </a:r>
            <a:r>
              <a:rPr lang="nl-NL" altLang="nl-NL" sz="2400" dirty="0"/>
              <a:t> kan een Report, Form of een </a:t>
            </a:r>
            <a:r>
              <a:rPr lang="nl-NL" altLang="nl-NL" sz="2400" dirty="0" err="1"/>
              <a:t>chart</a:t>
            </a:r>
            <a:r>
              <a:rPr lang="nl-NL" altLang="nl-NL" sz="2400" dirty="0"/>
              <a:t> zijn</a:t>
            </a:r>
          </a:p>
        </p:txBody>
      </p:sp>
      <p:sp>
        <p:nvSpPr>
          <p:cNvPr id="1269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12840B32-D031-4F2F-AB37-F45B975F4BA5}" type="slidenum">
              <a:rPr lang="nl-NL" altLang="nl-NL" sz="800" b="0" smtClean="0">
                <a:solidFill>
                  <a:srgbClr val="9F9F9F"/>
                </a:solidFill>
                <a:latin typeface="Calibri" panose="020F0502020204030204" pitchFamily="34" charset="0"/>
              </a:rPr>
              <a:pPr eaLnBrk="1" hangingPunct="1">
                <a:spcBef>
                  <a:spcPct val="0"/>
                </a:spcBef>
                <a:buClrTx/>
                <a:buFontTx/>
                <a:buNone/>
              </a:pPr>
              <a:t>101</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hthoek 1"/>
          <p:cNvSpPr>
            <a:spLocks noChangeArrowheads="1"/>
          </p:cNvSpPr>
          <p:nvPr/>
        </p:nvSpPr>
        <p:spPr bwMode="auto">
          <a:xfrm>
            <a:off x="3141663" y="1773238"/>
            <a:ext cx="29527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lgn="ctr">
              <a:spcBef>
                <a:spcPct val="30000"/>
              </a:spcBef>
              <a:buClrTx/>
              <a:buFontTx/>
              <a:buNone/>
            </a:pPr>
            <a:endParaRPr lang="nl-NL" altLang="nl-NL">
              <a:latin typeface="Arial" panose="020B0604020202020204" pitchFamily="34" charset="0"/>
            </a:endParaRPr>
          </a:p>
        </p:txBody>
      </p:sp>
      <p:sp>
        <p:nvSpPr>
          <p:cNvPr id="3" name="Rechthoek 2" title="Region"/>
          <p:cNvSpPr/>
          <p:nvPr/>
        </p:nvSpPr>
        <p:spPr bwMode="auto">
          <a:xfrm>
            <a:off x="1701800" y="765175"/>
            <a:ext cx="8280400" cy="1295400"/>
          </a:xfrm>
          <a:prstGeom prst="rect">
            <a:avLst/>
          </a:prstGeom>
          <a:solidFill>
            <a:schemeClr val="bg1">
              <a:lumMod val="75000"/>
            </a:schemeClr>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REGION_1: REPORT</a:t>
            </a:r>
          </a:p>
        </p:txBody>
      </p:sp>
      <p:sp>
        <p:nvSpPr>
          <p:cNvPr id="128004" name="Rechthoek 3"/>
          <p:cNvSpPr>
            <a:spLocks noChangeArrowheads="1"/>
          </p:cNvSpPr>
          <p:nvPr/>
        </p:nvSpPr>
        <p:spPr bwMode="auto">
          <a:xfrm>
            <a:off x="6958013" y="270827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lgn="ctr">
              <a:spcBef>
                <a:spcPct val="30000"/>
              </a:spcBef>
              <a:buClrTx/>
              <a:buFontTx/>
              <a:buNone/>
            </a:pPr>
            <a:endParaRPr lang="nl-NL" altLang="nl-NL">
              <a:latin typeface="Arial" panose="020B0604020202020204" pitchFamily="34" charset="0"/>
            </a:endParaRPr>
          </a:p>
        </p:txBody>
      </p:sp>
      <p:sp>
        <p:nvSpPr>
          <p:cNvPr id="5" name="Rechthoek 4" title="Page"/>
          <p:cNvSpPr/>
          <p:nvPr/>
        </p:nvSpPr>
        <p:spPr bwMode="auto">
          <a:xfrm>
            <a:off x="1557338" y="188913"/>
            <a:ext cx="9650412" cy="5761037"/>
          </a:xfrm>
          <a:prstGeom prst="rect">
            <a:avLst/>
          </a:prstGeom>
          <a:solidFill>
            <a:srgbClr val="FF0000">
              <a:alpha val="41000"/>
            </a:srgbClr>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PAGE</a:t>
            </a:r>
          </a:p>
        </p:txBody>
      </p:sp>
      <p:sp>
        <p:nvSpPr>
          <p:cNvPr id="6" name="Rechthoek 5" title="Region"/>
          <p:cNvSpPr/>
          <p:nvPr/>
        </p:nvSpPr>
        <p:spPr bwMode="auto">
          <a:xfrm>
            <a:off x="1701800" y="2349500"/>
            <a:ext cx="8280400" cy="1295400"/>
          </a:xfrm>
          <a:prstGeom prst="rect">
            <a:avLst/>
          </a:prstGeom>
          <a:solidFill>
            <a:schemeClr val="bg1">
              <a:lumMod val="75000"/>
            </a:schemeClr>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REGION_2: FORM</a:t>
            </a:r>
          </a:p>
        </p:txBody>
      </p:sp>
      <p:sp>
        <p:nvSpPr>
          <p:cNvPr id="7" name="Rechthoek 6" title="Region"/>
          <p:cNvSpPr/>
          <p:nvPr/>
        </p:nvSpPr>
        <p:spPr bwMode="auto">
          <a:xfrm>
            <a:off x="6815138" y="1189038"/>
            <a:ext cx="1952625" cy="655637"/>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ITEM_3: TEXT_AREA</a:t>
            </a:r>
          </a:p>
        </p:txBody>
      </p:sp>
      <p:sp>
        <p:nvSpPr>
          <p:cNvPr id="8" name="Rechthoek 7" title="Region"/>
          <p:cNvSpPr/>
          <p:nvPr/>
        </p:nvSpPr>
        <p:spPr bwMode="auto">
          <a:xfrm>
            <a:off x="1981200" y="2781300"/>
            <a:ext cx="1952625" cy="655638"/>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ITEM_4: BUTTON</a:t>
            </a:r>
          </a:p>
        </p:txBody>
      </p:sp>
      <p:sp>
        <p:nvSpPr>
          <p:cNvPr id="9" name="Rechthoek 8" title="Region"/>
          <p:cNvSpPr/>
          <p:nvPr/>
        </p:nvSpPr>
        <p:spPr bwMode="auto">
          <a:xfrm>
            <a:off x="4438650" y="2781300"/>
            <a:ext cx="1952625" cy="655638"/>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ITEM_5: SELECT_LIST</a:t>
            </a:r>
          </a:p>
        </p:txBody>
      </p:sp>
      <p:sp>
        <p:nvSpPr>
          <p:cNvPr id="10" name="Rechthoek 9" title="Region"/>
          <p:cNvSpPr/>
          <p:nvPr/>
        </p:nvSpPr>
        <p:spPr bwMode="auto">
          <a:xfrm>
            <a:off x="6815138" y="2771775"/>
            <a:ext cx="1952625" cy="657225"/>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ITEM_6: DISPLAY ONLY</a:t>
            </a:r>
          </a:p>
        </p:txBody>
      </p:sp>
      <p:sp>
        <p:nvSpPr>
          <p:cNvPr id="12" name="Rechthoek 11" title="Region"/>
          <p:cNvSpPr/>
          <p:nvPr/>
        </p:nvSpPr>
        <p:spPr bwMode="auto">
          <a:xfrm>
            <a:off x="4502150" y="1189038"/>
            <a:ext cx="1952625" cy="655637"/>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ITEM_2: TEXT_ITEM</a:t>
            </a:r>
          </a:p>
        </p:txBody>
      </p:sp>
      <p:sp>
        <p:nvSpPr>
          <p:cNvPr id="13" name="Rechthoek 12" title="Region"/>
          <p:cNvSpPr/>
          <p:nvPr/>
        </p:nvSpPr>
        <p:spPr bwMode="auto">
          <a:xfrm>
            <a:off x="1990725" y="1189038"/>
            <a:ext cx="1951038" cy="655637"/>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ITEM_1: CHECK_BOX</a:t>
            </a:r>
          </a:p>
        </p:txBody>
      </p:sp>
      <p:sp>
        <p:nvSpPr>
          <p:cNvPr id="128013" name="Rechthoek 13"/>
          <p:cNvSpPr>
            <a:spLocks noChangeArrowheads="1"/>
          </p:cNvSpPr>
          <p:nvPr/>
        </p:nvSpPr>
        <p:spPr bwMode="auto">
          <a:xfrm>
            <a:off x="6958013" y="4292600"/>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lgn="ctr">
              <a:spcBef>
                <a:spcPct val="30000"/>
              </a:spcBef>
              <a:buClrTx/>
              <a:buFontTx/>
              <a:buNone/>
            </a:pPr>
            <a:endParaRPr lang="nl-NL" altLang="nl-NL">
              <a:latin typeface="Arial" panose="020B0604020202020204" pitchFamily="34" charset="0"/>
            </a:endParaRPr>
          </a:p>
        </p:txBody>
      </p:sp>
      <p:sp>
        <p:nvSpPr>
          <p:cNvPr id="15" name="Rechthoek 14" title="Region"/>
          <p:cNvSpPr/>
          <p:nvPr/>
        </p:nvSpPr>
        <p:spPr bwMode="auto">
          <a:xfrm>
            <a:off x="1701800" y="3933825"/>
            <a:ext cx="8280400" cy="1295400"/>
          </a:xfrm>
          <a:prstGeom prst="rect">
            <a:avLst/>
          </a:prstGeom>
          <a:solidFill>
            <a:schemeClr val="bg1">
              <a:lumMod val="75000"/>
            </a:schemeClr>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Region_3: CALENDAR</a:t>
            </a:r>
          </a:p>
        </p:txBody>
      </p:sp>
      <p:sp>
        <p:nvSpPr>
          <p:cNvPr id="16" name="Rechthoek 15" title="Region"/>
          <p:cNvSpPr/>
          <p:nvPr/>
        </p:nvSpPr>
        <p:spPr bwMode="auto">
          <a:xfrm>
            <a:off x="1981200" y="4365625"/>
            <a:ext cx="1952625" cy="655638"/>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ITEM_7: LABEL</a:t>
            </a:r>
          </a:p>
        </p:txBody>
      </p:sp>
      <p:sp>
        <p:nvSpPr>
          <p:cNvPr id="17" name="Rechthoek 16" title="Region"/>
          <p:cNvSpPr/>
          <p:nvPr/>
        </p:nvSpPr>
        <p:spPr bwMode="auto">
          <a:xfrm>
            <a:off x="4438650" y="4365625"/>
            <a:ext cx="1952625" cy="655638"/>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ITEM_8: LINK</a:t>
            </a:r>
          </a:p>
        </p:txBody>
      </p:sp>
      <p:sp>
        <p:nvSpPr>
          <p:cNvPr id="18" name="Rechthoek 17" title="Region"/>
          <p:cNvSpPr/>
          <p:nvPr/>
        </p:nvSpPr>
        <p:spPr bwMode="auto">
          <a:xfrm>
            <a:off x="6815138" y="4356100"/>
            <a:ext cx="1952625" cy="657225"/>
          </a:xfrm>
          <a:prstGeom prst="rect">
            <a:avLst/>
          </a:prstGeom>
          <a:solidFill>
            <a:srgbClr val="3366FF"/>
          </a:solidFill>
          <a:ln>
            <a:noFill/>
          </a:ln>
          <a:effectLst/>
          <a:extLst/>
        </p:spPr>
        <p:txBody>
          <a:bodyPr/>
          <a:lstStyle/>
          <a:p>
            <a:pPr>
              <a:spcBef>
                <a:spcPct val="30000"/>
              </a:spcBef>
              <a:defRPr/>
            </a:pPr>
            <a:r>
              <a:rPr lang="nl-NL" dirty="0">
                <a:latin typeface="Arial" charset="0"/>
                <a:ea typeface="ＭＳ Ｐゴシック" charset="0"/>
                <a:cs typeface="ＭＳ Ｐゴシック" charset="0"/>
              </a:rPr>
              <a:t>ITEM_9: SUBMIT</a:t>
            </a: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el 1"/>
          <p:cNvSpPr>
            <a:spLocks noGrp="1"/>
          </p:cNvSpPr>
          <p:nvPr>
            <p:ph type="title" idx="4294967295"/>
          </p:nvPr>
        </p:nvSpPr>
        <p:spPr/>
        <p:txBody>
          <a:bodyPr lIns="0" tIns="0" rIns="0" bIns="0" anchor="b"/>
          <a:lstStyle/>
          <a:p>
            <a:r>
              <a:rPr lang="nl-NL" altLang="nl-NL"/>
              <a:t>6: Rapporten: Pages, regions, items… (2)</a:t>
            </a:r>
          </a:p>
        </p:txBody>
      </p:sp>
      <p:sp>
        <p:nvSpPr>
          <p:cNvPr id="146434" name="Tijdelijke aanduiding voor tekst 2"/>
          <p:cNvSpPr>
            <a:spLocks noGrp="1"/>
          </p:cNvSpPr>
          <p:nvPr>
            <p:ph type="body" sz="quarter" idx="4294967295"/>
          </p:nvPr>
        </p:nvSpPr>
        <p:spPr>
          <a:xfrm>
            <a:off x="1344613" y="1557338"/>
            <a:ext cx="10656887" cy="4389437"/>
          </a:xfrm>
        </p:spPr>
        <p:txBody>
          <a:bodyPr lIns="0" tIns="0" rIns="0" bIns="0"/>
          <a:lstStyle/>
          <a:p>
            <a:pPr marL="1588" indent="0">
              <a:spcBef>
                <a:spcPts val="2400"/>
              </a:spcBef>
              <a:buFontTx/>
              <a:buNone/>
              <a:defRPr/>
            </a:pPr>
            <a:r>
              <a:rPr lang="nl-NL" sz="2400" dirty="0">
                <a:ea typeface="+mn-ea"/>
                <a:cs typeface="+mn-cs"/>
              </a:rPr>
              <a:t>Een Region heeft een Template nodig</a:t>
            </a:r>
          </a:p>
          <a:p>
            <a:pPr marL="1588" indent="0">
              <a:spcBef>
                <a:spcPts val="2400"/>
              </a:spcBef>
              <a:buFontTx/>
              <a:buNone/>
              <a:defRPr/>
            </a:pPr>
            <a:r>
              <a:rPr lang="nl-NL" sz="2400" dirty="0">
                <a:ea typeface="+mn-ea"/>
                <a:cs typeface="+mn-cs"/>
              </a:rPr>
              <a:t>Ook andere objecten, zoals items, buttons, pages hebben een Template nodig</a:t>
            </a:r>
          </a:p>
          <a:p>
            <a:pPr marL="1588" indent="0">
              <a:spcBef>
                <a:spcPts val="2400"/>
              </a:spcBef>
              <a:buFontTx/>
              <a:buNone/>
              <a:defRPr/>
            </a:pPr>
            <a:r>
              <a:rPr lang="nl-NL" sz="2400" dirty="0">
                <a:ea typeface="+mn-ea"/>
                <a:cs typeface="+mn-cs"/>
              </a:rPr>
              <a:t>Een Template bepaalt, onder andere, waar objecten binnen een Region komen te staan</a:t>
            </a:r>
          </a:p>
          <a:p>
            <a:pPr marL="1588" indent="0">
              <a:spcBef>
                <a:spcPts val="2400"/>
              </a:spcBef>
              <a:buFontTx/>
              <a:buNone/>
              <a:defRPr/>
            </a:pPr>
            <a:r>
              <a:rPr lang="nl-NL" sz="2400" dirty="0">
                <a:ea typeface="+mn-ea"/>
                <a:cs typeface="+mn-cs"/>
              </a:rPr>
              <a:t>Regions hebben binnen een page een bepaalde volgorde ten opzichte van elkaar</a:t>
            </a:r>
          </a:p>
          <a:p>
            <a:pPr marL="1588" indent="0">
              <a:spcBef>
                <a:spcPts val="2400"/>
              </a:spcBef>
              <a:buFontTx/>
              <a:buNone/>
              <a:defRPr/>
            </a:pPr>
            <a:r>
              <a:rPr lang="nl-NL" sz="2400" dirty="0">
                <a:ea typeface="+mn-ea"/>
                <a:cs typeface="+mn-cs"/>
              </a:rPr>
              <a:t>Om een item te kunnen plaatsen is een Region nodig; een item moet op een Region geplaatst worden. Iets anders is niet mogelijk</a:t>
            </a:r>
          </a:p>
        </p:txBody>
      </p:sp>
      <p:sp>
        <p:nvSpPr>
          <p:cNvPr id="1300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9250912-8C53-460E-B2D2-7FC6B3C155D7}" type="slidenum">
              <a:rPr lang="nl-NL" altLang="nl-NL" sz="800" b="0" smtClean="0">
                <a:solidFill>
                  <a:srgbClr val="9F9F9F"/>
                </a:solidFill>
                <a:latin typeface="Calibri" panose="020F0502020204030204" pitchFamily="34" charset="0"/>
              </a:rPr>
              <a:pPr eaLnBrk="1" hangingPunct="1">
                <a:spcBef>
                  <a:spcPct val="0"/>
                </a:spcBef>
                <a:buClrTx/>
                <a:buFontTx/>
                <a:buNone/>
              </a:pPr>
              <a:t>103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el 1"/>
          <p:cNvSpPr>
            <a:spLocks noGrp="1"/>
          </p:cNvSpPr>
          <p:nvPr>
            <p:ph type="title" idx="4294967295"/>
          </p:nvPr>
        </p:nvSpPr>
        <p:spPr/>
        <p:txBody>
          <a:bodyPr lIns="0" tIns="0" rIns="0" bIns="0" anchor="b"/>
          <a:lstStyle/>
          <a:p>
            <a:r>
              <a:rPr lang="nl-NL" altLang="nl-NL"/>
              <a:t>6: Rapporten: Pages, regions, items… (3)</a:t>
            </a:r>
          </a:p>
        </p:txBody>
      </p:sp>
      <p:sp>
        <p:nvSpPr>
          <p:cNvPr id="147458"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Hoe maak je een Page of Region aan?</a:t>
            </a:r>
          </a:p>
          <a:p>
            <a:pPr marL="1588" indent="0">
              <a:spcBef>
                <a:spcPts val="2400"/>
              </a:spcBef>
              <a:buFontTx/>
              <a:buNone/>
              <a:defRPr/>
            </a:pPr>
            <a:r>
              <a:rPr lang="nl-NL" sz="2400" dirty="0">
                <a:ea typeface="+mn-ea"/>
                <a:cs typeface="+mn-cs"/>
              </a:rPr>
              <a:t>Door middel van een wizard</a:t>
            </a:r>
          </a:p>
          <a:p>
            <a:pPr marL="1588" indent="0">
              <a:spcBef>
                <a:spcPts val="2400"/>
              </a:spcBef>
              <a:buFontTx/>
              <a:buNone/>
              <a:defRPr/>
            </a:pPr>
            <a:r>
              <a:rPr lang="nl-NL" sz="2400" dirty="0">
                <a:ea typeface="+mn-ea"/>
                <a:cs typeface="+mn-cs"/>
              </a:rPr>
              <a:t>Door middel van de Page Designer</a:t>
            </a:r>
          </a:p>
        </p:txBody>
      </p:sp>
      <p:sp>
        <p:nvSpPr>
          <p:cNvPr id="1310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BC48F5A-3A64-49C3-BF94-C14F4A56B87A}" type="slidenum">
              <a:rPr lang="nl-NL" altLang="nl-NL" sz="800" b="0" smtClean="0">
                <a:solidFill>
                  <a:srgbClr val="9F9F9F"/>
                </a:solidFill>
                <a:latin typeface="Calibri" panose="020F0502020204030204" pitchFamily="34" charset="0"/>
              </a:rPr>
              <a:pPr eaLnBrk="1" hangingPunct="1">
                <a:spcBef>
                  <a:spcPct val="0"/>
                </a:spcBef>
                <a:buClrTx/>
                <a:buFontTx/>
                <a:buNone/>
              </a:pPr>
              <a:t>104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el 1"/>
          <p:cNvSpPr>
            <a:spLocks noGrp="1"/>
          </p:cNvSpPr>
          <p:nvPr>
            <p:ph type="title" idx="4294967295"/>
          </p:nvPr>
        </p:nvSpPr>
        <p:spPr/>
        <p:txBody>
          <a:bodyPr lIns="0" tIns="0" rIns="0" bIns="0" anchor="b"/>
          <a:lstStyle/>
          <a:p>
            <a:pPr>
              <a:defRPr/>
            </a:pPr>
            <a:r>
              <a:rPr lang="nl-NL" sz="2400" dirty="0">
                <a:ea typeface="+mj-ea"/>
                <a:cs typeface="+mj-cs"/>
              </a:rPr>
              <a:t>6: Rapporten</a:t>
            </a:r>
          </a:p>
        </p:txBody>
      </p:sp>
      <p:sp>
        <p:nvSpPr>
          <p:cNvPr id="132099" name="Tijdelijke aanduiding voor tekst 2"/>
          <p:cNvSpPr>
            <a:spLocks noGrp="1"/>
          </p:cNvSpPr>
          <p:nvPr>
            <p:ph type="body" sz="quarter" idx="4294967295"/>
          </p:nvPr>
        </p:nvSpPr>
        <p:spPr>
          <a:xfrm>
            <a:off x="1419225" y="1438275"/>
            <a:ext cx="8485188" cy="2195513"/>
          </a:xfrm>
        </p:spPr>
        <p:txBody>
          <a:bodyPr lIns="0" tIns="0" rIns="0" bIns="0"/>
          <a:lstStyle/>
          <a:p>
            <a:pPr marL="1588" indent="0">
              <a:spcBef>
                <a:spcPts val="2400"/>
              </a:spcBef>
              <a:buFontTx/>
              <a:buNone/>
            </a:pPr>
            <a:r>
              <a:rPr lang="nl-NL" altLang="nl-NL" sz="2400"/>
              <a:t>…kunnen gebaseerd zijn op:</a:t>
            </a:r>
          </a:p>
          <a:p>
            <a:pPr marL="1588" indent="0">
              <a:spcBef>
                <a:spcPts val="2400"/>
              </a:spcBef>
              <a:buFontTx/>
              <a:buNone/>
            </a:pPr>
            <a:r>
              <a:rPr lang="nl-NL" altLang="nl-NL" sz="2400"/>
              <a:t>Een met de hand ingevoerde query</a:t>
            </a:r>
          </a:p>
          <a:p>
            <a:pPr marL="1588" indent="0">
              <a:spcBef>
                <a:spcPts val="2400"/>
              </a:spcBef>
              <a:buFontTx/>
              <a:buNone/>
            </a:pPr>
            <a:r>
              <a:rPr lang="nl-NL" altLang="nl-NL" sz="2400"/>
              <a:t>Query die via een wizard wordt aangemaakt</a:t>
            </a:r>
          </a:p>
        </p:txBody>
      </p:sp>
      <p:sp>
        <p:nvSpPr>
          <p:cNvPr id="1321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315EC88-8D0B-409A-B16C-1DF1BED6BB1A}" type="slidenum">
              <a:rPr lang="nl-NL" altLang="nl-NL" sz="2400" b="0" smtClean="0">
                <a:solidFill>
                  <a:srgbClr val="9F9F9F"/>
                </a:solidFill>
                <a:latin typeface="Calibri" panose="020F0502020204030204" pitchFamily="34" charset="0"/>
              </a:rPr>
              <a:pPr eaLnBrk="1" hangingPunct="1">
                <a:spcBef>
                  <a:spcPct val="0"/>
                </a:spcBef>
                <a:buClrTx/>
                <a:buFontTx/>
                <a:buNone/>
              </a:pPr>
              <a:t>105</a:t>
            </a:fld>
            <a:endParaRPr lang="nl-NL" altLang="nl-NL" sz="2400" b="0">
              <a:solidFill>
                <a:srgbClr val="9F9F9F"/>
              </a:solidFill>
              <a:latin typeface="Calibri" panose="020F0502020204030204" pitchFamily="34" charset="0"/>
            </a:endParaRPr>
          </a:p>
        </p:txBody>
      </p:sp>
      <p:sp>
        <p:nvSpPr>
          <p:cNvPr id="6" name="Tijdelijke aanduiding voor tekst 2"/>
          <p:cNvSpPr txBox="1">
            <a:spLocks/>
          </p:cNvSpPr>
          <p:nvPr/>
        </p:nvSpPr>
        <p:spPr bwMode="auto">
          <a:xfrm>
            <a:off x="1411288" y="3933825"/>
            <a:ext cx="88598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588">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lnSpc>
                <a:spcPct val="90000"/>
              </a:lnSpc>
              <a:spcBef>
                <a:spcPts val="2400"/>
              </a:spcBef>
              <a:buClr>
                <a:srgbClr val="9F9F9F"/>
              </a:buClr>
              <a:buFontTx/>
              <a:buNone/>
            </a:pPr>
            <a:r>
              <a:rPr lang="nl-NL" altLang="nl-NL" sz="2400" b="0"/>
              <a:t>In het begin is er alleen een</a:t>
            </a:r>
          </a:p>
          <a:p>
            <a:pPr eaLnBrk="1" hangingPunct="1">
              <a:lnSpc>
                <a:spcPct val="90000"/>
              </a:lnSpc>
              <a:spcBef>
                <a:spcPts val="2400"/>
              </a:spcBef>
              <a:buClr>
                <a:srgbClr val="9F9F9F"/>
              </a:buClr>
              <a:buFontTx/>
              <a:buNone/>
            </a:pPr>
            <a:r>
              <a:rPr lang="nl-NL" altLang="nl-NL" sz="2400" b="0"/>
              <a:t>Page 1</a:t>
            </a:r>
          </a:p>
          <a:p>
            <a:pPr eaLnBrk="1" hangingPunct="1">
              <a:lnSpc>
                <a:spcPct val="90000"/>
              </a:lnSpc>
              <a:spcBef>
                <a:spcPts val="2400"/>
              </a:spcBef>
              <a:buClr>
                <a:srgbClr val="9F9F9F"/>
              </a:buClr>
              <a:buFontTx/>
              <a:buNone/>
            </a:pPr>
            <a:r>
              <a:rPr lang="nl-NL" altLang="nl-NL" sz="2400" b="0"/>
              <a:t>Page 101</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el 1"/>
          <p:cNvSpPr>
            <a:spLocks noGrp="1"/>
          </p:cNvSpPr>
          <p:nvPr>
            <p:ph type="title" idx="4294967295"/>
          </p:nvPr>
        </p:nvSpPr>
        <p:spPr/>
        <p:txBody>
          <a:bodyPr lIns="0" tIns="0" rIns="0" bIns="0" anchor="b"/>
          <a:lstStyle/>
          <a:p>
            <a:r>
              <a:rPr lang="nl-NL" altLang="nl-NL"/>
              <a:t>6: Rapporten: in den beginne…</a:t>
            </a:r>
          </a:p>
        </p:txBody>
      </p:sp>
      <p:sp>
        <p:nvSpPr>
          <p:cNvPr id="14950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3312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1FF79F3F-7A3C-4C96-A680-B9F6C7EE67C8}" type="slidenum">
              <a:rPr lang="nl-NL" altLang="nl-NL" sz="800" b="0" smtClean="0">
                <a:solidFill>
                  <a:srgbClr val="9F9F9F"/>
                </a:solidFill>
                <a:latin typeface="Calibri" panose="020F0502020204030204" pitchFamily="34" charset="0"/>
              </a:rPr>
              <a:pPr eaLnBrk="1" hangingPunct="1">
                <a:spcBef>
                  <a:spcPct val="0"/>
                </a:spcBef>
                <a:buClrTx/>
                <a:buFontTx/>
                <a:buNone/>
              </a:pPr>
              <a:t>106</a:t>
            </a:fld>
            <a:endParaRPr lang="nl-NL" altLang="nl-NL" sz="800" b="0">
              <a:solidFill>
                <a:srgbClr val="9F9F9F"/>
              </a:solidFill>
              <a:latin typeface="Calibri" panose="020F0502020204030204" pitchFamily="34" charset="0"/>
            </a:endParaRPr>
          </a:p>
        </p:txBody>
      </p:sp>
      <p:pic>
        <p:nvPicPr>
          <p:cNvPr id="133125" name="Afbeelding 5" descr="Macintosh HD:Users:victorbax:Desktop:Screen Shot 2015-10-26 at 12.37.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2075" y="1547813"/>
            <a:ext cx="8836025"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el 1"/>
          <p:cNvSpPr>
            <a:spLocks noGrp="1"/>
          </p:cNvSpPr>
          <p:nvPr>
            <p:ph type="title" idx="4294967295"/>
          </p:nvPr>
        </p:nvSpPr>
        <p:spPr>
          <a:xfrm>
            <a:off x="1269876" y="44624"/>
            <a:ext cx="10656887" cy="863600"/>
          </a:xfrm>
        </p:spPr>
        <p:txBody>
          <a:bodyPr lIns="0" tIns="0" rIns="0" bIns="0" anchor="b"/>
          <a:lstStyle/>
          <a:p>
            <a:pPr>
              <a:defRPr/>
            </a:pPr>
            <a:r>
              <a:rPr lang="nl-NL" dirty="0">
                <a:ea typeface="+mj-ea"/>
                <a:cs typeface="+mj-cs"/>
              </a:rPr>
              <a:t>6: Rapporten</a:t>
            </a:r>
          </a:p>
        </p:txBody>
      </p:sp>
      <p:sp>
        <p:nvSpPr>
          <p:cNvPr id="134147" name="Tijdelijke aanduiding voor tekst 2"/>
          <p:cNvSpPr>
            <a:spLocks noGrp="1"/>
          </p:cNvSpPr>
          <p:nvPr>
            <p:ph type="body" sz="quarter" idx="4294967295"/>
          </p:nvPr>
        </p:nvSpPr>
        <p:spPr>
          <a:xfrm>
            <a:off x="1344613" y="1776413"/>
            <a:ext cx="4244975" cy="4389437"/>
          </a:xfrm>
        </p:spPr>
        <p:txBody>
          <a:bodyPr lIns="0" tIns="0" rIns="0" bIns="0"/>
          <a:lstStyle/>
          <a:p>
            <a:pPr marL="1588" indent="0">
              <a:spcBef>
                <a:spcPts val="2400"/>
              </a:spcBef>
              <a:buFontTx/>
              <a:buNone/>
            </a:pPr>
            <a:r>
              <a:rPr lang="nl-NL" altLang="nl-NL" sz="2400"/>
              <a:t>Begin met drukken op [Create Page]…</a:t>
            </a:r>
          </a:p>
        </p:txBody>
      </p:sp>
      <p:sp>
        <p:nvSpPr>
          <p:cNvPr id="1341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1330D52-1BF8-493A-8C22-AC9244D4FBFC}" type="slidenum">
              <a:rPr lang="nl-NL" altLang="nl-NL" sz="800" b="0" smtClean="0">
                <a:solidFill>
                  <a:srgbClr val="9F9F9F"/>
                </a:solidFill>
                <a:latin typeface="Calibri" panose="020F0502020204030204" pitchFamily="34" charset="0"/>
              </a:rPr>
              <a:pPr eaLnBrk="1" hangingPunct="1">
                <a:spcBef>
                  <a:spcPct val="0"/>
                </a:spcBef>
                <a:buClrTx/>
                <a:buFontTx/>
                <a:buNone/>
              </a:pPr>
              <a:t>107</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2"/>
          <a:stretch>
            <a:fillRect/>
          </a:stretch>
        </p:blipFill>
        <p:spPr>
          <a:xfrm>
            <a:off x="6166420" y="1556792"/>
            <a:ext cx="3813371" cy="2848122"/>
          </a:xfrm>
          <a:prstGeom prst="rect">
            <a:avLst/>
          </a:prstGeom>
        </p:spPr>
      </p:pic>
    </p:spTree>
  </p:cSld>
  <p:clrMapOvr>
    <a:masterClrMapping/>
  </p:clrMapOvr>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Titel 1"/>
          <p:cNvSpPr>
            <a:spLocks noGrp="1"/>
          </p:cNvSpPr>
          <p:nvPr>
            <p:ph type="title" idx="4294967295"/>
          </p:nvPr>
        </p:nvSpPr>
        <p:spPr/>
        <p:txBody>
          <a:bodyPr lIns="0" tIns="0" rIns="0" bIns="0" anchor="b"/>
          <a:lstStyle/>
          <a:p>
            <a:pPr>
              <a:defRPr/>
            </a:pPr>
            <a:r>
              <a:rPr lang="nl-NL" sz="2400" dirty="0">
                <a:ea typeface="+mj-ea"/>
                <a:cs typeface="+mj-cs"/>
              </a:rPr>
              <a:t>6: Rapporten</a:t>
            </a:r>
          </a:p>
        </p:txBody>
      </p:sp>
      <p:sp>
        <p:nvSpPr>
          <p:cNvPr id="151554" name="Tijdelijke aanduiding voor tekst 2"/>
          <p:cNvSpPr>
            <a:spLocks noGrp="1"/>
          </p:cNvSpPr>
          <p:nvPr>
            <p:ph type="body" sz="quarter" idx="4294967295"/>
          </p:nvPr>
        </p:nvSpPr>
        <p:spPr>
          <a:xfrm>
            <a:off x="1344613" y="1776413"/>
            <a:ext cx="4678362" cy="4389437"/>
          </a:xfrm>
        </p:spPr>
        <p:txBody>
          <a:bodyPr lIns="0" tIns="0" rIns="0" bIns="0"/>
          <a:lstStyle/>
          <a:p>
            <a:pPr marL="1588" indent="0">
              <a:spcBef>
                <a:spcPts val="2400"/>
              </a:spcBef>
              <a:buFontTx/>
              <a:buNone/>
              <a:defRPr/>
            </a:pPr>
            <a:r>
              <a:rPr lang="nl-NL" sz="2400" dirty="0">
                <a:ea typeface="+mn-ea"/>
                <a:cs typeface="+mn-cs"/>
              </a:rPr>
              <a:t>Classic Report</a:t>
            </a:r>
          </a:p>
          <a:p>
            <a:pPr marL="1588" indent="0">
              <a:spcBef>
                <a:spcPts val="2400"/>
              </a:spcBef>
              <a:buFontTx/>
              <a:buNone/>
              <a:defRPr/>
            </a:pPr>
            <a:r>
              <a:rPr lang="nl-NL" sz="2400" dirty="0">
                <a:ea typeface="+mn-ea"/>
                <a:cs typeface="+mn-cs"/>
              </a:rPr>
              <a:t>Interactive Report</a:t>
            </a:r>
          </a:p>
          <a:p>
            <a:pPr marL="1588" indent="0">
              <a:spcBef>
                <a:spcPts val="2400"/>
              </a:spcBef>
              <a:buFontTx/>
              <a:buNone/>
              <a:defRPr/>
            </a:pPr>
            <a:r>
              <a:rPr lang="nl-NL" sz="2400" dirty="0">
                <a:ea typeface="+mn-ea"/>
                <a:cs typeface="+mn-cs"/>
              </a:rPr>
              <a:t>Interactive </a:t>
            </a:r>
            <a:r>
              <a:rPr lang="nl-NL" sz="2400" dirty="0" err="1">
                <a:ea typeface="+mn-ea"/>
                <a:cs typeface="+mn-cs"/>
              </a:rPr>
              <a:t>Grid</a:t>
            </a:r>
            <a:endParaRPr lang="nl-NL" sz="2400" dirty="0">
              <a:ea typeface="+mn-ea"/>
              <a:cs typeface="+mn-cs"/>
            </a:endParaRPr>
          </a:p>
          <a:p>
            <a:pPr marL="1588" indent="0">
              <a:spcBef>
                <a:spcPts val="2400"/>
              </a:spcBef>
              <a:buFontTx/>
              <a:buNone/>
              <a:defRPr/>
            </a:pPr>
            <a:r>
              <a:rPr lang="nl-NL" sz="2400" dirty="0">
                <a:ea typeface="+mn-ea"/>
                <a:cs typeface="+mn-cs"/>
              </a:rPr>
              <a:t>Report on Web Service</a:t>
            </a:r>
          </a:p>
        </p:txBody>
      </p:sp>
      <p:sp>
        <p:nvSpPr>
          <p:cNvPr id="1351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F0CB72A-A32C-40B1-9CB9-516B6238F574}" type="slidenum">
              <a:rPr lang="nl-NL" altLang="nl-NL" sz="2400" b="0" smtClean="0">
                <a:solidFill>
                  <a:srgbClr val="9F9F9F"/>
                </a:solidFill>
                <a:latin typeface="Calibri" panose="020F0502020204030204" pitchFamily="34" charset="0"/>
              </a:rPr>
              <a:pPr eaLnBrk="1" hangingPunct="1">
                <a:spcBef>
                  <a:spcPct val="0"/>
                </a:spcBef>
                <a:buClrTx/>
                <a:buFontTx/>
                <a:buNone/>
              </a:pPr>
              <a:t>108</a:t>
            </a:fld>
            <a:endParaRPr lang="nl-NL" altLang="nl-NL" sz="2400" b="0">
              <a:solidFill>
                <a:srgbClr val="9F9F9F"/>
              </a:solidFill>
              <a:latin typeface="Calibri" panose="020F0502020204030204" pitchFamily="34" charset="0"/>
            </a:endParaRPr>
          </a:p>
        </p:txBody>
      </p:sp>
      <p:pic>
        <p:nvPicPr>
          <p:cNvPr id="135173" name="Afbeelding 5" descr="Screen Shot 2016-01-10 at 20.14.40.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35713" y="1905000"/>
            <a:ext cx="51689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el 1"/>
          <p:cNvSpPr>
            <a:spLocks noGrp="1"/>
          </p:cNvSpPr>
          <p:nvPr>
            <p:ph type="title" idx="4294967295"/>
          </p:nvPr>
        </p:nvSpPr>
        <p:spPr/>
        <p:txBody>
          <a:bodyPr lIns="0" tIns="0" rIns="0" bIns="0" anchor="b"/>
          <a:lstStyle/>
          <a:p>
            <a:pPr>
              <a:defRPr/>
            </a:pPr>
            <a:r>
              <a:rPr lang="nl-NL" dirty="0">
                <a:ea typeface="+mj-ea"/>
                <a:cs typeface="+mj-cs"/>
              </a:rPr>
              <a:t>6: Rapporten: Classic Report (eerste opzet)</a:t>
            </a:r>
          </a:p>
        </p:txBody>
      </p:sp>
      <p:sp>
        <p:nvSpPr>
          <p:cNvPr id="136195" name="Tijdelijke aanduiding voor tekst 2"/>
          <p:cNvSpPr>
            <a:spLocks noGrp="1"/>
          </p:cNvSpPr>
          <p:nvPr>
            <p:ph type="body" sz="quarter" idx="4294967295"/>
          </p:nvPr>
        </p:nvSpPr>
        <p:spPr>
          <a:xfrm>
            <a:off x="1344613" y="1484313"/>
            <a:ext cx="10438431" cy="4389437"/>
          </a:xfrm>
        </p:spPr>
        <p:txBody>
          <a:bodyPr lIns="0" tIns="0" rIns="0" bIns="0"/>
          <a:lstStyle/>
          <a:p>
            <a:pPr marL="1588" indent="0">
              <a:spcBef>
                <a:spcPts val="2400"/>
              </a:spcBef>
              <a:buFontTx/>
              <a:buNone/>
            </a:pPr>
            <a:r>
              <a:rPr lang="nl-NL" altLang="nl-NL" sz="2400" dirty="0"/>
              <a:t>Classic report Demo</a:t>
            </a:r>
          </a:p>
          <a:p>
            <a:pPr marL="1588" indent="0">
              <a:spcBef>
                <a:spcPts val="2400"/>
              </a:spcBef>
              <a:buFontTx/>
              <a:buNone/>
            </a:pPr>
            <a:endParaRPr lang="nl-NL" altLang="nl-NL" sz="2400" dirty="0"/>
          </a:p>
        </p:txBody>
      </p:sp>
      <p:sp>
        <p:nvSpPr>
          <p:cNvPr id="1361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F11825A-F8BC-4B7D-8905-3F4E60A73894}" type="slidenum">
              <a:rPr lang="nl-NL" altLang="nl-NL" sz="800" b="0" smtClean="0">
                <a:solidFill>
                  <a:srgbClr val="9F9F9F"/>
                </a:solidFill>
                <a:latin typeface="Calibri" panose="020F0502020204030204" pitchFamily="34" charset="0"/>
              </a:rPr>
              <a:pPr eaLnBrk="1" hangingPunct="1">
                <a:spcBef>
                  <a:spcPct val="0"/>
                </a:spcBef>
                <a:buClrTx/>
                <a:buFontTx/>
                <a:buNone/>
              </a:pPr>
              <a:t>109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el 1"/>
          <p:cNvSpPr>
            <a:spLocks noGrp="1"/>
          </p:cNvSpPr>
          <p:nvPr>
            <p:ph type="title" idx="4294967295"/>
          </p:nvPr>
        </p:nvSpPr>
        <p:spPr/>
        <p:txBody>
          <a:bodyPr lIns="0" tIns="0" rIns="0" bIns="0" anchor="b"/>
          <a:lstStyle/>
          <a:p>
            <a:pPr>
              <a:defRPr/>
            </a:pPr>
            <a:r>
              <a:rPr lang="nl-NL">
                <a:ea typeface="+mj-ea"/>
                <a:cs typeface="+mj-cs"/>
              </a:rPr>
              <a:t>1: APEX Introductie (2)</a:t>
            </a:r>
          </a:p>
        </p:txBody>
      </p:sp>
      <p:sp>
        <p:nvSpPr>
          <p:cNvPr id="51202" name="Tijdelijke aanduiding voor tekst 2"/>
          <p:cNvSpPr>
            <a:spLocks noGrp="1"/>
          </p:cNvSpPr>
          <p:nvPr>
            <p:ph type="body" sz="quarter" idx="4294967295"/>
          </p:nvPr>
        </p:nvSpPr>
        <p:spPr>
          <a:xfrm>
            <a:off x="1414463" y="1776413"/>
            <a:ext cx="8483600" cy="4389437"/>
          </a:xfrm>
        </p:spPr>
        <p:txBody>
          <a:bodyPr lIns="0" tIns="0" rIns="0" bIns="0"/>
          <a:lstStyle/>
          <a:p>
            <a:pPr marL="1588" indent="0">
              <a:spcBef>
                <a:spcPts val="2400"/>
              </a:spcBef>
              <a:buFontTx/>
              <a:buNone/>
              <a:defRPr/>
            </a:pPr>
            <a:r>
              <a:rPr lang="nl-NL" sz="2400" dirty="0">
                <a:ea typeface="+mn-ea"/>
                <a:cs typeface="+mn-cs"/>
              </a:rPr>
              <a:t>Geen aparte licentie nodig</a:t>
            </a:r>
          </a:p>
          <a:p>
            <a:pPr marL="1588" indent="0">
              <a:spcBef>
                <a:spcPts val="2400"/>
              </a:spcBef>
              <a:buFontTx/>
              <a:buNone/>
              <a:defRPr/>
            </a:pPr>
            <a:r>
              <a:rPr lang="nl-NL" sz="2400" dirty="0">
                <a:ea typeface="+mn-ea"/>
                <a:cs typeface="+mn-cs"/>
              </a:rPr>
              <a:t>Basis: Oracle database</a:t>
            </a:r>
          </a:p>
          <a:p>
            <a:pPr marL="1588" indent="0">
              <a:spcBef>
                <a:spcPts val="2400"/>
              </a:spcBef>
              <a:buFontTx/>
              <a:buNone/>
              <a:defRPr/>
            </a:pPr>
            <a:r>
              <a:rPr lang="nl-NL" sz="2400" dirty="0">
                <a:ea typeface="+mn-ea"/>
              </a:rPr>
              <a:t>DBMS </a:t>
            </a:r>
            <a:r>
              <a:rPr lang="nl-NL" sz="2400" dirty="0" err="1">
                <a:ea typeface="+mn-ea"/>
              </a:rPr>
              <a:t>Hosted</a:t>
            </a:r>
            <a:r>
              <a:rPr lang="nl-NL" sz="2400" dirty="0">
                <a:ea typeface="+mn-ea"/>
              </a:rPr>
              <a:t> Web Application Framework:</a:t>
            </a:r>
          </a:p>
          <a:p>
            <a:pPr marL="1588" indent="0">
              <a:spcBef>
                <a:spcPts val="2400"/>
              </a:spcBef>
              <a:buFontTx/>
              <a:buNone/>
              <a:defRPr/>
            </a:pPr>
            <a:r>
              <a:rPr lang="nl-NL" sz="2400" dirty="0">
                <a:ea typeface="+mn-ea"/>
              </a:rPr>
              <a:t>De database genereert de HTML, </a:t>
            </a:r>
            <a:r>
              <a:rPr lang="nl-NL" sz="2400" dirty="0" err="1">
                <a:ea typeface="+mn-ea"/>
              </a:rPr>
              <a:t>JavaScript</a:t>
            </a:r>
            <a:r>
              <a:rPr lang="nl-NL" sz="2400" dirty="0">
                <a:ea typeface="+mn-ea"/>
              </a:rPr>
              <a:t> en CSS voor de browser.</a:t>
            </a:r>
          </a:p>
          <a:p>
            <a:pPr marL="1588" indent="0">
              <a:spcBef>
                <a:spcPts val="2400"/>
              </a:spcBef>
              <a:buFontTx/>
              <a:buNone/>
              <a:defRPr/>
            </a:pPr>
            <a:endParaRPr lang="nl-NL" sz="2400" dirty="0">
              <a:ea typeface="+mn-ea"/>
              <a:cs typeface="+mn-cs"/>
            </a:endParaRPr>
          </a:p>
        </p:txBody>
      </p:sp>
      <p:sp>
        <p:nvSpPr>
          <p:cNvPr id="1638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A50D171-0A40-41BF-B956-55834FE6C553}" type="slidenum">
              <a:rPr lang="nl-NL" altLang="nl-NL" sz="800" b="0" smtClean="0">
                <a:solidFill>
                  <a:srgbClr val="9F9F9F"/>
                </a:solidFill>
                <a:latin typeface="Calibri" panose="020F0502020204030204" pitchFamily="34" charset="0"/>
              </a:rPr>
              <a:pPr eaLnBrk="1" hangingPunct="1">
                <a:spcBef>
                  <a:spcPct val="0"/>
                </a:spcBef>
                <a:buClrTx/>
                <a:buFontTx/>
                <a:buNone/>
              </a:pPr>
              <a:t>11</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01" name="Titel 1"/>
          <p:cNvSpPr>
            <a:spLocks noGrp="1"/>
          </p:cNvSpPr>
          <p:nvPr>
            <p:ph type="title" idx="4294967295"/>
          </p:nvPr>
        </p:nvSpPr>
        <p:spPr/>
        <p:txBody>
          <a:bodyPr lIns="0" tIns="0" rIns="0" bIns="0" anchor="b"/>
          <a:lstStyle/>
          <a:p>
            <a:pPr>
              <a:defRPr/>
            </a:pPr>
            <a:r>
              <a:rPr lang="nl-NL" dirty="0">
                <a:ea typeface="+mj-ea"/>
                <a:cs typeface="+mj-cs"/>
              </a:rPr>
              <a:t>6: Rapporten: Classic Report (data)</a:t>
            </a:r>
          </a:p>
        </p:txBody>
      </p:sp>
      <p:sp>
        <p:nvSpPr>
          <p:cNvPr id="3" name="Tijdelijke aanduiding voor tekst 2"/>
          <p:cNvSpPr>
            <a:spLocks noGrp="1"/>
          </p:cNvSpPr>
          <p:nvPr>
            <p:ph type="body" sz="quarter" idx="4294967295"/>
          </p:nvPr>
        </p:nvSpPr>
        <p:spPr>
          <a:xfrm>
            <a:off x="7902575" y="1776413"/>
            <a:ext cx="3957638" cy="4389437"/>
          </a:xfrm>
        </p:spPr>
        <p:txBody>
          <a:bodyPr lIns="0" tIns="0" rIns="0" bIns="0">
            <a:noAutofit/>
          </a:bodyPr>
          <a:lstStyle/>
          <a:p>
            <a:pPr marL="1588" indent="0">
              <a:spcBef>
                <a:spcPts val="2400"/>
              </a:spcBef>
              <a:buFontTx/>
              <a:buNone/>
              <a:defRPr/>
            </a:pPr>
            <a:r>
              <a:rPr lang="nl-NL" sz="2400" dirty="0">
                <a:ea typeface="+mn-ea"/>
                <a:cs typeface="+mn-cs"/>
              </a:rPr>
              <a:t>Definitie van </a:t>
            </a:r>
            <a:r>
              <a:rPr lang="nl-NL" sz="2400" dirty="0" err="1">
                <a:ea typeface="+mn-ea"/>
                <a:cs typeface="+mn-cs"/>
              </a:rPr>
              <a:t>databron</a:t>
            </a:r>
            <a:endParaRPr lang="nl-NL" sz="2400" dirty="0">
              <a:ea typeface="+mn-ea"/>
              <a:cs typeface="+mn-cs"/>
            </a:endParaRPr>
          </a:p>
          <a:p>
            <a:pPr marL="344488">
              <a:lnSpc>
                <a:spcPct val="50000"/>
              </a:lnSpc>
              <a:spcBef>
                <a:spcPts val="2400"/>
              </a:spcBef>
              <a:defRPr/>
            </a:pPr>
            <a:r>
              <a:rPr lang="nl-NL" sz="2400" dirty="0">
                <a:ea typeface="+mn-ea"/>
                <a:cs typeface="+mn-cs"/>
              </a:rPr>
              <a:t>Tabel</a:t>
            </a:r>
          </a:p>
          <a:p>
            <a:pPr marL="344488">
              <a:lnSpc>
                <a:spcPct val="50000"/>
              </a:lnSpc>
              <a:spcBef>
                <a:spcPts val="2400"/>
              </a:spcBef>
              <a:defRPr/>
            </a:pPr>
            <a:r>
              <a:rPr lang="nl-NL" sz="2400" dirty="0">
                <a:ea typeface="+mn-ea"/>
                <a:cs typeface="+mn-cs"/>
              </a:rPr>
              <a:t>View</a:t>
            </a:r>
          </a:p>
          <a:p>
            <a:pPr marL="1588" indent="0">
              <a:spcBef>
                <a:spcPts val="2400"/>
              </a:spcBef>
              <a:buFontTx/>
              <a:buNone/>
              <a:defRPr/>
            </a:pPr>
            <a:r>
              <a:rPr lang="nl-NL" sz="2400" dirty="0">
                <a:ea typeface="+mn-ea"/>
                <a:cs typeface="+mn-cs"/>
              </a:rPr>
              <a:t>Kolommenselectie (shuttle):</a:t>
            </a:r>
          </a:p>
          <a:p>
            <a:pPr marL="344488">
              <a:lnSpc>
                <a:spcPct val="50000"/>
              </a:lnSpc>
              <a:spcBef>
                <a:spcPts val="2400"/>
              </a:spcBef>
              <a:defRPr/>
            </a:pPr>
            <a:r>
              <a:rPr lang="nl-NL" sz="2400" dirty="0">
                <a:ea typeface="+mn-ea"/>
                <a:cs typeface="+mn-cs"/>
              </a:rPr>
              <a:t>Rechts: weergeven</a:t>
            </a:r>
          </a:p>
          <a:p>
            <a:pPr marL="344488">
              <a:lnSpc>
                <a:spcPct val="50000"/>
              </a:lnSpc>
              <a:spcBef>
                <a:spcPts val="2400"/>
              </a:spcBef>
              <a:defRPr/>
            </a:pPr>
            <a:r>
              <a:rPr lang="nl-NL" sz="2400" dirty="0">
                <a:ea typeface="+mn-ea"/>
                <a:cs typeface="+mn-cs"/>
              </a:rPr>
              <a:t>Links: niet weergeven</a:t>
            </a:r>
          </a:p>
        </p:txBody>
      </p:sp>
      <p:sp>
        <p:nvSpPr>
          <p:cNvPr id="13722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BB5DD62-E980-4232-9ED0-2B379556FF48}" type="slidenum">
              <a:rPr lang="nl-NL" altLang="nl-NL" sz="800" b="0" smtClean="0">
                <a:solidFill>
                  <a:srgbClr val="9F9F9F"/>
                </a:solidFill>
                <a:latin typeface="Calibri" panose="020F0502020204030204" pitchFamily="34" charset="0"/>
              </a:rPr>
              <a:pPr eaLnBrk="1" hangingPunct="1">
                <a:spcBef>
                  <a:spcPct val="0"/>
                </a:spcBef>
                <a:buClrTx/>
                <a:buFontTx/>
                <a:buNone/>
              </a:pPr>
              <a:t>110</a:t>
            </a:fld>
            <a:endParaRPr lang="nl-NL" altLang="nl-NL" sz="800" b="0">
              <a:solidFill>
                <a:srgbClr val="9F9F9F"/>
              </a:solidFill>
              <a:latin typeface="Calibri" panose="020F0502020204030204" pitchFamily="34" charset="0"/>
            </a:endParaRPr>
          </a:p>
        </p:txBody>
      </p:sp>
      <p:pic>
        <p:nvPicPr>
          <p:cNvPr id="137221" name="Afbeelding 5" descr="Macintosh HD:Users:victorbax:Desktop:Screen Shot 2015-10-26 at 15.47.2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87475" y="1676400"/>
            <a:ext cx="5786438" cy="431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4625" name="Titel 1"/>
          <p:cNvSpPr>
            <a:spLocks noGrp="1"/>
          </p:cNvSpPr>
          <p:nvPr>
            <p:ph type="title" idx="4294967295"/>
          </p:nvPr>
        </p:nvSpPr>
        <p:spPr/>
        <p:txBody>
          <a:bodyPr lIns="0" tIns="0" rIns="0" bIns="0" anchor="b"/>
          <a:lstStyle/>
          <a:p>
            <a:pPr>
              <a:defRPr/>
            </a:pPr>
            <a:r>
              <a:rPr lang="nl-NL" dirty="0">
                <a:ea typeface="+mj-ea"/>
                <a:cs typeface="+mj-cs"/>
              </a:rPr>
              <a:t>6: Rapporten: Classic Report (output)</a:t>
            </a:r>
          </a:p>
        </p:txBody>
      </p:sp>
      <p:sp>
        <p:nvSpPr>
          <p:cNvPr id="15462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3824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0530C0B-9524-4B45-94B5-F9686B3C3E3F}" type="slidenum">
              <a:rPr lang="nl-NL" altLang="nl-NL" sz="800" b="0" smtClean="0">
                <a:solidFill>
                  <a:srgbClr val="9F9F9F"/>
                </a:solidFill>
                <a:latin typeface="Calibri" panose="020F0502020204030204" pitchFamily="34" charset="0"/>
              </a:rPr>
              <a:pPr eaLnBrk="1" hangingPunct="1">
                <a:spcBef>
                  <a:spcPct val="0"/>
                </a:spcBef>
                <a:buClrTx/>
                <a:buFontTx/>
                <a:buNone/>
              </a:pPr>
              <a:t>111</a:t>
            </a:fld>
            <a:endParaRPr lang="nl-NL" altLang="nl-NL" sz="800" b="0">
              <a:solidFill>
                <a:srgbClr val="9F9F9F"/>
              </a:solidFill>
              <a:latin typeface="Calibri" panose="020F0502020204030204" pitchFamily="34" charset="0"/>
            </a:endParaRPr>
          </a:p>
        </p:txBody>
      </p:sp>
      <p:pic>
        <p:nvPicPr>
          <p:cNvPr id="138245" name="Afbeelding 5" descr="Macintosh HD:Users:victorbax:Desktop:Screen Shot 2015-10-26 at 16.09.5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1196975"/>
            <a:ext cx="6011863" cy="515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itel 1"/>
          <p:cNvSpPr>
            <a:spLocks noGrp="1"/>
          </p:cNvSpPr>
          <p:nvPr>
            <p:ph type="title" idx="4294967295"/>
          </p:nvPr>
        </p:nvSpPr>
        <p:spPr/>
        <p:txBody>
          <a:bodyPr lIns="0" tIns="0" rIns="0" bIns="0" anchor="b"/>
          <a:lstStyle/>
          <a:p>
            <a:pPr>
              <a:defRPr/>
            </a:pPr>
            <a:r>
              <a:rPr lang="nl-NL" dirty="0">
                <a:ea typeface="+mj-ea"/>
                <a:cs typeface="+mj-cs"/>
              </a:rPr>
              <a:t>6: Rapporten: Interactive Report</a:t>
            </a:r>
          </a:p>
        </p:txBody>
      </p:sp>
      <p:sp>
        <p:nvSpPr>
          <p:cNvPr id="3" name="Tijdelijke aanduiding voor tekst 2"/>
          <p:cNvSpPr>
            <a:spLocks noGrp="1"/>
          </p:cNvSpPr>
          <p:nvPr>
            <p:ph type="body" sz="quarter" idx="4294967295"/>
          </p:nvPr>
        </p:nvSpPr>
        <p:spPr>
          <a:xfrm>
            <a:off x="1344613" y="1776413"/>
            <a:ext cx="8488362" cy="4389437"/>
          </a:xfrm>
        </p:spPr>
        <p:txBody>
          <a:bodyPr lIns="0" tIns="0" rIns="0" bIns="0">
            <a:noAutofit/>
          </a:bodyPr>
          <a:lstStyle/>
          <a:p>
            <a:pPr marL="458788" indent="-457200">
              <a:spcBef>
                <a:spcPts val="2400"/>
              </a:spcBef>
              <a:defRPr/>
            </a:pPr>
            <a:r>
              <a:rPr lang="nl-NL" sz="2400" dirty="0">
                <a:ea typeface="+mn-ea"/>
                <a:cs typeface="+mn-cs"/>
              </a:rPr>
              <a:t>Werkwijze om een Report te maken veelal identiek aan het aanmaken van een Classic Report.</a:t>
            </a:r>
          </a:p>
          <a:p>
            <a:pPr marL="458788" indent="-457200">
              <a:spcBef>
                <a:spcPts val="2400"/>
              </a:spcBef>
              <a:defRPr/>
            </a:pPr>
            <a:r>
              <a:rPr lang="nl-NL" sz="2400" dirty="0">
                <a:ea typeface="+mn-ea"/>
                <a:cs typeface="+mn-cs"/>
              </a:rPr>
              <a:t>Essentieel: data</a:t>
            </a:r>
          </a:p>
          <a:p>
            <a:pPr marL="458788" indent="-457200">
              <a:spcBef>
                <a:spcPts val="2400"/>
              </a:spcBef>
              <a:defRPr/>
            </a:pPr>
            <a:r>
              <a:rPr lang="nl-NL" sz="2400" dirty="0">
                <a:ea typeface="+mn-ea"/>
                <a:cs typeface="+mn-cs"/>
              </a:rPr>
              <a:t>Initieel verschil: ander soort Template</a:t>
            </a:r>
          </a:p>
          <a:p>
            <a:pPr marL="458788" indent="-457200">
              <a:spcBef>
                <a:spcPts val="2400"/>
              </a:spcBef>
              <a:defRPr/>
            </a:pPr>
            <a:r>
              <a:rPr lang="nl-NL" sz="2400" dirty="0">
                <a:ea typeface="+mn-ea"/>
                <a:cs typeface="+mn-cs"/>
              </a:rPr>
              <a:t>Link: single </a:t>
            </a:r>
            <a:r>
              <a:rPr lang="nl-NL" sz="2400" dirty="0" err="1">
                <a:ea typeface="+mn-ea"/>
                <a:cs typeface="+mn-cs"/>
              </a:rPr>
              <a:t>row</a:t>
            </a:r>
            <a:r>
              <a:rPr lang="nl-NL" sz="2400" dirty="0">
                <a:ea typeface="+mn-ea"/>
                <a:cs typeface="+mn-cs"/>
              </a:rPr>
              <a:t> view</a:t>
            </a:r>
          </a:p>
          <a:p>
            <a:pPr marL="458788" indent="-457200">
              <a:spcBef>
                <a:spcPts val="2400"/>
              </a:spcBef>
              <a:buFontTx/>
              <a:buNone/>
              <a:defRPr/>
            </a:pPr>
            <a:endParaRPr lang="nl-NL" dirty="0">
              <a:ea typeface="+mn-ea"/>
              <a:cs typeface="+mn-cs"/>
            </a:endParaRPr>
          </a:p>
        </p:txBody>
      </p:sp>
      <p:sp>
        <p:nvSpPr>
          <p:cNvPr id="1392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FB44B9A-C1C1-47C6-ABFC-E85EF01A6011}" type="slidenum">
              <a:rPr lang="nl-NL" altLang="nl-NL" sz="800" b="0" smtClean="0">
                <a:solidFill>
                  <a:srgbClr val="9F9F9F"/>
                </a:solidFill>
                <a:latin typeface="Calibri" panose="020F0502020204030204" pitchFamily="34" charset="0"/>
              </a:rPr>
              <a:pPr eaLnBrk="1" hangingPunct="1">
                <a:spcBef>
                  <a:spcPct val="0"/>
                </a:spcBef>
                <a:buClrTx/>
                <a:buFontTx/>
                <a:buNone/>
              </a:pPr>
              <a:t>112</a:t>
            </a:fld>
            <a:endParaRPr lang="nl-NL" altLang="nl-NL" sz="800" b="0">
              <a:solidFill>
                <a:srgbClr val="9F9F9F"/>
              </a:solidFill>
              <a:latin typeface="Calibri" panose="020F0502020204030204" pitchFamily="34" charset="0"/>
            </a:endParaRPr>
          </a:p>
        </p:txBody>
      </p:sp>
      <p:pic>
        <p:nvPicPr>
          <p:cNvPr id="139269" name="Afbeelding 5" descr="Screen Shot 2016-01-10 at 20.33.3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42100" y="4705350"/>
            <a:ext cx="82391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el 1"/>
          <p:cNvSpPr>
            <a:spLocks noGrp="1"/>
          </p:cNvSpPr>
          <p:nvPr>
            <p:ph type="title" idx="4294967295"/>
          </p:nvPr>
        </p:nvSpPr>
        <p:spPr/>
        <p:txBody>
          <a:bodyPr lIns="0" tIns="0" rIns="0" bIns="0" anchor="b"/>
          <a:lstStyle/>
          <a:p>
            <a:pPr>
              <a:defRPr/>
            </a:pPr>
            <a:r>
              <a:rPr lang="nl-NL" dirty="0">
                <a:ea typeface="+mj-ea"/>
                <a:cs typeface="+mj-cs"/>
              </a:rPr>
              <a:t>6: Rapporten: Interactive Report</a:t>
            </a:r>
          </a:p>
        </p:txBody>
      </p:sp>
      <p:sp>
        <p:nvSpPr>
          <p:cNvPr id="156674" name="Tijdelijke aanduiding voor tekst 2"/>
          <p:cNvSpPr>
            <a:spLocks noGrp="1"/>
          </p:cNvSpPr>
          <p:nvPr>
            <p:ph type="body" sz="quarter" idx="4294967295"/>
          </p:nvPr>
        </p:nvSpPr>
        <p:spPr>
          <a:xfrm>
            <a:off x="1629916" y="1772816"/>
            <a:ext cx="9995768" cy="4389437"/>
          </a:xfrm>
        </p:spPr>
        <p:txBody>
          <a:bodyPr lIns="0" tIns="0" rIns="0" bIns="0"/>
          <a:lstStyle/>
          <a:p>
            <a:pPr marL="1588" indent="0">
              <a:spcBef>
                <a:spcPts val="2400"/>
              </a:spcBef>
              <a:buFontTx/>
              <a:buNone/>
              <a:defRPr/>
            </a:pPr>
            <a:r>
              <a:rPr lang="nl-NL" dirty="0">
                <a:ea typeface="+mn-ea"/>
                <a:cs typeface="+mn-cs"/>
              </a:rPr>
              <a:t>Interactive Report Demo</a:t>
            </a:r>
          </a:p>
        </p:txBody>
      </p:sp>
      <p:sp>
        <p:nvSpPr>
          <p:cNvPr id="14029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831129A-1982-404E-BADC-B96B10BFC455}" type="slidenum">
              <a:rPr lang="nl-NL" altLang="nl-NL" sz="800" b="0" smtClean="0">
                <a:solidFill>
                  <a:srgbClr val="9F9F9F"/>
                </a:solidFill>
                <a:latin typeface="Calibri" panose="020F0502020204030204" pitchFamily="34" charset="0"/>
              </a:rPr>
              <a:pPr eaLnBrk="1" hangingPunct="1">
                <a:spcBef>
                  <a:spcPct val="0"/>
                </a:spcBef>
                <a:buClrTx/>
                <a:buFontTx/>
                <a:buNone/>
              </a:pPr>
              <a:t>113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7697" name="Titel 1"/>
          <p:cNvSpPr>
            <a:spLocks noGrp="1"/>
          </p:cNvSpPr>
          <p:nvPr>
            <p:ph type="title" idx="4294967295"/>
          </p:nvPr>
        </p:nvSpPr>
        <p:spPr/>
        <p:txBody>
          <a:bodyPr lIns="0" tIns="0" rIns="0" bIns="0" anchor="b"/>
          <a:lstStyle/>
          <a:p>
            <a:pPr>
              <a:defRPr/>
            </a:pPr>
            <a:endParaRPr lang="nl-NL">
              <a:ea typeface="+mj-ea"/>
              <a:cs typeface="+mj-cs"/>
            </a:endParaRPr>
          </a:p>
        </p:txBody>
      </p:sp>
      <p:sp>
        <p:nvSpPr>
          <p:cNvPr id="15769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4131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300E3F8-2F47-42A2-BDAB-9E940F2928E3}" type="slidenum">
              <a:rPr lang="nl-NL" altLang="nl-NL" sz="800" b="0" smtClean="0">
                <a:solidFill>
                  <a:srgbClr val="9F9F9F"/>
                </a:solidFill>
                <a:latin typeface="Calibri" panose="020F0502020204030204" pitchFamily="34" charset="0"/>
              </a:rPr>
              <a:pPr eaLnBrk="1" hangingPunct="1">
                <a:spcBef>
                  <a:spcPct val="0"/>
                </a:spcBef>
                <a:buClrTx/>
                <a:buFontTx/>
                <a:buNone/>
              </a:pPr>
              <a:t>114</a:t>
            </a:fld>
            <a:endParaRPr lang="nl-NL" altLang="nl-NL" sz="800" b="0">
              <a:solidFill>
                <a:srgbClr val="9F9F9F"/>
              </a:solidFill>
              <a:latin typeface="Calibri" panose="020F0502020204030204" pitchFamily="34" charset="0"/>
            </a:endParaRPr>
          </a:p>
        </p:txBody>
      </p:sp>
      <p:pic>
        <p:nvPicPr>
          <p:cNvPr id="141317" name="Afbeelding 5" descr="Screen Shot 2016-01-10 at 20.24.4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58050" y="-1905000"/>
            <a:ext cx="3444875" cy="749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8721" name="Titel 1"/>
          <p:cNvSpPr>
            <a:spLocks noGrp="1"/>
          </p:cNvSpPr>
          <p:nvPr>
            <p:ph type="title" idx="4294967295"/>
          </p:nvPr>
        </p:nvSpPr>
        <p:spPr/>
        <p:txBody>
          <a:bodyPr lIns="0" tIns="0" rIns="0" bIns="0" anchor="b"/>
          <a:lstStyle/>
          <a:p>
            <a:pPr>
              <a:defRPr/>
            </a:pPr>
            <a:r>
              <a:rPr lang="nl-NL" dirty="0">
                <a:ea typeface="+mj-ea"/>
                <a:cs typeface="+mj-cs"/>
              </a:rPr>
              <a:t>6: Rapporten: Interactive Report</a:t>
            </a:r>
          </a:p>
        </p:txBody>
      </p:sp>
      <p:sp>
        <p:nvSpPr>
          <p:cNvPr id="3" name="Tijdelijke aanduiding voor tekst 2"/>
          <p:cNvSpPr>
            <a:spLocks noGrp="1"/>
          </p:cNvSpPr>
          <p:nvPr>
            <p:ph type="body" sz="quarter" idx="4294967295"/>
          </p:nvPr>
        </p:nvSpPr>
        <p:spPr>
          <a:xfrm>
            <a:off x="1344613" y="1438275"/>
            <a:ext cx="7918450" cy="4654550"/>
          </a:xfrm>
        </p:spPr>
        <p:txBody>
          <a:bodyPr lIns="0" tIns="0" rIns="0" bIns="0">
            <a:noAutofit/>
          </a:bodyPr>
          <a:lstStyle/>
          <a:p>
            <a:pPr marL="1588" indent="0">
              <a:lnSpc>
                <a:spcPct val="80000"/>
              </a:lnSpc>
              <a:spcBef>
                <a:spcPts val="2400"/>
              </a:spcBef>
              <a:buFontTx/>
              <a:buNone/>
              <a:defRPr/>
            </a:pPr>
            <a:r>
              <a:rPr lang="nl-NL" sz="2400" dirty="0">
                <a:ea typeface="+mn-ea"/>
                <a:cs typeface="+mn-cs"/>
              </a:rPr>
              <a:t>[Run] het rapport.</a:t>
            </a:r>
          </a:p>
          <a:p>
            <a:pPr marL="1588" indent="0">
              <a:lnSpc>
                <a:spcPct val="80000"/>
              </a:lnSpc>
              <a:spcBef>
                <a:spcPts val="2400"/>
              </a:spcBef>
              <a:buFontTx/>
              <a:buNone/>
              <a:defRPr/>
            </a:pPr>
            <a:r>
              <a:rPr lang="nl-NL" sz="2400" dirty="0">
                <a:ea typeface="+mn-ea"/>
                <a:cs typeface="+mn-cs"/>
              </a:rPr>
              <a:t>Druk op [Actions]. Vervolgens kun je</a:t>
            </a:r>
          </a:p>
          <a:p>
            <a:pPr marL="287338" indent="-285750">
              <a:lnSpc>
                <a:spcPct val="80000"/>
              </a:lnSpc>
              <a:spcBef>
                <a:spcPts val="2400"/>
              </a:spcBef>
              <a:defRPr/>
            </a:pPr>
            <a:r>
              <a:rPr lang="nl-NL" sz="2400" dirty="0">
                <a:ea typeface="+mn-ea"/>
                <a:cs typeface="+mn-cs"/>
              </a:rPr>
              <a:t>Data filteren</a:t>
            </a:r>
          </a:p>
          <a:p>
            <a:pPr marL="287338" indent="-285750">
              <a:lnSpc>
                <a:spcPct val="80000"/>
              </a:lnSpc>
              <a:spcBef>
                <a:spcPts val="2400"/>
              </a:spcBef>
              <a:defRPr/>
            </a:pPr>
            <a:r>
              <a:rPr lang="nl-NL" sz="2400" dirty="0">
                <a:ea typeface="+mn-ea"/>
                <a:cs typeface="+mn-cs"/>
              </a:rPr>
              <a:t>Rijen kiezen</a:t>
            </a:r>
          </a:p>
          <a:p>
            <a:pPr marL="287338" indent="-285750">
              <a:lnSpc>
                <a:spcPct val="80000"/>
              </a:lnSpc>
              <a:spcBef>
                <a:spcPts val="2400"/>
              </a:spcBef>
              <a:defRPr/>
            </a:pPr>
            <a:r>
              <a:rPr lang="nl-NL" sz="2400" dirty="0">
                <a:ea typeface="+mn-ea"/>
                <a:cs typeface="+mn-cs"/>
              </a:rPr>
              <a:t>Data formatteren</a:t>
            </a:r>
          </a:p>
          <a:p>
            <a:pPr marL="287338" indent="-285750">
              <a:lnSpc>
                <a:spcPct val="80000"/>
              </a:lnSpc>
              <a:spcBef>
                <a:spcPts val="2400"/>
              </a:spcBef>
              <a:defRPr/>
            </a:pPr>
            <a:r>
              <a:rPr lang="nl-NL" sz="2400" dirty="0">
                <a:ea typeface="+mn-ea"/>
                <a:cs typeface="+mn-cs"/>
              </a:rPr>
              <a:t>Een zelf-gedefinieerd rapport opslaan</a:t>
            </a:r>
          </a:p>
          <a:p>
            <a:pPr marL="287338" indent="-285750">
              <a:lnSpc>
                <a:spcPct val="80000"/>
              </a:lnSpc>
              <a:spcBef>
                <a:spcPts val="2400"/>
              </a:spcBef>
              <a:defRPr/>
            </a:pPr>
            <a:r>
              <a:rPr lang="nl-NL" sz="2400" dirty="0">
                <a:ea typeface="+mn-ea"/>
                <a:cs typeface="+mn-cs"/>
              </a:rPr>
              <a:t>Data downloaden</a:t>
            </a:r>
          </a:p>
          <a:p>
            <a:pPr marL="287338" indent="-285750">
              <a:lnSpc>
                <a:spcPct val="80000"/>
              </a:lnSpc>
              <a:spcBef>
                <a:spcPts val="2400"/>
              </a:spcBef>
              <a:defRPr/>
            </a:pPr>
            <a:r>
              <a:rPr lang="nl-NL" sz="2400" dirty="0">
                <a:ea typeface="+mn-ea"/>
                <a:cs typeface="+mn-cs"/>
              </a:rPr>
              <a:t>Een oud rapport (rapport met oude data) genereren</a:t>
            </a:r>
          </a:p>
        </p:txBody>
      </p:sp>
      <p:sp>
        <p:nvSpPr>
          <p:cNvPr id="14234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46F9007-BF30-41C6-9617-5AA79E051A48}" type="slidenum">
              <a:rPr lang="nl-NL" altLang="nl-NL" sz="800" b="0" smtClean="0">
                <a:solidFill>
                  <a:srgbClr val="9F9F9F"/>
                </a:solidFill>
                <a:latin typeface="Calibri" panose="020F0502020204030204" pitchFamily="34" charset="0"/>
              </a:rPr>
              <a:pPr eaLnBrk="1" hangingPunct="1">
                <a:spcBef>
                  <a:spcPct val="0"/>
                </a:spcBef>
                <a:buClrTx/>
                <a:buFontTx/>
                <a:buNone/>
              </a:pPr>
              <a:t>115</a:t>
            </a:fld>
            <a:endParaRPr lang="nl-NL" altLang="nl-NL" sz="800" b="0">
              <a:solidFill>
                <a:srgbClr val="9F9F9F"/>
              </a:solidFill>
              <a:latin typeface="Calibri" panose="020F0502020204030204" pitchFamily="34" charset="0"/>
            </a:endParaRPr>
          </a:p>
        </p:txBody>
      </p:sp>
      <p:pic>
        <p:nvPicPr>
          <p:cNvPr id="142341" name="Afbeelding 5" descr="Macintosh HD:Users:victorbax:Desktop:Screen Shot 2015-10-27 at 09.40.1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431338" y="525463"/>
            <a:ext cx="2301875" cy="541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9745" name="Titel 1"/>
          <p:cNvSpPr>
            <a:spLocks noGrp="1"/>
          </p:cNvSpPr>
          <p:nvPr>
            <p:ph type="title" idx="4294967295"/>
          </p:nvPr>
        </p:nvSpPr>
        <p:spPr/>
        <p:txBody>
          <a:bodyPr lIns="0" tIns="0" rIns="0" bIns="0" anchor="b"/>
          <a:lstStyle/>
          <a:p>
            <a:pPr>
              <a:defRPr/>
            </a:pPr>
            <a:r>
              <a:rPr lang="nl-NL" dirty="0">
                <a:ea typeface="+mj-ea"/>
                <a:cs typeface="+mj-cs"/>
              </a:rPr>
              <a:t>6: Rapporten: output in de volgende formaten:</a:t>
            </a:r>
          </a:p>
        </p:txBody>
      </p:sp>
      <p:sp>
        <p:nvSpPr>
          <p:cNvPr id="15974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4336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719E635-1630-4BA2-A35A-40ADDFA08D93}" type="slidenum">
              <a:rPr lang="nl-NL" altLang="nl-NL" sz="800" b="0" smtClean="0">
                <a:solidFill>
                  <a:srgbClr val="9F9F9F"/>
                </a:solidFill>
                <a:latin typeface="Calibri" panose="020F0502020204030204" pitchFamily="34" charset="0"/>
              </a:rPr>
              <a:pPr eaLnBrk="1" hangingPunct="1">
                <a:spcBef>
                  <a:spcPct val="0"/>
                </a:spcBef>
                <a:buClrTx/>
                <a:buFontTx/>
                <a:buNone/>
              </a:pPr>
              <a:t>116</a:t>
            </a:fld>
            <a:endParaRPr lang="nl-NL" altLang="nl-NL" sz="800" b="0">
              <a:solidFill>
                <a:srgbClr val="9F9F9F"/>
              </a:solidFill>
              <a:latin typeface="Calibri" panose="020F0502020204030204" pitchFamily="34" charset="0"/>
            </a:endParaRPr>
          </a:p>
        </p:txBody>
      </p:sp>
      <p:pic>
        <p:nvPicPr>
          <p:cNvPr id="143365" name="Afbeelding 5" descr="Macintosh HD:Users:victorbax:Desktop:Screen Shot 2015-10-27 at 11.03.4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22388" y="1371600"/>
            <a:ext cx="9956800" cy="481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ChangeArrowheads="1"/>
          </p:cNvSpPr>
          <p:nvPr>
            <p:ph type="title"/>
          </p:nvPr>
        </p:nvSpPr>
        <p:spPr/>
        <p:txBody>
          <a:bodyPr/>
          <a:lstStyle/>
          <a:p>
            <a:pPr>
              <a:defRPr/>
            </a:pPr>
            <a:r>
              <a:rPr lang="en-US" dirty="0">
                <a:ea typeface="+mj-ea"/>
                <a:cs typeface="+mj-cs"/>
              </a:rPr>
              <a:t>6: </a:t>
            </a:r>
            <a:r>
              <a:rPr lang="en-US" dirty="0" err="1">
                <a:ea typeface="+mj-ea"/>
                <a:cs typeface="+mj-cs"/>
              </a:rPr>
              <a:t>Vragen</a:t>
            </a:r>
            <a:r>
              <a:rPr lang="en-US" dirty="0">
                <a:ea typeface="+mj-ea"/>
                <a:cs typeface="+mj-cs"/>
              </a:rPr>
              <a:t>?</a:t>
            </a:r>
            <a:endParaRPr lang="nl-NL" dirty="0">
              <a:ea typeface="+mj-ea"/>
              <a:cs typeface="+mj-cs"/>
            </a:endParaRPr>
          </a:p>
        </p:txBody>
      </p:sp>
      <p:sp>
        <p:nvSpPr>
          <p:cNvPr id="378883" name="Rectangle 3"/>
          <p:cNvSpPr>
            <a:spLocks noGrp="1" noChangeArrowheads="1"/>
          </p:cNvSpPr>
          <p:nvPr>
            <p:ph type="body" idx="1"/>
          </p:nvPr>
        </p:nvSpPr>
        <p:spPr/>
        <p:txBody>
          <a:bodyPr/>
          <a:lstStyle/>
          <a:p>
            <a:pPr marL="0" indent="0">
              <a:buFontTx/>
              <a:buNone/>
              <a:defRPr/>
            </a:pPr>
            <a:r>
              <a:rPr lang="en-US" sz="2400" b="1" dirty="0" err="1">
                <a:ea typeface="+mn-ea"/>
                <a:cs typeface="+mn-cs"/>
              </a:rPr>
              <a:t>Oefeningen</a:t>
            </a:r>
            <a:r>
              <a:rPr lang="en-US" sz="2400" b="1" dirty="0">
                <a:ea typeface="+mn-ea"/>
                <a:cs typeface="+mn-cs"/>
              </a:rPr>
              <a:t> </a:t>
            </a:r>
            <a:r>
              <a:rPr lang="en-US" sz="2400" b="1" dirty="0" err="1">
                <a:ea typeface="+mn-ea"/>
                <a:cs typeface="+mn-cs"/>
              </a:rPr>
              <a:t>Hoofdstuk</a:t>
            </a:r>
            <a:r>
              <a:rPr lang="en-US" sz="2400" b="1" dirty="0">
                <a:ea typeface="+mn-ea"/>
                <a:cs typeface="+mn-cs"/>
              </a:rPr>
              <a:t> 6</a:t>
            </a:r>
          </a:p>
          <a:p>
            <a:pPr marL="457200" indent="-457200">
              <a:buFont typeface="+mj-lt"/>
              <a:buAutoNum type="arabicPeriod"/>
              <a:defRPr/>
            </a:pPr>
            <a:r>
              <a:rPr lang="en-US" sz="2400" dirty="0" err="1">
                <a:ea typeface="+mn-ea"/>
                <a:cs typeface="+mn-cs"/>
              </a:rPr>
              <a:t>Terugblik</a:t>
            </a:r>
            <a:r>
              <a:rPr lang="en-US" sz="2400" dirty="0">
                <a:ea typeface="+mn-ea"/>
                <a:cs typeface="+mn-cs"/>
              </a:rPr>
              <a:t> op SQL Workshop</a:t>
            </a:r>
          </a:p>
          <a:p>
            <a:pPr marL="457200" indent="-457200">
              <a:buFont typeface="+mj-lt"/>
              <a:buAutoNum type="arabicPeriod"/>
              <a:defRPr/>
            </a:pPr>
            <a:r>
              <a:rPr lang="en-US" sz="2400" dirty="0">
                <a:ea typeface="+mn-ea"/>
                <a:cs typeface="+mn-cs"/>
              </a:rPr>
              <a:t>Pages en Regions, buttons en items</a:t>
            </a:r>
          </a:p>
          <a:p>
            <a:pPr marL="457200" indent="-457200">
              <a:buFont typeface="+mj-lt"/>
              <a:buAutoNum type="arabicPeriod"/>
              <a:defRPr/>
            </a:pPr>
            <a:r>
              <a:rPr lang="nl-NL" sz="2400" dirty="0">
                <a:ea typeface="+mn-ea"/>
                <a:cs typeface="+mn-cs"/>
              </a:rPr>
              <a:t>Stap voor stap opbouwen van een Classic Report</a:t>
            </a:r>
          </a:p>
          <a:p>
            <a:pPr marL="457200" indent="-457200">
              <a:buFont typeface="+mj-lt"/>
              <a:buAutoNum type="arabicPeriod"/>
              <a:defRPr/>
            </a:pPr>
            <a:r>
              <a:rPr lang="nl-NL" sz="2400" dirty="0">
                <a:ea typeface="+mn-ea"/>
                <a:cs typeface="+mn-cs"/>
              </a:rPr>
              <a:t>Stap voor stap opbouwen van een IR</a:t>
            </a:r>
          </a:p>
          <a:p>
            <a:pPr marL="457200" indent="-457200">
              <a:buFont typeface="+mj-lt"/>
              <a:buAutoNum type="arabicPeriod"/>
              <a:defRPr/>
            </a:pPr>
            <a:r>
              <a:rPr lang="nl-NL" sz="2400" dirty="0">
                <a:ea typeface="+mn-ea"/>
                <a:cs typeface="+mn-cs"/>
              </a:rPr>
              <a:t>Extra oefening (CSS, </a:t>
            </a:r>
            <a:r>
              <a:rPr lang="nl-NL" sz="2400" dirty="0" err="1">
                <a:ea typeface="+mn-ea"/>
                <a:cs typeface="+mn-cs"/>
              </a:rPr>
              <a:t>analytical</a:t>
            </a:r>
            <a:r>
              <a:rPr lang="nl-NL" sz="2400" dirty="0">
                <a:ea typeface="+mn-ea"/>
                <a:cs typeface="+mn-cs"/>
              </a:rPr>
              <a:t> </a:t>
            </a:r>
            <a:r>
              <a:rPr lang="nl-NL" sz="2400" dirty="0" err="1">
                <a:ea typeface="+mn-ea"/>
                <a:cs typeface="+mn-cs"/>
              </a:rPr>
              <a:t>functions</a:t>
            </a:r>
            <a:r>
              <a:rPr lang="nl-NL" sz="2400" dirty="0">
                <a:ea typeface="+mn-ea"/>
                <a:cs typeface="+mn-cs"/>
              </a:rPr>
              <a:t>)</a:t>
            </a:r>
          </a:p>
          <a:p>
            <a:pPr marL="457200" indent="-457200">
              <a:buFont typeface="+mj-lt"/>
              <a:buAutoNum type="arabicPeriod"/>
              <a:defRPr/>
            </a:pPr>
            <a:r>
              <a:rPr lang="nl-NL" sz="2400" dirty="0">
                <a:ea typeface="+mn-ea"/>
                <a:cs typeface="+mn-cs"/>
              </a:rPr>
              <a:t>Kennismaking met </a:t>
            </a:r>
            <a:r>
              <a:rPr lang="nl-NL" sz="2400" dirty="0" err="1">
                <a:ea typeface="+mn-ea"/>
                <a:cs typeface="+mn-cs"/>
              </a:rPr>
              <a:t>substitution</a:t>
            </a:r>
            <a:r>
              <a:rPr lang="nl-NL" sz="2400" dirty="0">
                <a:ea typeface="+mn-ea"/>
                <a:cs typeface="+mn-cs"/>
              </a:rPr>
              <a:t> variables</a:t>
            </a:r>
          </a:p>
        </p:txBody>
      </p:sp>
    </p:spTree>
  </p:cSld>
  <p:clrMapOvr>
    <a:masterClrMapping/>
  </p:clrMapOvr>
  <p:transition/>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endParaRPr lang="nl-NL">
              <a:ea typeface="+mj-ea"/>
            </a:endParaRP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dirty="0">
                <a:ea typeface="+mn-ea"/>
              </a:rPr>
              <a:t>Doelstelling</a:t>
            </a:r>
          </a:p>
          <a:p>
            <a:pPr marL="287338" indent="-285750">
              <a:spcBef>
                <a:spcPts val="2400"/>
              </a:spcBef>
              <a:defRPr/>
            </a:pPr>
            <a:r>
              <a:rPr lang="nl-NL" dirty="0">
                <a:ea typeface="+mn-ea"/>
              </a:rPr>
              <a:t>Na deze les kunt u:</a:t>
            </a:r>
          </a:p>
          <a:p>
            <a:pPr>
              <a:defRPr/>
            </a:pPr>
            <a:endParaRPr lang="nl-NL" dirty="0">
              <a:ea typeface="+mn-ea"/>
            </a:endParaRPr>
          </a:p>
          <a:p>
            <a:pPr>
              <a:defRPr/>
            </a:pPr>
            <a:endParaRPr lang="nl-NL" dirty="0">
              <a:ea typeface="+mn-ea"/>
            </a:endParaRP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684213"/>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7: </a:t>
            </a:r>
            <a:r>
              <a:rPr lang="nl-NL" dirty="0" err="1">
                <a:cs typeface="+mj-cs"/>
              </a:rPr>
              <a:t>Charts</a:t>
            </a:r>
            <a:r>
              <a:rPr lang="nl-NL" dirty="0">
                <a:cs typeface="+mj-cs"/>
              </a:rPr>
              <a:t>, </a:t>
            </a:r>
            <a:r>
              <a:rPr lang="nl-NL" dirty="0" err="1">
                <a:cs typeface="+mj-cs"/>
              </a:rPr>
              <a:t>Calendars</a:t>
            </a:r>
            <a:r>
              <a:rPr lang="nl-NL" dirty="0">
                <a:cs typeface="+mj-cs"/>
              </a:rPr>
              <a:t> &amp; </a:t>
            </a:r>
            <a:r>
              <a:rPr lang="nl-NL" dirty="0" err="1">
                <a:cs typeface="+mj-cs"/>
              </a:rPr>
              <a:t>Maps</a:t>
            </a:r>
            <a:endParaRPr lang="nl-NL" dirty="0">
              <a:cs typeface="+mj-cs"/>
            </a:endParaRPr>
          </a:p>
        </p:txBody>
      </p:sp>
      <p:sp>
        <p:nvSpPr>
          <p:cNvPr id="146435" name="Tijdelijke aanduiding voor tekst 2"/>
          <p:cNvSpPr txBox="1">
            <a:spLocks/>
          </p:cNvSpPr>
          <p:nvPr/>
        </p:nvSpPr>
        <p:spPr bwMode="auto">
          <a:xfrm>
            <a:off x="1344613" y="1776413"/>
            <a:ext cx="10510837"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4488" indent="-342900">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ts val="2400"/>
              </a:spcBef>
            </a:pPr>
            <a:r>
              <a:rPr lang="nl-NL" altLang="nl-NL" sz="2400" b="0"/>
              <a:t>Grafieken, kalenders, trees en kaarten (Maps) volgen voor wat betreft het aanmaken hetzelfde patroon</a:t>
            </a:r>
          </a:p>
          <a:p>
            <a:pPr>
              <a:spcBef>
                <a:spcPts val="2400"/>
              </a:spcBef>
            </a:pPr>
            <a:r>
              <a:rPr lang="nl-NL" altLang="nl-NL" sz="2400" b="0"/>
              <a:t>Page aanmaken</a:t>
            </a:r>
          </a:p>
          <a:p>
            <a:pPr>
              <a:spcBef>
                <a:spcPts val="2400"/>
              </a:spcBef>
            </a:pPr>
            <a:r>
              <a:rPr lang="nl-NL" altLang="nl-NL" sz="2400" b="0"/>
              <a:t>Data definiëren</a:t>
            </a:r>
          </a:p>
          <a:p>
            <a:pPr>
              <a:spcBef>
                <a:spcPts val="2400"/>
              </a:spcBef>
            </a:pPr>
            <a:r>
              <a:rPr lang="nl-NL" altLang="nl-NL" sz="2400" b="0"/>
              <a:t>Implementatievorm is onderling verschillend </a:t>
            </a:r>
          </a:p>
          <a:p>
            <a:pPr>
              <a:spcBef>
                <a:spcPts val="2400"/>
              </a:spcBef>
            </a:pPr>
            <a:r>
              <a:rPr lang="nl-NL" altLang="nl-NL" sz="2400" b="0"/>
              <a:t>Doelstelling is verschillend</a:t>
            </a:r>
          </a:p>
          <a:p>
            <a:pPr>
              <a:spcBef>
                <a:spcPts val="2400"/>
              </a:spcBef>
            </a:pPr>
            <a:r>
              <a:rPr lang="nl-NL" altLang="nl-NL" sz="2400" b="0"/>
              <a:t>Onderhoud is verschillend </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el 1"/>
          <p:cNvSpPr>
            <a:spLocks noGrp="1"/>
          </p:cNvSpPr>
          <p:nvPr>
            <p:ph type="title" idx="4294967295"/>
          </p:nvPr>
        </p:nvSpPr>
        <p:spPr/>
        <p:txBody>
          <a:bodyPr lIns="0" tIns="0" rIns="0" bIns="0" anchor="b"/>
          <a:lstStyle/>
          <a:p>
            <a:pPr>
              <a:defRPr/>
            </a:pPr>
            <a:r>
              <a:rPr lang="nl-NL" dirty="0">
                <a:ea typeface="+mj-ea"/>
                <a:cs typeface="+mj-cs"/>
              </a:rPr>
              <a:t>1: APEX Introductie (3)</a:t>
            </a:r>
          </a:p>
        </p:txBody>
      </p:sp>
      <p:sp>
        <p:nvSpPr>
          <p:cNvPr id="53250" name="Tijdelijke aanduiding voor tekst 2"/>
          <p:cNvSpPr>
            <a:spLocks noGrp="1"/>
          </p:cNvSpPr>
          <p:nvPr>
            <p:ph type="body" sz="quarter" idx="4294967295"/>
          </p:nvPr>
        </p:nvSpPr>
        <p:spPr>
          <a:xfrm>
            <a:off x="1414463" y="1776413"/>
            <a:ext cx="8483600" cy="4389437"/>
          </a:xfrm>
        </p:spPr>
        <p:txBody>
          <a:bodyPr lIns="0" tIns="0" rIns="0" bIns="0"/>
          <a:lstStyle/>
          <a:p>
            <a:pPr marL="1588" indent="0">
              <a:spcBef>
                <a:spcPts val="2400"/>
              </a:spcBef>
              <a:buFontTx/>
              <a:buNone/>
              <a:defRPr/>
            </a:pPr>
            <a:r>
              <a:rPr lang="nl-NL" sz="2400" dirty="0">
                <a:ea typeface="+mn-ea"/>
                <a:cs typeface="+mn-cs"/>
              </a:rPr>
              <a:t>Geschiedenis, de verschillende namen van APEX:</a:t>
            </a:r>
          </a:p>
          <a:p>
            <a:pPr marL="287338" indent="-285750">
              <a:spcBef>
                <a:spcPts val="2400"/>
              </a:spcBef>
              <a:defRPr/>
            </a:pPr>
            <a:r>
              <a:rPr lang="nl-NL" sz="2400" dirty="0" err="1">
                <a:ea typeface="+mn-ea"/>
                <a:cs typeface="+mn-cs"/>
              </a:rPr>
              <a:t>Flows</a:t>
            </a:r>
            <a:endParaRPr lang="nl-NL" sz="2400" dirty="0">
              <a:ea typeface="+mn-ea"/>
              <a:cs typeface="+mn-cs"/>
            </a:endParaRPr>
          </a:p>
          <a:p>
            <a:pPr marL="287338" indent="-285750">
              <a:spcBef>
                <a:spcPts val="2400"/>
              </a:spcBef>
              <a:defRPr/>
            </a:pPr>
            <a:r>
              <a:rPr lang="nl-NL" sz="2400" dirty="0">
                <a:ea typeface="+mn-ea"/>
                <a:cs typeface="+mn-cs"/>
              </a:rPr>
              <a:t>Project Marvel</a:t>
            </a:r>
          </a:p>
          <a:p>
            <a:pPr marL="287338" indent="-285750">
              <a:spcBef>
                <a:spcPts val="2400"/>
              </a:spcBef>
              <a:defRPr/>
            </a:pPr>
            <a:r>
              <a:rPr lang="nl-NL" sz="2400" dirty="0">
                <a:ea typeface="+mn-ea"/>
                <a:cs typeface="+mn-cs"/>
              </a:rPr>
              <a:t>HTML DB</a:t>
            </a:r>
          </a:p>
          <a:p>
            <a:pPr marL="287338" indent="-285750">
              <a:spcBef>
                <a:spcPts val="2400"/>
              </a:spcBef>
              <a:defRPr/>
            </a:pPr>
            <a:r>
              <a:rPr lang="nl-NL" sz="2400" dirty="0">
                <a:ea typeface="+mn-ea"/>
                <a:cs typeface="+mn-cs"/>
              </a:rPr>
              <a:t>APEX: Application Express</a:t>
            </a:r>
          </a:p>
        </p:txBody>
      </p:sp>
      <p:sp>
        <p:nvSpPr>
          <p:cNvPr id="1741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A899F2C-2F21-40EB-85E7-534442FB98A0}" type="slidenum">
              <a:rPr lang="nl-NL" altLang="nl-NL" sz="800" b="0" smtClean="0">
                <a:solidFill>
                  <a:srgbClr val="9F9F9F"/>
                </a:solidFill>
                <a:latin typeface="Calibri" panose="020F0502020204030204" pitchFamily="34" charset="0"/>
              </a:rPr>
              <a:pPr eaLnBrk="1" hangingPunct="1">
                <a:spcBef>
                  <a:spcPct val="0"/>
                </a:spcBef>
                <a:buClrTx/>
                <a:buFontTx/>
                <a:buNone/>
              </a:pPr>
              <a:t>12</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684213"/>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7: </a:t>
            </a:r>
            <a:r>
              <a:rPr lang="nl-NL" dirty="0" err="1">
                <a:cs typeface="+mj-cs"/>
              </a:rPr>
              <a:t>Charts</a:t>
            </a:r>
            <a:r>
              <a:rPr lang="nl-NL" dirty="0">
                <a:cs typeface="+mj-cs"/>
              </a:rPr>
              <a:t>, </a:t>
            </a:r>
            <a:r>
              <a:rPr lang="nl-NL" dirty="0" err="1">
                <a:cs typeface="+mj-cs"/>
              </a:rPr>
              <a:t>Calendars</a:t>
            </a:r>
            <a:r>
              <a:rPr lang="nl-NL" dirty="0">
                <a:cs typeface="+mj-cs"/>
              </a:rPr>
              <a:t> &amp; </a:t>
            </a:r>
            <a:r>
              <a:rPr lang="nl-NL" dirty="0" err="1">
                <a:cs typeface="+mj-cs"/>
              </a:rPr>
              <a:t>Maps</a:t>
            </a:r>
            <a:endParaRPr lang="nl-NL" dirty="0">
              <a:cs typeface="+mj-cs"/>
            </a:endParaRPr>
          </a:p>
        </p:txBody>
      </p:sp>
      <p:sp>
        <p:nvSpPr>
          <p:cNvPr id="146435" name="Tijdelijke aanduiding voor tekst 2"/>
          <p:cNvSpPr txBox="1">
            <a:spLocks/>
          </p:cNvSpPr>
          <p:nvPr/>
        </p:nvSpPr>
        <p:spPr bwMode="auto">
          <a:xfrm>
            <a:off x="1344613" y="1776413"/>
            <a:ext cx="10510837"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4488" indent="-342900">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ts val="2400"/>
              </a:spcBef>
            </a:pPr>
            <a:r>
              <a:rPr lang="nl-NL" altLang="nl-NL" sz="2400" b="0" dirty="0"/>
              <a:t>Demo </a:t>
            </a:r>
            <a:r>
              <a:rPr lang="nl-NL" altLang="nl-NL" sz="2400" b="0" dirty="0" err="1"/>
              <a:t>Charts</a:t>
            </a:r>
            <a:endParaRPr lang="nl-NL" altLang="nl-NL" sz="2400" b="0" dirty="0"/>
          </a:p>
        </p:txBody>
      </p:sp>
    </p:spTree>
    <p:extLst>
      <p:ext uri="{BB962C8B-B14F-4D97-AF65-F5344CB8AC3E}">
        <p14:creationId xmlns:p14="http://schemas.microsoft.com/office/powerpoint/2010/main" val="100146277"/>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0769" name="Titel 1"/>
          <p:cNvSpPr>
            <a:spLocks noGrp="1"/>
          </p:cNvSpPr>
          <p:nvPr>
            <p:ph type="title" idx="4294967295"/>
          </p:nvPr>
        </p:nvSpPr>
        <p:spPr>
          <a:xfrm>
            <a:off x="1344613" y="0"/>
            <a:ext cx="10656887" cy="684213"/>
          </a:xfrm>
        </p:spPr>
        <p:txBody>
          <a:bodyPr lIns="0" tIns="0" rIns="0" bIns="0" anchor="b"/>
          <a:lstStyle/>
          <a:p>
            <a:pPr>
              <a:defRPr/>
            </a:pPr>
            <a:r>
              <a:rPr lang="nl-NL" dirty="0">
                <a:ea typeface="+mj-ea"/>
                <a:cs typeface="+mj-cs"/>
              </a:rPr>
              <a:t>7: </a:t>
            </a:r>
            <a:r>
              <a:rPr lang="nl-NL" dirty="0" err="1">
                <a:ea typeface="+mj-ea"/>
                <a:cs typeface="+mj-cs"/>
              </a:rPr>
              <a:t>Charts</a:t>
            </a:r>
            <a:r>
              <a:rPr lang="nl-NL" dirty="0">
                <a:ea typeface="+mj-ea"/>
                <a:cs typeface="+mj-cs"/>
              </a:rPr>
              <a:t>, </a:t>
            </a:r>
            <a:r>
              <a:rPr lang="nl-NL" dirty="0" err="1">
                <a:ea typeface="+mj-ea"/>
                <a:cs typeface="+mj-cs"/>
              </a:rPr>
              <a:t>Calendars</a:t>
            </a:r>
            <a:r>
              <a:rPr lang="nl-NL" dirty="0">
                <a:ea typeface="+mj-ea"/>
                <a:cs typeface="+mj-cs"/>
              </a:rPr>
              <a:t> &amp; </a:t>
            </a:r>
            <a:r>
              <a:rPr lang="nl-NL" dirty="0" err="1">
                <a:ea typeface="+mj-ea"/>
                <a:cs typeface="+mj-cs"/>
              </a:rPr>
              <a:t>Maps</a:t>
            </a:r>
            <a:endParaRPr lang="nl-NL" dirty="0">
              <a:ea typeface="+mj-ea"/>
              <a:cs typeface="+mj-cs"/>
            </a:endParaRPr>
          </a:p>
        </p:txBody>
      </p:sp>
      <p:sp>
        <p:nvSpPr>
          <p:cNvPr id="16077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484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B760DB7-3945-40D7-A63D-C5A8E391D0BC}" type="slidenum">
              <a:rPr lang="nl-NL" altLang="nl-NL" sz="800" b="0" smtClean="0">
                <a:solidFill>
                  <a:srgbClr val="9F9F9F"/>
                </a:solidFill>
                <a:latin typeface="Calibri" panose="020F0502020204030204" pitchFamily="34" charset="0"/>
              </a:rPr>
              <a:pPr eaLnBrk="1" hangingPunct="1">
                <a:spcBef>
                  <a:spcPct val="0"/>
                </a:spcBef>
                <a:buClrTx/>
                <a:buFontTx/>
                <a:buNone/>
              </a:pPr>
              <a:t>121</a:t>
            </a:fld>
            <a:endParaRPr lang="nl-NL" altLang="nl-NL" sz="800" b="0">
              <a:solidFill>
                <a:srgbClr val="9F9F9F"/>
              </a:solidFill>
              <a:latin typeface="Calibri" panose="020F0502020204030204" pitchFamily="34" charset="0"/>
            </a:endParaRPr>
          </a:p>
        </p:txBody>
      </p:sp>
      <p:pic>
        <p:nvPicPr>
          <p:cNvPr id="148485" name="Afbeelding 5" descr="Macintosh HD:Users:victorbax:Desktop:Screen Shot 2015-10-27 at 21.14.0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28850" y="1143000"/>
            <a:ext cx="9580563" cy="525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23 at 19.43.2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5013" y="2895600"/>
            <a:ext cx="4881562" cy="164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49506" name="Afbeelding 2" descr="Screen Shot 2016-04-25 at 09.14.4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39863" y="1676400"/>
            <a:ext cx="9983787" cy="448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el 1"/>
          <p:cNvSpPr txBox="1">
            <a:spLocks/>
          </p:cNvSpPr>
          <p:nvPr/>
        </p:nvSpPr>
        <p:spPr bwMode="auto">
          <a:xfrm>
            <a:off x="1344613" y="0"/>
            <a:ext cx="10656887" cy="684213"/>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7: </a:t>
            </a:r>
            <a:r>
              <a:rPr lang="nl-NL" dirty="0" err="1">
                <a:cs typeface="+mj-cs"/>
              </a:rPr>
              <a:t>Charts</a:t>
            </a:r>
            <a:r>
              <a:rPr lang="nl-NL" dirty="0">
                <a:cs typeface="+mj-cs"/>
              </a:rPr>
              <a:t>, </a:t>
            </a:r>
            <a:r>
              <a:rPr lang="nl-NL" dirty="0" err="1">
                <a:cs typeface="+mj-cs"/>
              </a:rPr>
              <a:t>Calendars</a:t>
            </a:r>
            <a:r>
              <a:rPr lang="nl-NL" dirty="0">
                <a:cs typeface="+mj-cs"/>
              </a:rPr>
              <a:t> &amp; </a:t>
            </a:r>
            <a:r>
              <a:rPr lang="nl-NL" dirty="0" err="1">
                <a:cs typeface="+mj-cs"/>
              </a:rPr>
              <a:t>Maps</a:t>
            </a:r>
            <a:endParaRPr lang="nl-NL" dirty="0">
              <a:cs typeface="+mj-cs"/>
            </a:endParaRPr>
          </a:p>
        </p:txBody>
      </p:sp>
    </p:spTree>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1793" name="Titel 1"/>
          <p:cNvSpPr>
            <a:spLocks noGrp="1"/>
          </p:cNvSpPr>
          <p:nvPr>
            <p:ph type="title" idx="4294967295"/>
          </p:nvPr>
        </p:nvSpPr>
        <p:spPr/>
        <p:txBody>
          <a:bodyPr lIns="0" tIns="0" rIns="0" bIns="0" anchor="b"/>
          <a:lstStyle/>
          <a:p>
            <a:pPr>
              <a:defRPr/>
            </a:pPr>
            <a:r>
              <a:rPr lang="nl-NL" dirty="0">
                <a:ea typeface="+mj-ea"/>
                <a:cs typeface="+mj-cs"/>
              </a:rPr>
              <a:t>7: </a:t>
            </a:r>
            <a:r>
              <a:rPr lang="nl-NL" dirty="0" err="1">
                <a:ea typeface="+mj-ea"/>
                <a:cs typeface="+mj-cs"/>
              </a:rPr>
              <a:t>Charts</a:t>
            </a:r>
            <a:r>
              <a:rPr lang="nl-NL" dirty="0">
                <a:ea typeface="+mj-ea"/>
                <a:cs typeface="+mj-cs"/>
              </a:rPr>
              <a:t>, </a:t>
            </a:r>
            <a:r>
              <a:rPr lang="nl-NL" dirty="0" err="1">
                <a:ea typeface="+mj-ea"/>
                <a:cs typeface="+mj-cs"/>
              </a:rPr>
              <a:t>Calendars</a:t>
            </a:r>
            <a:r>
              <a:rPr lang="nl-NL" dirty="0">
                <a:ea typeface="+mj-ea"/>
                <a:cs typeface="+mj-cs"/>
              </a:rPr>
              <a:t> &amp; </a:t>
            </a:r>
            <a:r>
              <a:rPr lang="nl-NL" dirty="0" err="1">
                <a:ea typeface="+mj-ea"/>
                <a:cs typeface="+mj-cs"/>
              </a:rPr>
              <a:t>Maps</a:t>
            </a:r>
            <a:endParaRPr lang="nl-NL" dirty="0">
              <a:ea typeface="+mj-ea"/>
              <a:cs typeface="+mj-cs"/>
            </a:endParaRPr>
          </a:p>
        </p:txBody>
      </p:sp>
      <p:sp>
        <p:nvSpPr>
          <p:cNvPr id="150531"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a:t>Selecteer</a:t>
            </a:r>
            <a:br>
              <a:rPr lang="nl-NL" altLang="nl-NL"/>
            </a:br>
            <a:r>
              <a:rPr lang="nl-NL" altLang="nl-NL"/>
              <a:t>[Chart]…</a:t>
            </a:r>
          </a:p>
        </p:txBody>
      </p:sp>
      <p:sp>
        <p:nvSpPr>
          <p:cNvPr id="1505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DF0B849-3B38-4B37-AF20-2D91BB5A152A}" type="slidenum">
              <a:rPr lang="nl-NL" altLang="nl-NL" sz="800" b="0" smtClean="0">
                <a:solidFill>
                  <a:srgbClr val="9F9F9F"/>
                </a:solidFill>
                <a:latin typeface="Calibri" panose="020F0502020204030204" pitchFamily="34" charset="0"/>
              </a:rPr>
              <a:pPr eaLnBrk="1" hangingPunct="1">
                <a:spcBef>
                  <a:spcPct val="0"/>
                </a:spcBef>
                <a:buClrTx/>
                <a:buFontTx/>
                <a:buNone/>
              </a:pPr>
              <a:t>123</a:t>
            </a:fld>
            <a:endParaRPr lang="nl-NL" altLang="nl-NL" sz="800" b="0">
              <a:solidFill>
                <a:srgbClr val="9F9F9F"/>
              </a:solidFill>
              <a:latin typeface="Calibri" panose="020F0502020204030204" pitchFamily="34" charset="0"/>
            </a:endParaRPr>
          </a:p>
        </p:txBody>
      </p:sp>
      <p:pic>
        <p:nvPicPr>
          <p:cNvPr id="150533" name="Afbeelding 5" descr="Macintosh HD:Users:victorbax:Desktop:Screen Shot 2015-10-27 at 21.17.1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90825" y="1905000"/>
            <a:ext cx="9018588"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Macintosh HD:Users:victorbax:Desktop:Screen Shot 2015-10-27 at 21.18.4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648200"/>
            <a:ext cx="737870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2817" name="Titel 1"/>
          <p:cNvSpPr>
            <a:spLocks noGrp="1"/>
          </p:cNvSpPr>
          <p:nvPr>
            <p:ph type="title" idx="4294967295"/>
          </p:nvPr>
        </p:nvSpPr>
        <p:spPr/>
        <p:txBody>
          <a:bodyPr lIns="0" tIns="0" rIns="0" bIns="0" anchor="b"/>
          <a:lstStyle/>
          <a:p>
            <a:pPr>
              <a:defRPr/>
            </a:pPr>
            <a:r>
              <a:rPr lang="nl-NL" dirty="0">
                <a:ea typeface="+mj-ea"/>
                <a:cs typeface="+mj-cs"/>
              </a:rPr>
              <a:t>7: </a:t>
            </a:r>
            <a:r>
              <a:rPr lang="nl-NL" dirty="0" err="1">
                <a:ea typeface="+mj-ea"/>
                <a:cs typeface="+mj-cs"/>
              </a:rPr>
              <a:t>Charts</a:t>
            </a:r>
            <a:r>
              <a:rPr lang="nl-NL" dirty="0">
                <a:ea typeface="+mj-ea"/>
                <a:cs typeface="+mj-cs"/>
              </a:rPr>
              <a:t>, </a:t>
            </a:r>
            <a:r>
              <a:rPr lang="nl-NL" dirty="0" err="1">
                <a:ea typeface="+mj-ea"/>
                <a:cs typeface="+mj-cs"/>
              </a:rPr>
              <a:t>Calendars</a:t>
            </a:r>
            <a:r>
              <a:rPr lang="nl-NL" dirty="0">
                <a:ea typeface="+mj-ea"/>
                <a:cs typeface="+mj-cs"/>
              </a:rPr>
              <a:t> &amp; </a:t>
            </a:r>
            <a:r>
              <a:rPr lang="nl-NL" dirty="0" err="1">
                <a:ea typeface="+mj-ea"/>
                <a:cs typeface="+mj-cs"/>
              </a:rPr>
              <a:t>Maps</a:t>
            </a:r>
            <a:endParaRPr lang="nl-NL" dirty="0">
              <a:ea typeface="+mj-ea"/>
              <a:cs typeface="+mj-cs"/>
            </a:endParaRPr>
          </a:p>
        </p:txBody>
      </p:sp>
      <p:sp>
        <p:nvSpPr>
          <p:cNvPr id="3" name="Tijdelijke aanduiding voor tekst 2"/>
          <p:cNvSpPr>
            <a:spLocks noGrp="1"/>
          </p:cNvSpPr>
          <p:nvPr>
            <p:ph type="body" sz="quarter" idx="4294967295"/>
          </p:nvPr>
        </p:nvSpPr>
        <p:spPr>
          <a:xfrm>
            <a:off x="1344613" y="1776413"/>
            <a:ext cx="4318000" cy="4389437"/>
          </a:xfrm>
        </p:spPr>
        <p:txBody>
          <a:bodyPr lIns="0" tIns="0" rIns="0" bIns="0">
            <a:noAutofit/>
          </a:bodyPr>
          <a:lstStyle/>
          <a:p>
            <a:pPr marL="1588" indent="0">
              <a:spcBef>
                <a:spcPts val="2400"/>
              </a:spcBef>
              <a:buFontTx/>
              <a:buNone/>
              <a:defRPr/>
            </a:pPr>
            <a:r>
              <a:rPr lang="nl-NL" sz="2400" dirty="0">
                <a:ea typeface="+mn-ea"/>
                <a:cs typeface="+mn-cs"/>
              </a:rPr>
              <a:t>Volg de instructies, vul in:</a:t>
            </a:r>
          </a:p>
          <a:p>
            <a:pPr marL="344488">
              <a:lnSpc>
                <a:spcPct val="50000"/>
              </a:lnSpc>
              <a:spcBef>
                <a:spcPts val="2400"/>
              </a:spcBef>
              <a:defRPr/>
            </a:pPr>
            <a:r>
              <a:rPr lang="nl-NL" sz="2400" dirty="0">
                <a:ea typeface="+mn-ea"/>
                <a:cs typeface="+mn-cs"/>
              </a:rPr>
              <a:t>Page</a:t>
            </a:r>
          </a:p>
          <a:p>
            <a:pPr marL="344488">
              <a:lnSpc>
                <a:spcPct val="50000"/>
              </a:lnSpc>
              <a:spcBef>
                <a:spcPts val="2400"/>
              </a:spcBef>
              <a:defRPr/>
            </a:pPr>
            <a:r>
              <a:rPr lang="nl-NL" sz="2400" dirty="0">
                <a:ea typeface="+mn-ea"/>
                <a:cs typeface="+mn-cs"/>
              </a:rPr>
              <a:t>Naam</a:t>
            </a:r>
          </a:p>
          <a:p>
            <a:pPr marL="344488">
              <a:lnSpc>
                <a:spcPct val="50000"/>
              </a:lnSpc>
              <a:spcBef>
                <a:spcPts val="2400"/>
              </a:spcBef>
              <a:defRPr/>
            </a:pPr>
            <a:r>
              <a:rPr lang="nl-NL" sz="2400" dirty="0">
                <a:ea typeface="+mn-ea"/>
                <a:cs typeface="+mn-cs"/>
              </a:rPr>
              <a:t>Mode (</a:t>
            </a:r>
            <a:r>
              <a:rPr lang="nl-NL" sz="2400" dirty="0" err="1">
                <a:ea typeface="+mn-ea"/>
                <a:cs typeface="+mn-cs"/>
              </a:rPr>
              <a:t>Normal</a:t>
            </a:r>
            <a:r>
              <a:rPr lang="nl-NL" sz="2400" dirty="0">
                <a:ea typeface="+mn-ea"/>
                <a:cs typeface="+mn-cs"/>
              </a:rPr>
              <a:t>/</a:t>
            </a:r>
            <a:r>
              <a:rPr lang="nl-NL" sz="2400" dirty="0" err="1">
                <a:ea typeface="+mn-ea"/>
                <a:cs typeface="+mn-cs"/>
              </a:rPr>
              <a:t>Modal</a:t>
            </a:r>
            <a:r>
              <a:rPr lang="nl-NL" sz="2400" dirty="0">
                <a:ea typeface="+mn-ea"/>
                <a:cs typeface="+mn-cs"/>
              </a:rPr>
              <a:t>)</a:t>
            </a:r>
          </a:p>
          <a:p>
            <a:pPr marL="344488">
              <a:lnSpc>
                <a:spcPct val="50000"/>
              </a:lnSpc>
              <a:spcBef>
                <a:spcPts val="2400"/>
              </a:spcBef>
              <a:defRPr/>
            </a:pPr>
            <a:r>
              <a:rPr lang="nl-NL" sz="2400" dirty="0">
                <a:ea typeface="+mn-ea"/>
                <a:cs typeface="+mn-cs"/>
              </a:rPr>
              <a:t>Templates</a:t>
            </a:r>
          </a:p>
          <a:p>
            <a:pPr marL="1588" indent="0">
              <a:spcBef>
                <a:spcPts val="2400"/>
              </a:spcBef>
              <a:buFontTx/>
              <a:buNone/>
              <a:defRPr/>
            </a:pPr>
            <a:r>
              <a:rPr lang="nl-NL" sz="2400" dirty="0">
                <a:ea typeface="+mn-ea"/>
                <a:cs typeface="+mn-cs"/>
              </a:rPr>
              <a:t>De meeste </a:t>
            </a:r>
            <a:r>
              <a:rPr lang="nl-NL" sz="2400" dirty="0" err="1">
                <a:ea typeface="+mn-ea"/>
                <a:cs typeface="+mn-cs"/>
              </a:rPr>
              <a:t>settings</a:t>
            </a:r>
            <a:r>
              <a:rPr lang="nl-NL" sz="2400" dirty="0">
                <a:ea typeface="+mn-ea"/>
                <a:cs typeface="+mn-cs"/>
              </a:rPr>
              <a:t> kunnen op default waarden blijven</a:t>
            </a:r>
            <a:br>
              <a:rPr lang="nl-NL" sz="2400" dirty="0">
                <a:ea typeface="+mn-ea"/>
                <a:cs typeface="+mn-cs"/>
              </a:rPr>
            </a:br>
            <a:r>
              <a:rPr lang="nl-NL" sz="2400" dirty="0">
                <a:ea typeface="+mn-ea"/>
                <a:cs typeface="+mn-cs"/>
              </a:rPr>
              <a:t>staan.</a:t>
            </a:r>
          </a:p>
        </p:txBody>
      </p:sp>
      <p:sp>
        <p:nvSpPr>
          <p:cNvPr id="1515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6A074B8-07B4-441A-80EC-EF2EF9C45418}" type="slidenum">
              <a:rPr lang="nl-NL" altLang="nl-NL" sz="800" b="0" smtClean="0">
                <a:solidFill>
                  <a:srgbClr val="9F9F9F"/>
                </a:solidFill>
                <a:latin typeface="Calibri" panose="020F0502020204030204" pitchFamily="34" charset="0"/>
              </a:rPr>
              <a:pPr eaLnBrk="1" hangingPunct="1">
                <a:spcBef>
                  <a:spcPct val="0"/>
                </a:spcBef>
                <a:buClrTx/>
                <a:buFontTx/>
                <a:buNone/>
              </a:pPr>
              <a:t>124</a:t>
            </a:fld>
            <a:endParaRPr lang="nl-NL" altLang="nl-NL" sz="800" b="0">
              <a:solidFill>
                <a:srgbClr val="9F9F9F"/>
              </a:solidFill>
              <a:latin typeface="Calibri" panose="020F0502020204030204" pitchFamily="34" charset="0"/>
            </a:endParaRPr>
          </a:p>
        </p:txBody>
      </p:sp>
      <p:pic>
        <p:nvPicPr>
          <p:cNvPr id="151557" name="Afbeelding 5" descr="Macintosh HD:Users:victorbax:Desktop:Screen Shot 2015-10-28 at 09.39.0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961063" y="1752600"/>
            <a:ext cx="5695950" cy="333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3841" name="Titel 1"/>
          <p:cNvSpPr>
            <a:spLocks noGrp="1"/>
          </p:cNvSpPr>
          <p:nvPr>
            <p:ph type="title" idx="4294967295"/>
          </p:nvPr>
        </p:nvSpPr>
        <p:spPr/>
        <p:txBody>
          <a:bodyPr lIns="0" tIns="0" rIns="0" bIns="0" anchor="b"/>
          <a:lstStyle/>
          <a:p>
            <a:pPr>
              <a:defRPr/>
            </a:pPr>
            <a:r>
              <a:rPr lang="nl-NL" dirty="0">
                <a:ea typeface="+mj-ea"/>
                <a:cs typeface="+mj-cs"/>
              </a:rPr>
              <a:t>7: </a:t>
            </a:r>
            <a:r>
              <a:rPr lang="nl-NL" dirty="0" err="1">
                <a:ea typeface="+mj-ea"/>
                <a:cs typeface="+mj-cs"/>
              </a:rPr>
              <a:t>Charts</a:t>
            </a:r>
            <a:r>
              <a:rPr lang="nl-NL" dirty="0">
                <a:ea typeface="+mj-ea"/>
                <a:cs typeface="+mj-cs"/>
              </a:rPr>
              <a:t>, </a:t>
            </a:r>
            <a:r>
              <a:rPr lang="nl-NL" dirty="0" err="1">
                <a:ea typeface="+mj-ea"/>
                <a:cs typeface="+mj-cs"/>
              </a:rPr>
              <a:t>Calendars</a:t>
            </a:r>
            <a:r>
              <a:rPr lang="nl-NL" dirty="0">
                <a:ea typeface="+mj-ea"/>
                <a:cs typeface="+mj-cs"/>
              </a:rPr>
              <a:t> &amp; </a:t>
            </a:r>
            <a:r>
              <a:rPr lang="nl-NL" dirty="0" err="1">
                <a:ea typeface="+mj-ea"/>
                <a:cs typeface="+mj-cs"/>
              </a:rPr>
              <a:t>Maps</a:t>
            </a:r>
            <a:endParaRPr lang="nl-NL" dirty="0">
              <a:ea typeface="+mj-ea"/>
              <a:cs typeface="+mj-cs"/>
            </a:endParaRPr>
          </a:p>
        </p:txBody>
      </p:sp>
      <p:sp>
        <p:nvSpPr>
          <p:cNvPr id="152579" name="Tijdelijke aanduiding voor tekst 2"/>
          <p:cNvSpPr>
            <a:spLocks noGrp="1"/>
          </p:cNvSpPr>
          <p:nvPr>
            <p:ph type="body" sz="quarter" idx="4294967295"/>
          </p:nvPr>
        </p:nvSpPr>
        <p:spPr>
          <a:xfrm>
            <a:off x="1344613" y="1776413"/>
            <a:ext cx="3290887" cy="4389437"/>
          </a:xfrm>
        </p:spPr>
        <p:txBody>
          <a:bodyPr lIns="0" tIns="0" rIns="0" bIns="0"/>
          <a:lstStyle/>
          <a:p>
            <a:pPr marL="1588" indent="0">
              <a:spcBef>
                <a:spcPts val="2400"/>
              </a:spcBef>
              <a:buFontTx/>
              <a:buNone/>
            </a:pPr>
            <a:r>
              <a:rPr lang="nl-NL" altLang="nl-NL" sz="2400"/>
              <a:t>Welke data worden er in de grafiek, kalender of kaart getoond?</a:t>
            </a:r>
          </a:p>
          <a:p>
            <a:pPr marL="1588" indent="0">
              <a:spcBef>
                <a:spcPts val="2400"/>
              </a:spcBef>
              <a:buFontTx/>
              <a:buNone/>
            </a:pPr>
            <a:r>
              <a:rPr lang="nl-NL" altLang="nl-NL" sz="2400"/>
              <a:t>Voorbeelden zijn aanwezig.</a:t>
            </a:r>
          </a:p>
          <a:p>
            <a:pPr marL="1588" indent="0">
              <a:spcBef>
                <a:spcPts val="2400"/>
              </a:spcBef>
              <a:buFontTx/>
              <a:buNone/>
            </a:pPr>
            <a:r>
              <a:rPr lang="nl-NL" altLang="nl-NL" sz="2400"/>
              <a:t>Druk op [Next]…</a:t>
            </a:r>
          </a:p>
        </p:txBody>
      </p:sp>
      <p:sp>
        <p:nvSpPr>
          <p:cNvPr id="1525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5660B2B-BBBD-4ACD-A2F6-C8DC97AA7E38}" type="slidenum">
              <a:rPr lang="nl-NL" altLang="nl-NL" sz="800" b="0" smtClean="0">
                <a:solidFill>
                  <a:srgbClr val="9F9F9F"/>
                </a:solidFill>
                <a:latin typeface="Calibri" panose="020F0502020204030204" pitchFamily="34" charset="0"/>
              </a:rPr>
              <a:pPr eaLnBrk="1" hangingPunct="1">
                <a:spcBef>
                  <a:spcPct val="0"/>
                </a:spcBef>
                <a:buClrTx/>
                <a:buFontTx/>
                <a:buNone/>
              </a:pPr>
              <a:t>125</a:t>
            </a:fld>
            <a:endParaRPr lang="nl-NL" altLang="nl-NL" sz="800" b="0">
              <a:solidFill>
                <a:srgbClr val="9F9F9F"/>
              </a:solidFill>
              <a:latin typeface="Calibri" panose="020F0502020204030204" pitchFamily="34" charset="0"/>
            </a:endParaRPr>
          </a:p>
        </p:txBody>
      </p:sp>
      <p:pic>
        <p:nvPicPr>
          <p:cNvPr id="152581" name="Afbeelding 5" descr="Macintosh HD:Users:victorbax:Desktop:Screen Shot 2015-10-28 at 11.59.40.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86350" y="1447800"/>
            <a:ext cx="5849938"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4865" name="Titel 1"/>
          <p:cNvSpPr>
            <a:spLocks noGrp="1"/>
          </p:cNvSpPr>
          <p:nvPr>
            <p:ph type="title" idx="4294967295"/>
          </p:nvPr>
        </p:nvSpPr>
        <p:spPr/>
        <p:txBody>
          <a:bodyPr lIns="0" tIns="0" rIns="0" bIns="0" anchor="b"/>
          <a:lstStyle/>
          <a:p>
            <a:pPr>
              <a:defRPr/>
            </a:pPr>
            <a:r>
              <a:rPr lang="nl-NL" dirty="0">
                <a:ea typeface="+mj-ea"/>
                <a:cs typeface="+mj-cs"/>
              </a:rPr>
              <a:t>7: </a:t>
            </a:r>
            <a:r>
              <a:rPr lang="nl-NL" dirty="0" err="1">
                <a:ea typeface="+mj-ea"/>
                <a:cs typeface="+mj-cs"/>
              </a:rPr>
              <a:t>Charts</a:t>
            </a:r>
            <a:r>
              <a:rPr lang="nl-NL" dirty="0">
                <a:ea typeface="+mj-ea"/>
                <a:cs typeface="+mj-cs"/>
              </a:rPr>
              <a:t>, </a:t>
            </a:r>
            <a:r>
              <a:rPr lang="nl-NL" dirty="0" err="1">
                <a:ea typeface="+mj-ea"/>
                <a:cs typeface="+mj-cs"/>
              </a:rPr>
              <a:t>Calendars</a:t>
            </a:r>
            <a:r>
              <a:rPr lang="nl-NL" dirty="0">
                <a:ea typeface="+mj-ea"/>
                <a:cs typeface="+mj-cs"/>
              </a:rPr>
              <a:t> &amp; </a:t>
            </a:r>
            <a:r>
              <a:rPr lang="nl-NL" dirty="0" err="1">
                <a:ea typeface="+mj-ea"/>
                <a:cs typeface="+mj-cs"/>
              </a:rPr>
              <a:t>Maps</a:t>
            </a:r>
            <a:endParaRPr lang="nl-NL" dirty="0">
              <a:ea typeface="+mj-ea"/>
              <a:cs typeface="+mj-cs"/>
            </a:endParaRPr>
          </a:p>
        </p:txBody>
      </p:sp>
      <p:sp>
        <p:nvSpPr>
          <p:cNvPr id="164866" name="Tijdelijke aanduiding voor tekst 2"/>
          <p:cNvSpPr>
            <a:spLocks noGrp="1"/>
          </p:cNvSpPr>
          <p:nvPr>
            <p:ph type="body" sz="quarter" idx="4294967295"/>
          </p:nvPr>
        </p:nvSpPr>
        <p:spPr>
          <a:xfrm>
            <a:off x="1370013" y="1447800"/>
            <a:ext cx="3505200" cy="1981200"/>
          </a:xfrm>
        </p:spPr>
        <p:txBody>
          <a:bodyPr lIns="0" tIns="0" rIns="0" bIns="0"/>
          <a:lstStyle/>
          <a:p>
            <a:pPr marL="1588" indent="0">
              <a:spcBef>
                <a:spcPts val="2400"/>
              </a:spcBef>
              <a:buFontTx/>
              <a:buNone/>
              <a:defRPr/>
            </a:pPr>
            <a:r>
              <a:rPr lang="nl-NL" sz="2400" dirty="0">
                <a:ea typeface="+mn-ea"/>
                <a:cs typeface="+mn-cs"/>
              </a:rPr>
              <a:t>Invoeren van schema-eigenaar</a:t>
            </a:r>
          </a:p>
          <a:p>
            <a:pPr marL="1588" indent="0">
              <a:spcBef>
                <a:spcPts val="2400"/>
              </a:spcBef>
              <a:buFontTx/>
              <a:buNone/>
              <a:defRPr/>
            </a:pPr>
            <a:r>
              <a:rPr lang="nl-NL" sz="2400" dirty="0">
                <a:ea typeface="+mn-ea"/>
                <a:cs typeface="+mn-cs"/>
              </a:rPr>
              <a:t>Invoeren van object (tabel of view)</a:t>
            </a:r>
          </a:p>
          <a:p>
            <a:pPr marL="1588" indent="0">
              <a:spcBef>
                <a:spcPts val="2400"/>
              </a:spcBef>
              <a:buFontTx/>
              <a:buNone/>
              <a:defRPr/>
            </a:pPr>
            <a:endParaRPr lang="nl-NL" sz="2400" dirty="0">
              <a:ea typeface="+mn-ea"/>
              <a:cs typeface="+mn-cs"/>
            </a:endParaRPr>
          </a:p>
        </p:txBody>
      </p:sp>
      <p:sp>
        <p:nvSpPr>
          <p:cNvPr id="1536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74B138A-EC89-46F6-8CD7-23C1EC9D6340}" type="slidenum">
              <a:rPr lang="nl-NL" altLang="nl-NL" sz="800" b="0" smtClean="0">
                <a:solidFill>
                  <a:srgbClr val="9F9F9F"/>
                </a:solidFill>
                <a:latin typeface="Calibri" panose="020F0502020204030204" pitchFamily="34" charset="0"/>
              </a:rPr>
              <a:pPr eaLnBrk="1" hangingPunct="1">
                <a:spcBef>
                  <a:spcPct val="0"/>
                </a:spcBef>
                <a:buClrTx/>
                <a:buFontTx/>
                <a:buNone/>
              </a:pPr>
              <a:t>126</a:t>
            </a:fld>
            <a:endParaRPr lang="nl-NL" altLang="nl-NL" sz="800" b="0">
              <a:solidFill>
                <a:srgbClr val="9F9F9F"/>
              </a:solidFill>
              <a:latin typeface="Calibri" panose="020F0502020204030204" pitchFamily="34" charset="0"/>
            </a:endParaRPr>
          </a:p>
        </p:txBody>
      </p:sp>
      <p:pic>
        <p:nvPicPr>
          <p:cNvPr id="153605" name="Afbeelding 5" descr="Macintosh HD:Users:victorbax:Desktop:Screen Shot 2015-11-16 at 16.15.2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57788" y="1268413"/>
            <a:ext cx="4700587"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Macintosh HD:Users:victorbax:Desktop:Screen Shot 2015-11-16 at 16.17.1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02250" y="3213100"/>
            <a:ext cx="4683125" cy="311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descr="Macintosh HD:Users:victorbax:Desktop:Screen Shot 2015-11-16 at 16.20.5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78513" y="2133600"/>
            <a:ext cx="6132512" cy="398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Titel 1"/>
          <p:cNvSpPr>
            <a:spLocks noGrp="1"/>
          </p:cNvSpPr>
          <p:nvPr>
            <p:ph type="title" idx="4294967295"/>
          </p:nvPr>
        </p:nvSpPr>
        <p:spPr/>
        <p:txBody>
          <a:bodyPr lIns="0" tIns="0" rIns="0" bIns="0" anchor="b"/>
          <a:lstStyle/>
          <a:p>
            <a:pPr>
              <a:defRPr/>
            </a:pPr>
            <a:r>
              <a:rPr lang="nl-NL" dirty="0">
                <a:ea typeface="+mj-ea"/>
                <a:cs typeface="+mj-cs"/>
              </a:rPr>
              <a:t>7: Vragen?</a:t>
            </a:r>
          </a:p>
        </p:txBody>
      </p:sp>
      <p:sp>
        <p:nvSpPr>
          <p:cNvPr id="154627" name="Tijdelijke aanduiding voor tekst 2"/>
          <p:cNvSpPr>
            <a:spLocks noGrp="1"/>
          </p:cNvSpPr>
          <p:nvPr>
            <p:ph type="body" sz="quarter" idx="4294967295"/>
          </p:nvPr>
        </p:nvSpPr>
        <p:spPr>
          <a:xfrm>
            <a:off x="1341438" y="1700213"/>
            <a:ext cx="8483600" cy="4389437"/>
          </a:xfrm>
        </p:spPr>
        <p:txBody>
          <a:bodyPr lIns="0" tIns="0" rIns="0" bIns="0"/>
          <a:lstStyle/>
          <a:p>
            <a:pPr marL="1588" indent="0">
              <a:lnSpc>
                <a:spcPct val="90000"/>
              </a:lnSpc>
              <a:spcBef>
                <a:spcPts val="2400"/>
              </a:spcBef>
              <a:buFontTx/>
              <a:buNone/>
            </a:pPr>
            <a:r>
              <a:rPr lang="nl-NL" altLang="nl-NL" sz="2400" b="1" dirty="0"/>
              <a:t>Oefeningen </a:t>
            </a:r>
            <a:r>
              <a:rPr lang="nl-NL" altLang="nl-NL" sz="2400" b="1" dirty="0" err="1"/>
              <a:t>Hoofdsuk</a:t>
            </a:r>
            <a:r>
              <a:rPr lang="nl-NL" altLang="nl-NL" sz="2400" b="1" dirty="0"/>
              <a:t> 7</a:t>
            </a:r>
          </a:p>
          <a:p>
            <a:pPr marL="458788" indent="-457200">
              <a:lnSpc>
                <a:spcPct val="90000"/>
              </a:lnSpc>
              <a:spcBef>
                <a:spcPts val="0"/>
              </a:spcBef>
              <a:buFont typeface="+mj-lt"/>
              <a:buAutoNum type="arabicPeriod"/>
            </a:pPr>
            <a:r>
              <a:rPr lang="nl-NL" altLang="nl-NL" sz="2000" dirty="0"/>
              <a:t>Aanmaken van een Group. Deze stelt u in staat pages te groeperen. De criteria hierin zijn arbitrair</a:t>
            </a:r>
          </a:p>
          <a:p>
            <a:pPr marL="458788" indent="-457200">
              <a:lnSpc>
                <a:spcPct val="90000"/>
              </a:lnSpc>
              <a:spcBef>
                <a:spcPts val="0"/>
              </a:spcBef>
              <a:buFont typeface="+mj-lt"/>
              <a:buAutoNum type="arabicPeriod"/>
            </a:pPr>
            <a:r>
              <a:rPr lang="nl-NL" altLang="nl-NL" sz="2000" dirty="0"/>
              <a:t>Aanmaken van een grafiek (</a:t>
            </a:r>
            <a:r>
              <a:rPr lang="nl-NL" altLang="nl-NL" sz="2000" dirty="0" err="1"/>
              <a:t>chart</a:t>
            </a:r>
            <a:r>
              <a:rPr lang="nl-NL" altLang="nl-NL" sz="2000" dirty="0"/>
              <a:t>)</a:t>
            </a:r>
          </a:p>
          <a:p>
            <a:pPr marL="458788" indent="-457200">
              <a:lnSpc>
                <a:spcPct val="90000"/>
              </a:lnSpc>
              <a:spcBef>
                <a:spcPts val="0"/>
              </a:spcBef>
              <a:buFont typeface="+mj-lt"/>
              <a:buAutoNum type="arabicPeriod"/>
            </a:pPr>
            <a:r>
              <a:rPr lang="nl-NL" altLang="nl-NL" sz="2000" dirty="0"/>
              <a:t>Aanmaken van een kalender</a:t>
            </a:r>
          </a:p>
          <a:p>
            <a:pPr marL="458788" indent="-457200">
              <a:lnSpc>
                <a:spcPct val="90000"/>
              </a:lnSpc>
              <a:spcBef>
                <a:spcPts val="0"/>
              </a:spcBef>
              <a:buFont typeface="+mj-lt"/>
              <a:buAutoNum type="arabicPeriod"/>
            </a:pPr>
            <a:r>
              <a:rPr lang="nl-NL" altLang="nl-NL" sz="2000" dirty="0"/>
              <a:t>Het plaatsen van meer dan één </a:t>
            </a:r>
            <a:r>
              <a:rPr lang="nl-NL" altLang="nl-NL" sz="2000" dirty="0" err="1"/>
              <a:t>Region</a:t>
            </a:r>
            <a:r>
              <a:rPr lang="nl-NL" altLang="nl-NL" sz="2000" dirty="0"/>
              <a:t> op een page</a:t>
            </a:r>
          </a:p>
          <a:p>
            <a:pPr marL="458788" indent="-457200">
              <a:lnSpc>
                <a:spcPct val="90000"/>
              </a:lnSpc>
              <a:spcBef>
                <a:spcPts val="0"/>
              </a:spcBef>
              <a:buFont typeface="+mj-lt"/>
              <a:buAutoNum type="arabicPeriod"/>
            </a:pPr>
            <a:r>
              <a:rPr lang="nl-NL" altLang="nl-NL" sz="2000" dirty="0"/>
              <a:t>Het wissen van een page</a:t>
            </a:r>
          </a:p>
          <a:p>
            <a:pPr marL="458788" indent="-457200">
              <a:lnSpc>
                <a:spcPct val="90000"/>
              </a:lnSpc>
              <a:spcBef>
                <a:spcPts val="0"/>
              </a:spcBef>
              <a:buFont typeface="+mj-lt"/>
              <a:buAutoNum type="arabicPeriod"/>
            </a:pPr>
            <a:r>
              <a:rPr lang="nl-NL" altLang="nl-NL" sz="2000" dirty="0"/>
              <a:t>Het aanmaken van een Tree</a:t>
            </a:r>
          </a:p>
          <a:p>
            <a:pPr marL="1588" indent="0">
              <a:lnSpc>
                <a:spcPct val="90000"/>
              </a:lnSpc>
              <a:spcBef>
                <a:spcPts val="2400"/>
              </a:spcBef>
              <a:buFontTx/>
              <a:buNone/>
            </a:pPr>
            <a:endParaRPr lang="nl-NL" altLang="nl-NL" sz="2400" dirty="0"/>
          </a:p>
          <a:p>
            <a:pPr marL="1588" indent="0">
              <a:lnSpc>
                <a:spcPct val="90000"/>
              </a:lnSpc>
              <a:spcBef>
                <a:spcPts val="2400"/>
              </a:spcBef>
              <a:buFontTx/>
              <a:buNone/>
            </a:pPr>
            <a:endParaRPr lang="nl-NL" altLang="nl-NL" sz="2400" dirty="0"/>
          </a:p>
          <a:p>
            <a:pPr marL="1588" indent="0">
              <a:lnSpc>
                <a:spcPct val="90000"/>
              </a:lnSpc>
              <a:spcBef>
                <a:spcPts val="2400"/>
              </a:spcBef>
              <a:buFontTx/>
              <a:buNone/>
            </a:pPr>
            <a:endParaRPr lang="nl-NL" altLang="nl-NL" sz="2400" dirty="0"/>
          </a:p>
        </p:txBody>
      </p:sp>
      <p:sp>
        <p:nvSpPr>
          <p:cNvPr id="15462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F541193-1F71-45C3-98B2-E8330E3BFAF9}" type="slidenum">
              <a:rPr lang="nl-NL" altLang="nl-NL" sz="800" b="0" smtClean="0">
                <a:solidFill>
                  <a:srgbClr val="9F9F9F"/>
                </a:solidFill>
                <a:latin typeface="Calibri" panose="020F0502020204030204" pitchFamily="34" charset="0"/>
              </a:rPr>
              <a:pPr eaLnBrk="1" hangingPunct="1">
                <a:spcBef>
                  <a:spcPct val="0"/>
                </a:spcBef>
                <a:buClrTx/>
                <a:buFontTx/>
                <a:buNone/>
              </a:pPr>
              <a:t>127</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Titel 1"/>
          <p:cNvSpPr>
            <a:spLocks noGrp="1"/>
          </p:cNvSpPr>
          <p:nvPr>
            <p:ph type="title" idx="4294967295"/>
          </p:nvPr>
        </p:nvSpPr>
        <p:spPr/>
        <p:txBody>
          <a:bodyPr lIns="0" tIns="0" rIns="0" bIns="0" anchor="b"/>
          <a:lstStyle/>
          <a:p>
            <a:pPr>
              <a:defRPr/>
            </a:pPr>
            <a:r>
              <a:rPr lang="nl-NL" dirty="0">
                <a:ea typeface="+mj-ea"/>
                <a:cs typeface="+mj-cs"/>
              </a:rPr>
              <a:t>8: Formulieren</a:t>
            </a:r>
          </a:p>
        </p:txBody>
      </p:sp>
      <p:sp>
        <p:nvSpPr>
          <p:cNvPr id="3" name="Tijdelijke aanduiding voor tekst 2"/>
          <p:cNvSpPr>
            <a:spLocks noGrp="1"/>
          </p:cNvSpPr>
          <p:nvPr>
            <p:ph type="body" sz="quarter" idx="4294967295"/>
          </p:nvPr>
        </p:nvSpPr>
        <p:spPr>
          <a:xfrm>
            <a:off x="1344613" y="1776413"/>
            <a:ext cx="10656887" cy="4389437"/>
          </a:xfrm>
        </p:spPr>
        <p:txBody>
          <a:bodyPr lIns="0" tIns="0" rIns="0" bIns="0">
            <a:noAutofit/>
          </a:bodyPr>
          <a:lstStyle/>
          <a:p>
            <a:pPr marL="268288" indent="-266700">
              <a:spcBef>
                <a:spcPts val="2400"/>
              </a:spcBef>
              <a:buFontTx/>
              <a:buNone/>
              <a:defRPr/>
            </a:pPr>
            <a:r>
              <a:rPr lang="nl-NL" sz="2400" dirty="0">
                <a:ea typeface="+mn-ea"/>
                <a:cs typeface="+mn-cs"/>
              </a:rPr>
              <a:t>Formulieren bieden:</a:t>
            </a:r>
          </a:p>
          <a:p>
            <a:pPr marL="268288" indent="-266700">
              <a:spcBef>
                <a:spcPts val="2400"/>
              </a:spcBef>
              <a:defRPr/>
            </a:pPr>
            <a:r>
              <a:rPr lang="nl-NL" sz="2400" dirty="0">
                <a:ea typeface="+mn-ea"/>
                <a:cs typeface="+mn-cs"/>
              </a:rPr>
              <a:t>Interactie (met de database)</a:t>
            </a:r>
          </a:p>
          <a:p>
            <a:pPr marL="268288" indent="-266700">
              <a:spcBef>
                <a:spcPts val="2400"/>
              </a:spcBef>
              <a:defRPr/>
            </a:pPr>
            <a:r>
              <a:rPr lang="nl-NL" sz="2400" dirty="0">
                <a:ea typeface="+mn-ea"/>
                <a:cs typeface="+mn-cs"/>
              </a:rPr>
              <a:t>Controle, validatie</a:t>
            </a:r>
          </a:p>
          <a:p>
            <a:pPr marL="268288" indent="-266700">
              <a:spcBef>
                <a:spcPts val="2400"/>
              </a:spcBef>
              <a:defRPr/>
            </a:pPr>
            <a:r>
              <a:rPr lang="nl-NL" sz="2400" dirty="0">
                <a:ea typeface="+mn-ea"/>
                <a:cs typeface="+mn-cs"/>
              </a:rPr>
              <a:t>Nieuwe en bestaande data, informatie</a:t>
            </a:r>
          </a:p>
        </p:txBody>
      </p:sp>
      <p:sp>
        <p:nvSpPr>
          <p:cNvPr id="1556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61B34012-A82F-4826-B78F-236BBB25C015}" type="slidenum">
              <a:rPr lang="nl-NL" altLang="nl-NL" sz="800" b="0" smtClean="0">
                <a:solidFill>
                  <a:srgbClr val="9F9F9F"/>
                </a:solidFill>
                <a:latin typeface="Calibri" panose="020F0502020204030204" pitchFamily="34" charset="0"/>
              </a:rPr>
              <a:pPr eaLnBrk="1" hangingPunct="1">
                <a:spcBef>
                  <a:spcPct val="0"/>
                </a:spcBef>
                <a:buClrTx/>
                <a:buFontTx/>
                <a:buNone/>
              </a:pPr>
              <a:t>128</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Titel 1"/>
          <p:cNvSpPr>
            <a:spLocks noGrp="1"/>
          </p:cNvSpPr>
          <p:nvPr>
            <p:ph type="title" idx="4294967295"/>
          </p:nvPr>
        </p:nvSpPr>
        <p:spPr/>
        <p:txBody>
          <a:bodyPr lIns="0" tIns="0" rIns="0" bIns="0" anchor="b"/>
          <a:lstStyle/>
          <a:p>
            <a:pPr>
              <a:defRPr/>
            </a:pPr>
            <a:r>
              <a:rPr lang="nl-NL" dirty="0">
                <a:ea typeface="+mj-ea"/>
                <a:cs typeface="+mj-cs"/>
              </a:rPr>
              <a:t>8: Formulieren</a:t>
            </a:r>
          </a:p>
        </p:txBody>
      </p:sp>
      <p:sp>
        <p:nvSpPr>
          <p:cNvPr id="167938"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Functionaliteit:</a:t>
            </a:r>
          </a:p>
          <a:p>
            <a:pPr marL="344488">
              <a:spcBef>
                <a:spcPts val="2400"/>
              </a:spcBef>
              <a:defRPr/>
            </a:pPr>
            <a:r>
              <a:rPr lang="nl-NL" sz="2400" dirty="0">
                <a:ea typeface="+mn-ea"/>
                <a:cs typeface="+mn-cs"/>
              </a:rPr>
              <a:t>Informatie invoeren in de database</a:t>
            </a:r>
          </a:p>
          <a:p>
            <a:pPr marL="344488">
              <a:spcBef>
                <a:spcPts val="2400"/>
              </a:spcBef>
              <a:defRPr/>
            </a:pPr>
            <a:r>
              <a:rPr lang="nl-NL" sz="2400" dirty="0">
                <a:ea typeface="+mn-ea"/>
                <a:cs typeface="+mn-cs"/>
              </a:rPr>
              <a:t>Informatie corrigeren</a:t>
            </a:r>
          </a:p>
          <a:p>
            <a:pPr marL="344488">
              <a:spcBef>
                <a:spcPts val="2400"/>
              </a:spcBef>
              <a:defRPr/>
            </a:pPr>
            <a:r>
              <a:rPr lang="nl-NL" sz="2400" dirty="0">
                <a:ea typeface="+mn-ea"/>
                <a:cs typeface="+mn-cs"/>
              </a:rPr>
              <a:t>Overzicht van beschikbare informatie op ons scherm</a:t>
            </a:r>
          </a:p>
        </p:txBody>
      </p:sp>
      <p:sp>
        <p:nvSpPr>
          <p:cNvPr id="1566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AF1B635-FD10-4B6D-BEE0-03F069C2EFEB}" type="slidenum">
              <a:rPr lang="nl-NL" altLang="nl-NL" sz="800" b="0" smtClean="0">
                <a:solidFill>
                  <a:srgbClr val="9F9F9F"/>
                </a:solidFill>
                <a:latin typeface="Calibri" panose="020F0502020204030204" pitchFamily="34" charset="0"/>
              </a:rPr>
              <a:pPr eaLnBrk="1" hangingPunct="1">
                <a:spcBef>
                  <a:spcPct val="0"/>
                </a:spcBef>
                <a:buClrTx/>
                <a:buFontTx/>
                <a:buNone/>
              </a:pPr>
              <a:t>129</a:t>
            </a:fld>
            <a:endParaRPr lang="nl-NL" altLang="nl-NL" sz="800" b="0">
              <a:solidFill>
                <a:srgbClr val="9F9F9F"/>
              </a:solidFill>
              <a:latin typeface="Calibri" panose="020F0502020204030204" pitchFamily="34" charset="0"/>
            </a:endParaRPr>
          </a:p>
        </p:txBody>
      </p:sp>
    </p:spTree>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stretch>
            <a:fillRect/>
          </a:stretch>
        </p:blipFill>
        <p:spPr>
          <a:xfrm>
            <a:off x="9190756" y="332656"/>
            <a:ext cx="2643188" cy="3014663"/>
          </a:xfrm>
          <a:prstGeom prst="rect">
            <a:avLst/>
          </a:prstGeom>
          <a:effectLst>
            <a:glow rad="127000">
              <a:schemeClr val="accent1">
                <a:alpha val="0"/>
              </a:schemeClr>
            </a:glow>
            <a:outerShdw blurRad="50800" dist="50800" dir="5400000" algn="ctr" rotWithShape="0">
              <a:srgbClr val="000000">
                <a:alpha val="0"/>
              </a:srgbClr>
            </a:outerShdw>
          </a:effectLst>
        </p:spPr>
      </p:pic>
      <p:sp>
        <p:nvSpPr>
          <p:cNvPr id="54273" name="Titel 1"/>
          <p:cNvSpPr>
            <a:spLocks noGrp="1"/>
          </p:cNvSpPr>
          <p:nvPr>
            <p:ph type="title" idx="4294967295"/>
          </p:nvPr>
        </p:nvSpPr>
        <p:spPr/>
        <p:txBody>
          <a:bodyPr lIns="0" tIns="0" rIns="0" bIns="0" anchor="b"/>
          <a:lstStyle/>
          <a:p>
            <a:pPr>
              <a:defRPr/>
            </a:pPr>
            <a:r>
              <a:rPr lang="nl-NL" dirty="0">
                <a:ea typeface="+mj-ea"/>
                <a:cs typeface="+mj-cs"/>
              </a:rPr>
              <a:t>1: APEX Introductie (4)</a:t>
            </a:r>
          </a:p>
        </p:txBody>
      </p:sp>
      <p:sp>
        <p:nvSpPr>
          <p:cNvPr id="54274" name="Tijdelijke aanduiding voor tekst 2"/>
          <p:cNvSpPr>
            <a:spLocks noGrp="1"/>
          </p:cNvSpPr>
          <p:nvPr>
            <p:ph type="body" sz="quarter" idx="4294967295"/>
          </p:nvPr>
        </p:nvSpPr>
        <p:spPr>
          <a:xfrm>
            <a:off x="1414463" y="1776413"/>
            <a:ext cx="8483600" cy="4389437"/>
          </a:xfrm>
        </p:spPr>
        <p:txBody>
          <a:bodyPr lIns="0" tIns="0" rIns="0" bIns="0"/>
          <a:lstStyle/>
          <a:p>
            <a:pPr marL="1588" indent="0">
              <a:spcBef>
                <a:spcPts val="2400"/>
              </a:spcBef>
              <a:buFontTx/>
              <a:buNone/>
              <a:defRPr/>
            </a:pPr>
            <a:r>
              <a:rPr lang="nl-NL" sz="2400" dirty="0">
                <a:ea typeface="+mn-ea"/>
                <a:cs typeface="+mn-cs"/>
              </a:rPr>
              <a:t>APEX Applicationserver</a:t>
            </a:r>
          </a:p>
          <a:p>
            <a:pPr marL="287338" indent="-285750">
              <a:spcBef>
                <a:spcPts val="2400"/>
              </a:spcBef>
              <a:defRPr/>
            </a:pPr>
            <a:r>
              <a:rPr lang="nl-NL" sz="2400" dirty="0">
                <a:ea typeface="+mn-ea"/>
                <a:cs typeface="+mn-cs"/>
              </a:rPr>
              <a:t>ORDS</a:t>
            </a:r>
          </a:p>
          <a:p>
            <a:pPr marL="287338" indent="-285750">
              <a:spcBef>
                <a:spcPts val="2400"/>
              </a:spcBef>
              <a:defRPr/>
            </a:pPr>
            <a:r>
              <a:rPr lang="nl-NL" sz="2400" dirty="0">
                <a:ea typeface="+mn-ea"/>
                <a:cs typeface="+mn-cs"/>
              </a:rPr>
              <a:t>Oracle HTTP Server (Apache) met MOD_PLSQL </a:t>
            </a:r>
          </a:p>
          <a:p>
            <a:pPr marL="287338" indent="-285750">
              <a:spcBef>
                <a:spcPts val="2400"/>
              </a:spcBef>
              <a:defRPr/>
            </a:pPr>
            <a:r>
              <a:rPr lang="nl-NL" sz="2400" dirty="0">
                <a:ea typeface="+mn-ea"/>
                <a:cs typeface="+mn-cs"/>
              </a:rPr>
              <a:t>Embedded PL/SQL Gateway (EPG)</a:t>
            </a:r>
          </a:p>
          <a:p>
            <a:pPr marL="1588" indent="0">
              <a:spcBef>
                <a:spcPts val="2400"/>
              </a:spcBef>
              <a:buFontTx/>
              <a:buNone/>
              <a:defRPr/>
            </a:pPr>
            <a:endParaRPr lang="nl-NL" dirty="0">
              <a:ea typeface="+mn-ea"/>
              <a:cs typeface="+mn-cs"/>
            </a:endParaRPr>
          </a:p>
          <a:p>
            <a:pPr marL="1588" indent="0">
              <a:spcBef>
                <a:spcPts val="2400"/>
              </a:spcBef>
              <a:buFontTx/>
              <a:buNone/>
              <a:defRPr/>
            </a:pPr>
            <a:endParaRPr lang="nl-NL" dirty="0">
              <a:ea typeface="+mn-ea"/>
              <a:cs typeface="+mn-cs"/>
            </a:endParaRPr>
          </a:p>
        </p:txBody>
      </p:sp>
      <p:sp>
        <p:nvSpPr>
          <p:cNvPr id="194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55D6BF0-70C9-4375-B06D-1F01A64BB0A0}" type="slidenum">
              <a:rPr lang="nl-NL" altLang="nl-NL" sz="800" b="0" smtClean="0">
                <a:solidFill>
                  <a:srgbClr val="9F9F9F"/>
                </a:solidFill>
                <a:latin typeface="Calibri" panose="020F0502020204030204" pitchFamily="34" charset="0"/>
              </a:rPr>
              <a:pPr eaLnBrk="1" hangingPunct="1">
                <a:spcBef>
                  <a:spcPct val="0"/>
                </a:spcBef>
                <a:buClrTx/>
                <a:buFontTx/>
                <a:buNone/>
              </a:pPr>
              <a:t>13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8961" name="Titel 1"/>
          <p:cNvSpPr>
            <a:spLocks noGrp="1"/>
          </p:cNvSpPr>
          <p:nvPr>
            <p:ph type="title" idx="4294967295"/>
          </p:nvPr>
        </p:nvSpPr>
        <p:spPr/>
        <p:txBody>
          <a:bodyPr lIns="0" tIns="0" rIns="0" bIns="0" anchor="b"/>
          <a:lstStyle/>
          <a:p>
            <a:pPr>
              <a:defRPr/>
            </a:pPr>
            <a:r>
              <a:rPr lang="nl-NL" dirty="0">
                <a:ea typeface="+mj-ea"/>
                <a:cs typeface="+mj-cs"/>
              </a:rPr>
              <a:t>8: Formulieren</a:t>
            </a:r>
          </a:p>
        </p:txBody>
      </p:sp>
      <p:sp>
        <p:nvSpPr>
          <p:cNvPr id="168962" name="Tijdelijke aanduiding voor tekst 2"/>
          <p:cNvSpPr>
            <a:spLocks noGrp="1"/>
          </p:cNvSpPr>
          <p:nvPr>
            <p:ph type="body" sz="quarter" idx="4294967295"/>
          </p:nvPr>
        </p:nvSpPr>
        <p:spPr>
          <a:xfrm>
            <a:off x="1344613" y="1776413"/>
            <a:ext cx="2878137" cy="4389437"/>
          </a:xfrm>
        </p:spPr>
        <p:txBody>
          <a:bodyPr lIns="0" tIns="0" rIns="0" bIns="0"/>
          <a:lstStyle/>
          <a:p>
            <a:pPr marL="1588" indent="0">
              <a:spcBef>
                <a:spcPts val="2400"/>
              </a:spcBef>
              <a:buFontTx/>
              <a:buNone/>
              <a:defRPr/>
            </a:pPr>
            <a:r>
              <a:rPr lang="nl-NL" sz="2400" dirty="0">
                <a:ea typeface="+mn-ea"/>
                <a:cs typeface="+mn-cs"/>
              </a:rPr>
              <a:t>Hoofdscherm</a:t>
            </a:r>
          </a:p>
          <a:p>
            <a:pPr marL="1588" indent="0">
              <a:spcBef>
                <a:spcPts val="2400"/>
              </a:spcBef>
              <a:buFontTx/>
              <a:buNone/>
              <a:defRPr/>
            </a:pPr>
            <a:r>
              <a:rPr lang="nl-NL" sz="2400" dirty="0">
                <a:ea typeface="+mn-ea"/>
                <a:cs typeface="+mn-cs"/>
              </a:rPr>
              <a:t>Druk op</a:t>
            </a:r>
            <a:br>
              <a:rPr lang="nl-NL" sz="2400" dirty="0">
                <a:ea typeface="+mn-ea"/>
                <a:cs typeface="+mn-cs"/>
              </a:rPr>
            </a:br>
            <a:r>
              <a:rPr lang="nl-NL" sz="2400" dirty="0">
                <a:ea typeface="+mn-ea"/>
                <a:cs typeface="+mn-cs"/>
              </a:rPr>
              <a:t>[</a:t>
            </a:r>
            <a:r>
              <a:rPr lang="nl-NL" sz="2400" dirty="0" err="1">
                <a:ea typeface="+mn-ea"/>
                <a:cs typeface="+mn-cs"/>
              </a:rPr>
              <a:t>Create</a:t>
            </a:r>
            <a:r>
              <a:rPr lang="nl-NL" sz="2400" dirty="0">
                <a:ea typeface="+mn-ea"/>
                <a:cs typeface="+mn-cs"/>
              </a:rPr>
              <a:t> Page]</a:t>
            </a:r>
          </a:p>
        </p:txBody>
      </p:sp>
      <p:sp>
        <p:nvSpPr>
          <p:cNvPr id="1577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13452DE-236C-435B-A50E-4CC7E4204B30}" type="slidenum">
              <a:rPr lang="nl-NL" altLang="nl-NL" sz="800" b="0" smtClean="0">
                <a:solidFill>
                  <a:srgbClr val="9F9F9F"/>
                </a:solidFill>
                <a:latin typeface="Calibri" panose="020F0502020204030204" pitchFamily="34" charset="0"/>
              </a:rPr>
              <a:pPr eaLnBrk="1" hangingPunct="1">
                <a:spcBef>
                  <a:spcPct val="0"/>
                </a:spcBef>
                <a:buClrTx/>
                <a:buFontTx/>
                <a:buNone/>
              </a:pPr>
              <a:t>130</a:t>
            </a:fld>
            <a:endParaRPr lang="nl-NL" altLang="nl-NL" sz="800" b="0">
              <a:solidFill>
                <a:srgbClr val="9F9F9F"/>
              </a:solidFill>
              <a:latin typeface="Calibri" panose="020F0502020204030204" pitchFamily="34" charset="0"/>
            </a:endParaRPr>
          </a:p>
        </p:txBody>
      </p:sp>
      <p:pic>
        <p:nvPicPr>
          <p:cNvPr id="157701" name="Afbeelding 5" descr="Macintosh HD:Users:victorbax:Desktop:Screen Shot 2015-10-30 at 10.12.5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94188" y="1389063"/>
            <a:ext cx="7016750" cy="343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9985" name="Titel 1"/>
          <p:cNvSpPr>
            <a:spLocks noGrp="1"/>
          </p:cNvSpPr>
          <p:nvPr>
            <p:ph type="title" idx="4294967295"/>
          </p:nvPr>
        </p:nvSpPr>
        <p:spPr/>
        <p:txBody>
          <a:bodyPr lIns="0" tIns="0" rIns="0" bIns="0" anchor="b"/>
          <a:lstStyle/>
          <a:p>
            <a:pPr>
              <a:defRPr/>
            </a:pPr>
            <a:r>
              <a:rPr lang="nl-NL" dirty="0">
                <a:ea typeface="+mj-ea"/>
                <a:cs typeface="+mj-cs"/>
              </a:rPr>
              <a:t>8: Formulieren: Opties</a:t>
            </a:r>
          </a:p>
        </p:txBody>
      </p:sp>
      <p:sp>
        <p:nvSpPr>
          <p:cNvPr id="16998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5872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D623D8DA-42D1-4D37-B2DD-9763413E0ABF}" type="slidenum">
              <a:rPr lang="nl-NL" altLang="nl-NL" sz="800" b="0" smtClean="0">
                <a:solidFill>
                  <a:srgbClr val="9F9F9F"/>
                </a:solidFill>
                <a:latin typeface="Calibri" panose="020F0502020204030204" pitchFamily="34" charset="0"/>
              </a:rPr>
              <a:pPr eaLnBrk="1" hangingPunct="1">
                <a:spcBef>
                  <a:spcPct val="0"/>
                </a:spcBef>
                <a:buClrTx/>
                <a:buFontTx/>
                <a:buNone/>
              </a:pPr>
              <a:t>131</a:t>
            </a:fld>
            <a:endParaRPr lang="nl-NL" altLang="nl-NL" sz="800" b="0">
              <a:solidFill>
                <a:srgbClr val="9F9F9F"/>
              </a:solidFill>
              <a:latin typeface="Calibri" panose="020F0502020204030204" pitchFamily="34" charset="0"/>
            </a:endParaRPr>
          </a:p>
        </p:txBody>
      </p:sp>
      <p:pic>
        <p:nvPicPr>
          <p:cNvPr id="158725" name="Afbeelding 5" descr="Macintosh HD:Users:victorbax:Desktop:Screen Shot 2015-10-30 at 10.15.3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46263" y="1149350"/>
            <a:ext cx="9361487" cy="510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randomBar dir="vert"/>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Titel 1"/>
          <p:cNvSpPr>
            <a:spLocks noGrp="1"/>
          </p:cNvSpPr>
          <p:nvPr>
            <p:ph type="title" idx="4294967295"/>
          </p:nvPr>
        </p:nvSpPr>
        <p:spPr/>
        <p:txBody>
          <a:bodyPr lIns="0" tIns="0" rIns="0" bIns="0" anchor="b"/>
          <a:lstStyle/>
          <a:p>
            <a:pPr>
              <a:defRPr/>
            </a:pPr>
            <a:r>
              <a:rPr lang="nl-NL" dirty="0">
                <a:ea typeface="+mj-ea"/>
                <a:cs typeface="+mj-cs"/>
              </a:rPr>
              <a:t>8: Formulieren: Opties</a:t>
            </a:r>
          </a:p>
        </p:txBody>
      </p:sp>
      <p:sp>
        <p:nvSpPr>
          <p:cNvPr id="1607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4610A5D-92C4-4927-9235-E8C663E8CE44}" type="slidenum">
              <a:rPr lang="nl-NL" altLang="nl-NL" sz="800" b="0" smtClean="0">
                <a:solidFill>
                  <a:srgbClr val="9F9F9F"/>
                </a:solidFill>
                <a:latin typeface="Calibri" panose="020F0502020204030204" pitchFamily="34" charset="0"/>
              </a:rPr>
              <a:pPr eaLnBrk="1" hangingPunct="1">
                <a:spcBef>
                  <a:spcPct val="0"/>
                </a:spcBef>
                <a:buClrTx/>
                <a:buFontTx/>
                <a:buNone/>
              </a:pPr>
              <a:t>132</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3"/>
          <a:stretch>
            <a:fillRect/>
          </a:stretch>
        </p:blipFill>
        <p:spPr>
          <a:xfrm>
            <a:off x="2582681" y="2016052"/>
            <a:ext cx="7023461" cy="2825895"/>
          </a:xfrm>
          <a:prstGeom prst="rect">
            <a:avLst/>
          </a:prstGeom>
        </p:spPr>
      </p:pic>
    </p:spTree>
  </p:cSld>
  <p:clrMapOvr>
    <a:masterClrMapping/>
  </p:clrMapOvr>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Titel 1"/>
          <p:cNvSpPr>
            <a:spLocks noGrp="1"/>
          </p:cNvSpPr>
          <p:nvPr>
            <p:ph type="title" idx="4294967295"/>
          </p:nvPr>
        </p:nvSpPr>
        <p:spPr/>
        <p:txBody>
          <a:bodyPr lIns="0" tIns="0" rIns="0" bIns="0" anchor="b"/>
          <a:lstStyle/>
          <a:p>
            <a:pPr>
              <a:defRPr/>
            </a:pPr>
            <a:r>
              <a:rPr lang="nl-NL" dirty="0">
                <a:ea typeface="+mj-ea"/>
                <a:cs typeface="+mj-cs"/>
              </a:rPr>
              <a:t>8: Formulieren</a:t>
            </a:r>
          </a:p>
        </p:txBody>
      </p:sp>
      <p:sp>
        <p:nvSpPr>
          <p:cNvPr id="173058" name="Tijdelijke aanduiding voor tekst 2"/>
          <p:cNvSpPr>
            <a:spLocks noGrp="1"/>
          </p:cNvSpPr>
          <p:nvPr>
            <p:ph type="body" sz="quarter" idx="4294967295"/>
          </p:nvPr>
        </p:nvSpPr>
        <p:spPr>
          <a:xfrm>
            <a:off x="1344613" y="1776413"/>
            <a:ext cx="8488362" cy="4389437"/>
          </a:xfrm>
        </p:spPr>
        <p:txBody>
          <a:bodyPr lIns="0" tIns="0" rIns="0" bIns="0"/>
          <a:lstStyle/>
          <a:p>
            <a:pPr marL="1588" indent="0">
              <a:spcBef>
                <a:spcPts val="2400"/>
              </a:spcBef>
              <a:buFontTx/>
              <a:buNone/>
              <a:defRPr/>
            </a:pPr>
            <a:r>
              <a:rPr lang="nl-NL" sz="2400" dirty="0">
                <a:ea typeface="+mn-ea"/>
                <a:cs typeface="+mn-cs"/>
              </a:rPr>
              <a:t>Verplicht:</a:t>
            </a:r>
          </a:p>
          <a:p>
            <a:pPr marL="1588" indent="0">
              <a:spcBef>
                <a:spcPts val="2400"/>
              </a:spcBef>
              <a:buFontTx/>
              <a:buNone/>
              <a:defRPr/>
            </a:pPr>
            <a:r>
              <a:rPr lang="nl-NL" sz="2400" dirty="0" err="1">
                <a:ea typeface="+mn-ea"/>
                <a:cs typeface="+mn-cs"/>
              </a:rPr>
              <a:t>Primary</a:t>
            </a:r>
            <a:r>
              <a:rPr lang="nl-NL" sz="2400" dirty="0">
                <a:ea typeface="+mn-ea"/>
                <a:cs typeface="+mn-cs"/>
              </a:rPr>
              <a:t> </a:t>
            </a:r>
            <a:r>
              <a:rPr lang="nl-NL" sz="2400" dirty="0" err="1">
                <a:ea typeface="+mn-ea"/>
                <a:cs typeface="+mn-cs"/>
              </a:rPr>
              <a:t>key</a:t>
            </a:r>
            <a:r>
              <a:rPr lang="nl-NL" sz="2400" dirty="0">
                <a:ea typeface="+mn-ea"/>
                <a:cs typeface="+mn-cs"/>
              </a:rPr>
              <a:t> of Unique </a:t>
            </a:r>
            <a:r>
              <a:rPr lang="nl-NL" sz="2400" dirty="0" err="1">
                <a:ea typeface="+mn-ea"/>
                <a:cs typeface="+mn-cs"/>
              </a:rPr>
              <a:t>key</a:t>
            </a:r>
            <a:endParaRPr lang="nl-NL" sz="3600" dirty="0">
              <a:ea typeface="+mn-ea"/>
              <a:cs typeface="+mn-cs"/>
            </a:endParaRPr>
          </a:p>
        </p:txBody>
      </p:sp>
      <p:sp>
        <p:nvSpPr>
          <p:cNvPr id="16282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F6F067A-DA03-4FB6-B2A8-7F2DC9BDB858}" type="slidenum">
              <a:rPr lang="nl-NL" altLang="nl-NL" sz="800" b="0" smtClean="0">
                <a:solidFill>
                  <a:srgbClr val="9F9F9F"/>
                </a:solidFill>
                <a:latin typeface="Calibri" panose="020F0502020204030204" pitchFamily="34" charset="0"/>
              </a:rPr>
              <a:pPr eaLnBrk="1" hangingPunct="1">
                <a:spcBef>
                  <a:spcPct val="0"/>
                </a:spcBef>
                <a:buClrTx/>
                <a:buFontTx/>
                <a:buNone/>
              </a:pPr>
              <a:t>133</a:t>
            </a:fld>
            <a:endParaRPr lang="nl-NL" altLang="nl-NL" sz="800" b="0">
              <a:solidFill>
                <a:srgbClr val="9F9F9F"/>
              </a:solidFill>
              <a:latin typeface="Calibri" panose="020F0502020204030204" pitchFamily="34" charset="0"/>
            </a:endParaRPr>
          </a:p>
        </p:txBody>
      </p:sp>
    </p:spTree>
  </p:cSld>
  <p:clrMapOvr>
    <a:masterClrMapping/>
  </p:clrMapOvr>
  <p:transition spd="slow">
    <p:push dir="u"/>
  </p:transition>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Titel 1"/>
          <p:cNvSpPr>
            <a:spLocks noGrp="1"/>
          </p:cNvSpPr>
          <p:nvPr>
            <p:ph type="title" idx="4294967295"/>
          </p:nvPr>
        </p:nvSpPr>
        <p:spPr/>
        <p:txBody>
          <a:bodyPr lIns="0" tIns="0" rIns="0" bIns="0" anchor="b"/>
          <a:lstStyle/>
          <a:p>
            <a:pPr>
              <a:defRPr/>
            </a:pPr>
            <a:r>
              <a:rPr lang="nl-NL" dirty="0">
                <a:ea typeface="+mj-ea"/>
                <a:cs typeface="+mj-cs"/>
              </a:rPr>
              <a:t>8: Formulieren: Form on a </a:t>
            </a:r>
            <a:r>
              <a:rPr lang="nl-NL" dirty="0" err="1">
                <a:ea typeface="+mj-ea"/>
                <a:cs typeface="+mj-cs"/>
              </a:rPr>
              <a:t>table</a:t>
            </a:r>
            <a:r>
              <a:rPr lang="nl-NL" dirty="0">
                <a:ea typeface="+mj-ea"/>
                <a:cs typeface="+mj-cs"/>
              </a:rPr>
              <a:t> </a:t>
            </a:r>
            <a:r>
              <a:rPr lang="nl-NL" dirty="0" err="1">
                <a:ea typeface="+mj-ea"/>
                <a:cs typeface="+mj-cs"/>
              </a:rPr>
              <a:t>with</a:t>
            </a:r>
            <a:r>
              <a:rPr lang="nl-NL" dirty="0">
                <a:ea typeface="+mj-ea"/>
                <a:cs typeface="+mj-cs"/>
              </a:rPr>
              <a:t> a report</a:t>
            </a:r>
          </a:p>
        </p:txBody>
      </p:sp>
      <p:sp>
        <p:nvSpPr>
          <p:cNvPr id="174082"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Een combinatie van een Form en een Report</a:t>
            </a:r>
          </a:p>
          <a:p>
            <a:pPr marL="1588" indent="0">
              <a:spcBef>
                <a:spcPts val="2400"/>
              </a:spcBef>
              <a:buFontTx/>
              <a:buNone/>
              <a:defRPr/>
            </a:pPr>
            <a:r>
              <a:rPr lang="nl-NL" sz="2400" dirty="0">
                <a:ea typeface="+mn-ea"/>
                <a:cs typeface="+mn-cs"/>
              </a:rPr>
              <a:t>Via wizard, opeenvolgende bladzijdenummers</a:t>
            </a:r>
          </a:p>
          <a:p>
            <a:pPr marL="1588" indent="0">
              <a:spcBef>
                <a:spcPts val="2400"/>
              </a:spcBef>
              <a:buFontTx/>
              <a:buNone/>
              <a:defRPr/>
            </a:pPr>
            <a:r>
              <a:rPr lang="nl-NL" sz="2400" dirty="0">
                <a:ea typeface="+mn-ea"/>
                <a:cs typeface="+mn-cs"/>
              </a:rPr>
              <a:t>Flexibiliteit:</a:t>
            </a:r>
          </a:p>
          <a:p>
            <a:pPr marL="1588" indent="0">
              <a:spcBef>
                <a:spcPts val="2400"/>
              </a:spcBef>
              <a:buFontTx/>
              <a:buNone/>
              <a:defRPr/>
            </a:pPr>
            <a:r>
              <a:rPr lang="nl-NL" sz="2400" dirty="0">
                <a:ea typeface="+mn-ea"/>
                <a:cs typeface="+mn-cs"/>
              </a:rPr>
              <a:t>Mogelijkheid om record (uit een Report) te kiezen, die vervolgens verwerkt kan worden</a:t>
            </a:r>
          </a:p>
          <a:p>
            <a:pPr marL="1588" indent="0">
              <a:spcBef>
                <a:spcPts val="2400"/>
              </a:spcBef>
              <a:buFontTx/>
              <a:buNone/>
              <a:defRPr/>
            </a:pPr>
            <a:r>
              <a:rPr lang="nl-NL" sz="2400" dirty="0">
                <a:ea typeface="+mn-ea"/>
                <a:cs typeface="+mn-cs"/>
              </a:rPr>
              <a:t>Verwerking in een form</a:t>
            </a:r>
          </a:p>
        </p:txBody>
      </p:sp>
      <p:sp>
        <p:nvSpPr>
          <p:cNvPr id="16384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EC30434-A891-44E1-A01F-B8CFDC2CE04A}" type="slidenum">
              <a:rPr lang="nl-NL" altLang="nl-NL" sz="800" b="0" smtClean="0">
                <a:solidFill>
                  <a:srgbClr val="9F9F9F"/>
                </a:solidFill>
                <a:latin typeface="Calibri" panose="020F0502020204030204" pitchFamily="34" charset="0"/>
              </a:rPr>
              <a:pPr eaLnBrk="1" hangingPunct="1">
                <a:spcBef>
                  <a:spcPct val="0"/>
                </a:spcBef>
                <a:buClrTx/>
                <a:buFontTx/>
                <a:buNone/>
              </a:pPr>
              <a:t>134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5105" name="Titel 1"/>
          <p:cNvSpPr>
            <a:spLocks noGrp="1"/>
          </p:cNvSpPr>
          <p:nvPr>
            <p:ph type="title" idx="4294967295"/>
          </p:nvPr>
        </p:nvSpPr>
        <p:spPr/>
        <p:txBody>
          <a:bodyPr lIns="0" tIns="0" rIns="0" bIns="0" anchor="b"/>
          <a:lstStyle/>
          <a:p>
            <a:pPr>
              <a:defRPr/>
            </a:pPr>
            <a:r>
              <a:rPr lang="nl-NL" dirty="0">
                <a:ea typeface="+mj-ea"/>
                <a:cs typeface="+mj-cs"/>
              </a:rPr>
              <a:t>8: Formulieren: Form on a </a:t>
            </a:r>
            <a:r>
              <a:rPr lang="nl-NL" dirty="0" err="1">
                <a:ea typeface="+mj-ea"/>
                <a:cs typeface="+mj-cs"/>
              </a:rPr>
              <a:t>table</a:t>
            </a:r>
            <a:r>
              <a:rPr lang="nl-NL" dirty="0">
                <a:ea typeface="+mj-ea"/>
                <a:cs typeface="+mj-cs"/>
              </a:rPr>
              <a:t> </a:t>
            </a:r>
            <a:r>
              <a:rPr lang="nl-NL" dirty="0" err="1">
                <a:ea typeface="+mj-ea"/>
                <a:cs typeface="+mj-cs"/>
              </a:rPr>
              <a:t>with</a:t>
            </a:r>
            <a:r>
              <a:rPr lang="nl-NL" dirty="0">
                <a:ea typeface="+mj-ea"/>
                <a:cs typeface="+mj-cs"/>
              </a:rPr>
              <a:t> a report</a:t>
            </a:r>
          </a:p>
        </p:txBody>
      </p:sp>
      <p:sp>
        <p:nvSpPr>
          <p:cNvPr id="175106" name="Tijdelijke aanduiding voor tekst 2"/>
          <p:cNvSpPr>
            <a:spLocks noGrp="1"/>
          </p:cNvSpPr>
          <p:nvPr>
            <p:ph type="body" sz="quarter" idx="4294967295"/>
          </p:nvPr>
        </p:nvSpPr>
        <p:spPr>
          <a:xfrm>
            <a:off x="1341438" y="1557338"/>
            <a:ext cx="8483600" cy="4389437"/>
          </a:xfrm>
        </p:spPr>
        <p:txBody>
          <a:bodyPr lIns="0" tIns="0" rIns="0" bIns="0"/>
          <a:lstStyle/>
          <a:p>
            <a:pPr marL="1588" indent="0">
              <a:spcBef>
                <a:spcPts val="2400"/>
              </a:spcBef>
              <a:buFontTx/>
              <a:buNone/>
              <a:defRPr/>
            </a:pPr>
            <a:r>
              <a:rPr lang="nl-NL" dirty="0">
                <a:ea typeface="+mn-ea"/>
                <a:cs typeface="+mn-cs"/>
              </a:rPr>
              <a:t>Report</a:t>
            </a:r>
          </a:p>
          <a:p>
            <a:pPr marL="1588" indent="0">
              <a:spcBef>
                <a:spcPts val="2400"/>
              </a:spcBef>
              <a:buFontTx/>
              <a:buNone/>
              <a:defRPr/>
            </a:pPr>
            <a:r>
              <a:rPr lang="nl-NL" dirty="0">
                <a:ea typeface="+mn-ea"/>
                <a:cs typeface="+mn-cs"/>
              </a:rPr>
              <a:t>                                                  Form</a:t>
            </a:r>
          </a:p>
        </p:txBody>
      </p:sp>
      <p:sp>
        <p:nvSpPr>
          <p:cNvPr id="1648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5063737-9479-4CAD-B670-5337AB2956E2}" type="slidenum">
              <a:rPr lang="nl-NL" altLang="nl-NL" sz="800" b="0" smtClean="0">
                <a:solidFill>
                  <a:srgbClr val="9F9F9F"/>
                </a:solidFill>
                <a:latin typeface="Calibri" panose="020F0502020204030204" pitchFamily="34" charset="0"/>
              </a:rPr>
              <a:pPr eaLnBrk="1" hangingPunct="1">
                <a:spcBef>
                  <a:spcPct val="0"/>
                </a:spcBef>
                <a:buClrTx/>
                <a:buFontTx/>
                <a:buNone/>
              </a:pPr>
              <a:t>135</a:t>
            </a:fld>
            <a:endParaRPr lang="nl-NL" altLang="nl-NL" sz="800" b="0">
              <a:solidFill>
                <a:srgbClr val="9F9F9F"/>
              </a:solidFill>
              <a:latin typeface="Calibri" panose="020F0502020204030204" pitchFamily="34" charset="0"/>
            </a:endParaRPr>
          </a:p>
        </p:txBody>
      </p:sp>
      <p:pic>
        <p:nvPicPr>
          <p:cNvPr id="164869" name="Afbeelding 5" descr="Macintosh HD:Users:victorbax:Desktop:Screen Shot 2015-10-30 at 10.55.2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43025" y="2676525"/>
            <a:ext cx="9144000"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Macintosh HD:Users:victorbax:Desktop:Screen Shot 2015-10-30 at 11.50.3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0213" y="1676400"/>
            <a:ext cx="4594225" cy="3881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4871" name="Rechte verbindingslijn 7"/>
          <p:cNvCxnSpPr>
            <a:cxnSpLocks noChangeShapeType="1"/>
          </p:cNvCxnSpPr>
          <p:nvPr/>
        </p:nvCxnSpPr>
        <p:spPr bwMode="auto">
          <a:xfrm>
            <a:off x="3182938" y="1811338"/>
            <a:ext cx="822325" cy="82232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872" name="Rechte verbindingslijn 2"/>
          <p:cNvCxnSpPr>
            <a:cxnSpLocks noChangeShapeType="1"/>
          </p:cNvCxnSpPr>
          <p:nvPr/>
        </p:nvCxnSpPr>
        <p:spPr bwMode="auto">
          <a:xfrm flipH="1" flipV="1">
            <a:off x="1990725" y="1989138"/>
            <a:ext cx="71438" cy="136842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4873" name="Rechte verbindingslijn 12"/>
          <p:cNvCxnSpPr>
            <a:cxnSpLocks noChangeShapeType="1"/>
          </p:cNvCxnSpPr>
          <p:nvPr/>
        </p:nvCxnSpPr>
        <p:spPr bwMode="auto">
          <a:xfrm>
            <a:off x="6243638" y="2268538"/>
            <a:ext cx="822325" cy="82232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Rechte verbindingslijn 10"/>
          <p:cNvCxnSpPr>
            <a:cxnSpLocks noChangeShapeType="1"/>
          </p:cNvCxnSpPr>
          <p:nvPr/>
        </p:nvCxnSpPr>
        <p:spPr bwMode="auto">
          <a:xfrm>
            <a:off x="6165850" y="2276475"/>
            <a:ext cx="16573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Rechte verbindingslijn 18"/>
          <p:cNvCxnSpPr>
            <a:cxnSpLocks noChangeShapeType="1"/>
          </p:cNvCxnSpPr>
          <p:nvPr/>
        </p:nvCxnSpPr>
        <p:spPr bwMode="auto">
          <a:xfrm>
            <a:off x="1773238" y="1916113"/>
            <a:ext cx="0" cy="15128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5106">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5106">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build="p"/>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itel 1"/>
          <p:cNvSpPr>
            <a:spLocks noGrp="1"/>
          </p:cNvSpPr>
          <p:nvPr>
            <p:ph type="title" idx="4294967295"/>
          </p:nvPr>
        </p:nvSpPr>
        <p:spPr/>
        <p:txBody>
          <a:bodyPr lIns="0" tIns="0" rIns="0" bIns="0" anchor="b"/>
          <a:lstStyle/>
          <a:p>
            <a:pPr>
              <a:defRPr/>
            </a:pPr>
            <a:r>
              <a:rPr lang="nl-NL" dirty="0">
                <a:ea typeface="+mj-ea"/>
                <a:cs typeface="+mj-cs"/>
              </a:rPr>
              <a:t>8: Formulieren: Form on a </a:t>
            </a:r>
            <a:r>
              <a:rPr lang="nl-NL" dirty="0" err="1">
                <a:ea typeface="+mj-ea"/>
                <a:cs typeface="+mj-cs"/>
              </a:rPr>
              <a:t>Table</a:t>
            </a:r>
            <a:r>
              <a:rPr lang="nl-NL" dirty="0">
                <a:ea typeface="+mj-ea"/>
                <a:cs typeface="+mj-cs"/>
              </a:rPr>
              <a:t> or View</a:t>
            </a:r>
          </a:p>
        </p:txBody>
      </p:sp>
      <p:sp>
        <p:nvSpPr>
          <p:cNvPr id="165891" name="Tijdelijke aanduiding voor tekst 2"/>
          <p:cNvSpPr>
            <a:spLocks noGrp="1"/>
          </p:cNvSpPr>
          <p:nvPr>
            <p:ph type="body" sz="quarter" idx="4294967295"/>
          </p:nvPr>
        </p:nvSpPr>
        <p:spPr>
          <a:xfrm>
            <a:off x="1344613" y="1776413"/>
            <a:ext cx="4676775" cy="4389437"/>
          </a:xfrm>
        </p:spPr>
        <p:txBody>
          <a:bodyPr lIns="0" tIns="0" rIns="0" bIns="0"/>
          <a:lstStyle/>
          <a:p>
            <a:pPr marL="1588" indent="0">
              <a:spcBef>
                <a:spcPts val="2400"/>
              </a:spcBef>
              <a:buFontTx/>
              <a:buNone/>
            </a:pPr>
            <a:r>
              <a:rPr lang="nl-NL" altLang="nl-NL" sz="2400" dirty="0"/>
              <a:t>Vraag:</a:t>
            </a:r>
          </a:p>
          <a:p>
            <a:pPr marL="1588" indent="0">
              <a:spcBef>
                <a:spcPts val="2400"/>
              </a:spcBef>
              <a:buFontTx/>
              <a:buNone/>
            </a:pPr>
            <a:r>
              <a:rPr lang="nl-NL" altLang="nl-NL" sz="2400" dirty="0"/>
              <a:t>Hoe kunnen we kiezen welke informatie we in dit scherm te zien krijgen?</a:t>
            </a:r>
          </a:p>
          <a:p>
            <a:pPr marL="1588" indent="0">
              <a:spcBef>
                <a:spcPts val="2400"/>
              </a:spcBef>
              <a:buFontTx/>
              <a:buNone/>
            </a:pPr>
            <a:r>
              <a:rPr lang="nl-NL" altLang="nl-NL" sz="2400" dirty="0"/>
              <a:t>Denk aan het verschil met de vorige Form-uitvoer (Report &amp; Form)…</a:t>
            </a:r>
          </a:p>
        </p:txBody>
      </p:sp>
      <p:sp>
        <p:nvSpPr>
          <p:cNvPr id="16589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CA67236-B65A-4FE0-9C7A-831965D80010}" type="slidenum">
              <a:rPr lang="nl-NL" altLang="nl-NL" sz="800" b="0" smtClean="0">
                <a:solidFill>
                  <a:srgbClr val="9F9F9F"/>
                </a:solidFill>
                <a:latin typeface="Calibri" panose="020F0502020204030204" pitchFamily="34" charset="0"/>
              </a:rPr>
              <a:pPr eaLnBrk="1" hangingPunct="1">
                <a:spcBef>
                  <a:spcPct val="0"/>
                </a:spcBef>
                <a:buClrTx/>
                <a:buFontTx/>
                <a:buNone/>
              </a:pPr>
              <a:t>136</a:t>
            </a:fld>
            <a:endParaRPr lang="nl-NL" altLang="nl-NL" sz="800" b="0">
              <a:solidFill>
                <a:srgbClr val="9F9F9F"/>
              </a:solidFill>
              <a:latin typeface="Calibri" panose="020F0502020204030204" pitchFamily="34" charset="0"/>
            </a:endParaRPr>
          </a:p>
        </p:txBody>
      </p:sp>
      <p:pic>
        <p:nvPicPr>
          <p:cNvPr id="165893" name="Afbeelding 5" descr="Macintosh HD:Users:victorbax:Desktop:Screen Shot 2015-10-30 at 12.29.5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10313" y="1341438"/>
            <a:ext cx="5348287" cy="450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Titel 1"/>
          <p:cNvSpPr>
            <a:spLocks noGrp="1"/>
          </p:cNvSpPr>
          <p:nvPr>
            <p:ph type="title" idx="4294967295"/>
          </p:nvPr>
        </p:nvSpPr>
        <p:spPr/>
        <p:txBody>
          <a:bodyPr lIns="0" tIns="0" rIns="0" bIns="0" anchor="b"/>
          <a:lstStyle/>
          <a:p>
            <a:pPr>
              <a:defRPr/>
            </a:pPr>
            <a:r>
              <a:rPr lang="nl-NL" sz="2400" dirty="0">
                <a:ea typeface="+mj-ea"/>
                <a:cs typeface="+mj-cs"/>
              </a:rPr>
              <a:t>8: Formulieren:</a:t>
            </a:r>
            <a:br>
              <a:rPr lang="nl-NL" sz="2400" dirty="0">
                <a:ea typeface="+mj-ea"/>
                <a:cs typeface="+mj-cs"/>
              </a:rPr>
            </a:br>
            <a:r>
              <a:rPr lang="nl-NL" sz="2400" dirty="0">
                <a:ea typeface="+mj-ea"/>
                <a:cs typeface="+mj-cs"/>
              </a:rPr>
              <a:t>Voorbereiding op het maken van een Form</a:t>
            </a:r>
          </a:p>
        </p:txBody>
      </p:sp>
      <p:sp>
        <p:nvSpPr>
          <p:cNvPr id="3" name="Tijdelijke aanduiding voor tekst 2"/>
          <p:cNvSpPr>
            <a:spLocks noGrp="1"/>
          </p:cNvSpPr>
          <p:nvPr>
            <p:ph type="body" sz="quarter" idx="4294967295"/>
          </p:nvPr>
        </p:nvSpPr>
        <p:spPr>
          <a:xfrm>
            <a:off x="1344613" y="1776413"/>
            <a:ext cx="10656887" cy="4389437"/>
          </a:xfrm>
        </p:spPr>
        <p:txBody>
          <a:bodyPr lIns="0" tIns="0" rIns="0" bIns="0">
            <a:noAutofit/>
          </a:bodyPr>
          <a:lstStyle/>
          <a:p>
            <a:pPr marL="1588" indent="0">
              <a:spcBef>
                <a:spcPts val="2400"/>
              </a:spcBef>
              <a:buFontTx/>
              <a:buNone/>
              <a:defRPr/>
            </a:pPr>
            <a:r>
              <a:rPr lang="nl-NL" sz="2400" dirty="0">
                <a:ea typeface="+mn-ea"/>
                <a:cs typeface="+mn-cs"/>
              </a:rPr>
              <a:t>Andere belangrijke overwegingen bij het maken van Formulieren:</a:t>
            </a:r>
          </a:p>
          <a:p>
            <a:pPr marL="287338" indent="-285750">
              <a:spcBef>
                <a:spcPts val="2400"/>
              </a:spcBef>
              <a:defRPr/>
            </a:pPr>
            <a:r>
              <a:rPr lang="nl-NL" sz="2400" dirty="0">
                <a:ea typeface="+mn-ea"/>
                <a:cs typeface="+mn-cs"/>
              </a:rPr>
              <a:t>Hoe bewegen we van de ene page naar het andere?</a:t>
            </a:r>
          </a:p>
          <a:p>
            <a:pPr marL="287338" indent="-285750">
              <a:spcBef>
                <a:spcPts val="2400"/>
              </a:spcBef>
              <a:defRPr/>
            </a:pPr>
            <a:r>
              <a:rPr lang="nl-NL" sz="2400" dirty="0">
                <a:ea typeface="+mn-ea"/>
                <a:cs typeface="+mn-cs"/>
              </a:rPr>
              <a:t>Hoe valideren we de gegevens die we invoeren of bijwerken?</a:t>
            </a:r>
          </a:p>
          <a:p>
            <a:pPr marL="287338" indent="-285750">
              <a:spcBef>
                <a:spcPts val="2400"/>
              </a:spcBef>
              <a:defRPr/>
            </a:pPr>
            <a:r>
              <a:rPr lang="nl-NL" sz="2400" dirty="0">
                <a:ea typeface="+mn-ea"/>
                <a:cs typeface="+mn-cs"/>
              </a:rPr>
              <a:t>Hoe kunnen we de gebruiker helpen bij het invoeren van juiste gegevens?</a:t>
            </a:r>
          </a:p>
        </p:txBody>
      </p:sp>
      <p:sp>
        <p:nvSpPr>
          <p:cNvPr id="16794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79CD806-6442-4EDF-A66D-5ECD18438166}" type="slidenum">
              <a:rPr lang="nl-NL" altLang="nl-NL" sz="2400" b="0" smtClean="0">
                <a:solidFill>
                  <a:srgbClr val="9F9F9F"/>
                </a:solidFill>
                <a:latin typeface="Calibri" panose="020F0502020204030204" pitchFamily="34" charset="0"/>
              </a:rPr>
              <a:pPr eaLnBrk="1" hangingPunct="1">
                <a:spcBef>
                  <a:spcPct val="0"/>
                </a:spcBef>
                <a:buClrTx/>
                <a:buFontTx/>
                <a:buNone/>
              </a:pPr>
              <a:t>137</a:t>
            </a:fld>
            <a:endParaRPr lang="nl-NL" altLang="nl-NL" sz="2400" b="0">
              <a:solidFill>
                <a:srgbClr val="9F9F9F"/>
              </a:solidFill>
              <a:latin typeface="Calibri" panose="020F0502020204030204" pitchFamily="34" charset="0"/>
            </a:endParaRPr>
          </a:p>
        </p:txBody>
      </p:sp>
    </p:spTree>
  </p:cSld>
  <p:clrMapOvr>
    <a:masterClrMapping/>
  </p:clrMapOvr>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el 1"/>
          <p:cNvSpPr>
            <a:spLocks noGrp="1"/>
          </p:cNvSpPr>
          <p:nvPr>
            <p:ph type="title" idx="4294967295"/>
          </p:nvPr>
        </p:nvSpPr>
        <p:spPr/>
        <p:txBody>
          <a:bodyPr lIns="0" tIns="0" rIns="0" bIns="0" anchor="b"/>
          <a:lstStyle/>
          <a:p>
            <a:pPr>
              <a:defRPr/>
            </a:pPr>
            <a:r>
              <a:rPr lang="nl-NL" dirty="0">
                <a:ea typeface="+mj-ea"/>
                <a:cs typeface="+mj-cs"/>
              </a:rPr>
              <a:t>8: Formulieren: Master-Detail-Form</a:t>
            </a:r>
          </a:p>
        </p:txBody>
      </p:sp>
      <p:sp>
        <p:nvSpPr>
          <p:cNvPr id="3" name="Tijdelijke aanduiding voor tekst 2"/>
          <p:cNvSpPr>
            <a:spLocks noGrp="1"/>
          </p:cNvSpPr>
          <p:nvPr>
            <p:ph type="body" sz="quarter" idx="4294967295"/>
          </p:nvPr>
        </p:nvSpPr>
        <p:spPr>
          <a:xfrm>
            <a:off x="1344613" y="5675313"/>
            <a:ext cx="10009187" cy="490537"/>
          </a:xfrm>
        </p:spPr>
        <p:txBody>
          <a:bodyPr lIns="0" tIns="0" rIns="0" bIns="0"/>
          <a:lstStyle/>
          <a:p>
            <a:pPr marL="1588" indent="0">
              <a:spcBef>
                <a:spcPts val="2400"/>
              </a:spcBef>
              <a:buFontTx/>
              <a:buNone/>
              <a:defRPr/>
            </a:pPr>
            <a:r>
              <a:rPr lang="nl-NL" sz="2400" dirty="0">
                <a:ea typeface="+mn-ea"/>
                <a:cs typeface="+mn-cs"/>
              </a:rPr>
              <a:t>SQL Workshop</a:t>
            </a:r>
          </a:p>
          <a:p>
            <a:pPr marL="1588" indent="0">
              <a:spcBef>
                <a:spcPts val="2400"/>
              </a:spcBef>
              <a:buFontTx/>
              <a:buNone/>
              <a:defRPr/>
            </a:pPr>
            <a:endParaRPr lang="nl-NL" sz="2400" dirty="0">
              <a:ea typeface="+mn-ea"/>
              <a:cs typeface="+mn-cs"/>
            </a:endParaRPr>
          </a:p>
        </p:txBody>
      </p:sp>
      <p:sp>
        <p:nvSpPr>
          <p:cNvPr id="16998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3563EEC-1214-4D1F-9D1D-C9A00AAA2C02}" type="slidenum">
              <a:rPr lang="nl-NL" altLang="nl-NL" sz="800" b="0" smtClean="0">
                <a:solidFill>
                  <a:srgbClr val="9F9F9F"/>
                </a:solidFill>
                <a:latin typeface="Calibri" panose="020F0502020204030204" pitchFamily="34" charset="0"/>
              </a:rPr>
              <a:pPr eaLnBrk="1" hangingPunct="1">
                <a:spcBef>
                  <a:spcPct val="0"/>
                </a:spcBef>
                <a:buClrTx/>
                <a:buFontTx/>
                <a:buNone/>
              </a:pPr>
              <a:t>138</a:t>
            </a:fld>
            <a:endParaRPr lang="nl-NL" altLang="nl-NL" sz="800" b="0">
              <a:solidFill>
                <a:srgbClr val="9F9F9F"/>
              </a:solidFill>
              <a:latin typeface="Calibri" panose="020F0502020204030204" pitchFamily="34" charset="0"/>
            </a:endParaRPr>
          </a:p>
        </p:txBody>
      </p:sp>
      <p:pic>
        <p:nvPicPr>
          <p:cNvPr id="6" name="Afbeelding 5" descr="Screen Shot 2016-01-23 at 20.54.1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70613" y="1670050"/>
            <a:ext cx="5556250" cy="419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90" name="Tijdelijke aanduiding voor tekst 2"/>
          <p:cNvSpPr txBox="1">
            <a:spLocks/>
          </p:cNvSpPr>
          <p:nvPr/>
        </p:nvSpPr>
        <p:spPr bwMode="auto">
          <a:xfrm>
            <a:off x="1341438" y="1752600"/>
            <a:ext cx="462597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588">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lnSpc>
                <a:spcPct val="90000"/>
              </a:lnSpc>
              <a:spcBef>
                <a:spcPts val="2400"/>
              </a:spcBef>
              <a:buClr>
                <a:srgbClr val="9F9F9F"/>
              </a:buClr>
              <a:buFontTx/>
              <a:buNone/>
            </a:pPr>
            <a:r>
              <a:rPr lang="nl-NL" altLang="nl-NL" sz="2400" b="0" dirty="0"/>
              <a:t>Oracle: RDBMS, relationele benadering…</a:t>
            </a:r>
          </a:p>
          <a:p>
            <a:pPr eaLnBrk="1" hangingPunct="1">
              <a:lnSpc>
                <a:spcPct val="90000"/>
              </a:lnSpc>
              <a:spcBef>
                <a:spcPts val="2400"/>
              </a:spcBef>
              <a:buClr>
                <a:srgbClr val="9F9F9F"/>
              </a:buClr>
              <a:buFontTx/>
              <a:buNone/>
            </a:pPr>
            <a:r>
              <a:rPr lang="nl-NL" altLang="nl-NL" sz="2400" b="0" dirty="0"/>
              <a:t>Voorwaarde:</a:t>
            </a:r>
          </a:p>
          <a:p>
            <a:pPr eaLnBrk="1" hangingPunct="1">
              <a:lnSpc>
                <a:spcPct val="90000"/>
              </a:lnSpc>
              <a:spcBef>
                <a:spcPts val="2400"/>
              </a:spcBef>
              <a:buClr>
                <a:srgbClr val="9F9F9F"/>
              </a:buClr>
              <a:buFontTx/>
              <a:buNone/>
            </a:pPr>
            <a:r>
              <a:rPr lang="nl-NL" altLang="nl-NL" sz="2400" b="0" dirty="0"/>
              <a:t>2 tabellen met een </a:t>
            </a:r>
            <a:r>
              <a:rPr lang="nl-NL" altLang="nl-NL" sz="2400" b="0" dirty="0" err="1"/>
              <a:t>Foreign</a:t>
            </a:r>
            <a:r>
              <a:rPr lang="nl-NL" altLang="nl-NL" sz="2400" b="0" dirty="0"/>
              <a:t> </a:t>
            </a:r>
            <a:r>
              <a:rPr lang="nl-NL" altLang="nl-NL" sz="2400" b="0" dirty="0" err="1"/>
              <a:t>Key</a:t>
            </a:r>
            <a:r>
              <a:rPr lang="nl-NL" altLang="nl-NL" sz="2400" b="0" dirty="0"/>
              <a:t>/</a:t>
            </a:r>
            <a:r>
              <a:rPr lang="nl-NL" altLang="nl-NL" sz="2400" b="0" dirty="0" err="1"/>
              <a:t>Primary</a:t>
            </a:r>
            <a:r>
              <a:rPr lang="nl-NL" altLang="nl-NL" sz="2400" b="0" dirty="0"/>
              <a:t> </a:t>
            </a:r>
            <a:r>
              <a:rPr lang="nl-NL" altLang="nl-NL" sz="2400" b="0" dirty="0" err="1"/>
              <a:t>Key</a:t>
            </a:r>
            <a:r>
              <a:rPr lang="nl-NL" altLang="nl-NL" sz="2400" b="0" dirty="0"/>
              <a:t>-relatie</a:t>
            </a:r>
          </a:p>
          <a:p>
            <a:pPr eaLnBrk="1" hangingPunct="1">
              <a:lnSpc>
                <a:spcPct val="90000"/>
              </a:lnSpc>
              <a:spcBef>
                <a:spcPts val="2400"/>
              </a:spcBef>
              <a:buClr>
                <a:srgbClr val="9F9F9F"/>
              </a:buClr>
              <a:buFontTx/>
              <a:buNone/>
            </a:pPr>
            <a:r>
              <a:rPr lang="nl-NL" altLang="nl-NL" sz="2400" b="0" dirty="0"/>
              <a:t>Controle dat deze relatie bestaat…</a:t>
            </a:r>
          </a:p>
          <a:p>
            <a:pPr eaLnBrk="1" hangingPunct="1">
              <a:lnSpc>
                <a:spcPct val="90000"/>
              </a:lnSpc>
              <a:spcBef>
                <a:spcPts val="2400"/>
              </a:spcBef>
              <a:buClr>
                <a:srgbClr val="9F9F9F"/>
              </a:buClr>
              <a:buFontTx/>
              <a:buNone/>
            </a:pPr>
            <a:endParaRPr lang="nl-NL" altLang="nl-NL" sz="2800" b="0" dirty="0">
              <a:latin typeface="Calibri" panose="020F0502020204030204" pitchFamily="34" charset="0"/>
            </a:endParaRPr>
          </a:p>
        </p:txBody>
      </p:sp>
      <p:pic>
        <p:nvPicPr>
          <p:cNvPr id="8" name="Afbeelding 7" descr="Screen Shot 2016-01-23 at 22.04.5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73688" y="3573463"/>
            <a:ext cx="6551612"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Titel 1"/>
          <p:cNvSpPr>
            <a:spLocks noGrp="1"/>
          </p:cNvSpPr>
          <p:nvPr>
            <p:ph type="title" idx="4294967295"/>
          </p:nvPr>
        </p:nvSpPr>
        <p:spPr/>
        <p:txBody>
          <a:bodyPr lIns="0" tIns="0" rIns="0" bIns="0" anchor="b"/>
          <a:lstStyle/>
          <a:p>
            <a:pPr>
              <a:defRPr/>
            </a:pPr>
            <a:r>
              <a:rPr lang="nl-NL" dirty="0">
                <a:ea typeface="+mj-ea"/>
                <a:cs typeface="+mj-cs"/>
              </a:rPr>
              <a:t>8: Formulieren: </a:t>
            </a:r>
            <a:r>
              <a:rPr lang="nl-NL" dirty="0" err="1">
                <a:ea typeface="+mj-ea"/>
                <a:cs typeface="+mj-cs"/>
              </a:rPr>
              <a:t>Editable</a:t>
            </a:r>
            <a:r>
              <a:rPr lang="nl-NL" dirty="0">
                <a:ea typeface="+mj-ea"/>
                <a:cs typeface="+mj-cs"/>
              </a:rPr>
              <a:t> Interactive </a:t>
            </a:r>
            <a:r>
              <a:rPr lang="nl-NL" dirty="0" err="1">
                <a:ea typeface="+mj-ea"/>
                <a:cs typeface="+mj-cs"/>
              </a:rPr>
              <a:t>Grid</a:t>
            </a:r>
            <a:endParaRPr lang="nl-NL" dirty="0">
              <a:ea typeface="+mj-ea"/>
              <a:cs typeface="+mj-cs"/>
            </a:endParaRPr>
          </a:p>
        </p:txBody>
      </p:sp>
      <p:sp>
        <p:nvSpPr>
          <p:cNvPr id="171011"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sz="2400" dirty="0"/>
              <a:t>Een formulier waarin meer dan één rij bewerkt kan worden.</a:t>
            </a:r>
          </a:p>
          <a:p>
            <a:pPr marL="1588" indent="0">
              <a:spcBef>
                <a:spcPts val="2400"/>
              </a:spcBef>
              <a:buFontTx/>
              <a:buNone/>
            </a:pPr>
            <a:r>
              <a:rPr lang="nl-NL" altLang="nl-NL" sz="2400" dirty="0"/>
              <a:t>Niet alle items hoeven bewerkt te kunnen worden. Sommige zijn “display </a:t>
            </a:r>
            <a:r>
              <a:rPr lang="nl-NL" altLang="nl-NL" sz="2400" dirty="0" err="1"/>
              <a:t>only</a:t>
            </a:r>
            <a:r>
              <a:rPr lang="nl-NL" altLang="nl-NL" sz="2400" dirty="0"/>
              <a:t>”.</a:t>
            </a:r>
          </a:p>
          <a:p>
            <a:pPr marL="1588" indent="0">
              <a:spcBef>
                <a:spcPts val="2400"/>
              </a:spcBef>
              <a:buFontTx/>
              <a:buNone/>
            </a:pPr>
            <a:r>
              <a:rPr lang="nl-NL" altLang="nl-NL" sz="2400" dirty="0"/>
              <a:t>Zogenoemde </a:t>
            </a:r>
            <a:r>
              <a:rPr lang="nl-NL" altLang="nl-NL" sz="2400" i="1" dirty="0" err="1"/>
              <a:t>Updateable</a:t>
            </a:r>
            <a:r>
              <a:rPr lang="nl-NL" altLang="nl-NL" sz="2400" i="1" dirty="0"/>
              <a:t> Columns</a:t>
            </a:r>
            <a:r>
              <a:rPr lang="nl-NL" altLang="nl-NL" sz="2400" dirty="0"/>
              <a:t>.</a:t>
            </a:r>
          </a:p>
        </p:txBody>
      </p:sp>
      <p:sp>
        <p:nvSpPr>
          <p:cNvPr id="17101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39D30CF-E42D-4906-83FF-2AAE5C885091}" type="slidenum">
              <a:rPr lang="nl-NL" altLang="nl-NL" sz="800" b="0" smtClean="0">
                <a:solidFill>
                  <a:srgbClr val="9F9F9F"/>
                </a:solidFill>
                <a:latin typeface="Calibri" panose="020F0502020204030204" pitchFamily="34" charset="0"/>
              </a:rPr>
              <a:pPr eaLnBrk="1" hangingPunct="1">
                <a:spcBef>
                  <a:spcPct val="0"/>
                </a:spcBef>
                <a:buClrTx/>
                <a:buFontTx/>
                <a:buNone/>
              </a:pPr>
              <a:t>139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el 1"/>
          <p:cNvSpPr>
            <a:spLocks noGrp="1"/>
          </p:cNvSpPr>
          <p:nvPr>
            <p:ph type="title" idx="4294967295"/>
          </p:nvPr>
        </p:nvSpPr>
        <p:spPr/>
        <p:txBody>
          <a:bodyPr lIns="0" tIns="0" rIns="0" bIns="0" anchor="b"/>
          <a:lstStyle/>
          <a:p>
            <a:pPr>
              <a:defRPr/>
            </a:pPr>
            <a:r>
              <a:rPr lang="nl-NL" dirty="0">
                <a:ea typeface="+mj-ea"/>
                <a:cs typeface="+mj-cs"/>
              </a:rPr>
              <a:t>1: APEX Introductie (4)</a:t>
            </a:r>
          </a:p>
        </p:txBody>
      </p:sp>
      <p:sp>
        <p:nvSpPr>
          <p:cNvPr id="55298" name="Tijdelijke aanduiding voor tekst 2"/>
          <p:cNvSpPr>
            <a:spLocks noGrp="1"/>
          </p:cNvSpPr>
          <p:nvPr>
            <p:ph type="body" sz="quarter" idx="4294967295"/>
          </p:nvPr>
        </p:nvSpPr>
        <p:spPr>
          <a:xfrm>
            <a:off x="1498600" y="1776413"/>
            <a:ext cx="8483600" cy="4389437"/>
          </a:xfrm>
        </p:spPr>
        <p:txBody>
          <a:bodyPr lIns="0" tIns="0" rIns="0" bIns="0"/>
          <a:lstStyle/>
          <a:p>
            <a:pPr marL="1588" indent="0">
              <a:spcBef>
                <a:spcPts val="2400"/>
              </a:spcBef>
              <a:buFontTx/>
              <a:buNone/>
              <a:defRPr/>
            </a:pPr>
            <a:r>
              <a:rPr lang="nl-NL" sz="2400" dirty="0">
                <a:ea typeface="+mn-ea"/>
                <a:cs typeface="+mn-cs"/>
              </a:rPr>
              <a:t>APEX in de Praktijk</a:t>
            </a:r>
          </a:p>
          <a:p>
            <a:pPr marL="344488">
              <a:spcBef>
                <a:spcPts val="2400"/>
              </a:spcBef>
              <a:defRPr/>
            </a:pPr>
            <a:r>
              <a:rPr lang="nl-NL" sz="2400" dirty="0" err="1">
                <a:ea typeface="+mn-ea"/>
                <a:cs typeface="+mn-cs"/>
              </a:rPr>
              <a:t>asktom.oracle.com</a:t>
            </a:r>
            <a:endParaRPr lang="nl-NL" sz="2400" dirty="0">
              <a:ea typeface="+mn-ea"/>
              <a:cs typeface="+mn-cs"/>
            </a:endParaRPr>
          </a:p>
          <a:p>
            <a:pPr marL="344488">
              <a:spcBef>
                <a:spcPts val="2400"/>
              </a:spcBef>
              <a:defRPr/>
            </a:pPr>
            <a:r>
              <a:rPr lang="nl-NL" sz="2400" dirty="0">
                <a:ea typeface="+mn-ea"/>
                <a:cs typeface="+mn-cs"/>
              </a:rPr>
              <a:t>APEX zelf</a:t>
            </a:r>
          </a:p>
          <a:p>
            <a:pPr marL="344488">
              <a:spcBef>
                <a:spcPts val="2400"/>
              </a:spcBef>
              <a:defRPr/>
            </a:pPr>
            <a:r>
              <a:rPr lang="nl-NL" sz="2400" dirty="0">
                <a:ea typeface="+mn-ea"/>
                <a:cs typeface="+mn-cs"/>
              </a:rPr>
              <a:t>shop.oracle.com</a:t>
            </a:r>
          </a:p>
          <a:p>
            <a:pPr marL="344488">
              <a:spcBef>
                <a:spcPts val="2400"/>
              </a:spcBef>
              <a:defRPr/>
            </a:pPr>
            <a:r>
              <a:rPr lang="nl-NL" sz="2400" dirty="0">
                <a:ea typeface="+mn-ea"/>
                <a:cs typeface="+mn-cs"/>
              </a:rPr>
              <a:t>Vooral veel backoffice toepassingen.</a:t>
            </a:r>
          </a:p>
        </p:txBody>
      </p:sp>
      <p:sp>
        <p:nvSpPr>
          <p:cNvPr id="215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3ED8E7B-E30A-400A-8F87-CD5A8A467911}" type="slidenum">
              <a:rPr lang="nl-NL" altLang="nl-NL" sz="800" b="0" smtClean="0">
                <a:solidFill>
                  <a:srgbClr val="9F9F9F"/>
                </a:solidFill>
                <a:latin typeface="Calibri" panose="020F0502020204030204" pitchFamily="34" charset="0"/>
              </a:rPr>
              <a:pPr eaLnBrk="1" hangingPunct="1">
                <a:spcBef>
                  <a:spcPct val="0"/>
                </a:spcBef>
                <a:buClrTx/>
                <a:buFontTx/>
                <a:buNone/>
              </a:pPr>
              <a:t>14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itel 1"/>
          <p:cNvSpPr>
            <a:spLocks noGrp="1"/>
          </p:cNvSpPr>
          <p:nvPr>
            <p:ph type="title" idx="4294967295"/>
          </p:nvPr>
        </p:nvSpPr>
        <p:spPr/>
        <p:txBody>
          <a:bodyPr lIns="0" tIns="0" rIns="0" bIns="0" anchor="b"/>
          <a:lstStyle/>
          <a:p>
            <a:pPr>
              <a:defRPr/>
            </a:pPr>
            <a:r>
              <a:rPr lang="nl-NL" dirty="0">
                <a:ea typeface="+mj-ea"/>
                <a:cs typeface="+mj-cs"/>
              </a:rPr>
              <a:t>8: Formulieren: </a:t>
            </a:r>
            <a:r>
              <a:rPr lang="nl-NL" dirty="0" err="1">
                <a:ea typeface="+mj-ea"/>
                <a:cs typeface="+mj-cs"/>
              </a:rPr>
              <a:t>Editable</a:t>
            </a:r>
            <a:r>
              <a:rPr lang="nl-NL" dirty="0">
                <a:ea typeface="+mj-ea"/>
                <a:cs typeface="+mj-cs"/>
              </a:rPr>
              <a:t> Interactive </a:t>
            </a:r>
            <a:r>
              <a:rPr lang="nl-NL" dirty="0" err="1">
                <a:ea typeface="+mj-ea"/>
                <a:cs typeface="+mj-cs"/>
              </a:rPr>
              <a:t>Grid</a:t>
            </a:r>
            <a:endParaRPr lang="nl-NL" dirty="0">
              <a:ea typeface="+mj-ea"/>
              <a:cs typeface="+mj-cs"/>
            </a:endParaRPr>
          </a:p>
        </p:txBody>
      </p:sp>
      <p:sp>
        <p:nvSpPr>
          <p:cNvPr id="182274"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Niet gelijk aan een (Interactive) Report.</a:t>
            </a:r>
          </a:p>
          <a:p>
            <a:pPr marL="1588" indent="0">
              <a:spcBef>
                <a:spcPts val="2400"/>
              </a:spcBef>
              <a:buFontTx/>
              <a:buNone/>
              <a:defRPr/>
            </a:pPr>
            <a:r>
              <a:rPr lang="nl-NL" sz="2400" dirty="0">
                <a:ea typeface="+mn-ea"/>
                <a:cs typeface="+mn-cs"/>
              </a:rPr>
              <a:t>Toegestane bewerkingen: INSERT, UPDATE en DELETE.</a:t>
            </a:r>
          </a:p>
          <a:p>
            <a:pPr marL="1588" indent="0">
              <a:spcBef>
                <a:spcPts val="2400"/>
              </a:spcBef>
              <a:buFontTx/>
              <a:buNone/>
              <a:defRPr/>
            </a:pPr>
            <a:r>
              <a:rPr lang="nl-NL" sz="2400" dirty="0">
                <a:ea typeface="+mn-ea"/>
                <a:cs typeface="+mn-cs"/>
              </a:rPr>
              <a:t>Bijwerken van de </a:t>
            </a:r>
            <a:r>
              <a:rPr lang="nl-NL" sz="2400" dirty="0" err="1">
                <a:ea typeface="+mn-ea"/>
                <a:cs typeface="+mn-cs"/>
              </a:rPr>
              <a:t>Primary</a:t>
            </a:r>
            <a:r>
              <a:rPr lang="nl-NL" sz="2400" dirty="0">
                <a:ea typeface="+mn-ea"/>
                <a:cs typeface="+mn-cs"/>
              </a:rPr>
              <a:t> </a:t>
            </a:r>
            <a:r>
              <a:rPr lang="nl-NL" sz="2400" dirty="0" err="1">
                <a:ea typeface="+mn-ea"/>
                <a:cs typeface="+mn-cs"/>
              </a:rPr>
              <a:t>Key</a:t>
            </a:r>
            <a:r>
              <a:rPr lang="nl-NL" sz="2400" dirty="0">
                <a:ea typeface="+mn-ea"/>
                <a:cs typeface="+mn-cs"/>
              </a:rPr>
              <a:t> is niet raadzaam en ongewenst.</a:t>
            </a:r>
          </a:p>
        </p:txBody>
      </p:sp>
      <p:sp>
        <p:nvSpPr>
          <p:cNvPr id="17203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5CD74FB-F918-4863-9DCC-30524A3F01A7}" type="slidenum">
              <a:rPr lang="nl-NL" altLang="nl-NL" sz="800" b="0" smtClean="0">
                <a:solidFill>
                  <a:srgbClr val="9F9F9F"/>
                </a:solidFill>
                <a:latin typeface="Calibri" panose="020F0502020204030204" pitchFamily="34" charset="0"/>
              </a:rPr>
              <a:pPr eaLnBrk="1" hangingPunct="1">
                <a:spcBef>
                  <a:spcPct val="0"/>
                </a:spcBef>
                <a:buClrTx/>
                <a:buFontTx/>
                <a:buNone/>
              </a:pPr>
              <a:t>140</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3297" name="Titel 1"/>
          <p:cNvSpPr>
            <a:spLocks noGrp="1"/>
          </p:cNvSpPr>
          <p:nvPr>
            <p:ph type="title" idx="4294967295"/>
          </p:nvPr>
        </p:nvSpPr>
        <p:spPr/>
        <p:txBody>
          <a:bodyPr lIns="0" tIns="0" rIns="0" bIns="0" anchor="b"/>
          <a:lstStyle/>
          <a:p>
            <a:pPr>
              <a:defRPr/>
            </a:pPr>
            <a:r>
              <a:rPr lang="nl-NL" dirty="0">
                <a:ea typeface="+mj-ea"/>
                <a:cs typeface="+mj-cs"/>
              </a:rPr>
              <a:t>8: Formulieren: Tabular Form: karakteristiek</a:t>
            </a:r>
          </a:p>
        </p:txBody>
      </p:sp>
      <p:sp>
        <p:nvSpPr>
          <p:cNvPr id="18329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730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784550F-BD50-4835-B45D-9C879D095606}" type="slidenum">
              <a:rPr lang="nl-NL" altLang="nl-NL" sz="800" b="0" smtClean="0">
                <a:solidFill>
                  <a:srgbClr val="9F9F9F"/>
                </a:solidFill>
                <a:latin typeface="Calibri" panose="020F0502020204030204" pitchFamily="34" charset="0"/>
              </a:rPr>
              <a:pPr eaLnBrk="1" hangingPunct="1">
                <a:spcBef>
                  <a:spcPct val="0"/>
                </a:spcBef>
                <a:buClrTx/>
                <a:buFontTx/>
                <a:buNone/>
              </a:pPr>
              <a:t>141</a:t>
            </a:fld>
            <a:endParaRPr lang="nl-NL" altLang="nl-NL" sz="800" b="0">
              <a:solidFill>
                <a:srgbClr val="9F9F9F"/>
              </a:solidFill>
              <a:latin typeface="Calibri" panose="020F0502020204030204" pitchFamily="34" charset="0"/>
            </a:endParaRPr>
          </a:p>
        </p:txBody>
      </p:sp>
      <p:pic>
        <p:nvPicPr>
          <p:cNvPr id="173061" name="Afbeelding 6" descr="Screen Shot 2016-01-23 at 21.19.4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3025" y="2178050"/>
            <a:ext cx="5614988"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3062" name="Afbeelding 7" descr="Screen Shot 2016-01-23 at 21.21.3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3213" y="1905000"/>
            <a:ext cx="3765550" cy="188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5345" name="Titel 1"/>
          <p:cNvSpPr>
            <a:spLocks noGrp="1"/>
          </p:cNvSpPr>
          <p:nvPr>
            <p:ph type="title" idx="4294967295"/>
          </p:nvPr>
        </p:nvSpPr>
        <p:spPr/>
        <p:txBody>
          <a:bodyPr lIns="0" tIns="0" rIns="0" bIns="0" anchor="b"/>
          <a:lstStyle/>
          <a:p>
            <a:pPr>
              <a:defRPr/>
            </a:pPr>
            <a:r>
              <a:rPr lang="nl-NL" dirty="0">
                <a:ea typeface="+mj-ea"/>
                <a:cs typeface="+mj-cs"/>
              </a:rPr>
              <a:t>8: Formulieren: Form on a procedure</a:t>
            </a:r>
          </a:p>
        </p:txBody>
      </p:sp>
      <p:sp>
        <p:nvSpPr>
          <p:cNvPr id="175107" name="Tijdelijke aanduiding voor tekst 2"/>
          <p:cNvSpPr>
            <a:spLocks noGrp="1"/>
          </p:cNvSpPr>
          <p:nvPr>
            <p:ph type="body" sz="quarter" idx="4294967295"/>
          </p:nvPr>
        </p:nvSpPr>
        <p:spPr>
          <a:xfrm>
            <a:off x="1344613" y="1354138"/>
            <a:ext cx="3870325" cy="4811712"/>
          </a:xfrm>
        </p:spPr>
        <p:txBody>
          <a:bodyPr lIns="0" tIns="0" rIns="0" bIns="0"/>
          <a:lstStyle/>
          <a:p>
            <a:pPr marL="1588" indent="0">
              <a:spcBef>
                <a:spcPts val="2400"/>
              </a:spcBef>
              <a:buFontTx/>
              <a:buNone/>
            </a:pPr>
            <a:r>
              <a:rPr lang="nl-NL" altLang="nl-NL"/>
              <a:t>Formulier concentreert zich op een bestaande procedure in de database.</a:t>
            </a:r>
          </a:p>
          <a:p>
            <a:pPr marL="1588" indent="0">
              <a:spcBef>
                <a:spcPts val="2400"/>
              </a:spcBef>
              <a:buFontTx/>
              <a:buNone/>
            </a:pPr>
            <a:r>
              <a:rPr lang="nl-NL" altLang="nl-NL"/>
              <a:t>Dit Formulier moet van een andere page of een menu aangeroepen worden. Is afzonderlijk niet bruikbaar.</a:t>
            </a:r>
          </a:p>
          <a:p>
            <a:pPr marL="1588" indent="0">
              <a:spcBef>
                <a:spcPts val="2400"/>
              </a:spcBef>
              <a:buFontTx/>
              <a:buNone/>
            </a:pPr>
            <a:r>
              <a:rPr lang="nl-NL" altLang="nl-NL"/>
              <a:t>In APEX herkenbaar als een “Dynamic Form”.</a:t>
            </a:r>
          </a:p>
        </p:txBody>
      </p:sp>
      <p:sp>
        <p:nvSpPr>
          <p:cNvPr id="1751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FA5F3D3-6815-485C-B002-CB7CB8B6D1FD}" type="slidenum">
              <a:rPr lang="nl-NL" altLang="nl-NL" sz="800" b="0" smtClean="0">
                <a:solidFill>
                  <a:srgbClr val="9F9F9F"/>
                </a:solidFill>
                <a:latin typeface="Calibri" panose="020F0502020204030204" pitchFamily="34" charset="0"/>
              </a:rPr>
              <a:pPr eaLnBrk="1" hangingPunct="1">
                <a:spcBef>
                  <a:spcPct val="0"/>
                </a:spcBef>
                <a:buClrTx/>
                <a:buFontTx/>
                <a:buNone/>
              </a:pPr>
              <a:t>142</a:t>
            </a:fld>
            <a:endParaRPr lang="nl-NL" altLang="nl-NL" sz="800" b="0">
              <a:solidFill>
                <a:srgbClr val="9F9F9F"/>
              </a:solidFill>
              <a:latin typeface="Calibri" panose="020F0502020204030204" pitchFamily="34" charset="0"/>
            </a:endParaRPr>
          </a:p>
        </p:txBody>
      </p:sp>
      <p:pic>
        <p:nvPicPr>
          <p:cNvPr id="175109" name="Afbeelding 7" descr="Screen Shot 2016-01-23 at 21.37.1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94413" y="1412875"/>
            <a:ext cx="5567362" cy="260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Afbeelding 8" descr="Screen Shot 2016-01-23 at 21.44.3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1800" y="5013325"/>
            <a:ext cx="9764713"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itel 1"/>
          <p:cNvSpPr>
            <a:spLocks noGrp="1"/>
          </p:cNvSpPr>
          <p:nvPr>
            <p:ph type="title" idx="4294967295"/>
          </p:nvPr>
        </p:nvSpPr>
        <p:spPr/>
        <p:txBody>
          <a:bodyPr lIns="0" tIns="0" rIns="0" bIns="0" anchor="b"/>
          <a:lstStyle/>
          <a:p>
            <a:pPr>
              <a:defRPr/>
            </a:pPr>
            <a:r>
              <a:rPr lang="nl-NL" dirty="0">
                <a:ea typeface="+mj-ea"/>
                <a:cs typeface="+mj-cs"/>
              </a:rPr>
              <a:t>8: List of </a:t>
            </a:r>
            <a:r>
              <a:rPr lang="nl-NL" dirty="0" err="1">
                <a:ea typeface="+mj-ea"/>
                <a:cs typeface="+mj-cs"/>
              </a:rPr>
              <a:t>Values</a:t>
            </a:r>
            <a:r>
              <a:rPr lang="nl-NL" dirty="0">
                <a:ea typeface="+mj-ea"/>
                <a:cs typeface="+mj-cs"/>
              </a:rPr>
              <a:t> (1)</a:t>
            </a:r>
          </a:p>
        </p:txBody>
      </p:sp>
      <p:sp>
        <p:nvSpPr>
          <p:cNvPr id="186370"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Lijst van toegestane waarden, in Forms</a:t>
            </a:r>
          </a:p>
          <a:p>
            <a:pPr marL="1588" indent="0">
              <a:spcBef>
                <a:spcPts val="2400"/>
              </a:spcBef>
              <a:buFontTx/>
              <a:buNone/>
              <a:defRPr/>
            </a:pPr>
            <a:r>
              <a:rPr lang="nl-NL" sz="2400" dirty="0">
                <a:ea typeface="+mn-ea"/>
                <a:cs typeface="+mn-cs"/>
              </a:rPr>
              <a:t>Allerlei soorten:</a:t>
            </a:r>
          </a:p>
          <a:p>
            <a:pPr marL="458788" indent="-457200">
              <a:spcBef>
                <a:spcPts val="2400"/>
              </a:spcBef>
              <a:buFont typeface="+mj-lt"/>
              <a:buAutoNum type="arabicPeriod"/>
              <a:defRPr/>
            </a:pPr>
            <a:r>
              <a:rPr lang="nl-NL" sz="2400" dirty="0">
                <a:ea typeface="+mn-ea"/>
                <a:cs typeface="+mn-cs"/>
              </a:rPr>
              <a:t>Dynamische verzameling van toegestane waarden</a:t>
            </a:r>
          </a:p>
          <a:p>
            <a:pPr marL="458788" indent="-457200">
              <a:spcBef>
                <a:spcPts val="2400"/>
              </a:spcBef>
              <a:buFont typeface="+mj-lt"/>
              <a:buAutoNum type="arabicPeriod"/>
              <a:defRPr/>
            </a:pPr>
            <a:r>
              <a:rPr lang="nl-NL" sz="2400" dirty="0">
                <a:ea typeface="+mn-ea"/>
                <a:cs typeface="+mn-cs"/>
              </a:rPr>
              <a:t>Vaste verzameling van toegestane waarden: Ja/Nee, Man/Vrouw</a:t>
            </a:r>
          </a:p>
          <a:p>
            <a:pPr marL="1588" indent="0">
              <a:spcBef>
                <a:spcPts val="2400"/>
              </a:spcBef>
              <a:buFontTx/>
              <a:buNone/>
              <a:defRPr/>
            </a:pPr>
            <a:endParaRPr lang="nl-NL" sz="2400" dirty="0">
              <a:ea typeface="+mn-ea"/>
              <a:cs typeface="+mn-cs"/>
            </a:endParaRPr>
          </a:p>
          <a:p>
            <a:pPr marL="1588" indent="0">
              <a:spcBef>
                <a:spcPts val="2400"/>
              </a:spcBef>
              <a:buFontTx/>
              <a:buNone/>
              <a:defRPr/>
            </a:pPr>
            <a:r>
              <a:rPr lang="nl-NL" sz="2400" dirty="0">
                <a:ea typeface="+mn-ea"/>
                <a:cs typeface="+mn-cs"/>
              </a:rPr>
              <a:t>Shared component of lokaal</a:t>
            </a:r>
          </a:p>
        </p:txBody>
      </p:sp>
      <p:sp>
        <p:nvSpPr>
          <p:cNvPr id="1761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32F3396-0847-47C6-94F9-35B420DD444B}" type="slidenum">
              <a:rPr lang="nl-NL" altLang="nl-NL" sz="800" b="0" smtClean="0">
                <a:solidFill>
                  <a:srgbClr val="9F9F9F"/>
                </a:solidFill>
                <a:latin typeface="Calibri" panose="020F0502020204030204" pitchFamily="34" charset="0"/>
              </a:rPr>
              <a:pPr eaLnBrk="1" hangingPunct="1">
                <a:spcBef>
                  <a:spcPct val="0"/>
                </a:spcBef>
                <a:buClrTx/>
                <a:buFontTx/>
                <a:buNone/>
              </a:pPr>
              <a:t>143</a:t>
            </a:fld>
            <a:endParaRPr lang="nl-NL" altLang="nl-NL" sz="800" b="0">
              <a:solidFill>
                <a:srgbClr val="9F9F9F"/>
              </a:solidFill>
              <a:latin typeface="Calibri" panose="020F0502020204030204" pitchFamily="34" charset="0"/>
            </a:endParaRPr>
          </a:p>
        </p:txBody>
      </p:sp>
      <p:pic>
        <p:nvPicPr>
          <p:cNvPr id="176133" name="Afbeelding 5" descr="Screen Shot 2016-01-27 at 20.47.2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966075" y="692150"/>
            <a:ext cx="3011488" cy="250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ll/>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Titel 1"/>
          <p:cNvSpPr>
            <a:spLocks noGrp="1"/>
          </p:cNvSpPr>
          <p:nvPr>
            <p:ph type="title" idx="4294967295"/>
          </p:nvPr>
        </p:nvSpPr>
        <p:spPr/>
        <p:txBody>
          <a:bodyPr lIns="0" tIns="0" rIns="0" bIns="0" anchor="b"/>
          <a:lstStyle/>
          <a:p>
            <a:pPr>
              <a:defRPr/>
            </a:pPr>
            <a:r>
              <a:rPr lang="nl-NL" dirty="0">
                <a:ea typeface="+mj-ea"/>
                <a:cs typeface="+mj-cs"/>
              </a:rPr>
              <a:t>8: List of </a:t>
            </a:r>
            <a:r>
              <a:rPr lang="nl-NL" dirty="0" err="1">
                <a:ea typeface="+mj-ea"/>
                <a:cs typeface="+mj-cs"/>
              </a:rPr>
              <a:t>Values</a:t>
            </a:r>
            <a:r>
              <a:rPr lang="nl-NL" dirty="0">
                <a:ea typeface="+mj-ea"/>
                <a:cs typeface="+mj-cs"/>
              </a:rPr>
              <a:t> (2)</a:t>
            </a:r>
          </a:p>
        </p:txBody>
      </p:sp>
      <p:sp>
        <p:nvSpPr>
          <p:cNvPr id="187394"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Aanmaken (liefst van te voren) als Shared Component</a:t>
            </a:r>
          </a:p>
          <a:p>
            <a:pPr marL="1588" indent="0">
              <a:spcBef>
                <a:spcPts val="2400"/>
              </a:spcBef>
              <a:buFontTx/>
              <a:buNone/>
              <a:defRPr/>
            </a:pPr>
            <a:r>
              <a:rPr lang="nl-NL" sz="2400" dirty="0">
                <a:ea typeface="+mn-ea"/>
                <a:cs typeface="+mn-cs"/>
              </a:rPr>
              <a:t>Toepassen op een item</a:t>
            </a:r>
          </a:p>
          <a:p>
            <a:pPr marL="344488">
              <a:spcBef>
                <a:spcPts val="2400"/>
              </a:spcBef>
              <a:defRPr/>
            </a:pPr>
            <a:r>
              <a:rPr lang="nl-NL" sz="2400" dirty="0">
                <a:ea typeface="+mn-ea"/>
                <a:cs typeface="+mn-cs"/>
              </a:rPr>
              <a:t>Selectlist</a:t>
            </a:r>
          </a:p>
          <a:p>
            <a:pPr marL="344488">
              <a:spcBef>
                <a:spcPts val="0"/>
              </a:spcBef>
              <a:defRPr/>
            </a:pPr>
            <a:r>
              <a:rPr lang="nl-NL" sz="2400" dirty="0">
                <a:ea typeface="+mn-ea"/>
                <a:cs typeface="+mn-cs"/>
              </a:rPr>
              <a:t>Shuttle</a:t>
            </a:r>
          </a:p>
        </p:txBody>
      </p:sp>
      <p:sp>
        <p:nvSpPr>
          <p:cNvPr id="1771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7426BC6-0631-4713-B194-D02FB894B354}" type="slidenum">
              <a:rPr lang="nl-NL" altLang="nl-NL" sz="800" b="0" smtClean="0">
                <a:solidFill>
                  <a:srgbClr val="9F9F9F"/>
                </a:solidFill>
                <a:latin typeface="Calibri" panose="020F0502020204030204" pitchFamily="34" charset="0"/>
              </a:rPr>
              <a:pPr eaLnBrk="1" hangingPunct="1">
                <a:spcBef>
                  <a:spcPct val="0"/>
                </a:spcBef>
                <a:buClrTx/>
                <a:buFontTx/>
                <a:buNone/>
              </a:pPr>
              <a:t>144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el 1"/>
          <p:cNvSpPr>
            <a:spLocks noGrp="1"/>
          </p:cNvSpPr>
          <p:nvPr>
            <p:ph type="title" idx="4294967295"/>
          </p:nvPr>
        </p:nvSpPr>
        <p:spPr/>
        <p:txBody>
          <a:bodyPr lIns="0" tIns="0" rIns="0" bIns="0" anchor="b"/>
          <a:lstStyle/>
          <a:p>
            <a:pPr>
              <a:defRPr/>
            </a:pPr>
            <a:r>
              <a:rPr lang="nl-NL" dirty="0">
                <a:ea typeface="+mj-ea"/>
                <a:cs typeface="+mj-cs"/>
              </a:rPr>
              <a:t>8: List of </a:t>
            </a:r>
            <a:r>
              <a:rPr lang="nl-NL" dirty="0" err="1">
                <a:ea typeface="+mj-ea"/>
                <a:cs typeface="+mj-cs"/>
              </a:rPr>
              <a:t>Values</a:t>
            </a:r>
            <a:r>
              <a:rPr lang="nl-NL" dirty="0">
                <a:ea typeface="+mj-ea"/>
                <a:cs typeface="+mj-cs"/>
              </a:rPr>
              <a:t> (3)</a:t>
            </a:r>
          </a:p>
        </p:txBody>
      </p:sp>
      <p:sp>
        <p:nvSpPr>
          <p:cNvPr id="18841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781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FBA83E3-81F6-4AB7-A58E-55F1A67DD97B}" type="slidenum">
              <a:rPr lang="nl-NL" altLang="nl-NL" sz="800" b="0" smtClean="0">
                <a:solidFill>
                  <a:srgbClr val="9F9F9F"/>
                </a:solidFill>
                <a:latin typeface="Calibri" panose="020F0502020204030204" pitchFamily="34" charset="0"/>
              </a:rPr>
              <a:pPr eaLnBrk="1" hangingPunct="1">
                <a:spcBef>
                  <a:spcPct val="0"/>
                </a:spcBef>
                <a:buClrTx/>
                <a:buFontTx/>
                <a:buNone/>
              </a:pPr>
              <a:t>145</a:t>
            </a:fld>
            <a:endParaRPr lang="nl-NL" altLang="nl-NL" sz="800" b="0">
              <a:solidFill>
                <a:srgbClr val="9F9F9F"/>
              </a:solidFill>
              <a:latin typeface="Calibri" panose="020F0502020204030204" pitchFamily="34" charset="0"/>
            </a:endParaRPr>
          </a:p>
        </p:txBody>
      </p:sp>
      <p:pic>
        <p:nvPicPr>
          <p:cNvPr id="178181" name="Afbeelding 8" descr="Screen Shot 2016-01-27 at 20.58.3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62163" y="1628775"/>
            <a:ext cx="4032250" cy="333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8182" name="Afbeelding 10" descr="Screen Shot 2016-01-27 at 21.02.4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4724400"/>
            <a:ext cx="8389938" cy="149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Afbeelding 11" descr="Screen Shot 2016-01-27 at 21.03.3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83313" y="1916113"/>
            <a:ext cx="4560887"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Titel 1"/>
          <p:cNvSpPr>
            <a:spLocks noGrp="1"/>
          </p:cNvSpPr>
          <p:nvPr>
            <p:ph type="title" idx="4294967295"/>
          </p:nvPr>
        </p:nvSpPr>
        <p:spPr/>
        <p:txBody>
          <a:bodyPr lIns="0" tIns="0" rIns="0" bIns="0" anchor="b"/>
          <a:lstStyle/>
          <a:p>
            <a:pPr>
              <a:defRPr/>
            </a:pPr>
            <a:r>
              <a:rPr lang="nl-NL" dirty="0">
                <a:ea typeface="+mj-ea"/>
                <a:cs typeface="+mj-cs"/>
              </a:rPr>
              <a:t>8: List of </a:t>
            </a:r>
            <a:r>
              <a:rPr lang="nl-NL" dirty="0" err="1">
                <a:ea typeface="+mj-ea"/>
                <a:cs typeface="+mj-cs"/>
              </a:rPr>
              <a:t>Values</a:t>
            </a:r>
            <a:r>
              <a:rPr lang="nl-NL" dirty="0">
                <a:ea typeface="+mj-ea"/>
                <a:cs typeface="+mj-cs"/>
              </a:rPr>
              <a:t> (4)</a:t>
            </a:r>
          </a:p>
        </p:txBody>
      </p:sp>
      <p:sp>
        <p:nvSpPr>
          <p:cNvPr id="189442" name="Tijdelijke aanduiding voor tekst 2"/>
          <p:cNvSpPr>
            <a:spLocks noGrp="1"/>
          </p:cNvSpPr>
          <p:nvPr>
            <p:ph type="body" sz="quarter" idx="4294967295"/>
          </p:nvPr>
        </p:nvSpPr>
        <p:spPr>
          <a:xfrm>
            <a:off x="1344613" y="1631950"/>
            <a:ext cx="10656887" cy="4389438"/>
          </a:xfrm>
        </p:spPr>
        <p:txBody>
          <a:bodyPr lIns="0" tIns="0" rIns="0" bIns="0"/>
          <a:lstStyle/>
          <a:p>
            <a:pPr marL="1588" indent="0">
              <a:spcBef>
                <a:spcPts val="2400"/>
              </a:spcBef>
              <a:buFontTx/>
              <a:buNone/>
              <a:defRPr/>
            </a:pPr>
            <a:r>
              <a:rPr lang="nl-NL" sz="2400" dirty="0">
                <a:ea typeface="+mn-ea"/>
                <a:cs typeface="+mn-cs"/>
              </a:rPr>
              <a:t>Een list of </a:t>
            </a:r>
            <a:r>
              <a:rPr lang="nl-NL" sz="2400" dirty="0" err="1">
                <a:ea typeface="+mn-ea"/>
                <a:cs typeface="+mn-cs"/>
              </a:rPr>
              <a:t>values</a:t>
            </a:r>
            <a:r>
              <a:rPr lang="nl-NL" sz="2400" dirty="0">
                <a:ea typeface="+mn-ea"/>
                <a:cs typeface="+mn-cs"/>
              </a:rPr>
              <a:t> geeft doorgaans de voor de gebruiker betekenisvolle waarde (ACCOUNTING, in plaats van de waarde 10) weer</a:t>
            </a:r>
          </a:p>
          <a:p>
            <a:pPr marL="1588" indent="0">
              <a:spcBef>
                <a:spcPts val="2400"/>
              </a:spcBef>
              <a:buFontTx/>
              <a:buNone/>
              <a:defRPr/>
            </a:pPr>
            <a:r>
              <a:rPr lang="nl-NL" sz="2400" dirty="0">
                <a:ea typeface="+mn-ea"/>
                <a:cs typeface="+mn-cs"/>
              </a:rPr>
              <a:t>Een LOV valideert waarden en beperkt de gebruiker dus ook</a:t>
            </a:r>
          </a:p>
          <a:p>
            <a:pPr marL="1588" indent="0">
              <a:spcBef>
                <a:spcPts val="2400"/>
              </a:spcBef>
              <a:buFontTx/>
              <a:buNone/>
              <a:defRPr/>
            </a:pPr>
            <a:r>
              <a:rPr lang="nl-NL" sz="2400" dirty="0">
                <a:ea typeface="+mn-ea"/>
                <a:cs typeface="+mn-cs"/>
              </a:rPr>
              <a:t>Een (Shared Component) LOV is door de gehele applicatie heen beschikbaar; een wijziging in definitie van een  LOV is dus overal, in alle Regions waar deze wordt gebruikt, merkbaar</a:t>
            </a:r>
          </a:p>
        </p:txBody>
      </p:sp>
      <p:sp>
        <p:nvSpPr>
          <p:cNvPr id="1792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DE2F0C1-FE9B-46F9-83D5-3F6341A2DA56}" type="slidenum">
              <a:rPr lang="nl-NL" altLang="nl-NL" sz="800" b="0" smtClean="0">
                <a:solidFill>
                  <a:srgbClr val="9F9F9F"/>
                </a:solidFill>
                <a:latin typeface="Calibri" panose="020F0502020204030204" pitchFamily="34" charset="0"/>
              </a:rPr>
              <a:pPr eaLnBrk="1" hangingPunct="1">
                <a:spcBef>
                  <a:spcPct val="0"/>
                </a:spcBef>
                <a:buClrTx/>
                <a:buFontTx/>
                <a:buNone/>
              </a:pPr>
              <a:t>146</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8: List of </a:t>
            </a:r>
            <a:r>
              <a:rPr lang="nl-NL" dirty="0" err="1">
                <a:cs typeface="+mj-cs"/>
              </a:rPr>
              <a:t>Values</a:t>
            </a:r>
            <a:r>
              <a:rPr lang="nl-NL" dirty="0">
                <a:cs typeface="+mj-cs"/>
              </a:rPr>
              <a:t> (5)</a:t>
            </a:r>
          </a:p>
        </p:txBody>
      </p:sp>
      <p:sp>
        <p:nvSpPr>
          <p:cNvPr id="3" name="Tijdelijke aanduiding voor tekst 2"/>
          <p:cNvSpPr txBox="1">
            <a:spLocks/>
          </p:cNvSpPr>
          <p:nvPr/>
        </p:nvSpPr>
        <p:spPr bwMode="auto">
          <a:xfrm>
            <a:off x="1344613" y="1631950"/>
            <a:ext cx="10656887" cy="4389438"/>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dirty="0">
                <a:cs typeface="+mn-cs"/>
              </a:rPr>
              <a:t>Met name in het geval van </a:t>
            </a:r>
            <a:r>
              <a:rPr lang="nl-NL" sz="2400" b="0" dirty="0" err="1">
                <a:cs typeface="+mn-cs"/>
              </a:rPr>
              <a:t>Cascading</a:t>
            </a:r>
            <a:r>
              <a:rPr lang="nl-NL" sz="2400" b="0" dirty="0">
                <a:cs typeface="+mn-cs"/>
              </a:rPr>
              <a:t> </a:t>
            </a:r>
            <a:r>
              <a:rPr lang="nl-NL" sz="2400" b="0" dirty="0" err="1">
                <a:cs typeface="+mn-cs"/>
              </a:rPr>
              <a:t>LOVs</a:t>
            </a:r>
            <a:r>
              <a:rPr lang="nl-NL" sz="2400" b="0" dirty="0">
                <a:cs typeface="+mn-cs"/>
              </a:rPr>
              <a:t> is het raadzaam om in de tenaamstelling van de </a:t>
            </a:r>
            <a:r>
              <a:rPr lang="nl-NL" sz="2400" b="0" dirty="0" err="1">
                <a:cs typeface="+mn-cs"/>
              </a:rPr>
              <a:t>LOVs</a:t>
            </a:r>
            <a:r>
              <a:rPr lang="nl-NL" sz="2400" b="0" dirty="0">
                <a:cs typeface="+mn-cs"/>
              </a:rPr>
              <a:t> een page </a:t>
            </a:r>
            <a:r>
              <a:rPr lang="nl-NL" sz="2400" b="0" dirty="0" err="1">
                <a:cs typeface="+mn-cs"/>
              </a:rPr>
              <a:t>number</a:t>
            </a:r>
            <a:r>
              <a:rPr lang="nl-NL" sz="2400" b="0" dirty="0">
                <a:cs typeface="+mn-cs"/>
              </a:rPr>
              <a:t> te gebruiken, zodat a) bekend is in welke page deze LOV thuishoort, en b) zodat een LOV naar een item kan verwijzen. </a:t>
            </a:r>
          </a:p>
          <a:p>
            <a:pPr marL="1588" indent="0">
              <a:spcBef>
                <a:spcPts val="2400"/>
              </a:spcBef>
              <a:buFontTx/>
              <a:buNone/>
              <a:defRPr/>
            </a:pPr>
            <a:r>
              <a:rPr lang="nl-NL" sz="2400" b="0" dirty="0">
                <a:cs typeface="+mn-cs"/>
              </a:rPr>
              <a:t>Het is ook mogelijk een LOV lokaal te definiëren.</a:t>
            </a:r>
          </a:p>
        </p:txBody>
      </p:sp>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8: Formulieren</a:t>
            </a:r>
          </a:p>
        </p:txBody>
      </p:sp>
      <p:sp>
        <p:nvSpPr>
          <p:cNvPr id="3" name="Tijdelijke aanduiding voor tekst 2"/>
          <p:cNvSpPr txBox="1">
            <a:spLocks/>
          </p:cNvSpPr>
          <p:nvPr/>
        </p:nvSpPr>
        <p:spPr bwMode="auto">
          <a:xfrm>
            <a:off x="1344613" y="1631950"/>
            <a:ext cx="10656887" cy="4389438"/>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dirty="0">
                <a:cs typeface="+mn-cs"/>
              </a:rPr>
              <a:t>Demo</a:t>
            </a:r>
          </a:p>
        </p:txBody>
      </p:sp>
    </p:spTree>
    <p:extLst>
      <p:ext uri="{BB962C8B-B14F-4D97-AF65-F5344CB8AC3E}">
        <p14:creationId xmlns:p14="http://schemas.microsoft.com/office/powerpoint/2010/main" val="718099879"/>
      </p:ext>
    </p:extLst>
  </p:cSld>
  <p:clrMapOvr>
    <a:masterClrMapping/>
  </p:clrMapOvr>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ChangeArrowheads="1"/>
          </p:cNvSpPr>
          <p:nvPr>
            <p:ph type="title"/>
          </p:nvPr>
        </p:nvSpPr>
        <p:spPr/>
        <p:txBody>
          <a:bodyPr/>
          <a:lstStyle/>
          <a:p>
            <a:pPr>
              <a:defRPr/>
            </a:pPr>
            <a:r>
              <a:rPr lang="en-US" dirty="0">
                <a:ea typeface="+mj-ea"/>
                <a:cs typeface="+mj-cs"/>
              </a:rPr>
              <a:t>8: </a:t>
            </a:r>
            <a:r>
              <a:rPr lang="en-US" dirty="0" err="1">
                <a:ea typeface="+mj-ea"/>
                <a:cs typeface="+mj-cs"/>
              </a:rPr>
              <a:t>Vragen</a:t>
            </a:r>
            <a:r>
              <a:rPr lang="en-US" dirty="0">
                <a:ea typeface="+mj-ea"/>
                <a:cs typeface="+mj-cs"/>
              </a:rPr>
              <a:t>?</a:t>
            </a:r>
            <a:endParaRPr lang="nl-NL" dirty="0">
              <a:ea typeface="+mj-ea"/>
              <a:cs typeface="+mj-cs"/>
            </a:endParaRPr>
          </a:p>
        </p:txBody>
      </p:sp>
      <p:sp>
        <p:nvSpPr>
          <p:cNvPr id="181251" name="Rectangle 3"/>
          <p:cNvSpPr>
            <a:spLocks noGrp="1" noChangeArrowheads="1"/>
          </p:cNvSpPr>
          <p:nvPr>
            <p:ph type="body" idx="1"/>
          </p:nvPr>
        </p:nvSpPr>
        <p:spPr/>
        <p:txBody>
          <a:bodyPr/>
          <a:lstStyle/>
          <a:p>
            <a:pPr marL="0" indent="0">
              <a:buFontTx/>
              <a:buNone/>
            </a:pPr>
            <a:r>
              <a:rPr lang="en-US" altLang="nl-NL" sz="2400" b="1" dirty="0" err="1"/>
              <a:t>Oefeningen</a:t>
            </a:r>
            <a:r>
              <a:rPr lang="en-US" altLang="nl-NL" sz="2400" b="1" dirty="0"/>
              <a:t> </a:t>
            </a:r>
            <a:r>
              <a:rPr lang="en-US" altLang="nl-NL" sz="2400" b="1" dirty="0" err="1"/>
              <a:t>Hoofdstuk</a:t>
            </a:r>
            <a:r>
              <a:rPr lang="en-US" altLang="nl-NL" sz="2400" b="1" dirty="0"/>
              <a:t> 8</a:t>
            </a:r>
          </a:p>
          <a:p>
            <a:pPr marL="457200" indent="-457200">
              <a:spcBef>
                <a:spcPts val="0"/>
              </a:spcBef>
              <a:buFont typeface="+mj-lt"/>
              <a:buAutoNum type="arabicPeriod"/>
            </a:pPr>
            <a:r>
              <a:rPr lang="en-US" altLang="nl-NL" sz="2000" dirty="0"/>
              <a:t>§</a:t>
            </a:r>
            <a:r>
              <a:rPr lang="nl-NL" altLang="nl-NL" sz="2000" dirty="0"/>
              <a:t>8.2: lees steeds de gehele opdracht voordat u aan de slag gaat</a:t>
            </a:r>
          </a:p>
          <a:p>
            <a:pPr marL="457200" indent="-457200">
              <a:spcBef>
                <a:spcPts val="0"/>
              </a:spcBef>
              <a:buFont typeface="+mj-lt"/>
              <a:buAutoNum type="arabicPeriod"/>
            </a:pPr>
            <a:r>
              <a:rPr lang="nl-NL" altLang="nl-NL" sz="2000" dirty="0"/>
              <a:t>Bedenk bij § 8.2 eerst welke stappen u gaat nemen. Deze zijn niet altijd voor u uitgezet</a:t>
            </a:r>
          </a:p>
          <a:p>
            <a:pPr marL="457200" indent="-457200">
              <a:spcBef>
                <a:spcPts val="0"/>
              </a:spcBef>
              <a:buFont typeface="+mj-lt"/>
              <a:buAutoNum type="arabicPeriod"/>
            </a:pPr>
            <a:r>
              <a:rPr lang="nl-NL" altLang="nl-NL" sz="2000" dirty="0"/>
              <a:t>Houdt u aan de opgegeven nummers voor de pages. Deze worden later hergebruikt, of er wordt naar verwezen</a:t>
            </a:r>
          </a:p>
          <a:p>
            <a:pPr marL="457200" indent="-457200">
              <a:spcBef>
                <a:spcPts val="0"/>
              </a:spcBef>
              <a:buFont typeface="+mj-lt"/>
              <a:buAutoNum type="arabicPeriod"/>
            </a:pPr>
            <a:r>
              <a:rPr lang="nl-NL" altLang="nl-NL" sz="2000" dirty="0"/>
              <a:t>§ 8.3: het onderscheid van items en columns is belangrijk voor de toekomst wanneer u evt. aan de waarden in de items of columns gaat refereren</a:t>
            </a:r>
          </a:p>
          <a:p>
            <a:pPr marL="457200" indent="-457200">
              <a:spcBef>
                <a:spcPts val="0"/>
              </a:spcBef>
              <a:buFont typeface="+mj-lt"/>
              <a:buAutoNum type="arabicPeriod"/>
            </a:pPr>
            <a:r>
              <a:rPr lang="nl-NL" altLang="nl-NL" sz="2000" dirty="0"/>
              <a:t>§ 8.4: het aanmaken van </a:t>
            </a:r>
            <a:r>
              <a:rPr lang="nl-NL" altLang="nl-NL" sz="2000" dirty="0" err="1"/>
              <a:t>LOVs</a:t>
            </a:r>
            <a:r>
              <a:rPr lang="nl-NL" altLang="nl-NL" sz="2000" dirty="0"/>
              <a:t> wordt wel stapsgewijs uitgelegd</a:t>
            </a:r>
          </a:p>
          <a:p>
            <a:pPr marL="457200" indent="-457200">
              <a:spcBef>
                <a:spcPts val="0"/>
              </a:spcBef>
              <a:buFont typeface="+mj-lt"/>
              <a:buAutoNum type="arabicPeriod"/>
            </a:pPr>
            <a:r>
              <a:rPr lang="nl-NL" altLang="nl-NL" sz="2000" dirty="0"/>
              <a:t>§ 8.5 tot en met § 8.8: kunnen later nog apart gedaan worden, indien u tijd ontbreekt</a:t>
            </a:r>
          </a:p>
          <a:p>
            <a:pPr marL="0" indent="0"/>
            <a:endParaRPr lang="nl-NL" altLang="nl-NL"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el 1"/>
          <p:cNvSpPr>
            <a:spLocks noGrp="1"/>
          </p:cNvSpPr>
          <p:nvPr>
            <p:ph type="title" idx="4294967295"/>
          </p:nvPr>
        </p:nvSpPr>
        <p:spPr/>
        <p:txBody>
          <a:bodyPr lIns="0" tIns="0" rIns="0" bIns="0" anchor="b"/>
          <a:lstStyle/>
          <a:p>
            <a:pPr>
              <a:defRPr/>
            </a:pPr>
            <a:r>
              <a:rPr lang="nl-NL" dirty="0">
                <a:ea typeface="+mj-ea"/>
                <a:cs typeface="+mj-cs"/>
              </a:rPr>
              <a:t>1: APEX Introductie, fora &amp; </a:t>
            </a:r>
            <a:r>
              <a:rPr lang="nl-NL" dirty="0" err="1">
                <a:ea typeface="+mj-ea"/>
                <a:cs typeface="+mj-cs"/>
              </a:rPr>
              <a:t>communities</a:t>
            </a:r>
            <a:endParaRPr lang="nl-NL" dirty="0">
              <a:ea typeface="+mj-ea"/>
              <a:cs typeface="+mj-cs"/>
            </a:endParaRPr>
          </a:p>
        </p:txBody>
      </p:sp>
      <p:sp>
        <p:nvSpPr>
          <p:cNvPr id="56322"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dirty="0">
              <a:ea typeface="+mn-ea"/>
              <a:cs typeface="+mn-cs"/>
            </a:endParaRPr>
          </a:p>
        </p:txBody>
      </p:sp>
      <p:sp>
        <p:nvSpPr>
          <p:cNvPr id="235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A006483-90C9-4E7E-90EE-67465CCC20D6}" type="slidenum">
              <a:rPr lang="nl-NL" altLang="nl-NL" sz="800" b="0" smtClean="0">
                <a:solidFill>
                  <a:srgbClr val="9F9F9F"/>
                </a:solidFill>
                <a:latin typeface="Calibri" panose="020F0502020204030204" pitchFamily="34" charset="0"/>
              </a:rPr>
              <a:pPr eaLnBrk="1" hangingPunct="1">
                <a:spcBef>
                  <a:spcPct val="0"/>
                </a:spcBef>
                <a:buClrTx/>
                <a:buFontTx/>
                <a:buNone/>
              </a:pPr>
              <a:t>15</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3"/>
          <a:stretch>
            <a:fillRect/>
          </a:stretch>
        </p:blipFill>
        <p:spPr>
          <a:xfrm>
            <a:off x="1413891" y="1241126"/>
            <a:ext cx="10499321" cy="3916066"/>
          </a:xfrm>
          <a:prstGeom prst="rect">
            <a:avLst/>
          </a:prstGeom>
        </p:spPr>
      </p:pic>
    </p:spTree>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jdelijke aanduiding voor inhoud 2"/>
          <p:cNvSpPr>
            <a:spLocks noGrp="1"/>
          </p:cNvSpPr>
          <p:nvPr>
            <p:ph idx="1"/>
          </p:nvPr>
        </p:nvSpPr>
        <p:spPr/>
        <p:txBody>
          <a:bodyPr/>
          <a:lstStyle/>
          <a:p>
            <a:pPr marL="1588" indent="0">
              <a:spcBef>
                <a:spcPts val="2400"/>
              </a:spcBef>
              <a:buFontTx/>
              <a:buNone/>
            </a:pPr>
            <a:r>
              <a:rPr lang="nl-NL" altLang="nl-NL" sz="2400"/>
              <a:t>Doelstelling</a:t>
            </a:r>
          </a:p>
          <a:p>
            <a:pPr marL="1588" indent="0">
              <a:spcBef>
                <a:spcPts val="2400"/>
              </a:spcBef>
            </a:pPr>
            <a:r>
              <a:rPr lang="nl-NL" altLang="nl-NL" sz="2400"/>
              <a:t>Na deze les kunt u het onderscheid bepalen tussen reguliere pages en pages die modal zijn.</a:t>
            </a:r>
          </a:p>
          <a:p>
            <a:pPr marL="1588" indent="0">
              <a:spcBef>
                <a:spcPts val="2400"/>
              </a:spcBef>
            </a:pPr>
            <a:r>
              <a:rPr lang="nl-NL" altLang="nl-NL" sz="2400"/>
              <a:t>U krijgt meer bekendheid met de kalender, die in § 7 al aan bod kwam.</a:t>
            </a:r>
          </a:p>
          <a:p>
            <a:pPr marL="1588" indent="0"/>
            <a:endParaRPr lang="nl-NL" altLang="nl-NL"/>
          </a:p>
        </p:txBody>
      </p:sp>
      <p:sp>
        <p:nvSpPr>
          <p:cNvPr id="4" name="Titel 1"/>
          <p:cNvSpPr>
            <a:spLocks noGrp="1"/>
          </p:cNvSpPr>
          <p:nvPr>
            <p:ph type="title"/>
          </p:nvPr>
        </p:nvSpPr>
        <p:spPr/>
        <p:txBody>
          <a:bodyPr lIns="0" tIns="0" rIns="0" bIns="0" anchor="b"/>
          <a:lstStyle/>
          <a:p>
            <a:pPr>
              <a:defRPr/>
            </a:pPr>
            <a:r>
              <a:rPr lang="nl-NL" dirty="0">
                <a:ea typeface="+mj-ea"/>
                <a:cs typeface="+mj-cs"/>
              </a:rPr>
              <a:t>9: </a:t>
            </a:r>
            <a:r>
              <a:rPr lang="nl-NL" dirty="0" err="1">
                <a:ea typeface="+mj-ea"/>
                <a:cs typeface="+mj-cs"/>
              </a:rPr>
              <a:t>Modal</a:t>
            </a:r>
            <a:r>
              <a:rPr lang="nl-NL" dirty="0">
                <a:ea typeface="+mj-ea"/>
                <a:cs typeface="+mj-cs"/>
              </a:rPr>
              <a:t> of </a:t>
            </a:r>
            <a:r>
              <a:rPr lang="nl-NL" dirty="0" err="1">
                <a:ea typeface="+mj-ea"/>
                <a:cs typeface="+mj-cs"/>
              </a:rPr>
              <a:t>Normal</a:t>
            </a:r>
            <a:endParaRPr lang="nl-NL" dirty="0">
              <a:ea typeface="+mj-ea"/>
              <a:cs typeface="+mj-cs"/>
            </a:endParaRPr>
          </a:p>
        </p:txBody>
      </p: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Titel 1"/>
          <p:cNvSpPr>
            <a:spLocks noGrp="1"/>
          </p:cNvSpPr>
          <p:nvPr>
            <p:ph type="title" idx="4294967295"/>
          </p:nvPr>
        </p:nvSpPr>
        <p:spPr/>
        <p:txBody>
          <a:bodyPr lIns="0" tIns="0" rIns="0" bIns="0" anchor="b"/>
          <a:lstStyle/>
          <a:p>
            <a:pPr>
              <a:defRPr/>
            </a:pPr>
            <a:r>
              <a:rPr lang="nl-NL" dirty="0">
                <a:ea typeface="+mj-ea"/>
                <a:cs typeface="+mj-cs"/>
              </a:rPr>
              <a:t>9: </a:t>
            </a:r>
            <a:r>
              <a:rPr lang="nl-NL" dirty="0" err="1">
                <a:ea typeface="+mj-ea"/>
                <a:cs typeface="+mj-cs"/>
              </a:rPr>
              <a:t>Modal</a:t>
            </a:r>
            <a:r>
              <a:rPr lang="nl-NL" dirty="0">
                <a:ea typeface="+mj-ea"/>
                <a:cs typeface="+mj-cs"/>
              </a:rPr>
              <a:t> of </a:t>
            </a:r>
            <a:r>
              <a:rPr lang="nl-NL" dirty="0" err="1">
                <a:ea typeface="+mj-ea"/>
                <a:cs typeface="+mj-cs"/>
              </a:rPr>
              <a:t>Normal</a:t>
            </a:r>
            <a:endParaRPr lang="nl-NL" dirty="0">
              <a:ea typeface="+mj-ea"/>
              <a:cs typeface="+mj-cs"/>
            </a:endParaRPr>
          </a:p>
        </p:txBody>
      </p:sp>
      <p:sp>
        <p:nvSpPr>
          <p:cNvPr id="183299" name="Tijdelijke aanduiding voor tekst 2"/>
          <p:cNvSpPr>
            <a:spLocks noGrp="1"/>
          </p:cNvSpPr>
          <p:nvPr>
            <p:ph type="body" sz="quarter" idx="4294967295"/>
          </p:nvPr>
        </p:nvSpPr>
        <p:spPr>
          <a:xfrm>
            <a:off x="1344613" y="1438275"/>
            <a:ext cx="10656887" cy="4727575"/>
          </a:xfrm>
        </p:spPr>
        <p:txBody>
          <a:bodyPr lIns="0" tIns="0" rIns="0" bIns="0"/>
          <a:lstStyle/>
          <a:p>
            <a:pPr marL="1588" indent="0">
              <a:spcBef>
                <a:spcPts val="2400"/>
              </a:spcBef>
              <a:buFontTx/>
              <a:buNone/>
            </a:pPr>
            <a:r>
              <a:rPr lang="nl-NL" altLang="nl-NL" sz="2400" i="1" dirty="0"/>
              <a:t>“A </a:t>
            </a:r>
            <a:r>
              <a:rPr lang="nl-NL" altLang="nl-NL" sz="2400" i="1" dirty="0" err="1"/>
              <a:t>modal</a:t>
            </a:r>
            <a:r>
              <a:rPr lang="nl-NL" altLang="nl-NL" sz="2400" i="1" dirty="0"/>
              <a:t> Form is </a:t>
            </a:r>
            <a:r>
              <a:rPr lang="nl-NL" altLang="nl-NL" sz="2400" i="1" dirty="0" err="1"/>
              <a:t>one</a:t>
            </a:r>
            <a:r>
              <a:rPr lang="nl-NL" altLang="nl-NL" sz="2400" i="1" dirty="0"/>
              <a:t> </a:t>
            </a:r>
            <a:r>
              <a:rPr lang="nl-NL" altLang="nl-NL" sz="2400" i="1" dirty="0" err="1"/>
              <a:t>that</a:t>
            </a:r>
            <a:r>
              <a:rPr lang="nl-NL" altLang="nl-NL" sz="2400" i="1" dirty="0"/>
              <a:t> has </a:t>
            </a:r>
            <a:r>
              <a:rPr lang="nl-NL" altLang="nl-NL" sz="2400" i="1" dirty="0" err="1"/>
              <a:t>to</a:t>
            </a:r>
            <a:r>
              <a:rPr lang="nl-NL" altLang="nl-NL" sz="2400" i="1" dirty="0"/>
              <a:t> </a:t>
            </a:r>
            <a:r>
              <a:rPr lang="nl-NL" altLang="nl-NL" sz="2400" i="1" dirty="0" err="1"/>
              <a:t>be</a:t>
            </a:r>
            <a:r>
              <a:rPr lang="nl-NL" altLang="nl-NL" sz="2400" i="1" dirty="0"/>
              <a:t> dealt </a:t>
            </a:r>
            <a:r>
              <a:rPr lang="nl-NL" altLang="nl-NL" sz="2400" i="1" dirty="0" err="1"/>
              <a:t>with</a:t>
            </a:r>
            <a:r>
              <a:rPr lang="nl-NL" altLang="nl-NL" sz="2400" i="1" dirty="0"/>
              <a:t> </a:t>
            </a:r>
            <a:r>
              <a:rPr lang="nl-NL" altLang="nl-NL" sz="2400" i="1" dirty="0" err="1"/>
              <a:t>before</a:t>
            </a:r>
            <a:r>
              <a:rPr lang="nl-NL" altLang="nl-NL" sz="2400" i="1" dirty="0"/>
              <a:t> a user </a:t>
            </a:r>
            <a:r>
              <a:rPr lang="nl-NL" altLang="nl-NL" sz="2400" i="1" dirty="0" err="1"/>
              <a:t>can</a:t>
            </a:r>
            <a:r>
              <a:rPr lang="nl-NL" altLang="nl-NL" sz="2400" i="1" dirty="0"/>
              <a:t> continue…”</a:t>
            </a:r>
          </a:p>
          <a:p>
            <a:pPr marL="1588" indent="0">
              <a:spcBef>
                <a:spcPts val="2400"/>
              </a:spcBef>
              <a:buFontTx/>
              <a:buNone/>
            </a:pPr>
            <a:r>
              <a:rPr lang="nl-NL" altLang="nl-NL" sz="2400" dirty="0"/>
              <a:t>Nieuw sinds APEX 5.0</a:t>
            </a:r>
          </a:p>
          <a:p>
            <a:pPr marL="1588" indent="0">
              <a:spcBef>
                <a:spcPts val="2400"/>
              </a:spcBef>
              <a:buFontTx/>
              <a:buNone/>
            </a:pPr>
            <a:r>
              <a:rPr lang="nl-NL" altLang="nl-NL" sz="2400" dirty="0"/>
              <a:t>De algemene toegevoegde functionaliteit van een </a:t>
            </a:r>
            <a:r>
              <a:rPr lang="nl-NL" altLang="nl-NL" sz="2400" dirty="0" err="1"/>
              <a:t>Modal</a:t>
            </a:r>
            <a:r>
              <a:rPr lang="nl-NL" altLang="nl-NL" sz="2400" dirty="0"/>
              <a:t> </a:t>
            </a:r>
            <a:r>
              <a:rPr lang="nl-NL" altLang="nl-NL" sz="2400" dirty="0" err="1"/>
              <a:t>Dialog</a:t>
            </a:r>
            <a:r>
              <a:rPr lang="nl-NL" altLang="nl-NL" sz="2400" dirty="0"/>
              <a:t> is dat hetgeen er in deze </a:t>
            </a:r>
            <a:r>
              <a:rPr lang="nl-NL" altLang="nl-NL" sz="2400" dirty="0" err="1"/>
              <a:t>dialog</a:t>
            </a:r>
            <a:r>
              <a:rPr lang="nl-NL" altLang="nl-NL" sz="2400" dirty="0"/>
              <a:t> getoond wordt afgehandeld moet zijn. Na afloop is een bepaalde serie van handelingen, vaak wijzigingen, bevestigd (door middel van [Save], dan wel afgebroken (door op [Cancel] te drukken).</a:t>
            </a:r>
          </a:p>
          <a:p>
            <a:pPr marL="1588" indent="0">
              <a:spcBef>
                <a:spcPts val="2400"/>
              </a:spcBef>
              <a:buFontTx/>
              <a:buNone/>
            </a:pPr>
            <a:r>
              <a:rPr lang="nl-NL" altLang="nl-NL" sz="2400" dirty="0"/>
              <a:t>Wanneer men klaar is met deze handelingen dan zal het </a:t>
            </a:r>
            <a:r>
              <a:rPr lang="nl-NL" altLang="nl-NL" sz="2400" dirty="0" err="1"/>
              <a:t>Modal</a:t>
            </a:r>
            <a:r>
              <a:rPr lang="nl-NL" altLang="nl-NL" sz="2400" dirty="0"/>
              <a:t> Form afgesloten zijn, en daardoor niet meer zichtbaar.</a:t>
            </a:r>
          </a:p>
          <a:p>
            <a:pPr marL="1588" indent="0">
              <a:spcBef>
                <a:spcPts val="2400"/>
              </a:spcBef>
              <a:buFontTx/>
              <a:buNone/>
            </a:pPr>
            <a:endParaRPr lang="nl-NL" altLang="nl-NL" sz="2400" dirty="0"/>
          </a:p>
        </p:txBody>
      </p:sp>
      <p:sp>
        <p:nvSpPr>
          <p:cNvPr id="1833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FE6DEDE-289E-4BA9-9002-57E76A359C56}" type="slidenum">
              <a:rPr lang="nl-NL" altLang="nl-NL" sz="800" b="0" smtClean="0">
                <a:solidFill>
                  <a:srgbClr val="9F9F9F"/>
                </a:solidFill>
                <a:latin typeface="Calibri" panose="020F0502020204030204" pitchFamily="34" charset="0"/>
              </a:rPr>
              <a:pPr eaLnBrk="1" hangingPunct="1">
                <a:spcBef>
                  <a:spcPct val="0"/>
                </a:spcBef>
                <a:buClrTx/>
                <a:buFontTx/>
                <a:buNone/>
              </a:pPr>
              <a:t>151</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rotWithShape="1">
          <a:blip r:embed="rId2"/>
          <a:srcRect l="653" t="111" r="653" b="1345"/>
          <a:stretch/>
        </p:blipFill>
        <p:spPr>
          <a:xfrm>
            <a:off x="2422004" y="332656"/>
            <a:ext cx="7596000" cy="5747045"/>
          </a:xfrm>
          <a:prstGeom prst="rect">
            <a:avLst/>
          </a:prstGeom>
        </p:spPr>
      </p:pic>
      <p:sp>
        <p:nvSpPr>
          <p:cNvPr id="1853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1D17AD8-D92F-4E51-B8E9-1E165F5E5949}" type="slidenum">
              <a:rPr lang="nl-NL" altLang="nl-NL" sz="800" b="0" smtClean="0">
                <a:solidFill>
                  <a:srgbClr val="9F9F9F"/>
                </a:solidFill>
                <a:latin typeface="Calibri" panose="020F0502020204030204" pitchFamily="34" charset="0"/>
              </a:rPr>
              <a:pPr eaLnBrk="1" hangingPunct="1">
                <a:spcBef>
                  <a:spcPct val="0"/>
                </a:spcBef>
                <a:buClrTx/>
                <a:buFontTx/>
                <a:buNone/>
              </a:pPr>
              <a:t>152</a:t>
            </a:fld>
            <a:endParaRPr lang="nl-NL" altLang="nl-NL" sz="800" b="0">
              <a:solidFill>
                <a:srgbClr val="9F9F9F"/>
              </a:solidFill>
              <a:latin typeface="Calibri" panose="020F0502020204030204" pitchFamily="34" charset="0"/>
            </a:endParaRPr>
          </a:p>
        </p:txBody>
      </p:sp>
      <p:sp>
        <p:nvSpPr>
          <p:cNvPr id="5" name="Ovaal 4"/>
          <p:cNvSpPr/>
          <p:nvPr/>
        </p:nvSpPr>
        <p:spPr bwMode="auto">
          <a:xfrm>
            <a:off x="5302324" y="2996952"/>
            <a:ext cx="432048" cy="504056"/>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30000"/>
              </a:spcBef>
              <a:spcAft>
                <a:spcPct val="0"/>
              </a:spcAft>
              <a:buClrTx/>
              <a:buSzTx/>
              <a:buFontTx/>
              <a:buNone/>
              <a:tabLst/>
            </a:pPr>
            <a:endParaRPr kumimoji="0" lang="nl-NL" sz="1200" b="1" i="0" u="none" strike="noStrike" cap="none" normalizeH="0" baseline="0">
              <a:ln>
                <a:noFill/>
              </a:ln>
              <a:solidFill>
                <a:schemeClr val="tx1"/>
              </a:solidFill>
              <a:effectLst/>
              <a:latin typeface="Arial" charset="0"/>
              <a:ea typeface="ＭＳ Ｐゴシック" charset="0"/>
            </a:endParaRPr>
          </a:p>
        </p:txBody>
      </p:sp>
      <p:sp>
        <p:nvSpPr>
          <p:cNvPr id="6" name="Ovaal 5"/>
          <p:cNvSpPr/>
          <p:nvPr/>
        </p:nvSpPr>
        <p:spPr bwMode="auto">
          <a:xfrm>
            <a:off x="5590356" y="2636912"/>
            <a:ext cx="1080120" cy="504056"/>
          </a:xfrm>
          <a:prstGeom prst="ellipse">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30000"/>
              </a:spcBef>
              <a:spcAft>
                <a:spcPct val="0"/>
              </a:spcAft>
              <a:buClrTx/>
              <a:buSzTx/>
              <a:buFontTx/>
              <a:buNone/>
              <a:tabLst/>
            </a:pPr>
            <a:endParaRPr kumimoji="0" lang="nl-NL" sz="1200" b="1" i="0" u="none" strike="noStrike" cap="none" normalizeH="0" baseline="0">
              <a:ln>
                <a:noFill/>
              </a:ln>
              <a:solidFill>
                <a:schemeClr val="tx1"/>
              </a:solidFill>
              <a:effectLst/>
              <a:latin typeface="Arial" charset="0"/>
              <a:ea typeface="ＭＳ Ｐゴシック" charset="0"/>
            </a:endParaRPr>
          </a:p>
        </p:txBody>
      </p:sp>
    </p:spTree>
  </p:cSld>
  <p:clrMapOvr>
    <a:masterClrMapping/>
  </p:clrMapOvr>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Titel 1"/>
          <p:cNvSpPr>
            <a:spLocks noGrp="1"/>
          </p:cNvSpPr>
          <p:nvPr>
            <p:ph type="title" idx="4294967295"/>
          </p:nvPr>
        </p:nvSpPr>
        <p:spPr/>
        <p:txBody>
          <a:bodyPr lIns="0" tIns="0" rIns="0" bIns="0" anchor="b"/>
          <a:lstStyle/>
          <a:p>
            <a:pPr>
              <a:defRPr/>
            </a:pPr>
            <a:r>
              <a:rPr lang="nl-NL" dirty="0">
                <a:ea typeface="+mj-ea"/>
                <a:cs typeface="+mj-cs"/>
              </a:rPr>
              <a:t>9: </a:t>
            </a:r>
            <a:r>
              <a:rPr lang="nl-NL" dirty="0" err="1">
                <a:ea typeface="+mj-ea"/>
                <a:cs typeface="+mj-cs"/>
              </a:rPr>
              <a:t>Modal</a:t>
            </a:r>
            <a:r>
              <a:rPr lang="nl-NL" dirty="0">
                <a:ea typeface="+mj-ea"/>
                <a:cs typeface="+mj-cs"/>
              </a:rPr>
              <a:t> of </a:t>
            </a:r>
            <a:r>
              <a:rPr lang="nl-NL" dirty="0" err="1">
                <a:ea typeface="+mj-ea"/>
                <a:cs typeface="+mj-cs"/>
              </a:rPr>
              <a:t>Normal</a:t>
            </a:r>
            <a:endParaRPr lang="nl-NL" dirty="0">
              <a:ea typeface="+mj-ea"/>
              <a:cs typeface="+mj-cs"/>
            </a:endParaRPr>
          </a:p>
        </p:txBody>
      </p:sp>
      <p:sp>
        <p:nvSpPr>
          <p:cNvPr id="3" name="Tijdelijke aanduiding voor tekst 2"/>
          <p:cNvSpPr>
            <a:spLocks noGrp="1"/>
          </p:cNvSpPr>
          <p:nvPr>
            <p:ph type="body" sz="quarter" idx="4294967295"/>
          </p:nvPr>
        </p:nvSpPr>
        <p:spPr>
          <a:xfrm>
            <a:off x="1344613" y="1776413"/>
            <a:ext cx="10656887" cy="4389437"/>
          </a:xfrm>
        </p:spPr>
        <p:txBody>
          <a:bodyPr lIns="0" tIns="0" rIns="0" bIns="0">
            <a:noAutofit/>
          </a:bodyPr>
          <a:lstStyle/>
          <a:p>
            <a:pPr marL="1588" indent="0">
              <a:spcBef>
                <a:spcPts val="2400"/>
              </a:spcBef>
              <a:buFontTx/>
              <a:buNone/>
              <a:defRPr/>
            </a:pPr>
            <a:r>
              <a:rPr lang="nl-NL" sz="2400" dirty="0">
                <a:ea typeface="+mn-ea"/>
                <a:cs typeface="+mn-cs"/>
              </a:rPr>
              <a:t>De werkwijze van een </a:t>
            </a:r>
            <a:r>
              <a:rPr lang="nl-NL" sz="2400" dirty="0" err="1">
                <a:ea typeface="+mn-ea"/>
                <a:cs typeface="+mn-cs"/>
              </a:rPr>
              <a:t>Modal</a:t>
            </a:r>
            <a:r>
              <a:rPr lang="nl-NL" sz="2400" dirty="0">
                <a:ea typeface="+mn-ea"/>
                <a:cs typeface="+mn-cs"/>
              </a:rPr>
              <a:t> </a:t>
            </a:r>
            <a:r>
              <a:rPr lang="nl-NL" sz="2400" dirty="0" err="1">
                <a:ea typeface="+mn-ea"/>
                <a:cs typeface="+mn-cs"/>
              </a:rPr>
              <a:t>Dialog</a:t>
            </a:r>
            <a:r>
              <a:rPr lang="nl-NL" sz="2400" dirty="0">
                <a:ea typeface="+mn-ea"/>
                <a:cs typeface="+mn-cs"/>
              </a:rPr>
              <a:t> verschilt ten opzichte van het </a:t>
            </a:r>
            <a:r>
              <a:rPr lang="nl-NL" sz="2400" dirty="0" err="1">
                <a:ea typeface="+mn-ea"/>
                <a:cs typeface="+mn-cs"/>
              </a:rPr>
              <a:t>Normal</a:t>
            </a:r>
            <a:r>
              <a:rPr lang="nl-NL" sz="2400" dirty="0">
                <a:ea typeface="+mn-ea"/>
                <a:cs typeface="+mn-cs"/>
              </a:rPr>
              <a:t> </a:t>
            </a:r>
            <a:r>
              <a:rPr lang="nl-NL" sz="2400" dirty="0" err="1">
                <a:ea typeface="+mn-ea"/>
                <a:cs typeface="+mn-cs"/>
              </a:rPr>
              <a:t>dialog</a:t>
            </a:r>
            <a:r>
              <a:rPr lang="nl-NL" sz="2400" dirty="0">
                <a:ea typeface="+mn-ea"/>
                <a:cs typeface="+mn-cs"/>
              </a:rPr>
              <a:t>, als volgt:</a:t>
            </a:r>
          </a:p>
          <a:p>
            <a:pPr marL="287338" indent="-285750">
              <a:spcBef>
                <a:spcPts val="2400"/>
              </a:spcBef>
              <a:defRPr/>
            </a:pPr>
            <a:r>
              <a:rPr lang="nl-NL" sz="2400" dirty="0">
                <a:ea typeface="+mn-ea"/>
                <a:cs typeface="+mn-cs"/>
              </a:rPr>
              <a:t>Projecteert zich over een ander (het aanroepende) </a:t>
            </a:r>
            <a:r>
              <a:rPr lang="nl-NL" sz="2400" dirty="0" err="1">
                <a:ea typeface="+mn-ea"/>
                <a:cs typeface="+mn-cs"/>
              </a:rPr>
              <a:t>dialog</a:t>
            </a:r>
            <a:r>
              <a:rPr lang="nl-NL" sz="2400" dirty="0">
                <a:ea typeface="+mn-ea"/>
                <a:cs typeface="+mn-cs"/>
              </a:rPr>
              <a:t> heen</a:t>
            </a:r>
          </a:p>
          <a:p>
            <a:pPr marL="268288" indent="-266700">
              <a:spcBef>
                <a:spcPts val="2400"/>
              </a:spcBef>
              <a:defRPr/>
            </a:pPr>
            <a:r>
              <a:rPr lang="nl-NL" sz="2400" dirty="0" err="1">
                <a:ea typeface="+mn-ea"/>
                <a:cs typeface="+mn-cs"/>
              </a:rPr>
              <a:t>Modal</a:t>
            </a:r>
            <a:r>
              <a:rPr lang="nl-NL" sz="2400" dirty="0">
                <a:ea typeface="+mn-ea"/>
                <a:cs typeface="+mn-cs"/>
              </a:rPr>
              <a:t> </a:t>
            </a:r>
            <a:r>
              <a:rPr lang="nl-NL" sz="2400" dirty="0" err="1">
                <a:ea typeface="+mn-ea"/>
                <a:cs typeface="+mn-cs"/>
              </a:rPr>
              <a:t>dialog</a:t>
            </a:r>
            <a:r>
              <a:rPr lang="nl-NL" sz="2400" dirty="0">
                <a:ea typeface="+mn-ea"/>
                <a:cs typeface="+mn-cs"/>
              </a:rPr>
              <a:t> moet formeel afgesloten worden. Wanneer het </a:t>
            </a:r>
            <a:r>
              <a:rPr lang="nl-NL" sz="2400" dirty="0" err="1">
                <a:ea typeface="+mn-ea"/>
                <a:cs typeface="+mn-cs"/>
              </a:rPr>
              <a:t>Modal</a:t>
            </a:r>
            <a:r>
              <a:rPr lang="nl-NL" sz="2400" dirty="0">
                <a:ea typeface="+mn-ea"/>
                <a:cs typeface="+mn-cs"/>
              </a:rPr>
              <a:t> </a:t>
            </a:r>
            <a:r>
              <a:rPr lang="nl-NL" sz="2400" dirty="0" err="1">
                <a:ea typeface="+mn-ea"/>
                <a:cs typeface="+mn-cs"/>
              </a:rPr>
              <a:t>Dialog</a:t>
            </a:r>
            <a:r>
              <a:rPr lang="nl-NL" sz="2400" dirty="0">
                <a:ea typeface="+mn-ea"/>
                <a:cs typeface="+mn-cs"/>
              </a:rPr>
              <a:t> open is kun je niet naar de onderliggende </a:t>
            </a:r>
            <a:r>
              <a:rPr lang="nl-NL" sz="2400" dirty="0" err="1">
                <a:ea typeface="+mn-ea"/>
                <a:cs typeface="+mn-cs"/>
              </a:rPr>
              <a:t>dialog</a:t>
            </a:r>
            <a:r>
              <a:rPr lang="nl-NL" sz="2400" dirty="0">
                <a:ea typeface="+mn-ea"/>
                <a:cs typeface="+mn-cs"/>
              </a:rPr>
              <a:t> heen zonder het </a:t>
            </a:r>
            <a:r>
              <a:rPr lang="nl-NL" sz="2400" dirty="0" err="1">
                <a:ea typeface="+mn-ea"/>
                <a:cs typeface="+mn-cs"/>
              </a:rPr>
              <a:t>Modal</a:t>
            </a:r>
            <a:r>
              <a:rPr lang="nl-NL" sz="2400" dirty="0">
                <a:ea typeface="+mn-ea"/>
                <a:cs typeface="+mn-cs"/>
              </a:rPr>
              <a:t> </a:t>
            </a:r>
            <a:r>
              <a:rPr lang="nl-NL" sz="2400" dirty="0" err="1">
                <a:ea typeface="+mn-ea"/>
                <a:cs typeface="+mn-cs"/>
              </a:rPr>
              <a:t>Dialog</a:t>
            </a:r>
            <a:r>
              <a:rPr lang="nl-NL" sz="2400" dirty="0">
                <a:ea typeface="+mn-ea"/>
                <a:cs typeface="+mn-cs"/>
              </a:rPr>
              <a:t> eerst af te sluiten, door gebruik van [Cancel] of [Save].</a:t>
            </a:r>
          </a:p>
          <a:p>
            <a:pPr marL="268288" indent="-266700">
              <a:spcBef>
                <a:spcPts val="2400"/>
              </a:spcBef>
              <a:defRPr/>
            </a:pPr>
            <a:r>
              <a:rPr lang="nl-NL" sz="2400" dirty="0">
                <a:ea typeface="+mn-ea"/>
                <a:cs typeface="+mn-cs"/>
              </a:rPr>
              <a:t>Een non-</a:t>
            </a:r>
            <a:r>
              <a:rPr lang="nl-NL" sz="2400" dirty="0" err="1">
                <a:ea typeface="+mn-ea"/>
                <a:cs typeface="+mn-cs"/>
              </a:rPr>
              <a:t>modal</a:t>
            </a:r>
            <a:r>
              <a:rPr lang="nl-NL" sz="2400" dirty="0">
                <a:ea typeface="+mn-ea"/>
                <a:cs typeface="+mn-cs"/>
              </a:rPr>
              <a:t> </a:t>
            </a:r>
            <a:r>
              <a:rPr lang="nl-NL" sz="2400" dirty="0" err="1">
                <a:ea typeface="+mn-ea"/>
                <a:cs typeface="+mn-cs"/>
              </a:rPr>
              <a:t>dialog</a:t>
            </a:r>
            <a:r>
              <a:rPr lang="nl-NL" sz="2400" dirty="0">
                <a:ea typeface="+mn-ea"/>
                <a:cs typeface="+mn-cs"/>
              </a:rPr>
              <a:t> hoeft niet eerst afgesloten te worden. Deze wordt in deze cursus niet besproken.</a:t>
            </a:r>
          </a:p>
        </p:txBody>
      </p:sp>
      <p:sp>
        <p:nvSpPr>
          <p:cNvPr id="1863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FADC5AA-61F6-4F73-8B69-9BAF66A51FB5}" type="slidenum">
              <a:rPr lang="nl-NL" altLang="nl-NL" sz="800" b="0" smtClean="0">
                <a:solidFill>
                  <a:srgbClr val="9F9F9F"/>
                </a:solidFill>
                <a:latin typeface="Calibri" panose="020F0502020204030204" pitchFamily="34" charset="0"/>
              </a:rPr>
              <a:pPr eaLnBrk="1" hangingPunct="1">
                <a:spcBef>
                  <a:spcPct val="0"/>
                </a:spcBef>
                <a:buClrTx/>
                <a:buFontTx/>
                <a:buNone/>
              </a:pPr>
              <a:t>153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Titel 1"/>
          <p:cNvSpPr>
            <a:spLocks noGrp="1"/>
          </p:cNvSpPr>
          <p:nvPr>
            <p:ph type="title" idx="4294967295"/>
          </p:nvPr>
        </p:nvSpPr>
        <p:spPr>
          <a:xfrm>
            <a:off x="1344613" y="-100013"/>
            <a:ext cx="10656887" cy="1041401"/>
          </a:xfrm>
        </p:spPr>
        <p:txBody>
          <a:bodyPr lIns="0" tIns="0" rIns="0" bIns="0" anchor="b"/>
          <a:lstStyle/>
          <a:p>
            <a:pPr>
              <a:defRPr/>
            </a:pPr>
            <a:r>
              <a:rPr lang="nl-NL" dirty="0">
                <a:ea typeface="+mj-ea"/>
                <a:cs typeface="+mj-cs"/>
              </a:rPr>
              <a:t>9: </a:t>
            </a:r>
            <a:r>
              <a:rPr lang="nl-NL" dirty="0" err="1">
                <a:ea typeface="+mj-ea"/>
                <a:cs typeface="+mj-cs"/>
              </a:rPr>
              <a:t>Modal</a:t>
            </a:r>
            <a:r>
              <a:rPr lang="nl-NL" dirty="0">
                <a:ea typeface="+mj-ea"/>
                <a:cs typeface="+mj-cs"/>
              </a:rPr>
              <a:t> of </a:t>
            </a:r>
            <a:r>
              <a:rPr lang="nl-NL" dirty="0" err="1">
                <a:ea typeface="+mj-ea"/>
                <a:cs typeface="+mj-cs"/>
              </a:rPr>
              <a:t>Normal</a:t>
            </a:r>
            <a:endParaRPr lang="nl-NL" dirty="0">
              <a:ea typeface="+mj-ea"/>
              <a:cs typeface="+mj-cs"/>
            </a:endParaRPr>
          </a:p>
        </p:txBody>
      </p:sp>
      <p:sp>
        <p:nvSpPr>
          <p:cNvPr id="187395" name="Tijdelijke aanduiding voor tekst 2"/>
          <p:cNvSpPr>
            <a:spLocks noGrp="1"/>
          </p:cNvSpPr>
          <p:nvPr>
            <p:ph type="body" sz="quarter" idx="4294967295"/>
          </p:nvPr>
        </p:nvSpPr>
        <p:spPr>
          <a:xfrm>
            <a:off x="1357313" y="1125538"/>
            <a:ext cx="10498137" cy="4895850"/>
          </a:xfrm>
        </p:spPr>
        <p:txBody>
          <a:bodyPr lIns="0" tIns="0" rIns="0" bIns="0"/>
          <a:lstStyle/>
          <a:p>
            <a:pPr marL="1588" indent="0">
              <a:spcBef>
                <a:spcPts val="2400"/>
              </a:spcBef>
              <a:buFontTx/>
              <a:buNone/>
            </a:pPr>
            <a:r>
              <a:rPr lang="nl-NL" altLang="nl-NL" sz="2400"/>
              <a:t>3 soorten dialogs:</a:t>
            </a:r>
          </a:p>
          <a:p>
            <a:pPr marL="1588" indent="0">
              <a:spcBef>
                <a:spcPts val="2400"/>
              </a:spcBef>
              <a:buFontTx/>
              <a:buNone/>
            </a:pPr>
            <a:r>
              <a:rPr lang="nl-NL" altLang="nl-NL" sz="2400"/>
              <a:t>Normal: “normaal” scherm. Van het ene naar het andere scherm door middel van branching, knoppen of menu’s, hiërarchie, breadcrumbs</a:t>
            </a:r>
          </a:p>
          <a:p>
            <a:pPr marL="1588" indent="0">
              <a:spcBef>
                <a:spcPts val="2400"/>
              </a:spcBef>
              <a:buFontTx/>
              <a:buNone/>
            </a:pPr>
            <a:r>
              <a:rPr lang="nl-NL" altLang="nl-NL" sz="2400"/>
              <a:t>Modal: projectie over een andere (mag ook een Modal zijn) dialog heen. Moet formeel worden afgesloten. Kan alleen aangeroepen worden vanaf een andere dialog.</a:t>
            </a:r>
          </a:p>
          <a:p>
            <a:pPr marL="1588" indent="0">
              <a:spcBef>
                <a:spcPts val="2400"/>
              </a:spcBef>
              <a:buFontTx/>
              <a:buNone/>
            </a:pPr>
            <a:r>
              <a:rPr lang="nl-NL" altLang="nl-NL" sz="2400"/>
              <a:t>Non-modal: als een Modal, maar de gebruiker mag uit de Modal dialog bewegen.</a:t>
            </a:r>
          </a:p>
        </p:txBody>
      </p:sp>
      <p:sp>
        <p:nvSpPr>
          <p:cNvPr id="1873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2FC2103-ED8B-4DA3-8C8B-34E00855A8CD}" type="slidenum">
              <a:rPr lang="nl-NL" altLang="nl-NL" sz="800" b="0" smtClean="0">
                <a:solidFill>
                  <a:srgbClr val="9F9F9F"/>
                </a:solidFill>
                <a:latin typeface="Calibri" panose="020F0502020204030204" pitchFamily="34" charset="0"/>
              </a:rPr>
              <a:pPr eaLnBrk="1" hangingPunct="1">
                <a:spcBef>
                  <a:spcPct val="0"/>
                </a:spcBef>
                <a:buClrTx/>
                <a:buFontTx/>
                <a:buNone/>
              </a:pPr>
              <a:t>154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Titel 1"/>
          <p:cNvSpPr>
            <a:spLocks noGrp="1"/>
          </p:cNvSpPr>
          <p:nvPr>
            <p:ph type="title" idx="4294967295"/>
          </p:nvPr>
        </p:nvSpPr>
        <p:spPr/>
        <p:txBody>
          <a:bodyPr lIns="0" tIns="0" rIns="0" bIns="0" anchor="b"/>
          <a:lstStyle/>
          <a:p>
            <a:pPr>
              <a:defRPr/>
            </a:pPr>
            <a:r>
              <a:rPr lang="nl-NL" dirty="0">
                <a:ea typeface="+mj-ea"/>
                <a:cs typeface="+mj-cs"/>
              </a:rPr>
              <a:t>9: </a:t>
            </a:r>
            <a:r>
              <a:rPr lang="nl-NL" dirty="0" err="1">
                <a:ea typeface="+mj-ea"/>
                <a:cs typeface="+mj-cs"/>
              </a:rPr>
              <a:t>Modal</a:t>
            </a:r>
            <a:r>
              <a:rPr lang="nl-NL" dirty="0">
                <a:ea typeface="+mj-ea"/>
                <a:cs typeface="+mj-cs"/>
              </a:rPr>
              <a:t> of </a:t>
            </a:r>
            <a:r>
              <a:rPr lang="nl-NL" dirty="0" err="1">
                <a:ea typeface="+mj-ea"/>
                <a:cs typeface="+mj-cs"/>
              </a:rPr>
              <a:t>Normal</a:t>
            </a:r>
            <a:endParaRPr lang="nl-NL" dirty="0">
              <a:ea typeface="+mj-ea"/>
              <a:cs typeface="+mj-cs"/>
            </a:endParaRPr>
          </a:p>
        </p:txBody>
      </p:sp>
      <p:sp>
        <p:nvSpPr>
          <p:cNvPr id="189443" name="Tijdelijke aanduiding voor tekst 2"/>
          <p:cNvSpPr>
            <a:spLocks noGrp="1"/>
          </p:cNvSpPr>
          <p:nvPr>
            <p:ph type="body" sz="quarter" idx="4294967295"/>
          </p:nvPr>
        </p:nvSpPr>
        <p:spPr>
          <a:xfrm>
            <a:off x="1420813" y="1692275"/>
            <a:ext cx="5330825" cy="4389438"/>
          </a:xfrm>
        </p:spPr>
        <p:txBody>
          <a:bodyPr lIns="0" tIns="0" rIns="0" bIns="0"/>
          <a:lstStyle/>
          <a:p>
            <a:pPr marL="1588" indent="0">
              <a:spcBef>
                <a:spcPts val="2400"/>
              </a:spcBef>
              <a:buFontTx/>
              <a:buNone/>
            </a:pPr>
            <a:r>
              <a:rPr lang="nl-NL" altLang="nl-NL" sz="2400" dirty="0"/>
              <a:t>Wanneer een page als “</a:t>
            </a:r>
            <a:r>
              <a:rPr lang="nl-NL" altLang="ja-JP" sz="2400" dirty="0" err="1"/>
              <a:t>Modal</a:t>
            </a:r>
            <a:r>
              <a:rPr lang="nl-NL" altLang="nl-NL" sz="2400" dirty="0"/>
              <a:t>”</a:t>
            </a:r>
            <a:r>
              <a:rPr lang="nl-NL" altLang="ja-JP" sz="2400" dirty="0"/>
              <a:t> is gedefinieerd dan kan deze later evt. terug naar </a:t>
            </a:r>
            <a:r>
              <a:rPr lang="nl-NL" altLang="nl-NL" sz="2400" dirty="0"/>
              <a:t>“</a:t>
            </a:r>
            <a:r>
              <a:rPr lang="nl-NL" altLang="ja-JP" sz="2400" dirty="0" err="1"/>
              <a:t>Normal</a:t>
            </a:r>
            <a:r>
              <a:rPr lang="nl-NL" altLang="nl-NL" sz="2400" dirty="0"/>
              <a:t>”</a:t>
            </a:r>
            <a:r>
              <a:rPr lang="nl-NL" altLang="ja-JP" sz="2400" dirty="0"/>
              <a:t> worden gezet. Het is ook mogelijk om een </a:t>
            </a:r>
            <a:r>
              <a:rPr lang="nl-NL" altLang="nl-NL" sz="2400" dirty="0"/>
              <a:t>“</a:t>
            </a:r>
            <a:r>
              <a:rPr lang="nl-NL" altLang="ja-JP" sz="2400" dirty="0" err="1"/>
              <a:t>Normal</a:t>
            </a:r>
            <a:r>
              <a:rPr lang="nl-NL" altLang="nl-NL" sz="2400" dirty="0"/>
              <a:t>”</a:t>
            </a:r>
            <a:r>
              <a:rPr lang="nl-NL" altLang="ja-JP" sz="2400" dirty="0"/>
              <a:t> page naar </a:t>
            </a:r>
            <a:r>
              <a:rPr lang="nl-NL" altLang="nl-NL" sz="2400" dirty="0"/>
              <a:t>“</a:t>
            </a:r>
            <a:r>
              <a:rPr lang="nl-NL" altLang="ja-JP" sz="2400" dirty="0" err="1"/>
              <a:t>Modal</a:t>
            </a:r>
            <a:r>
              <a:rPr lang="nl-NL" altLang="nl-NL" sz="2400" dirty="0"/>
              <a:t>”</a:t>
            </a:r>
            <a:r>
              <a:rPr lang="nl-NL" altLang="ja-JP" sz="2400" dirty="0"/>
              <a:t> om te zetten, maar daarbij moeten de hiervoor besproken vereisten (aan een </a:t>
            </a:r>
            <a:r>
              <a:rPr lang="nl-NL" altLang="ja-JP" sz="2400" dirty="0" err="1"/>
              <a:t>Modal</a:t>
            </a:r>
            <a:r>
              <a:rPr lang="nl-NL" altLang="ja-JP" sz="2400" dirty="0"/>
              <a:t> page) in acht worden genomen.</a:t>
            </a:r>
          </a:p>
          <a:p>
            <a:pPr marL="1588" indent="0">
              <a:spcBef>
                <a:spcPts val="2400"/>
              </a:spcBef>
              <a:buFontTx/>
              <a:buNone/>
            </a:pPr>
            <a:r>
              <a:rPr lang="nl-NL" altLang="nl-NL" sz="2400" dirty="0"/>
              <a:t>Eigenschap: </a:t>
            </a:r>
            <a:r>
              <a:rPr lang="nl-NL" altLang="nl-NL" sz="2400" b="1" dirty="0"/>
              <a:t>Page Mode</a:t>
            </a:r>
          </a:p>
        </p:txBody>
      </p:sp>
      <p:sp>
        <p:nvSpPr>
          <p:cNvPr id="18944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313312A-51EE-46A3-8694-A660885DD5CD}" type="slidenum">
              <a:rPr lang="nl-NL" altLang="nl-NL" sz="800" b="0" smtClean="0">
                <a:solidFill>
                  <a:srgbClr val="9F9F9F"/>
                </a:solidFill>
                <a:latin typeface="Calibri" panose="020F0502020204030204" pitchFamily="34" charset="0"/>
              </a:rPr>
              <a:pPr eaLnBrk="1" hangingPunct="1">
                <a:spcBef>
                  <a:spcPct val="0"/>
                </a:spcBef>
                <a:buClrTx/>
                <a:buFontTx/>
                <a:buNone/>
              </a:pPr>
              <a:t>155</a:t>
            </a:fld>
            <a:endParaRPr lang="nl-NL" altLang="nl-NL" sz="800" b="0">
              <a:solidFill>
                <a:srgbClr val="9F9F9F"/>
              </a:solidFill>
              <a:latin typeface="Calibri" panose="020F0502020204030204" pitchFamily="34" charset="0"/>
            </a:endParaRPr>
          </a:p>
        </p:txBody>
      </p:sp>
      <p:pic>
        <p:nvPicPr>
          <p:cNvPr id="3" name="Afbeelding 2"/>
          <p:cNvPicPr>
            <a:picLocks noChangeAspect="1"/>
          </p:cNvPicPr>
          <p:nvPr/>
        </p:nvPicPr>
        <p:blipFill>
          <a:blip r:embed="rId3"/>
          <a:stretch>
            <a:fillRect/>
          </a:stretch>
        </p:blipFill>
        <p:spPr>
          <a:xfrm>
            <a:off x="7534572" y="1916832"/>
            <a:ext cx="3479979" cy="1441524"/>
          </a:xfrm>
          <a:prstGeom prst="rect">
            <a:avLst/>
          </a:prstGeom>
        </p:spPr>
      </p:pic>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ChangeArrowheads="1"/>
          </p:cNvSpPr>
          <p:nvPr>
            <p:ph type="title"/>
          </p:nvPr>
        </p:nvSpPr>
        <p:spPr/>
        <p:txBody>
          <a:bodyPr/>
          <a:lstStyle/>
          <a:p>
            <a:pPr>
              <a:defRPr/>
            </a:pPr>
            <a:r>
              <a:rPr lang="en-US" dirty="0">
                <a:ea typeface="+mj-ea"/>
                <a:cs typeface="+mj-cs"/>
              </a:rPr>
              <a:t>9: </a:t>
            </a:r>
            <a:r>
              <a:rPr lang="en-US" dirty="0" err="1">
                <a:ea typeface="+mj-ea"/>
                <a:cs typeface="+mj-cs"/>
              </a:rPr>
              <a:t>Vragen</a:t>
            </a:r>
            <a:r>
              <a:rPr lang="en-US" dirty="0">
                <a:ea typeface="+mj-ea"/>
                <a:cs typeface="+mj-cs"/>
              </a:rPr>
              <a:t>?</a:t>
            </a:r>
            <a:endParaRPr lang="nl-NL" dirty="0">
              <a:ea typeface="+mj-ea"/>
              <a:cs typeface="+mj-cs"/>
            </a:endParaRPr>
          </a:p>
        </p:txBody>
      </p:sp>
      <p:sp>
        <p:nvSpPr>
          <p:cNvPr id="191491" name="Rectangle 3"/>
          <p:cNvSpPr>
            <a:spLocks noGrp="1" noChangeArrowheads="1"/>
          </p:cNvSpPr>
          <p:nvPr>
            <p:ph type="body" idx="1"/>
          </p:nvPr>
        </p:nvSpPr>
        <p:spPr/>
        <p:txBody>
          <a:bodyPr/>
          <a:lstStyle/>
          <a:p>
            <a:pPr marL="0" indent="0">
              <a:buFontTx/>
              <a:buNone/>
            </a:pPr>
            <a:r>
              <a:rPr lang="nl-NL" altLang="nl-NL" sz="2400" b="1" dirty="0"/>
              <a:t>Oefeningen Hoofdstuk 9</a:t>
            </a:r>
          </a:p>
          <a:p>
            <a:pPr marL="457200" indent="-457200">
              <a:spcBef>
                <a:spcPts val="0"/>
              </a:spcBef>
              <a:buFont typeface="+mj-lt"/>
              <a:buAutoNum type="arabicPeriod"/>
            </a:pPr>
            <a:r>
              <a:rPr lang="nl-NL" altLang="nl-NL" sz="2000" dirty="0"/>
              <a:t>Werken met </a:t>
            </a:r>
            <a:r>
              <a:rPr lang="nl-NL" altLang="nl-NL" sz="2000" dirty="0" err="1"/>
              <a:t>Normal</a:t>
            </a:r>
            <a:r>
              <a:rPr lang="nl-NL" altLang="nl-NL" sz="2000" dirty="0"/>
              <a:t>, </a:t>
            </a:r>
            <a:r>
              <a:rPr lang="nl-NL" altLang="nl-NL" sz="2000" dirty="0" err="1"/>
              <a:t>Modal</a:t>
            </a:r>
            <a:r>
              <a:rPr lang="nl-NL" altLang="nl-NL" sz="2000" dirty="0"/>
              <a:t> en Non-</a:t>
            </a:r>
            <a:r>
              <a:rPr lang="nl-NL" altLang="nl-NL" sz="2000" dirty="0" err="1"/>
              <a:t>Modal</a:t>
            </a:r>
            <a:r>
              <a:rPr lang="nl-NL" altLang="nl-NL" sz="2000" dirty="0"/>
              <a:t> schermen</a:t>
            </a:r>
          </a:p>
          <a:p>
            <a:pPr marL="457200" indent="-457200">
              <a:spcBef>
                <a:spcPts val="0"/>
              </a:spcBef>
              <a:buFont typeface="+mj-lt"/>
              <a:buAutoNum type="arabicPeriod"/>
            </a:pPr>
            <a:r>
              <a:rPr lang="nl-NL" altLang="nl-NL" sz="2000" dirty="0"/>
              <a:t>Uitgebreide functionaliteit van kalenders</a:t>
            </a:r>
          </a:p>
          <a:p>
            <a:pPr marL="457200" indent="-457200">
              <a:spcBef>
                <a:spcPts val="0"/>
              </a:spcBef>
              <a:buFont typeface="+mj-lt"/>
              <a:buAutoNum type="arabicPeriod"/>
            </a:pPr>
            <a:r>
              <a:rPr lang="nl-NL" altLang="nl-NL" sz="2000" dirty="0"/>
              <a:t>Kalenders kunnen ook gebouwd worden met meer dan één page, waarbij de aan te roepen page ook als </a:t>
            </a:r>
            <a:r>
              <a:rPr lang="nl-NL" altLang="nl-NL" sz="2000" dirty="0" err="1"/>
              <a:t>Modal</a:t>
            </a:r>
            <a:r>
              <a:rPr lang="nl-NL" altLang="nl-NL" sz="2000" dirty="0"/>
              <a:t> gebruikt kan worden</a:t>
            </a:r>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endParaRPr lang="nl-NL" dirty="0">
              <a:ea typeface="+mj-ea"/>
            </a:endParaRP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dirty="0">
                <a:ea typeface="+mn-ea"/>
              </a:rPr>
              <a:t>Doelstelling</a:t>
            </a:r>
          </a:p>
          <a:p>
            <a:pPr marL="287338" indent="-285750">
              <a:spcBef>
                <a:spcPts val="2400"/>
              </a:spcBef>
              <a:defRPr/>
            </a:pPr>
            <a:r>
              <a:rPr lang="nl-NL" dirty="0">
                <a:ea typeface="+mn-ea"/>
              </a:rPr>
              <a:t>Na deze les kunt u:</a:t>
            </a:r>
          </a:p>
          <a:p>
            <a:pPr>
              <a:defRPr/>
            </a:pPr>
            <a:endParaRPr lang="nl-NL" dirty="0">
              <a:ea typeface="+mn-ea"/>
            </a:endParaRPr>
          </a:p>
          <a:p>
            <a:pPr>
              <a:defRPr/>
            </a:pPr>
            <a:endParaRPr lang="nl-NL" dirty="0">
              <a:ea typeface="+mn-ea"/>
            </a:endParaRPr>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Titel 1"/>
          <p:cNvSpPr>
            <a:spLocks noGrp="1"/>
          </p:cNvSpPr>
          <p:nvPr>
            <p:ph type="title" idx="4294967295"/>
          </p:nvPr>
        </p:nvSpPr>
        <p:spPr/>
        <p:txBody>
          <a:bodyPr lIns="0" tIns="0" rIns="0" bIns="0" anchor="b"/>
          <a:lstStyle/>
          <a:p>
            <a:pPr>
              <a:defRPr/>
            </a:pPr>
            <a:r>
              <a:rPr lang="nl-NL" dirty="0">
                <a:ea typeface="+mj-ea"/>
                <a:cs typeface="+mj-cs"/>
              </a:rPr>
              <a:t>10: Page Processing</a:t>
            </a:r>
          </a:p>
        </p:txBody>
      </p:sp>
      <p:sp>
        <p:nvSpPr>
          <p:cNvPr id="193539"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sz="2400"/>
              <a:t>In een applicatie bestaan verschillende soorten Pages:</a:t>
            </a:r>
          </a:p>
          <a:p>
            <a:pPr marL="1588" indent="0">
              <a:spcBef>
                <a:spcPts val="2400"/>
              </a:spcBef>
              <a:buFontTx/>
              <a:buNone/>
            </a:pPr>
            <a:r>
              <a:rPr lang="nl-NL" altLang="nl-NL" sz="2400"/>
              <a:t>Forms, Reports, Charts, Calendars</a:t>
            </a:r>
          </a:p>
          <a:p>
            <a:pPr marL="1588" indent="0">
              <a:spcBef>
                <a:spcPts val="2400"/>
              </a:spcBef>
              <a:buFontTx/>
              <a:buNone/>
            </a:pPr>
            <a:r>
              <a:rPr lang="nl-NL" altLang="nl-NL" sz="2400"/>
              <a:t>Elke soort wordt op een andere manier verwerkt. Data wordt uit de database geput, gebruiker werkt data bij via één van deze pages</a:t>
            </a:r>
          </a:p>
          <a:p>
            <a:pPr marL="1588" indent="0">
              <a:spcBef>
                <a:spcPts val="2400"/>
              </a:spcBef>
              <a:buFontTx/>
              <a:buNone/>
            </a:pPr>
            <a:r>
              <a:rPr lang="nl-NL" altLang="nl-NL" sz="2400"/>
              <a:t>Gebruiker of applicatie vraagt informatie aan: REQUEST</a:t>
            </a:r>
          </a:p>
          <a:p>
            <a:pPr marL="1588" indent="0">
              <a:spcBef>
                <a:spcPts val="2400"/>
              </a:spcBef>
              <a:buFontTx/>
              <a:buNone/>
            </a:pPr>
            <a:r>
              <a:rPr lang="nl-NL" altLang="nl-NL" sz="2400"/>
              <a:t>Database geeft informatie terug: RENDERING</a:t>
            </a:r>
          </a:p>
        </p:txBody>
      </p:sp>
      <p:sp>
        <p:nvSpPr>
          <p:cNvPr id="19354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77B2BD6-287C-4349-900F-DA3CB05A7712}" type="slidenum">
              <a:rPr lang="nl-NL" altLang="nl-NL" sz="800" b="0" smtClean="0">
                <a:solidFill>
                  <a:srgbClr val="9F9F9F"/>
                </a:solidFill>
                <a:latin typeface="Calibri" panose="020F0502020204030204" pitchFamily="34" charset="0"/>
              </a:rPr>
              <a:pPr eaLnBrk="1" hangingPunct="1">
                <a:spcBef>
                  <a:spcPct val="0"/>
                </a:spcBef>
                <a:buClrTx/>
                <a:buFontTx/>
                <a:buNone/>
              </a:pPr>
              <a:t>158</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
          <p:cNvSpPr txBox="1">
            <a:spLocks noChangeArrowheads="1"/>
          </p:cNvSpPr>
          <p:nvPr/>
        </p:nvSpPr>
        <p:spPr bwMode="auto">
          <a:xfrm>
            <a:off x="2530475" y="0"/>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Architectuur (Apex)</a:t>
            </a:r>
          </a:p>
        </p:txBody>
      </p:sp>
      <p:pic>
        <p:nvPicPr>
          <p:cNvPr id="12"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212" y="3573016"/>
            <a:ext cx="4615880" cy="2910342"/>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12362" y="1037446"/>
            <a:ext cx="6473299" cy="2535570"/>
          </a:xfrm>
          <a:prstGeom prst="rect">
            <a:avLst/>
          </a:prstGeom>
        </p:spPr>
      </p:pic>
    </p:spTree>
    <p:extLst>
      <p:ext uri="{BB962C8B-B14F-4D97-AF65-F5344CB8AC3E}">
        <p14:creationId xmlns:p14="http://schemas.microsoft.com/office/powerpoint/2010/main" val="231626839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el 1"/>
          <p:cNvSpPr>
            <a:spLocks noGrp="1"/>
          </p:cNvSpPr>
          <p:nvPr>
            <p:ph type="title" idx="4294967295"/>
          </p:nvPr>
        </p:nvSpPr>
        <p:spPr/>
        <p:txBody>
          <a:bodyPr lIns="0" tIns="0" rIns="0" bIns="0" anchor="b"/>
          <a:lstStyle/>
          <a:p>
            <a:pPr>
              <a:defRPr/>
            </a:pPr>
            <a:r>
              <a:rPr lang="nl-NL" dirty="0">
                <a:ea typeface="+mj-ea"/>
                <a:cs typeface="+mj-cs"/>
              </a:rPr>
              <a:t>1: APEX Introductie: </a:t>
            </a:r>
            <a:r>
              <a:rPr lang="nl-NL" dirty="0" err="1">
                <a:ea typeface="+mj-ea"/>
                <a:cs typeface="+mj-cs"/>
              </a:rPr>
              <a:t>apex.world</a:t>
            </a:r>
            <a:endParaRPr lang="nl-NL" dirty="0">
              <a:ea typeface="+mj-ea"/>
              <a:cs typeface="+mj-cs"/>
            </a:endParaRPr>
          </a:p>
        </p:txBody>
      </p:sp>
      <p:sp>
        <p:nvSpPr>
          <p:cNvPr id="57346" name="Tijdelijke aanduiding voor tekst 2"/>
          <p:cNvSpPr>
            <a:spLocks noGrp="1"/>
          </p:cNvSpPr>
          <p:nvPr>
            <p:ph type="body" sz="quarter" idx="4294967295"/>
          </p:nvPr>
        </p:nvSpPr>
        <p:spPr>
          <a:xfrm>
            <a:off x="1419225" y="1776413"/>
            <a:ext cx="8485188" cy="4389437"/>
          </a:xfrm>
        </p:spPr>
        <p:txBody>
          <a:bodyPr lIns="0" tIns="0" rIns="0" bIns="0"/>
          <a:lstStyle/>
          <a:p>
            <a:pPr marL="1588" indent="0">
              <a:spcBef>
                <a:spcPts val="2400"/>
              </a:spcBef>
              <a:buFontTx/>
              <a:buNone/>
              <a:defRPr/>
            </a:pPr>
            <a:endParaRPr lang="nl-NL" dirty="0">
              <a:ea typeface="+mn-ea"/>
              <a:cs typeface="+mn-cs"/>
            </a:endParaRPr>
          </a:p>
        </p:txBody>
      </p:sp>
      <p:sp>
        <p:nvSpPr>
          <p:cNvPr id="256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B223022-D66F-425D-82D4-E5A1A2889336}" type="slidenum">
              <a:rPr lang="nl-NL" altLang="nl-NL" sz="800" b="0" smtClean="0">
                <a:solidFill>
                  <a:srgbClr val="9F9F9F"/>
                </a:solidFill>
                <a:latin typeface="Calibri" panose="020F0502020204030204" pitchFamily="34" charset="0"/>
              </a:rPr>
              <a:pPr eaLnBrk="1" hangingPunct="1">
                <a:spcBef>
                  <a:spcPct val="0"/>
                </a:spcBef>
                <a:buClrTx/>
                <a:buFontTx/>
                <a:buNone/>
              </a:pPr>
              <a:t>16</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3"/>
          <a:stretch>
            <a:fillRect/>
          </a:stretch>
        </p:blipFill>
        <p:spPr>
          <a:xfrm>
            <a:off x="1269876" y="1268760"/>
            <a:ext cx="10270876" cy="3170223"/>
          </a:xfrm>
          <a:prstGeom prst="rect">
            <a:avLst/>
          </a:prstGeom>
        </p:spPr>
      </p:pic>
    </p:spTree>
  </p:cSld>
  <p:clrMapOvr>
    <a:masterClrMapping/>
  </p:clrMapOvr>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Titel 1"/>
          <p:cNvSpPr>
            <a:spLocks noGrp="1"/>
          </p:cNvSpPr>
          <p:nvPr>
            <p:ph type="title" idx="4294967295"/>
          </p:nvPr>
        </p:nvSpPr>
        <p:spPr/>
        <p:txBody>
          <a:bodyPr lIns="0" tIns="0" rIns="0" bIns="0" anchor="b"/>
          <a:lstStyle/>
          <a:p>
            <a:pPr>
              <a:defRPr/>
            </a:pPr>
            <a:r>
              <a:rPr lang="nl-NL" dirty="0">
                <a:ea typeface="+mj-ea"/>
                <a:cs typeface="+mj-cs"/>
              </a:rPr>
              <a:t>10: Page Processing</a:t>
            </a:r>
          </a:p>
        </p:txBody>
      </p:sp>
      <p:sp>
        <p:nvSpPr>
          <p:cNvPr id="3" name="Tijdelijke aanduiding voor tekst 2"/>
          <p:cNvSpPr>
            <a:spLocks noGrp="1"/>
          </p:cNvSpPr>
          <p:nvPr>
            <p:ph type="body" sz="quarter" idx="4294967295"/>
          </p:nvPr>
        </p:nvSpPr>
        <p:spPr>
          <a:xfrm>
            <a:off x="1344613" y="1270000"/>
            <a:ext cx="4467225" cy="4895850"/>
          </a:xfrm>
        </p:spPr>
        <p:txBody>
          <a:bodyPr lIns="0" tIns="0" rIns="0" bIns="0">
            <a:noAutofit/>
          </a:bodyPr>
          <a:lstStyle/>
          <a:p>
            <a:pPr marL="458788" indent="-457200">
              <a:spcBef>
                <a:spcPts val="2400"/>
              </a:spcBef>
              <a:defRPr/>
            </a:pPr>
            <a:r>
              <a:rPr lang="nl-NL" sz="2400" dirty="0">
                <a:ea typeface="+mn-ea"/>
                <a:cs typeface="+mn-cs"/>
              </a:rPr>
              <a:t>verschilt per soort page</a:t>
            </a:r>
          </a:p>
          <a:p>
            <a:pPr marL="458788" indent="-457200">
              <a:spcBef>
                <a:spcPts val="2400"/>
              </a:spcBef>
              <a:defRPr/>
            </a:pPr>
            <a:r>
              <a:rPr lang="nl-NL" sz="2400" dirty="0">
                <a:ea typeface="+mn-ea"/>
                <a:cs typeface="+mn-cs"/>
              </a:rPr>
              <a:t>wordt default per Form of Report aangemaakt bij gebruik van een wizard. De processen voeren dan standaard-functionaliteit uit, zoals het ophalen of bijwerken van gegevens</a:t>
            </a:r>
          </a:p>
          <a:p>
            <a:pPr marL="458788" indent="-457200">
              <a:spcBef>
                <a:spcPts val="2400"/>
              </a:spcBef>
              <a:defRPr/>
            </a:pPr>
            <a:r>
              <a:rPr lang="nl-NL" sz="2400" dirty="0">
                <a:ea typeface="+mn-ea"/>
                <a:cs typeface="+mn-cs"/>
              </a:rPr>
              <a:t>is achteraf nog bij te werken</a:t>
            </a:r>
          </a:p>
          <a:p>
            <a:pPr marL="458788" indent="-457200">
              <a:spcBef>
                <a:spcPts val="2400"/>
              </a:spcBef>
              <a:buFontTx/>
              <a:buNone/>
              <a:defRPr/>
            </a:pPr>
            <a:r>
              <a:rPr lang="nl-NL" sz="2400" dirty="0">
                <a:ea typeface="+mn-ea"/>
                <a:cs typeface="+mn-cs"/>
              </a:rPr>
              <a:t> </a:t>
            </a:r>
          </a:p>
        </p:txBody>
      </p:sp>
      <p:sp>
        <p:nvSpPr>
          <p:cNvPr id="19558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46A5582-7D3C-44B2-82A6-362B6CD150EA}" type="slidenum">
              <a:rPr lang="nl-NL" altLang="nl-NL" sz="800" b="0" smtClean="0">
                <a:solidFill>
                  <a:srgbClr val="9F9F9F"/>
                </a:solidFill>
                <a:latin typeface="Calibri" panose="020F0502020204030204" pitchFamily="34" charset="0"/>
              </a:rPr>
              <a:pPr eaLnBrk="1" hangingPunct="1">
                <a:spcBef>
                  <a:spcPct val="0"/>
                </a:spcBef>
                <a:buClrTx/>
                <a:buFontTx/>
                <a:buNone/>
              </a:pPr>
              <a:t>160</a:t>
            </a:fld>
            <a:endParaRPr lang="nl-NL" altLang="nl-NL" sz="800" b="0">
              <a:solidFill>
                <a:srgbClr val="9F9F9F"/>
              </a:solidFill>
              <a:latin typeface="Calibri" panose="020F0502020204030204" pitchFamily="34" charset="0"/>
            </a:endParaRPr>
          </a:p>
        </p:txBody>
      </p:sp>
      <p:pic>
        <p:nvPicPr>
          <p:cNvPr id="195589" name="Afbeelding 5" descr="Macintosh HD:Users:victorbax:Desktop:Screen Shot 2015-11-18 at 10.35.1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4413" y="1173163"/>
            <a:ext cx="5807075" cy="477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Titel 1"/>
          <p:cNvSpPr>
            <a:spLocks noGrp="1"/>
          </p:cNvSpPr>
          <p:nvPr>
            <p:ph type="title" idx="4294967295"/>
          </p:nvPr>
        </p:nvSpPr>
        <p:spPr/>
        <p:txBody>
          <a:bodyPr lIns="0" tIns="0" rIns="0" bIns="0" anchor="b"/>
          <a:lstStyle/>
          <a:p>
            <a:pPr>
              <a:defRPr/>
            </a:pPr>
            <a:r>
              <a:rPr lang="nl-NL" dirty="0">
                <a:ea typeface="+mj-ea"/>
                <a:cs typeface="+mj-cs"/>
              </a:rPr>
              <a:t>10: Wat is Page Processing?</a:t>
            </a:r>
          </a:p>
        </p:txBody>
      </p:sp>
      <p:sp>
        <p:nvSpPr>
          <p:cNvPr id="202754" name="Tijdelijke aanduiding voor tekst 2"/>
          <p:cNvSpPr>
            <a:spLocks noGrp="1"/>
          </p:cNvSpPr>
          <p:nvPr>
            <p:ph type="body" sz="quarter" idx="4294967295"/>
          </p:nvPr>
        </p:nvSpPr>
        <p:spPr>
          <a:xfrm>
            <a:off x="1344613" y="1776413"/>
            <a:ext cx="10656887" cy="4389437"/>
          </a:xfrm>
        </p:spPr>
        <p:txBody>
          <a:bodyPr lIns="0" tIns="0" rIns="0" bIns="0"/>
          <a:lstStyle/>
          <a:p>
            <a:pPr marL="458788" indent="-457200">
              <a:spcBef>
                <a:spcPts val="2400"/>
              </a:spcBef>
              <a:defRPr/>
            </a:pPr>
            <a:r>
              <a:rPr lang="nl-NL" sz="2400" b="1" dirty="0">
                <a:ea typeface="+mn-ea"/>
                <a:cs typeface="+mn-cs"/>
              </a:rPr>
              <a:t>Interpretatie</a:t>
            </a:r>
            <a:r>
              <a:rPr lang="nl-NL" sz="2400" dirty="0">
                <a:ea typeface="+mn-ea"/>
                <a:cs typeface="+mn-cs"/>
              </a:rPr>
              <a:t> van wat er vanuit de database geput wordt. </a:t>
            </a:r>
            <a:r>
              <a:rPr lang="nl-NL" sz="2400" dirty="0" err="1">
                <a:ea typeface="+mn-ea"/>
                <a:cs typeface="+mn-cs"/>
              </a:rPr>
              <a:t>Metadata</a:t>
            </a:r>
            <a:r>
              <a:rPr lang="nl-NL" sz="2400" dirty="0">
                <a:ea typeface="+mn-ea"/>
                <a:cs typeface="+mn-cs"/>
              </a:rPr>
              <a:t> uit de database wordt zo omgezet dat de browser een zichtbare, bewerkbare Page kan vertonen</a:t>
            </a:r>
            <a:br>
              <a:rPr lang="nl-NL" sz="2400" dirty="0">
                <a:ea typeface="+mn-ea"/>
                <a:cs typeface="+mn-cs"/>
              </a:rPr>
            </a:br>
            <a:r>
              <a:rPr lang="nl-NL" sz="2400" dirty="0">
                <a:ea typeface="+mn-ea"/>
                <a:cs typeface="+mn-cs"/>
              </a:rPr>
              <a:t>Denk daarbij aan een combinatie van HTML5, CSS3 en </a:t>
            </a:r>
            <a:r>
              <a:rPr lang="nl-NL" sz="2400" dirty="0" err="1">
                <a:ea typeface="+mn-ea"/>
                <a:cs typeface="+mn-cs"/>
              </a:rPr>
              <a:t>JavaScript</a:t>
            </a:r>
            <a:endParaRPr lang="nl-NL" sz="2400" dirty="0">
              <a:ea typeface="+mn-ea"/>
              <a:cs typeface="+mn-cs"/>
            </a:endParaRPr>
          </a:p>
          <a:p>
            <a:pPr marL="458788" indent="-457200">
              <a:spcBef>
                <a:spcPts val="2400"/>
              </a:spcBef>
              <a:defRPr/>
            </a:pPr>
            <a:r>
              <a:rPr lang="nl-NL" sz="2400" dirty="0">
                <a:ea typeface="+mn-ea"/>
                <a:cs typeface="+mn-cs"/>
              </a:rPr>
              <a:t>Voert </a:t>
            </a:r>
            <a:r>
              <a:rPr lang="nl-NL" sz="2400" b="1" dirty="0">
                <a:ea typeface="+mn-ea"/>
                <a:cs typeface="+mn-cs"/>
              </a:rPr>
              <a:t>verwerking</a:t>
            </a:r>
            <a:r>
              <a:rPr lang="nl-NL" sz="2400" dirty="0">
                <a:ea typeface="+mn-ea"/>
                <a:cs typeface="+mn-cs"/>
              </a:rPr>
              <a:t> van de pages uit. Deze verwerking bestaat o.a. uit data naar de database toebrengen, data uit de database putten, berekeningen, validaties (van data), processen (in zijn algemeenheid) en </a:t>
            </a:r>
            <a:r>
              <a:rPr lang="nl-NL" sz="2400" dirty="0" err="1">
                <a:ea typeface="+mn-ea"/>
                <a:cs typeface="+mn-cs"/>
              </a:rPr>
              <a:t>branching</a:t>
            </a:r>
            <a:endParaRPr lang="nl-NL" sz="2400" dirty="0">
              <a:ea typeface="+mn-ea"/>
              <a:cs typeface="+mn-cs"/>
            </a:endParaRPr>
          </a:p>
        </p:txBody>
      </p:sp>
      <p:sp>
        <p:nvSpPr>
          <p:cNvPr id="19763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86C61FB-BD0F-4B97-8411-FF29D022081B}" type="slidenum">
              <a:rPr lang="nl-NL" altLang="nl-NL" sz="800" b="0" smtClean="0">
                <a:solidFill>
                  <a:srgbClr val="9F9F9F"/>
                </a:solidFill>
                <a:latin typeface="Calibri" panose="020F0502020204030204" pitchFamily="34" charset="0"/>
              </a:rPr>
              <a:pPr eaLnBrk="1" hangingPunct="1">
                <a:spcBef>
                  <a:spcPct val="0"/>
                </a:spcBef>
                <a:buClrTx/>
                <a:buFontTx/>
                <a:buNone/>
              </a:pPr>
              <a:t>161</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Titel 1"/>
          <p:cNvSpPr>
            <a:spLocks noGrp="1"/>
          </p:cNvSpPr>
          <p:nvPr>
            <p:ph type="title" idx="4294967295"/>
          </p:nvPr>
        </p:nvSpPr>
        <p:spPr/>
        <p:txBody>
          <a:bodyPr lIns="0" tIns="0" rIns="0" bIns="0" anchor="b"/>
          <a:lstStyle/>
          <a:p>
            <a:pPr>
              <a:defRPr/>
            </a:pPr>
            <a:r>
              <a:rPr lang="nl-NL" dirty="0">
                <a:ea typeface="+mj-ea"/>
                <a:cs typeface="+mj-cs"/>
              </a:rPr>
              <a:t>10: Page Processing</a:t>
            </a:r>
          </a:p>
        </p:txBody>
      </p:sp>
      <p:sp>
        <p:nvSpPr>
          <p:cNvPr id="203778"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Page </a:t>
            </a:r>
            <a:r>
              <a:rPr lang="nl-NL" sz="2400" dirty="0" err="1">
                <a:ea typeface="+mn-ea"/>
                <a:cs typeface="+mn-cs"/>
              </a:rPr>
              <a:t>processes</a:t>
            </a:r>
            <a:r>
              <a:rPr lang="nl-NL" sz="2400" dirty="0">
                <a:ea typeface="+mn-ea"/>
                <a:cs typeface="+mn-cs"/>
              </a:rPr>
              <a:t> (kunnen) verschillen tussen verschillende soorten pages, bijvoorbeeld DML Form, Interactive Report, Classic Report, </a:t>
            </a:r>
            <a:r>
              <a:rPr lang="nl-NL" sz="2400" dirty="0" err="1">
                <a:ea typeface="+mn-ea"/>
                <a:cs typeface="+mn-cs"/>
              </a:rPr>
              <a:t>Graph</a:t>
            </a:r>
            <a:r>
              <a:rPr lang="nl-NL" sz="2400" dirty="0">
                <a:ea typeface="+mn-ea"/>
                <a:cs typeface="+mn-cs"/>
              </a:rPr>
              <a:t>, etc.</a:t>
            </a:r>
          </a:p>
          <a:p>
            <a:pPr marL="1588" indent="0">
              <a:spcBef>
                <a:spcPts val="2400"/>
              </a:spcBef>
              <a:buFontTx/>
              <a:buNone/>
              <a:defRPr/>
            </a:pPr>
            <a:endParaRPr lang="nl-NL" sz="2400" dirty="0">
              <a:ea typeface="+mn-ea"/>
              <a:cs typeface="+mn-cs"/>
            </a:endParaRPr>
          </a:p>
        </p:txBody>
      </p:sp>
      <p:sp>
        <p:nvSpPr>
          <p:cNvPr id="1986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61E68DAC-459F-442F-9D42-8799C46F8C6E}" type="slidenum">
              <a:rPr lang="nl-NL" altLang="nl-NL" sz="800" b="0" smtClean="0">
                <a:solidFill>
                  <a:srgbClr val="9F9F9F"/>
                </a:solidFill>
                <a:latin typeface="Calibri" panose="020F0502020204030204" pitchFamily="34" charset="0"/>
              </a:rPr>
              <a:pPr eaLnBrk="1" hangingPunct="1">
                <a:spcBef>
                  <a:spcPct val="0"/>
                </a:spcBef>
                <a:buClrTx/>
                <a:buFontTx/>
                <a:buNone/>
              </a:pPr>
              <a:t>162</a:t>
            </a:fld>
            <a:endParaRPr lang="nl-NL" altLang="nl-NL" sz="800" b="0">
              <a:solidFill>
                <a:srgbClr val="9F9F9F"/>
              </a:solidFill>
              <a:latin typeface="Calibri" panose="020F0502020204030204" pitchFamily="34" charset="0"/>
            </a:endParaRPr>
          </a:p>
        </p:txBody>
      </p:sp>
      <p:pic>
        <p:nvPicPr>
          <p:cNvPr id="198661" name="Afbeelding 5" descr="Screen Shot 2016-02-10 at 10.03.1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87475" y="3289300"/>
            <a:ext cx="83058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el 1"/>
          <p:cNvSpPr>
            <a:spLocks noGrp="1"/>
          </p:cNvSpPr>
          <p:nvPr>
            <p:ph type="title" idx="4294967295"/>
          </p:nvPr>
        </p:nvSpPr>
        <p:spPr/>
        <p:txBody>
          <a:bodyPr lIns="0" tIns="0" rIns="0" bIns="0" anchor="b"/>
          <a:lstStyle/>
          <a:p>
            <a:pPr>
              <a:defRPr/>
            </a:pPr>
            <a:r>
              <a:rPr lang="nl-NL" dirty="0">
                <a:ea typeface="+mj-ea"/>
                <a:cs typeface="+mj-cs"/>
              </a:rPr>
              <a:t>10: Page Processing, DML Form</a:t>
            </a:r>
          </a:p>
        </p:txBody>
      </p:sp>
      <p:sp>
        <p:nvSpPr>
          <p:cNvPr id="204802" name="Tijdelijke aanduiding voor tekst 2"/>
          <p:cNvSpPr>
            <a:spLocks noGrp="1"/>
          </p:cNvSpPr>
          <p:nvPr>
            <p:ph type="body" sz="quarter" idx="4294967295"/>
          </p:nvPr>
        </p:nvSpPr>
        <p:spPr>
          <a:xfrm>
            <a:off x="1420813" y="1776413"/>
            <a:ext cx="5910262" cy="4389437"/>
          </a:xfrm>
        </p:spPr>
        <p:txBody>
          <a:bodyPr lIns="0" tIns="0" rIns="0" bIns="0"/>
          <a:lstStyle/>
          <a:p>
            <a:pPr marL="1588" indent="0">
              <a:spcBef>
                <a:spcPts val="2400"/>
              </a:spcBef>
              <a:buFontTx/>
              <a:buNone/>
              <a:defRPr/>
            </a:pPr>
            <a:r>
              <a:rPr lang="nl-NL" sz="2400" dirty="0">
                <a:ea typeface="+mn-ea"/>
                <a:cs typeface="+mn-cs"/>
              </a:rPr>
              <a:t>Get PK: genereert, wanneer nodig, een </a:t>
            </a:r>
            <a:r>
              <a:rPr lang="nl-NL" sz="2400" dirty="0" err="1">
                <a:ea typeface="+mn-ea"/>
                <a:cs typeface="+mn-cs"/>
              </a:rPr>
              <a:t>primary</a:t>
            </a:r>
            <a:r>
              <a:rPr lang="nl-NL" sz="2400" dirty="0">
                <a:ea typeface="+mn-ea"/>
                <a:cs typeface="+mn-cs"/>
              </a:rPr>
              <a:t> </a:t>
            </a:r>
            <a:r>
              <a:rPr lang="nl-NL" sz="2400" dirty="0" err="1">
                <a:ea typeface="+mn-ea"/>
                <a:cs typeface="+mn-cs"/>
              </a:rPr>
              <a:t>key</a:t>
            </a:r>
            <a:endParaRPr lang="nl-NL" sz="2400" dirty="0">
              <a:ea typeface="+mn-ea"/>
              <a:cs typeface="+mn-cs"/>
            </a:endParaRPr>
          </a:p>
          <a:p>
            <a:pPr marL="1588" indent="0">
              <a:spcBef>
                <a:spcPts val="2400"/>
              </a:spcBef>
              <a:buFontTx/>
              <a:buNone/>
              <a:defRPr/>
            </a:pPr>
            <a:r>
              <a:rPr lang="nl-NL" sz="2400" dirty="0" err="1">
                <a:ea typeface="+mn-ea"/>
                <a:cs typeface="+mn-cs"/>
              </a:rPr>
              <a:t>Process</a:t>
            </a:r>
            <a:r>
              <a:rPr lang="nl-NL" sz="2400" dirty="0">
                <a:ea typeface="+mn-ea"/>
                <a:cs typeface="+mn-cs"/>
              </a:rPr>
              <a:t> </a:t>
            </a:r>
            <a:r>
              <a:rPr lang="nl-NL" sz="2400" dirty="0" err="1">
                <a:ea typeface="+mn-ea"/>
                <a:cs typeface="+mn-cs"/>
              </a:rPr>
              <a:t>Row</a:t>
            </a:r>
            <a:r>
              <a:rPr lang="nl-NL" sz="2400" dirty="0">
                <a:ea typeface="+mn-ea"/>
                <a:cs typeface="+mn-cs"/>
              </a:rPr>
              <a:t>: verwerkt een rij uit de EMP tabel. Heeft een </a:t>
            </a:r>
            <a:r>
              <a:rPr lang="nl-NL" sz="2400" dirty="0" err="1">
                <a:ea typeface="+mn-ea"/>
                <a:cs typeface="+mn-cs"/>
              </a:rPr>
              <a:t>primary</a:t>
            </a:r>
            <a:r>
              <a:rPr lang="nl-NL" sz="2400" dirty="0">
                <a:ea typeface="+mn-ea"/>
                <a:cs typeface="+mn-cs"/>
              </a:rPr>
              <a:t> </a:t>
            </a:r>
            <a:r>
              <a:rPr lang="nl-NL" sz="2400" dirty="0" err="1">
                <a:ea typeface="+mn-ea"/>
                <a:cs typeface="+mn-cs"/>
              </a:rPr>
              <a:t>key</a:t>
            </a:r>
            <a:r>
              <a:rPr lang="nl-NL" sz="2400" dirty="0">
                <a:ea typeface="+mn-ea"/>
                <a:cs typeface="+mn-cs"/>
              </a:rPr>
              <a:t> nodig</a:t>
            </a:r>
          </a:p>
          <a:p>
            <a:pPr marL="1588" indent="0">
              <a:spcBef>
                <a:spcPts val="2400"/>
              </a:spcBef>
              <a:buFontTx/>
              <a:buNone/>
              <a:defRPr/>
            </a:pPr>
            <a:r>
              <a:rPr lang="nl-NL" sz="2400" dirty="0">
                <a:ea typeface="+mn-ea"/>
                <a:cs typeface="+mn-cs"/>
              </a:rPr>
              <a:t>Reset: zet alle variabelen uit de </a:t>
            </a:r>
            <a:r>
              <a:rPr lang="nl-NL" sz="2400" dirty="0" err="1">
                <a:ea typeface="+mn-ea"/>
                <a:cs typeface="+mn-cs"/>
              </a:rPr>
              <a:t>session</a:t>
            </a:r>
            <a:r>
              <a:rPr lang="nl-NL" sz="2400" dirty="0">
                <a:ea typeface="+mn-ea"/>
                <a:cs typeface="+mn-cs"/>
              </a:rPr>
              <a:t> state, na verwerking, op </a:t>
            </a:r>
            <a:r>
              <a:rPr lang="nl-NL" sz="2400" dirty="0" err="1">
                <a:ea typeface="+mn-ea"/>
                <a:cs typeface="+mn-cs"/>
              </a:rPr>
              <a:t>Null</a:t>
            </a:r>
            <a:endParaRPr lang="nl-NL" sz="2400" dirty="0">
              <a:ea typeface="+mn-ea"/>
              <a:cs typeface="+mn-cs"/>
            </a:endParaRPr>
          </a:p>
          <a:p>
            <a:pPr marL="1588" indent="0">
              <a:spcBef>
                <a:spcPts val="2400"/>
              </a:spcBef>
              <a:buFontTx/>
              <a:buNone/>
              <a:defRPr/>
            </a:pPr>
            <a:r>
              <a:rPr lang="nl-NL" sz="2400" dirty="0">
                <a:ea typeface="+mn-ea"/>
                <a:cs typeface="+mn-cs"/>
              </a:rPr>
              <a:t>Close </a:t>
            </a:r>
            <a:r>
              <a:rPr lang="nl-NL" sz="2400" dirty="0" err="1">
                <a:ea typeface="+mn-ea"/>
                <a:cs typeface="+mn-cs"/>
              </a:rPr>
              <a:t>dialog</a:t>
            </a:r>
            <a:endParaRPr lang="nl-NL" sz="2400" dirty="0">
              <a:ea typeface="+mn-ea"/>
              <a:cs typeface="+mn-cs"/>
            </a:endParaRPr>
          </a:p>
        </p:txBody>
      </p:sp>
      <p:sp>
        <p:nvSpPr>
          <p:cNvPr id="1996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3116B81-051E-427F-84ED-8BBBC1D31DE2}" type="slidenum">
              <a:rPr lang="nl-NL" altLang="nl-NL" sz="800" b="0" smtClean="0">
                <a:solidFill>
                  <a:srgbClr val="9F9F9F"/>
                </a:solidFill>
                <a:latin typeface="Calibri" panose="020F0502020204030204" pitchFamily="34" charset="0"/>
              </a:rPr>
              <a:pPr eaLnBrk="1" hangingPunct="1">
                <a:spcBef>
                  <a:spcPct val="0"/>
                </a:spcBef>
                <a:buClrTx/>
                <a:buFontTx/>
                <a:buNone/>
              </a:pPr>
              <a:t>163</a:t>
            </a:fld>
            <a:endParaRPr lang="nl-NL" altLang="nl-NL" sz="800" b="0">
              <a:solidFill>
                <a:srgbClr val="9F9F9F"/>
              </a:solidFill>
              <a:latin typeface="Calibri" panose="020F0502020204030204" pitchFamily="34" charset="0"/>
            </a:endParaRPr>
          </a:p>
        </p:txBody>
      </p:sp>
      <p:pic>
        <p:nvPicPr>
          <p:cNvPr id="199685" name="Afbeelding 5" descr="Screen Shot 2016-02-10 at 11.29.4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51713" y="1397000"/>
            <a:ext cx="4305300" cy="454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Titel 1"/>
          <p:cNvSpPr>
            <a:spLocks noGrp="1"/>
          </p:cNvSpPr>
          <p:nvPr>
            <p:ph type="title" idx="4294967295"/>
          </p:nvPr>
        </p:nvSpPr>
        <p:spPr/>
        <p:txBody>
          <a:bodyPr lIns="0" tIns="0" rIns="0" bIns="0" anchor="b"/>
          <a:lstStyle/>
          <a:p>
            <a:pPr>
              <a:defRPr/>
            </a:pPr>
            <a:r>
              <a:rPr lang="nl-NL" dirty="0">
                <a:ea typeface="+mj-ea"/>
                <a:cs typeface="+mj-cs"/>
              </a:rPr>
              <a:t>10: Page Processing, Interactive Report</a:t>
            </a:r>
          </a:p>
        </p:txBody>
      </p:sp>
      <p:sp>
        <p:nvSpPr>
          <p:cNvPr id="200707" name="Tijdelijke aanduiding voor tekst 2"/>
          <p:cNvSpPr>
            <a:spLocks noGrp="1"/>
          </p:cNvSpPr>
          <p:nvPr>
            <p:ph type="body" sz="quarter" idx="4294967295"/>
          </p:nvPr>
        </p:nvSpPr>
        <p:spPr>
          <a:xfrm>
            <a:off x="1344613" y="1776413"/>
            <a:ext cx="4600575" cy="4389437"/>
          </a:xfrm>
        </p:spPr>
        <p:txBody>
          <a:bodyPr lIns="0" tIns="0" rIns="0" bIns="0"/>
          <a:lstStyle/>
          <a:p>
            <a:pPr marL="1588" indent="0">
              <a:spcBef>
                <a:spcPts val="2400"/>
              </a:spcBef>
              <a:buFontTx/>
              <a:buNone/>
            </a:pPr>
            <a:r>
              <a:rPr lang="nl-NL" altLang="nl-NL" sz="2400"/>
              <a:t>Ogenschijnlijk geen processen…</a:t>
            </a:r>
          </a:p>
          <a:p>
            <a:pPr marL="1588" indent="0">
              <a:spcBef>
                <a:spcPts val="2400"/>
              </a:spcBef>
              <a:buFontTx/>
              <a:buNone/>
            </a:pPr>
            <a:r>
              <a:rPr lang="nl-NL" altLang="nl-NL" sz="2400"/>
              <a:t>Hoe komt de data op een Interactive Report terecht?</a:t>
            </a:r>
          </a:p>
        </p:txBody>
      </p:sp>
      <p:sp>
        <p:nvSpPr>
          <p:cNvPr id="2007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6350A47-77DA-46B8-961B-13C399237C9F}" type="slidenum">
              <a:rPr lang="nl-NL" altLang="nl-NL" sz="800" b="0" smtClean="0">
                <a:solidFill>
                  <a:srgbClr val="9F9F9F"/>
                </a:solidFill>
                <a:latin typeface="Calibri" panose="020F0502020204030204" pitchFamily="34" charset="0"/>
              </a:rPr>
              <a:pPr eaLnBrk="1" hangingPunct="1">
                <a:spcBef>
                  <a:spcPct val="0"/>
                </a:spcBef>
                <a:buClrTx/>
                <a:buFontTx/>
                <a:buNone/>
              </a:pPr>
              <a:t>164</a:t>
            </a:fld>
            <a:endParaRPr lang="nl-NL" altLang="nl-NL" sz="800" b="0">
              <a:solidFill>
                <a:srgbClr val="9F9F9F"/>
              </a:solidFill>
              <a:latin typeface="Calibri" panose="020F0502020204030204" pitchFamily="34" charset="0"/>
            </a:endParaRPr>
          </a:p>
        </p:txBody>
      </p:sp>
      <p:pic>
        <p:nvPicPr>
          <p:cNvPr id="200709" name="Afbeelding 5" descr="Screen Shot 2016-02-10 at 11.33.5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56275" y="2027238"/>
            <a:ext cx="5900738" cy="391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2-10 at 11.35.5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1438" y="2852738"/>
            <a:ext cx="7218362" cy="328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Titel 1"/>
          <p:cNvSpPr>
            <a:spLocks noGrp="1"/>
          </p:cNvSpPr>
          <p:nvPr>
            <p:ph type="title" idx="4294967295"/>
          </p:nvPr>
        </p:nvSpPr>
        <p:spPr/>
        <p:txBody>
          <a:bodyPr lIns="0" tIns="0" rIns="0" bIns="0" anchor="b"/>
          <a:lstStyle/>
          <a:p>
            <a:pPr>
              <a:defRPr/>
            </a:pPr>
            <a:r>
              <a:rPr lang="nl-NL" dirty="0">
                <a:ea typeface="+mj-ea"/>
                <a:cs typeface="+mj-cs"/>
              </a:rPr>
              <a:t>10: Page Processing</a:t>
            </a:r>
          </a:p>
        </p:txBody>
      </p:sp>
      <p:sp>
        <p:nvSpPr>
          <p:cNvPr id="201731" name="Tijdelijke aanduiding voor tekst 2"/>
          <p:cNvSpPr>
            <a:spLocks noGrp="1"/>
          </p:cNvSpPr>
          <p:nvPr>
            <p:ph type="body" sz="quarter" idx="4294967295"/>
          </p:nvPr>
        </p:nvSpPr>
        <p:spPr>
          <a:xfrm>
            <a:off x="1344613" y="1776413"/>
            <a:ext cx="4899025" cy="4389437"/>
          </a:xfrm>
        </p:spPr>
        <p:txBody>
          <a:bodyPr lIns="0" tIns="0" rIns="0" bIns="0"/>
          <a:lstStyle/>
          <a:p>
            <a:pPr marL="1588" indent="0">
              <a:spcBef>
                <a:spcPts val="2400"/>
              </a:spcBef>
              <a:buFontTx/>
              <a:buNone/>
            </a:pPr>
            <a:r>
              <a:rPr lang="nl-NL" altLang="nl-NL" sz="2400"/>
              <a:t>Pre-rendering, vóór de Regions: beschikbaar voor verwerking vóór de daadwerkelijke Region vertoond worden, bijvoorbeeld klaarzetten van default-waarden</a:t>
            </a:r>
          </a:p>
          <a:p>
            <a:pPr marL="1588" indent="0">
              <a:spcBef>
                <a:spcPts val="2400"/>
              </a:spcBef>
              <a:buFontTx/>
              <a:buNone/>
            </a:pPr>
            <a:endParaRPr lang="nl-NL" altLang="nl-NL"/>
          </a:p>
        </p:txBody>
      </p:sp>
      <p:sp>
        <p:nvSpPr>
          <p:cNvPr id="2017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EFA0463-19C2-4A37-B79C-909E2FBD7B55}" type="slidenum">
              <a:rPr lang="nl-NL" altLang="nl-NL" sz="800" b="0" smtClean="0">
                <a:solidFill>
                  <a:srgbClr val="9F9F9F"/>
                </a:solidFill>
                <a:latin typeface="Calibri" panose="020F0502020204030204" pitchFamily="34" charset="0"/>
              </a:rPr>
              <a:pPr eaLnBrk="1" hangingPunct="1">
                <a:spcBef>
                  <a:spcPct val="0"/>
                </a:spcBef>
                <a:buClrTx/>
                <a:buFontTx/>
                <a:buNone/>
              </a:pPr>
              <a:t>165</a:t>
            </a:fld>
            <a:endParaRPr lang="nl-NL" altLang="nl-NL" sz="800" b="0">
              <a:solidFill>
                <a:srgbClr val="9F9F9F"/>
              </a:solidFill>
              <a:latin typeface="Calibri" panose="020F0502020204030204" pitchFamily="34" charset="0"/>
            </a:endParaRPr>
          </a:p>
        </p:txBody>
      </p:sp>
      <p:pic>
        <p:nvPicPr>
          <p:cNvPr id="201733" name="Afbeelding 5" descr="Screen Shot 2016-02-10 at 11.40.4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1588" y="476250"/>
            <a:ext cx="5214937" cy="1146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Titel 1"/>
          <p:cNvSpPr>
            <a:spLocks noGrp="1"/>
          </p:cNvSpPr>
          <p:nvPr>
            <p:ph type="title" idx="4294967295"/>
          </p:nvPr>
        </p:nvSpPr>
        <p:spPr/>
        <p:txBody>
          <a:bodyPr lIns="0" tIns="0" rIns="0" bIns="0" anchor="b"/>
          <a:lstStyle/>
          <a:p>
            <a:pPr>
              <a:defRPr/>
            </a:pPr>
            <a:endParaRPr lang="nl-NL">
              <a:ea typeface="+mj-ea"/>
              <a:cs typeface="+mj-cs"/>
            </a:endParaRPr>
          </a:p>
        </p:txBody>
      </p:sp>
      <p:sp>
        <p:nvSpPr>
          <p:cNvPr id="207874" name="Tijdelijke aanduiding voor tekst 2"/>
          <p:cNvSpPr>
            <a:spLocks noGrp="1"/>
          </p:cNvSpPr>
          <p:nvPr>
            <p:ph type="body" sz="quarter" idx="4294967295"/>
          </p:nvPr>
        </p:nvSpPr>
        <p:spPr>
          <a:xfrm>
            <a:off x="1344613" y="1776413"/>
            <a:ext cx="5189537" cy="4389437"/>
          </a:xfrm>
        </p:spPr>
        <p:txBody>
          <a:bodyPr lIns="0" tIns="0" rIns="0" bIns="0"/>
          <a:lstStyle/>
          <a:p>
            <a:pPr marL="1588" indent="0">
              <a:spcBef>
                <a:spcPts val="2400"/>
              </a:spcBef>
              <a:buFontTx/>
              <a:buNone/>
              <a:defRPr/>
            </a:pPr>
            <a:r>
              <a:rPr lang="nl-NL" sz="2400" dirty="0">
                <a:ea typeface="+mn-ea"/>
                <a:cs typeface="+mn-cs"/>
              </a:rPr>
              <a:t>Bij Post-</a:t>
            </a:r>
            <a:r>
              <a:rPr lang="nl-NL" sz="2400" dirty="0" err="1">
                <a:ea typeface="+mn-ea"/>
                <a:cs typeface="+mn-cs"/>
              </a:rPr>
              <a:t>Rendering</a:t>
            </a:r>
            <a:r>
              <a:rPr lang="nl-NL" sz="2400" dirty="0">
                <a:ea typeface="+mn-ea"/>
                <a:cs typeface="+mn-cs"/>
              </a:rPr>
              <a:t> kun je bijvoorbeeld gegevens apart wegschrijven naar de database, nadat de gebruiker klaar is met het gebruik van de dataset in de Region.</a:t>
            </a:r>
          </a:p>
        </p:txBody>
      </p:sp>
      <p:sp>
        <p:nvSpPr>
          <p:cNvPr id="2027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3B8ACFD-E674-4F35-8F7D-A3699D42E728}" type="slidenum">
              <a:rPr lang="nl-NL" altLang="nl-NL" sz="800" b="0" smtClean="0">
                <a:solidFill>
                  <a:srgbClr val="9F9F9F"/>
                </a:solidFill>
                <a:latin typeface="Calibri" panose="020F0502020204030204" pitchFamily="34" charset="0"/>
              </a:rPr>
              <a:pPr eaLnBrk="1" hangingPunct="1">
                <a:spcBef>
                  <a:spcPct val="0"/>
                </a:spcBef>
                <a:buClrTx/>
                <a:buFontTx/>
                <a:buNone/>
              </a:pPr>
              <a:t>166</a:t>
            </a:fld>
            <a:endParaRPr lang="nl-NL" altLang="nl-NL" sz="800" b="0">
              <a:solidFill>
                <a:srgbClr val="9F9F9F"/>
              </a:solidFill>
              <a:latin typeface="Calibri" panose="020F0502020204030204" pitchFamily="34" charset="0"/>
            </a:endParaRPr>
          </a:p>
        </p:txBody>
      </p:sp>
      <p:pic>
        <p:nvPicPr>
          <p:cNvPr id="202757" name="Afbeelding 5" descr="Screen Shot 2016-02-10 at 11.40.4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442075" y="-5029200"/>
            <a:ext cx="5214938" cy="1146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el 1"/>
          <p:cNvSpPr>
            <a:spLocks noGrp="1"/>
          </p:cNvSpPr>
          <p:nvPr>
            <p:ph type="title" idx="4294967295"/>
          </p:nvPr>
        </p:nvSpPr>
        <p:spPr/>
        <p:txBody>
          <a:bodyPr lIns="0" tIns="0" rIns="0" bIns="0" anchor="b"/>
          <a:lstStyle/>
          <a:p>
            <a:pPr>
              <a:defRPr/>
            </a:pPr>
            <a:r>
              <a:rPr lang="nl-NL" dirty="0">
                <a:ea typeface="+mj-ea"/>
                <a:cs typeface="+mj-cs"/>
              </a:rPr>
              <a:t>10: Page Processing: functionaliteit van een proces</a:t>
            </a:r>
          </a:p>
        </p:txBody>
      </p:sp>
      <p:sp>
        <p:nvSpPr>
          <p:cNvPr id="20889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2037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1DEF700-377F-4ABB-9F25-93CA43B77E9D}" type="slidenum">
              <a:rPr lang="nl-NL" altLang="nl-NL" sz="800" b="0" smtClean="0">
                <a:solidFill>
                  <a:srgbClr val="9F9F9F"/>
                </a:solidFill>
                <a:latin typeface="Calibri" panose="020F0502020204030204" pitchFamily="34" charset="0"/>
              </a:rPr>
              <a:pPr eaLnBrk="1" hangingPunct="1">
                <a:spcBef>
                  <a:spcPct val="0"/>
                </a:spcBef>
                <a:buClrTx/>
                <a:buFontTx/>
                <a:buNone/>
              </a:pPr>
              <a:t>167</a:t>
            </a:fld>
            <a:endParaRPr lang="nl-NL" altLang="nl-NL" sz="800" b="0">
              <a:solidFill>
                <a:srgbClr val="9F9F9F"/>
              </a:solidFill>
              <a:latin typeface="Calibri" panose="020F0502020204030204" pitchFamily="34" charset="0"/>
            </a:endParaRPr>
          </a:p>
        </p:txBody>
      </p:sp>
      <p:pic>
        <p:nvPicPr>
          <p:cNvPr id="203781" name="Afbeelding 5" descr="Screen Shot 2016-02-10 at 11.53.2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435100"/>
            <a:ext cx="9371013" cy="488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Titel 1"/>
          <p:cNvSpPr>
            <a:spLocks noGrp="1"/>
          </p:cNvSpPr>
          <p:nvPr>
            <p:ph type="title" idx="4294967295"/>
          </p:nvPr>
        </p:nvSpPr>
        <p:spPr>
          <a:xfrm>
            <a:off x="1412875" y="333375"/>
            <a:ext cx="5403850" cy="1438275"/>
          </a:xfrm>
        </p:spPr>
        <p:txBody>
          <a:bodyPr lIns="0" tIns="0" rIns="0" bIns="0" anchor="b"/>
          <a:lstStyle/>
          <a:p>
            <a:pPr>
              <a:defRPr/>
            </a:pPr>
            <a:r>
              <a:rPr lang="nl-NL" dirty="0">
                <a:ea typeface="+mj-ea"/>
                <a:cs typeface="+mj-cs"/>
              </a:rPr>
              <a:t>10: Page Processing:</a:t>
            </a:r>
            <a:br>
              <a:rPr lang="nl-NL" dirty="0">
                <a:ea typeface="+mj-ea"/>
                <a:cs typeface="+mj-cs"/>
              </a:rPr>
            </a:br>
            <a:r>
              <a:rPr lang="nl-NL" dirty="0">
                <a:ea typeface="+mj-ea"/>
                <a:cs typeface="+mj-cs"/>
              </a:rPr>
              <a:t>overige mogelijke processen</a:t>
            </a:r>
          </a:p>
        </p:txBody>
      </p:sp>
      <p:sp>
        <p:nvSpPr>
          <p:cNvPr id="209922" name="Tijdelijke aanduiding voor tekst 2"/>
          <p:cNvSpPr>
            <a:spLocks noGrp="1"/>
          </p:cNvSpPr>
          <p:nvPr>
            <p:ph type="body" sz="quarter" idx="4294967295"/>
          </p:nvPr>
        </p:nvSpPr>
        <p:spPr>
          <a:xfrm>
            <a:off x="1414463" y="1989138"/>
            <a:ext cx="5040312" cy="4389437"/>
          </a:xfrm>
        </p:spPr>
        <p:txBody>
          <a:bodyPr lIns="0" tIns="0" rIns="0" bIns="0"/>
          <a:lstStyle/>
          <a:p>
            <a:pPr marL="1588" indent="0">
              <a:spcBef>
                <a:spcPts val="2400"/>
              </a:spcBef>
              <a:buFontTx/>
              <a:buNone/>
              <a:defRPr/>
            </a:pPr>
            <a:r>
              <a:rPr lang="nl-NL" sz="2400" dirty="0">
                <a:ea typeface="+mn-ea"/>
                <a:cs typeface="+mn-cs"/>
              </a:rPr>
              <a:t>PL/SQL Code is de meest flexibele optie waarbinnen u naar eigen inzicht functionaliteit kunt bouwen</a:t>
            </a:r>
          </a:p>
          <a:p>
            <a:pPr marL="1588" indent="0">
              <a:spcBef>
                <a:spcPts val="2400"/>
              </a:spcBef>
              <a:buFontTx/>
              <a:buNone/>
              <a:defRPr/>
            </a:pPr>
            <a:endParaRPr lang="nl-NL" sz="2400" dirty="0">
              <a:ea typeface="+mn-ea"/>
              <a:cs typeface="+mn-cs"/>
            </a:endParaRPr>
          </a:p>
          <a:p>
            <a:pPr marL="1588" indent="0">
              <a:spcBef>
                <a:spcPts val="2400"/>
              </a:spcBef>
              <a:buFontTx/>
              <a:buNone/>
              <a:defRPr/>
            </a:pPr>
            <a:r>
              <a:rPr lang="nl-NL" sz="2400" dirty="0">
                <a:ea typeface="+mn-ea"/>
                <a:cs typeface="+mn-cs"/>
              </a:rPr>
              <a:t>Gebruik de Help-functionaliteit!</a:t>
            </a:r>
          </a:p>
        </p:txBody>
      </p:sp>
      <p:sp>
        <p:nvSpPr>
          <p:cNvPr id="2048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6CAF769F-8350-4262-B10F-F71BA6E1E74A}" type="slidenum">
              <a:rPr lang="nl-NL" altLang="nl-NL" sz="800" b="0" smtClean="0">
                <a:solidFill>
                  <a:srgbClr val="9F9F9F"/>
                </a:solidFill>
                <a:latin typeface="Calibri" panose="020F0502020204030204" pitchFamily="34" charset="0"/>
              </a:rPr>
              <a:pPr eaLnBrk="1" hangingPunct="1">
                <a:spcBef>
                  <a:spcPct val="0"/>
                </a:spcBef>
                <a:buClrTx/>
                <a:buFontTx/>
                <a:buNone/>
              </a:pPr>
              <a:t>168</a:t>
            </a:fld>
            <a:endParaRPr lang="nl-NL" altLang="nl-NL" sz="800" b="0">
              <a:solidFill>
                <a:srgbClr val="9F9F9F"/>
              </a:solidFill>
              <a:latin typeface="Calibri" panose="020F0502020204030204" pitchFamily="34" charset="0"/>
            </a:endParaRPr>
          </a:p>
        </p:txBody>
      </p:sp>
      <p:pic>
        <p:nvPicPr>
          <p:cNvPr id="204805" name="Afbeelding 5" descr="Screen Shot 2016-02-10 at 12.14.1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27813" y="533400"/>
            <a:ext cx="5207000" cy="561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el 1"/>
          <p:cNvSpPr>
            <a:spLocks noGrp="1"/>
          </p:cNvSpPr>
          <p:nvPr>
            <p:ph type="title" idx="4294967295"/>
          </p:nvPr>
        </p:nvSpPr>
        <p:spPr/>
        <p:txBody>
          <a:bodyPr lIns="0" tIns="0" rIns="0" bIns="0" anchor="b"/>
          <a:lstStyle/>
          <a:p>
            <a:pPr>
              <a:defRPr/>
            </a:pPr>
            <a:r>
              <a:rPr lang="nl-NL" dirty="0">
                <a:ea typeface="+mj-ea"/>
                <a:cs typeface="+mj-cs"/>
              </a:rPr>
              <a:t>10: Page Processing: URL-opbouw (1)</a:t>
            </a:r>
          </a:p>
        </p:txBody>
      </p:sp>
      <p:sp>
        <p:nvSpPr>
          <p:cNvPr id="210946"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endParaRPr lang="nl-NL">
              <a:ea typeface="+mn-ea"/>
              <a:cs typeface="+mn-cs"/>
            </a:endParaRPr>
          </a:p>
        </p:txBody>
      </p:sp>
      <p:sp>
        <p:nvSpPr>
          <p:cNvPr id="20582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9964E4A-BC63-4CC4-AD9D-56C649BE3E10}" type="slidenum">
              <a:rPr lang="nl-NL" altLang="nl-NL" sz="800" b="0" smtClean="0">
                <a:solidFill>
                  <a:srgbClr val="9F9F9F"/>
                </a:solidFill>
                <a:latin typeface="Calibri" panose="020F0502020204030204" pitchFamily="34" charset="0"/>
              </a:rPr>
              <a:pPr eaLnBrk="1" hangingPunct="1">
                <a:spcBef>
                  <a:spcPct val="0"/>
                </a:spcBef>
                <a:buClrTx/>
                <a:buFontTx/>
                <a:buNone/>
              </a:pPr>
              <a:t>169</a:t>
            </a:fld>
            <a:endParaRPr lang="nl-NL" altLang="nl-NL" sz="800" b="0">
              <a:solidFill>
                <a:srgbClr val="9F9F9F"/>
              </a:solidFill>
              <a:latin typeface="Calibri" panose="020F0502020204030204" pitchFamily="34" charset="0"/>
            </a:endParaRPr>
          </a:p>
        </p:txBody>
      </p:sp>
      <p:pic>
        <p:nvPicPr>
          <p:cNvPr id="205829" name="Afbeelding 5" descr="Screen Shot 2016-02-10 at 11.57.0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89050" y="1993900"/>
            <a:ext cx="10780713"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el 1"/>
          <p:cNvSpPr>
            <a:spLocks noGrp="1"/>
          </p:cNvSpPr>
          <p:nvPr>
            <p:ph type="title" idx="4294967295"/>
          </p:nvPr>
        </p:nvSpPr>
        <p:spPr/>
        <p:txBody>
          <a:bodyPr lIns="0" tIns="0" rIns="0" bIns="0" anchor="b"/>
          <a:lstStyle/>
          <a:p>
            <a:pPr>
              <a:defRPr/>
            </a:pPr>
            <a:r>
              <a:rPr lang="nl-NL">
                <a:ea typeface="+mj-ea"/>
                <a:cs typeface="+mj-cs"/>
              </a:rPr>
              <a:t>1: APEX Introductie</a:t>
            </a:r>
          </a:p>
        </p:txBody>
      </p:sp>
      <p:sp>
        <p:nvSpPr>
          <p:cNvPr id="58370" name="Tijdelijke aanduiding voor tekst 2"/>
          <p:cNvSpPr>
            <a:spLocks noGrp="1"/>
          </p:cNvSpPr>
          <p:nvPr>
            <p:ph type="body" sz="quarter" idx="4294967295"/>
          </p:nvPr>
        </p:nvSpPr>
        <p:spPr>
          <a:xfrm>
            <a:off x="1355725" y="1776413"/>
            <a:ext cx="8483600" cy="4389437"/>
          </a:xfrm>
        </p:spPr>
        <p:txBody>
          <a:bodyPr lIns="0" tIns="0" rIns="0" bIns="0"/>
          <a:lstStyle/>
          <a:p>
            <a:pPr marL="1588" indent="0">
              <a:spcBef>
                <a:spcPts val="2400"/>
              </a:spcBef>
              <a:buFontTx/>
              <a:buNone/>
              <a:defRPr/>
            </a:pPr>
            <a:r>
              <a:rPr lang="nl-NL" sz="2400" dirty="0" err="1">
                <a:ea typeface="+mn-ea"/>
                <a:cs typeface="+mn-cs"/>
              </a:rPr>
              <a:t>Twitter</a:t>
            </a:r>
            <a:endParaRPr lang="nl-NL" sz="2400" dirty="0">
              <a:ea typeface="+mn-ea"/>
              <a:cs typeface="+mn-cs"/>
            </a:endParaRPr>
          </a:p>
          <a:p>
            <a:pPr marL="1588" indent="0">
              <a:spcBef>
                <a:spcPts val="2400"/>
              </a:spcBef>
              <a:buFontTx/>
              <a:buNone/>
              <a:defRPr/>
            </a:pPr>
            <a:r>
              <a:rPr lang="nl-NL" sz="2400" dirty="0">
                <a:ea typeface="+mn-ea"/>
                <a:cs typeface="+mn-cs"/>
              </a:rPr>
              <a:t>#</a:t>
            </a:r>
            <a:r>
              <a:rPr lang="nl-NL" sz="2400" dirty="0" err="1">
                <a:ea typeface="+mn-ea"/>
                <a:cs typeface="+mn-cs"/>
              </a:rPr>
              <a:t>oracleapex</a:t>
            </a:r>
            <a:endParaRPr lang="nl-NL" sz="2400" dirty="0">
              <a:ea typeface="+mn-ea"/>
              <a:cs typeface="+mn-cs"/>
            </a:endParaRPr>
          </a:p>
          <a:p>
            <a:pPr marL="1588" indent="0">
              <a:spcBef>
                <a:spcPts val="2400"/>
              </a:spcBef>
              <a:buFontTx/>
              <a:buNone/>
              <a:defRPr/>
            </a:pPr>
            <a:r>
              <a:rPr lang="nl-NL" sz="2400" dirty="0">
                <a:ea typeface="+mn-ea"/>
                <a:cs typeface="+mn-cs"/>
              </a:rPr>
              <a:t>#</a:t>
            </a:r>
            <a:r>
              <a:rPr lang="nl-NL" sz="2400" dirty="0" err="1">
                <a:ea typeface="+mn-ea"/>
                <a:cs typeface="+mn-cs"/>
              </a:rPr>
              <a:t>oracleapexworld</a:t>
            </a:r>
            <a:endParaRPr lang="nl-NL" sz="2400" dirty="0">
              <a:ea typeface="+mn-ea"/>
              <a:cs typeface="+mn-cs"/>
            </a:endParaRPr>
          </a:p>
        </p:txBody>
      </p:sp>
      <p:sp>
        <p:nvSpPr>
          <p:cNvPr id="276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4ADBF44-C57E-4B97-8901-8621A395CDC8}" type="slidenum">
              <a:rPr lang="nl-NL" altLang="nl-NL" sz="800" b="0" smtClean="0">
                <a:solidFill>
                  <a:srgbClr val="9F9F9F"/>
                </a:solidFill>
                <a:latin typeface="Calibri" panose="020F0502020204030204" pitchFamily="34" charset="0"/>
              </a:rPr>
              <a:pPr eaLnBrk="1" hangingPunct="1">
                <a:spcBef>
                  <a:spcPct val="0"/>
                </a:spcBef>
                <a:buClrTx/>
                <a:buFontTx/>
                <a:buNone/>
              </a:pPr>
              <a:t>17</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1969" name="Titel 1"/>
          <p:cNvSpPr>
            <a:spLocks noGrp="1"/>
          </p:cNvSpPr>
          <p:nvPr>
            <p:ph type="title" idx="4294967295"/>
          </p:nvPr>
        </p:nvSpPr>
        <p:spPr/>
        <p:txBody>
          <a:bodyPr lIns="0" tIns="0" rIns="0" bIns="0" anchor="b"/>
          <a:lstStyle/>
          <a:p>
            <a:pPr>
              <a:defRPr/>
            </a:pPr>
            <a:r>
              <a:rPr lang="nl-NL" dirty="0">
                <a:ea typeface="+mj-ea"/>
                <a:cs typeface="+mj-cs"/>
              </a:rPr>
              <a:t>10: Page Processing: URL-opbouw (2)</a:t>
            </a:r>
          </a:p>
        </p:txBody>
      </p:sp>
      <p:sp>
        <p:nvSpPr>
          <p:cNvPr id="211970"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latin typeface="Courier New" charset="0"/>
                <a:ea typeface="+mn-ea"/>
                <a:cs typeface="Courier New" charset="0"/>
              </a:rPr>
              <a:t>http://&lt;servernaam&gt;/apex/</a:t>
            </a:r>
            <a:r>
              <a:rPr lang="nl-NL" sz="2400" dirty="0" err="1">
                <a:latin typeface="Courier New" charset="0"/>
                <a:ea typeface="+mn-ea"/>
                <a:cs typeface="Courier New" charset="0"/>
              </a:rPr>
              <a:t>f?p</a:t>
            </a:r>
            <a:r>
              <a:rPr lang="nl-NL" sz="2400" dirty="0">
                <a:latin typeface="Courier New" charset="0"/>
                <a:ea typeface="+mn-ea"/>
                <a:cs typeface="Courier New" charset="0"/>
              </a:rPr>
              <a:t>=1:2:3:4:5:6:7:8:9</a:t>
            </a:r>
          </a:p>
          <a:p>
            <a:pPr marL="1588" indent="0">
              <a:spcBef>
                <a:spcPts val="2400"/>
              </a:spcBef>
              <a:buFontTx/>
              <a:buNone/>
              <a:defRPr/>
            </a:pPr>
            <a:r>
              <a:rPr lang="nl-NL" sz="2400" dirty="0">
                <a:ea typeface="+mn-ea"/>
                <a:cs typeface="+mn-cs"/>
              </a:rPr>
              <a:t>9 parameters, na </a:t>
            </a:r>
            <a:r>
              <a:rPr lang="nl-NL" sz="2400" dirty="0">
                <a:latin typeface="Courier New" charset="0"/>
                <a:ea typeface="+mn-ea"/>
                <a:cs typeface="Courier New" charset="0"/>
              </a:rPr>
              <a:t>p</a:t>
            </a:r>
            <a:r>
              <a:rPr lang="nl-NL" sz="2400" dirty="0">
                <a:ea typeface="+mn-ea"/>
                <a:cs typeface="+mn-cs"/>
              </a:rPr>
              <a:t>, bij procedure </a:t>
            </a:r>
            <a:r>
              <a:rPr lang="nl-NL" sz="2400" dirty="0">
                <a:latin typeface="Courier New" charset="0"/>
                <a:ea typeface="+mn-ea"/>
                <a:cs typeface="Courier New" charset="0"/>
              </a:rPr>
              <a:t>f</a:t>
            </a:r>
          </a:p>
          <a:p>
            <a:pPr marL="1588" indent="0">
              <a:spcBef>
                <a:spcPts val="2400"/>
              </a:spcBef>
              <a:buFontTx/>
              <a:buNone/>
              <a:defRPr/>
            </a:pPr>
            <a:endParaRPr lang="nl-NL" sz="2400" dirty="0">
              <a:ea typeface="+mn-ea"/>
              <a:cs typeface="+mn-cs"/>
            </a:endParaRPr>
          </a:p>
          <a:p>
            <a:pPr marL="1588" indent="0">
              <a:spcBef>
                <a:spcPts val="2400"/>
              </a:spcBef>
              <a:buFontTx/>
              <a:buNone/>
              <a:defRPr/>
            </a:pPr>
            <a:r>
              <a:rPr lang="nl-NL" sz="2400" dirty="0">
                <a:ea typeface="+mn-ea"/>
                <a:cs typeface="+mn-cs"/>
              </a:rPr>
              <a:t>Procedure </a:t>
            </a:r>
            <a:r>
              <a:rPr lang="nl-NL" sz="2400" dirty="0">
                <a:latin typeface="Courier New" charset="0"/>
                <a:ea typeface="+mn-ea"/>
                <a:cs typeface="Courier New" charset="0"/>
              </a:rPr>
              <a:t>f</a:t>
            </a:r>
            <a:r>
              <a:rPr lang="nl-NL" sz="2400" dirty="0">
                <a:ea typeface="+mn-ea"/>
                <a:cs typeface="+mn-cs"/>
              </a:rPr>
              <a:t> ressorteert onder APEX-</a:t>
            </a:r>
            <a:r>
              <a:rPr lang="nl-NL" sz="2400" dirty="0" err="1">
                <a:ea typeface="+mn-ea"/>
                <a:cs typeface="+mn-cs"/>
              </a:rPr>
              <a:t>owner</a:t>
            </a:r>
            <a:r>
              <a:rPr lang="nl-NL" sz="2400" dirty="0">
                <a:ea typeface="+mn-ea"/>
                <a:cs typeface="+mn-cs"/>
              </a:rPr>
              <a:t>: APEX_050000</a:t>
            </a:r>
          </a:p>
          <a:p>
            <a:pPr marL="1588" indent="0">
              <a:spcBef>
                <a:spcPts val="2400"/>
              </a:spcBef>
              <a:buFontTx/>
              <a:buNone/>
              <a:defRPr/>
            </a:pPr>
            <a:endParaRPr lang="nl-NL" sz="2400" dirty="0">
              <a:ea typeface="+mn-ea"/>
              <a:cs typeface="+mn-cs"/>
            </a:endParaRPr>
          </a:p>
        </p:txBody>
      </p:sp>
      <p:sp>
        <p:nvSpPr>
          <p:cNvPr id="2068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E57551C-8793-4896-8605-B6CCD5C51049}" type="slidenum">
              <a:rPr lang="nl-NL" altLang="nl-NL" sz="800" b="0" smtClean="0">
                <a:solidFill>
                  <a:srgbClr val="9F9F9F"/>
                </a:solidFill>
                <a:latin typeface="Calibri" panose="020F0502020204030204" pitchFamily="34" charset="0"/>
              </a:rPr>
              <a:pPr eaLnBrk="1" hangingPunct="1">
                <a:spcBef>
                  <a:spcPct val="0"/>
                </a:spcBef>
                <a:buClrTx/>
                <a:buFontTx/>
                <a:buNone/>
              </a:pPr>
              <a:t>170</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Titel 1"/>
          <p:cNvSpPr>
            <a:spLocks noGrp="1"/>
          </p:cNvSpPr>
          <p:nvPr>
            <p:ph type="title" idx="4294967295"/>
          </p:nvPr>
        </p:nvSpPr>
        <p:spPr/>
        <p:txBody>
          <a:bodyPr lIns="0" tIns="0" rIns="0" bIns="0" anchor="b"/>
          <a:lstStyle/>
          <a:p>
            <a:pPr>
              <a:defRPr/>
            </a:pPr>
            <a:r>
              <a:rPr lang="nl-NL" dirty="0">
                <a:ea typeface="+mj-ea"/>
                <a:cs typeface="+mj-cs"/>
              </a:rPr>
              <a:t>10: Page Processing: URL-opbouw (3)</a:t>
            </a:r>
          </a:p>
        </p:txBody>
      </p:sp>
      <p:sp>
        <p:nvSpPr>
          <p:cNvPr id="214018"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b="1" i="1">
                <a:latin typeface="Courier New" charset="0"/>
                <a:ea typeface="+mn-ea"/>
                <a:cs typeface="Courier New" charset="0"/>
              </a:rPr>
              <a:t>http://&lt;servernaam&gt;/apex/f?p=</a:t>
            </a:r>
            <a:br>
              <a:rPr lang="nl-NL" b="1" i="1">
                <a:latin typeface="Courier New" charset="0"/>
                <a:ea typeface="+mn-ea"/>
                <a:cs typeface="Courier New" charset="0"/>
              </a:rPr>
            </a:br>
            <a:r>
              <a:rPr lang="nl-NL" b="1" i="1">
                <a:latin typeface="Courier New" charset="0"/>
                <a:ea typeface="+mn-ea"/>
                <a:cs typeface="Courier New" charset="0"/>
              </a:rPr>
              <a:t>101:</a:t>
            </a:r>
            <a:br>
              <a:rPr lang="nl-NL" b="1" i="1">
                <a:latin typeface="Courier New" charset="0"/>
                <a:ea typeface="+mn-ea"/>
                <a:cs typeface="Courier New" charset="0"/>
              </a:rPr>
            </a:br>
            <a:r>
              <a:rPr lang="nl-NL" b="1" i="1">
                <a:latin typeface="Courier New" charset="0"/>
                <a:ea typeface="+mn-ea"/>
                <a:cs typeface="Courier New" charset="0"/>
              </a:rPr>
              <a:t>9:</a:t>
            </a:r>
            <a:br>
              <a:rPr lang="nl-NL" b="1" i="1">
                <a:latin typeface="Courier New" charset="0"/>
                <a:ea typeface="+mn-ea"/>
                <a:cs typeface="Courier New" charset="0"/>
              </a:rPr>
            </a:br>
            <a:r>
              <a:rPr lang="nl-NL" b="1" i="1">
                <a:latin typeface="Courier New" charset="0"/>
                <a:ea typeface="+mn-ea"/>
                <a:cs typeface="Courier New" charset="0"/>
              </a:rPr>
              <a:t>2975509491673702:</a:t>
            </a:r>
            <a:br>
              <a:rPr lang="nl-NL" b="1" i="1">
                <a:latin typeface="Courier New" charset="0"/>
                <a:ea typeface="+mn-ea"/>
                <a:cs typeface="Courier New" charset="0"/>
              </a:rPr>
            </a:br>
            <a:r>
              <a:rPr lang="nl-NL" b="1" i="1">
                <a:latin typeface="Courier New" charset="0"/>
                <a:ea typeface="+mn-ea"/>
                <a:cs typeface="Courier New" charset="0"/>
              </a:rPr>
              <a:t>:</a:t>
            </a:r>
            <a:br>
              <a:rPr lang="nl-NL" b="1" i="1">
                <a:latin typeface="Courier New" charset="0"/>
                <a:ea typeface="+mn-ea"/>
                <a:cs typeface="Courier New" charset="0"/>
              </a:rPr>
            </a:br>
            <a:r>
              <a:rPr lang="nl-NL" b="1" i="1">
                <a:latin typeface="Courier New" charset="0"/>
                <a:ea typeface="+mn-ea"/>
                <a:cs typeface="Courier New" charset="0"/>
              </a:rPr>
              <a:t>No:</a:t>
            </a:r>
            <a:br>
              <a:rPr lang="nl-NL" b="1" i="1">
                <a:latin typeface="Courier New" charset="0"/>
                <a:ea typeface="+mn-ea"/>
                <a:cs typeface="Courier New" charset="0"/>
              </a:rPr>
            </a:br>
            <a:r>
              <a:rPr lang="nl-NL" b="1" i="1">
                <a:latin typeface="Courier New" charset="0"/>
                <a:ea typeface="+mn-ea"/>
                <a:cs typeface="Courier New" charset="0"/>
              </a:rPr>
              <a:t>:</a:t>
            </a:r>
            <a:br>
              <a:rPr lang="nl-NL" b="1" i="1">
                <a:latin typeface="Courier New" charset="0"/>
                <a:ea typeface="+mn-ea"/>
                <a:cs typeface="Courier New" charset="0"/>
              </a:rPr>
            </a:br>
            <a:r>
              <a:rPr lang="nl-NL" b="1" i="1">
                <a:latin typeface="Courier New" charset="0"/>
                <a:ea typeface="+mn-ea"/>
                <a:cs typeface="Courier New" charset="0"/>
              </a:rPr>
              <a:t>P9_PERSNR:</a:t>
            </a:r>
            <a:br>
              <a:rPr lang="nl-NL" b="1" i="1">
                <a:latin typeface="Courier New" charset="0"/>
                <a:ea typeface="+mn-ea"/>
                <a:cs typeface="Courier New" charset="0"/>
              </a:rPr>
            </a:br>
            <a:r>
              <a:rPr lang="nl-NL" b="1" i="1">
                <a:latin typeface="Courier New" charset="0"/>
                <a:ea typeface="+mn-ea"/>
                <a:cs typeface="Courier New" charset="0"/>
              </a:rPr>
              <a:t>3381</a:t>
            </a:r>
            <a:endParaRPr lang="nl-NL">
              <a:latin typeface="Courier New" charset="0"/>
              <a:ea typeface="+mn-ea"/>
              <a:cs typeface="Courier New" charset="0"/>
            </a:endParaRPr>
          </a:p>
          <a:p>
            <a:pPr marL="1588" indent="0">
              <a:spcBef>
                <a:spcPts val="2400"/>
              </a:spcBef>
              <a:buFontTx/>
              <a:buNone/>
              <a:defRPr/>
            </a:pPr>
            <a:endParaRPr lang="nl-NL">
              <a:ea typeface="+mn-ea"/>
              <a:cs typeface="+mn-cs"/>
            </a:endParaRPr>
          </a:p>
        </p:txBody>
      </p:sp>
      <p:sp>
        <p:nvSpPr>
          <p:cNvPr id="2089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6016B49-8D64-44BC-A3E4-102BAC48B69C}" type="slidenum">
              <a:rPr lang="nl-NL" altLang="nl-NL" sz="800" b="0" smtClean="0">
                <a:solidFill>
                  <a:srgbClr val="9F9F9F"/>
                </a:solidFill>
                <a:latin typeface="Calibri" panose="020F0502020204030204" pitchFamily="34" charset="0"/>
              </a:rPr>
              <a:pPr eaLnBrk="1" hangingPunct="1">
                <a:spcBef>
                  <a:spcPct val="0"/>
                </a:spcBef>
                <a:buClrTx/>
                <a:buFontTx/>
                <a:buNone/>
              </a:pPr>
              <a:t>171</a:t>
            </a:fld>
            <a:endParaRPr lang="nl-NL" altLang="nl-NL" sz="800" b="0">
              <a:solidFill>
                <a:srgbClr val="9F9F9F"/>
              </a:solidFill>
              <a:latin typeface="Calibri" panose="020F0502020204030204" pitchFamily="34" charset="0"/>
            </a:endParaRPr>
          </a:p>
        </p:txBody>
      </p:sp>
      <p:pic>
        <p:nvPicPr>
          <p:cNvPr id="6" name="Afbeelding 5" descr="Screen Shot 2016-02-10 at 12.04.2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1438" y="2060575"/>
            <a:ext cx="10239375" cy="346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10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10: Page Processing: URL-opbouw (4)</a:t>
            </a:r>
          </a:p>
        </p:txBody>
      </p:sp>
      <p:pic>
        <p:nvPicPr>
          <p:cNvPr id="210947" name="Afbeelding 2" descr="Screen Shot 2016-04-19 at 16.42.30.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11288" y="1231900"/>
            <a:ext cx="10444162" cy="392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10: Page Processing: URL-opbouw (5)</a:t>
            </a:r>
          </a:p>
        </p:txBody>
      </p:sp>
      <p:pic>
        <p:nvPicPr>
          <p:cNvPr id="211971" name="Afbeelding 2" descr="Screen Shot 2016-04-19 at 16.42.5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9538" y="1284288"/>
            <a:ext cx="89630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10: Page Processing: URL-opbouw (6)</a:t>
            </a:r>
          </a:p>
        </p:txBody>
      </p:sp>
      <p:pic>
        <p:nvPicPr>
          <p:cNvPr id="212995" name="Afbeelding 2" descr="Screen Shot 2016-04-19 at 16.43.0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1268413"/>
            <a:ext cx="9913938"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2"/>
          <p:cNvSpPr>
            <a:spLocks noGrp="1" noChangeArrowheads="1"/>
          </p:cNvSpPr>
          <p:nvPr>
            <p:ph type="title"/>
          </p:nvPr>
        </p:nvSpPr>
        <p:spPr/>
        <p:txBody>
          <a:bodyPr/>
          <a:lstStyle/>
          <a:p>
            <a:pPr>
              <a:defRPr/>
            </a:pPr>
            <a:r>
              <a:rPr lang="en-US" dirty="0">
                <a:ea typeface="+mj-ea"/>
                <a:cs typeface="+mj-cs"/>
              </a:rPr>
              <a:t>10: </a:t>
            </a:r>
            <a:r>
              <a:rPr lang="en-US" dirty="0" err="1">
                <a:ea typeface="+mj-ea"/>
                <a:cs typeface="+mj-cs"/>
              </a:rPr>
              <a:t>Vragen</a:t>
            </a:r>
            <a:r>
              <a:rPr lang="en-US" dirty="0">
                <a:ea typeface="+mj-ea"/>
                <a:cs typeface="+mj-cs"/>
              </a:rPr>
              <a:t>?</a:t>
            </a:r>
            <a:endParaRPr lang="nl-NL" dirty="0">
              <a:ea typeface="+mj-ea"/>
              <a:cs typeface="+mj-cs"/>
            </a:endParaRPr>
          </a:p>
        </p:txBody>
      </p:sp>
      <p:sp>
        <p:nvSpPr>
          <p:cNvPr id="381955" name="Rectangle 3"/>
          <p:cNvSpPr>
            <a:spLocks noGrp="1" noChangeArrowheads="1"/>
          </p:cNvSpPr>
          <p:nvPr>
            <p:ph type="body" idx="1"/>
          </p:nvPr>
        </p:nvSpPr>
        <p:spPr/>
        <p:txBody>
          <a:bodyPr/>
          <a:lstStyle/>
          <a:p>
            <a:pPr marL="0" indent="0">
              <a:buFontTx/>
              <a:buNone/>
              <a:defRPr/>
            </a:pPr>
            <a:r>
              <a:rPr lang="nl-NL" sz="2400" b="1" dirty="0">
                <a:ea typeface="+mn-ea"/>
                <a:cs typeface="+mn-cs"/>
              </a:rPr>
              <a:t>Oefeningen Hoofdstuk 10</a:t>
            </a:r>
          </a:p>
          <a:p>
            <a:pPr marL="457200" indent="-457200">
              <a:spcBef>
                <a:spcPts val="0"/>
              </a:spcBef>
              <a:buFont typeface="+mj-lt"/>
              <a:buAutoNum type="arabicPeriod"/>
              <a:defRPr/>
            </a:pPr>
            <a:r>
              <a:rPr lang="nl-NL" sz="2000" dirty="0">
                <a:ea typeface="+mn-ea"/>
                <a:cs typeface="+mn-cs"/>
              </a:rPr>
              <a:t>Het bekijken van allerhande functionaliteit die door de wizards wordt aangemaakt</a:t>
            </a:r>
          </a:p>
          <a:p>
            <a:pPr marL="457200" indent="-457200">
              <a:spcBef>
                <a:spcPts val="0"/>
              </a:spcBef>
              <a:buFont typeface="+mj-lt"/>
              <a:buAutoNum type="arabicPeriod"/>
              <a:defRPr/>
            </a:pPr>
            <a:r>
              <a:rPr lang="nl-NL" sz="2000" dirty="0">
                <a:ea typeface="+mn-ea"/>
                <a:cs typeface="+mn-cs"/>
              </a:rPr>
              <a:t>Voor veel implementatievormen zijn de processen verschillend</a:t>
            </a:r>
          </a:p>
          <a:p>
            <a:pPr marL="457200" indent="-457200">
              <a:spcBef>
                <a:spcPts val="0"/>
              </a:spcBef>
              <a:buFont typeface="+mj-lt"/>
              <a:buAutoNum type="arabicPeriod"/>
              <a:defRPr/>
            </a:pPr>
            <a:r>
              <a:rPr lang="nl-NL" sz="2000" dirty="0">
                <a:ea typeface="+mn-ea"/>
                <a:cs typeface="+mn-cs"/>
              </a:rPr>
              <a:t>We maken hier nog geen eigen processen aan</a:t>
            </a:r>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marL="1588" indent="0">
              <a:spcBef>
                <a:spcPts val="2400"/>
              </a:spcBef>
              <a:buFontTx/>
              <a:buNone/>
              <a:defRPr/>
            </a:pPr>
            <a:r>
              <a:rPr lang="nl-NL" sz="2400" dirty="0">
                <a:ea typeface="+mn-ea"/>
              </a:rPr>
              <a:t>Na deze les kunt u</a:t>
            </a:r>
          </a:p>
          <a:p>
            <a:pPr marL="287338" indent="-285750">
              <a:spcBef>
                <a:spcPts val="2400"/>
              </a:spcBef>
              <a:defRPr/>
            </a:pPr>
            <a:r>
              <a:rPr lang="nl-NL" sz="2400" dirty="0">
                <a:ea typeface="+mn-ea"/>
              </a:rPr>
              <a:t>in een Report een LOV verwerken</a:t>
            </a:r>
          </a:p>
          <a:p>
            <a:pPr marL="287338" indent="-285750">
              <a:spcBef>
                <a:spcPts val="2400"/>
              </a:spcBef>
              <a:defRPr/>
            </a:pPr>
            <a:r>
              <a:rPr lang="nl-NL" sz="2400" dirty="0">
                <a:ea typeface="+mn-ea"/>
              </a:rPr>
              <a:t>een apart item aanmaken</a:t>
            </a:r>
          </a:p>
          <a:p>
            <a:pPr marL="287338" indent="-285750">
              <a:spcBef>
                <a:spcPts val="2400"/>
              </a:spcBef>
              <a:defRPr/>
            </a:pPr>
            <a:r>
              <a:rPr lang="nl-NL" sz="2400" dirty="0">
                <a:ea typeface="+mn-ea"/>
              </a:rPr>
              <a:t>een </a:t>
            </a:r>
            <a:r>
              <a:rPr lang="nl-NL" sz="2400" dirty="0" err="1">
                <a:ea typeface="+mn-ea"/>
              </a:rPr>
              <a:t>cascading</a:t>
            </a:r>
            <a:r>
              <a:rPr lang="nl-NL" sz="2400" dirty="0">
                <a:ea typeface="+mn-ea"/>
              </a:rPr>
              <a:t> LOV maken</a:t>
            </a:r>
          </a:p>
          <a:p>
            <a:pPr>
              <a:defRPr/>
            </a:pPr>
            <a:endParaRPr lang="nl-NL" dirty="0">
              <a:ea typeface="+mn-ea"/>
            </a:endParaRPr>
          </a:p>
          <a:p>
            <a:pPr>
              <a:defRPr/>
            </a:pPr>
            <a:endParaRPr lang="nl-NL" dirty="0">
              <a:ea typeface="+mn-ea"/>
            </a:endParaRPr>
          </a:p>
        </p:txBody>
      </p:sp>
      <p:sp>
        <p:nvSpPr>
          <p:cNvPr id="4" name="Titel 1"/>
          <p:cNvSpPr>
            <a:spLocks noGrp="1"/>
          </p:cNvSpPr>
          <p:nvPr>
            <p:ph type="title" idx="4294967295"/>
          </p:nvPr>
        </p:nvSpPr>
        <p:spPr/>
        <p:txBody>
          <a:bodyPr lIns="0" tIns="0" rIns="0" bIns="0" anchor="b"/>
          <a:lstStyle/>
          <a:p>
            <a:pPr>
              <a:defRPr/>
            </a:pPr>
            <a:r>
              <a:rPr lang="nl-NL" dirty="0">
                <a:ea typeface="+mj-ea"/>
                <a:cs typeface="+mj-cs"/>
              </a:rPr>
              <a:t>11: Drilling Down, etc.</a:t>
            </a:r>
          </a:p>
        </p:txBody>
      </p:sp>
    </p:spTree>
  </p:cSld>
  <p:clrMapOvr>
    <a:masterClrMapping/>
  </p:clrMapOvr>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Titel 1"/>
          <p:cNvSpPr>
            <a:spLocks noGrp="1"/>
          </p:cNvSpPr>
          <p:nvPr>
            <p:ph type="title" idx="4294967295"/>
          </p:nvPr>
        </p:nvSpPr>
        <p:spPr/>
        <p:txBody>
          <a:bodyPr lIns="0" tIns="0" rIns="0" bIns="0" anchor="b"/>
          <a:lstStyle/>
          <a:p>
            <a:pPr>
              <a:defRPr/>
            </a:pPr>
            <a:r>
              <a:rPr lang="nl-NL" dirty="0">
                <a:ea typeface="+mj-ea"/>
                <a:cs typeface="+mj-cs"/>
              </a:rPr>
              <a:t>11: Drilling Down: waar werken we heen?</a:t>
            </a:r>
          </a:p>
        </p:txBody>
      </p:sp>
      <p:sp>
        <p:nvSpPr>
          <p:cNvPr id="21709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2160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E8FBB07-DFFC-4944-8351-B7867386D317}" type="slidenum">
              <a:rPr lang="nl-NL" altLang="nl-NL" sz="800" b="0" smtClean="0">
                <a:solidFill>
                  <a:srgbClr val="9F9F9F"/>
                </a:solidFill>
                <a:latin typeface="Calibri" panose="020F0502020204030204" pitchFamily="34" charset="0"/>
              </a:rPr>
              <a:pPr eaLnBrk="1" hangingPunct="1">
                <a:spcBef>
                  <a:spcPct val="0"/>
                </a:spcBef>
                <a:buClrTx/>
                <a:buFontTx/>
                <a:buNone/>
              </a:pPr>
              <a:t>177</a:t>
            </a:fld>
            <a:endParaRPr lang="nl-NL" altLang="nl-NL" sz="800" b="0">
              <a:solidFill>
                <a:srgbClr val="9F9F9F"/>
              </a:solidFill>
              <a:latin typeface="Calibri" panose="020F0502020204030204" pitchFamily="34" charset="0"/>
            </a:endParaRPr>
          </a:p>
        </p:txBody>
      </p:sp>
      <p:pic>
        <p:nvPicPr>
          <p:cNvPr id="216069" name="Afbeelding 6" descr="Screen Shot 2016-02-10 at 13.28.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73238" y="1447800"/>
            <a:ext cx="9432925" cy="44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Titel 1"/>
          <p:cNvSpPr>
            <a:spLocks noGrp="1"/>
          </p:cNvSpPr>
          <p:nvPr>
            <p:ph type="title" idx="4294967295"/>
          </p:nvPr>
        </p:nvSpPr>
        <p:spPr/>
        <p:txBody>
          <a:bodyPr lIns="0" tIns="0" rIns="0" bIns="0" anchor="b"/>
          <a:lstStyle/>
          <a:p>
            <a:pPr>
              <a:defRPr/>
            </a:pPr>
            <a:r>
              <a:rPr lang="nl-NL" dirty="0">
                <a:ea typeface="+mj-ea"/>
                <a:cs typeface="+mj-cs"/>
              </a:rPr>
              <a:t>11: Drilling Down: uw taken</a:t>
            </a:r>
          </a:p>
        </p:txBody>
      </p:sp>
      <p:sp>
        <p:nvSpPr>
          <p:cNvPr id="218115" name="Tijdelijke aanduiding voor tekst 2"/>
          <p:cNvSpPr>
            <a:spLocks noGrp="1"/>
          </p:cNvSpPr>
          <p:nvPr>
            <p:ph type="body" sz="quarter" idx="4294967295"/>
          </p:nvPr>
        </p:nvSpPr>
        <p:spPr>
          <a:xfrm>
            <a:off x="1344613" y="1776413"/>
            <a:ext cx="10656887" cy="1603375"/>
          </a:xfrm>
        </p:spPr>
        <p:txBody>
          <a:bodyPr lIns="0" tIns="0" rIns="0" bIns="0"/>
          <a:lstStyle/>
          <a:p>
            <a:pPr marL="1588" indent="0">
              <a:spcBef>
                <a:spcPts val="2400"/>
              </a:spcBef>
              <a:buFontTx/>
              <a:buNone/>
            </a:pPr>
            <a:r>
              <a:rPr lang="nl-NL" altLang="nl-NL" sz="2400"/>
              <a:t>Een combinatie-oefening, van een Report met een mogelijkheid om op een gebruikersvriendelijke manier een parameter “op te vangen” om die te gebruiken bij de dataset die in het Report getoond wordt</a:t>
            </a:r>
          </a:p>
          <a:p>
            <a:pPr marL="1588" indent="0">
              <a:spcBef>
                <a:spcPts val="2400"/>
              </a:spcBef>
              <a:buFontTx/>
              <a:buNone/>
            </a:pPr>
            <a:endParaRPr lang="nl-NL" altLang="nl-NL" sz="2400"/>
          </a:p>
          <a:p>
            <a:pPr marL="1588" indent="0">
              <a:spcBef>
                <a:spcPts val="2400"/>
              </a:spcBef>
              <a:buFontTx/>
              <a:buNone/>
            </a:pPr>
            <a:endParaRPr lang="nl-NL" altLang="nl-NL" sz="2400"/>
          </a:p>
        </p:txBody>
      </p:sp>
      <p:sp>
        <p:nvSpPr>
          <p:cNvPr id="21811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1160058-8E66-469A-8CCF-B5C564F6F5C2}" type="slidenum">
              <a:rPr lang="nl-NL" altLang="nl-NL" sz="800" b="0" smtClean="0">
                <a:solidFill>
                  <a:srgbClr val="9F9F9F"/>
                </a:solidFill>
                <a:latin typeface="Calibri" panose="020F0502020204030204" pitchFamily="34" charset="0"/>
              </a:rPr>
              <a:pPr eaLnBrk="1" hangingPunct="1">
                <a:spcBef>
                  <a:spcPct val="0"/>
                </a:spcBef>
                <a:buClrTx/>
                <a:buFontTx/>
                <a:buNone/>
              </a:pPr>
              <a:t>178</a:t>
            </a:fld>
            <a:endParaRPr lang="nl-NL" altLang="nl-NL" sz="800" b="0">
              <a:solidFill>
                <a:srgbClr val="9F9F9F"/>
              </a:solidFill>
              <a:latin typeface="Calibri" panose="020F0502020204030204" pitchFamily="34" charset="0"/>
            </a:endParaRPr>
          </a:p>
        </p:txBody>
      </p:sp>
      <p:sp>
        <p:nvSpPr>
          <p:cNvPr id="218117" name="Tijdelijke aanduiding voor tekst 2"/>
          <p:cNvSpPr txBox="1">
            <a:spLocks/>
          </p:cNvSpPr>
          <p:nvPr/>
        </p:nvSpPr>
        <p:spPr bwMode="auto">
          <a:xfrm>
            <a:off x="1323975" y="3065463"/>
            <a:ext cx="48418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588">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lnSpc>
                <a:spcPct val="90000"/>
              </a:lnSpc>
              <a:spcBef>
                <a:spcPts val="2400"/>
              </a:spcBef>
              <a:buClr>
                <a:srgbClr val="9F9F9F"/>
              </a:buClr>
              <a:buFontTx/>
              <a:buNone/>
            </a:pPr>
            <a:r>
              <a:rPr lang="nl-NL" altLang="nl-NL" sz="2800" b="0">
                <a:latin typeface="Calibri" panose="020F0502020204030204" pitchFamily="34" charset="0"/>
              </a:rPr>
              <a:t>Aanmaken van een dynamisch LOV dat de beschikbare afdelingsnamen vertoont</a:t>
            </a:r>
          </a:p>
          <a:p>
            <a:pPr eaLnBrk="1" hangingPunct="1">
              <a:lnSpc>
                <a:spcPct val="90000"/>
              </a:lnSpc>
              <a:spcBef>
                <a:spcPts val="2400"/>
              </a:spcBef>
              <a:buClr>
                <a:srgbClr val="9F9F9F"/>
              </a:buClr>
              <a:buFontTx/>
              <a:buNone/>
            </a:pPr>
            <a:r>
              <a:rPr lang="nl-NL" altLang="nl-NL" sz="2800" b="0">
                <a:latin typeface="Calibri" panose="020F0502020204030204" pitchFamily="34" charset="0"/>
              </a:rPr>
              <a:t>Aanmaken van een Knop die de query aftrapt met de gekozen afdeling als criterium</a:t>
            </a:r>
          </a:p>
          <a:p>
            <a:pPr eaLnBrk="1" hangingPunct="1">
              <a:lnSpc>
                <a:spcPct val="90000"/>
              </a:lnSpc>
              <a:spcBef>
                <a:spcPts val="2400"/>
              </a:spcBef>
              <a:buClr>
                <a:srgbClr val="9F9F9F"/>
              </a:buClr>
              <a:buFontTx/>
              <a:buNone/>
            </a:pPr>
            <a:endParaRPr lang="nl-NL" altLang="nl-NL" sz="2800" b="0">
              <a:latin typeface="Calibri" panose="020F0502020204030204" pitchFamily="34" charset="0"/>
            </a:endParaRPr>
          </a:p>
        </p:txBody>
      </p:sp>
      <p:pic>
        <p:nvPicPr>
          <p:cNvPr id="218118" name="Afbeelding 8" descr="Macintosh HD:Users:victorbax:Desktop:Screen Shot 2015-11-10 at 11.28.2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57900" y="3311525"/>
            <a:ext cx="5294313" cy="263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lstStyle/>
          <a:p>
            <a:pPr>
              <a:defRPr/>
            </a:pPr>
            <a:r>
              <a:rPr lang="en-US" dirty="0">
                <a:ea typeface="+mj-ea"/>
                <a:cs typeface="+mj-cs"/>
              </a:rPr>
              <a:t>11: </a:t>
            </a:r>
            <a:r>
              <a:rPr lang="en-US" dirty="0" err="1">
                <a:ea typeface="+mj-ea"/>
                <a:cs typeface="+mj-cs"/>
              </a:rPr>
              <a:t>Vragen</a:t>
            </a:r>
            <a:r>
              <a:rPr lang="en-US" dirty="0">
                <a:ea typeface="+mj-ea"/>
                <a:cs typeface="+mj-cs"/>
              </a:rPr>
              <a:t>?</a:t>
            </a:r>
            <a:endParaRPr lang="nl-NL" dirty="0">
              <a:ea typeface="+mj-ea"/>
              <a:cs typeface="+mj-cs"/>
            </a:endParaRPr>
          </a:p>
        </p:txBody>
      </p:sp>
      <p:sp>
        <p:nvSpPr>
          <p:cNvPr id="382979" name="Rectangle 3"/>
          <p:cNvSpPr>
            <a:spLocks noGrp="1" noChangeArrowheads="1"/>
          </p:cNvSpPr>
          <p:nvPr>
            <p:ph type="body" idx="1"/>
          </p:nvPr>
        </p:nvSpPr>
        <p:spPr/>
        <p:txBody>
          <a:bodyPr/>
          <a:lstStyle/>
          <a:p>
            <a:pPr marL="0" indent="0">
              <a:buFontTx/>
              <a:buNone/>
              <a:defRPr/>
            </a:pPr>
            <a:r>
              <a:rPr lang="en-US" sz="2400" b="1" dirty="0" err="1">
                <a:ea typeface="+mn-ea"/>
                <a:cs typeface="+mn-cs"/>
              </a:rPr>
              <a:t>Oefeningen</a:t>
            </a:r>
            <a:r>
              <a:rPr lang="en-US" sz="2400" b="1" dirty="0">
                <a:ea typeface="+mn-ea"/>
                <a:cs typeface="+mn-cs"/>
              </a:rPr>
              <a:t> </a:t>
            </a:r>
            <a:r>
              <a:rPr lang="en-US" sz="2400" b="1" dirty="0" err="1">
                <a:ea typeface="+mn-ea"/>
                <a:cs typeface="+mn-cs"/>
              </a:rPr>
              <a:t>Hoofdstuk</a:t>
            </a:r>
            <a:r>
              <a:rPr lang="en-US" sz="2400" b="1" dirty="0">
                <a:ea typeface="+mn-ea"/>
                <a:cs typeface="+mn-cs"/>
              </a:rPr>
              <a:t> 11</a:t>
            </a:r>
          </a:p>
          <a:p>
            <a:pPr marL="457200" indent="-457200">
              <a:spcBef>
                <a:spcPts val="0"/>
              </a:spcBef>
              <a:buFont typeface="+mj-lt"/>
              <a:buAutoNum type="arabicPeriod"/>
              <a:defRPr/>
            </a:pPr>
            <a:r>
              <a:rPr lang="nl-NL" sz="2000" dirty="0">
                <a:ea typeface="+mn-ea"/>
                <a:cs typeface="+mn-cs"/>
              </a:rPr>
              <a:t>Het aanmaken van een combinatie van LOV, Report, een button en een item om een andersoortig Report te realiseren</a:t>
            </a:r>
          </a:p>
          <a:p>
            <a:pPr marL="457200" indent="-457200">
              <a:spcBef>
                <a:spcPts val="0"/>
              </a:spcBef>
              <a:buFont typeface="+mj-lt"/>
              <a:buAutoNum type="arabicPeriod"/>
              <a:defRPr/>
            </a:pPr>
            <a:r>
              <a:rPr lang="nl-NL" sz="2000" dirty="0" err="1">
                <a:ea typeface="+mn-ea"/>
                <a:cs typeface="+mn-cs"/>
              </a:rPr>
              <a:t>Cascading</a:t>
            </a:r>
            <a:r>
              <a:rPr lang="nl-NL" sz="2000" dirty="0">
                <a:ea typeface="+mn-ea"/>
                <a:cs typeface="+mn-cs"/>
              </a:rPr>
              <a:t> LOV</a:t>
            </a:r>
          </a:p>
          <a:p>
            <a:pPr marL="0" indent="0">
              <a:buFontTx/>
              <a:buNone/>
              <a:defRPr/>
            </a:pPr>
            <a:endParaRPr lang="nl-NL" sz="2400" dirty="0">
              <a:ea typeface="+mn-ea"/>
              <a:cs typeface="+mn-cs"/>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el 1"/>
          <p:cNvSpPr>
            <a:spLocks noGrp="1"/>
          </p:cNvSpPr>
          <p:nvPr>
            <p:ph type="title" idx="4294967295"/>
          </p:nvPr>
        </p:nvSpPr>
        <p:spPr/>
        <p:txBody>
          <a:bodyPr lIns="0" tIns="0" rIns="0" bIns="0" anchor="b"/>
          <a:lstStyle/>
          <a:p>
            <a:pPr>
              <a:defRPr/>
            </a:pPr>
            <a:r>
              <a:rPr lang="nl-NL">
                <a:ea typeface="+mj-ea"/>
                <a:cs typeface="+mj-cs"/>
              </a:rPr>
              <a:t>1: APEX Introductie</a:t>
            </a:r>
          </a:p>
        </p:txBody>
      </p:sp>
      <p:sp>
        <p:nvSpPr>
          <p:cNvPr id="59394" name="Tijdelijke aanduiding voor tekst 2"/>
          <p:cNvSpPr>
            <a:spLocks noGrp="1"/>
          </p:cNvSpPr>
          <p:nvPr>
            <p:ph type="body" sz="quarter" idx="4294967295"/>
          </p:nvPr>
        </p:nvSpPr>
        <p:spPr>
          <a:xfrm>
            <a:off x="1355725" y="1776413"/>
            <a:ext cx="8483600" cy="4389437"/>
          </a:xfrm>
        </p:spPr>
        <p:txBody>
          <a:bodyPr lIns="0" tIns="0" rIns="0" bIns="0"/>
          <a:lstStyle/>
          <a:p>
            <a:pPr marL="1588" indent="0">
              <a:spcBef>
                <a:spcPts val="2400"/>
              </a:spcBef>
              <a:buFontTx/>
              <a:buNone/>
              <a:defRPr/>
            </a:pPr>
            <a:r>
              <a:rPr lang="nl-NL" sz="2400" dirty="0" err="1">
                <a:ea typeface="+mn-ea"/>
                <a:cs typeface="+mn-cs"/>
              </a:rPr>
              <a:t>Key</a:t>
            </a:r>
            <a:r>
              <a:rPr lang="nl-NL" sz="2400" dirty="0">
                <a:ea typeface="+mn-ea"/>
                <a:cs typeface="+mn-cs"/>
              </a:rPr>
              <a:t> features:</a:t>
            </a:r>
          </a:p>
          <a:p>
            <a:pPr marL="287338" indent="-285750">
              <a:spcBef>
                <a:spcPts val="2400"/>
              </a:spcBef>
              <a:defRPr/>
            </a:pPr>
            <a:r>
              <a:rPr lang="nl-NL" sz="2400" dirty="0">
                <a:ea typeface="+mn-ea"/>
                <a:cs typeface="+mn-cs"/>
              </a:rPr>
              <a:t>Reporting: snel genereren van rapportage</a:t>
            </a:r>
          </a:p>
          <a:p>
            <a:pPr marL="287338" indent="-285750">
              <a:spcBef>
                <a:spcPts val="2400"/>
              </a:spcBef>
              <a:defRPr/>
            </a:pPr>
            <a:r>
              <a:rPr lang="nl-NL" sz="2400" dirty="0">
                <a:ea typeface="+mn-ea"/>
                <a:cs typeface="+mn-cs"/>
              </a:rPr>
              <a:t>Forms: wizard voor het genereren van schermen, op basis van tabellen, views of procedures</a:t>
            </a:r>
          </a:p>
          <a:p>
            <a:pPr marL="287338" indent="-285750">
              <a:spcBef>
                <a:spcPts val="2400"/>
              </a:spcBef>
              <a:defRPr/>
            </a:pPr>
            <a:r>
              <a:rPr lang="nl-NL" sz="2400" dirty="0">
                <a:ea typeface="+mn-ea"/>
                <a:cs typeface="+mn-cs"/>
              </a:rPr>
              <a:t>Look &amp; Feel: presentatie apart van de applicatielogica</a:t>
            </a:r>
          </a:p>
          <a:p>
            <a:pPr marL="287338" indent="-285750">
              <a:spcBef>
                <a:spcPts val="2400"/>
              </a:spcBef>
              <a:defRPr/>
            </a:pPr>
            <a:r>
              <a:rPr lang="nl-NL" sz="2400" dirty="0">
                <a:ea typeface="+mn-ea"/>
                <a:cs typeface="+mn-cs"/>
              </a:rPr>
              <a:t>Veiligheid: zowel openbare als beveiligde websites</a:t>
            </a:r>
          </a:p>
        </p:txBody>
      </p:sp>
      <p:sp>
        <p:nvSpPr>
          <p:cNvPr id="286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CC5E410-DC9A-4066-8993-91C209CE6838}" type="slidenum">
              <a:rPr lang="nl-NL" altLang="nl-NL" sz="800" b="0" smtClean="0">
                <a:solidFill>
                  <a:srgbClr val="9F9F9F"/>
                </a:solidFill>
                <a:latin typeface="Calibri" panose="020F0502020204030204" pitchFamily="34" charset="0"/>
              </a:rPr>
              <a:pPr eaLnBrk="1" hangingPunct="1">
                <a:spcBef>
                  <a:spcPct val="0"/>
                </a:spcBef>
                <a:buClrTx/>
                <a:buFontTx/>
                <a:buNone/>
              </a:pPr>
              <a:t>18</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nl-NL" dirty="0">
                <a:ea typeface="+mj-ea"/>
              </a:rPr>
              <a:t>12: Export &amp; Import</a:t>
            </a: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sz="2400" dirty="0">
                <a:ea typeface="+mn-ea"/>
              </a:rPr>
              <a:t>Doelstelling</a:t>
            </a:r>
          </a:p>
          <a:p>
            <a:pPr marL="287338" indent="-285750">
              <a:spcBef>
                <a:spcPts val="2400"/>
              </a:spcBef>
              <a:defRPr/>
            </a:pPr>
            <a:r>
              <a:rPr lang="nl-NL" sz="2400" dirty="0">
                <a:ea typeface="+mn-ea"/>
              </a:rPr>
              <a:t>Exporteren van een applicatie</a:t>
            </a:r>
          </a:p>
          <a:p>
            <a:pPr marL="287338" indent="-285750">
              <a:spcBef>
                <a:spcPts val="2400"/>
              </a:spcBef>
              <a:defRPr/>
            </a:pPr>
            <a:r>
              <a:rPr lang="nl-NL" sz="2400" dirty="0">
                <a:ea typeface="+mn-ea"/>
              </a:rPr>
              <a:t>Importeren van een applicatie</a:t>
            </a:r>
          </a:p>
          <a:p>
            <a:pPr marL="287338" indent="-285750">
              <a:spcBef>
                <a:spcPts val="2400"/>
              </a:spcBef>
              <a:defRPr/>
            </a:pPr>
            <a:r>
              <a:rPr lang="nl-NL" sz="2400" dirty="0">
                <a:ea typeface="+mn-ea"/>
              </a:rPr>
              <a:t>Het vervangen van een per ongeluk gewiste page</a:t>
            </a:r>
          </a:p>
          <a:p>
            <a:pPr>
              <a:defRPr/>
            </a:pPr>
            <a:endParaRPr lang="nl-NL" dirty="0">
              <a:ea typeface="+mn-ea"/>
            </a:endParaRPr>
          </a:p>
          <a:p>
            <a:pPr>
              <a:defRPr/>
            </a:pPr>
            <a:endParaRPr lang="nl-NL" dirty="0">
              <a:ea typeface="+mn-ea"/>
            </a:endParaRPr>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nl-NL" dirty="0">
                <a:ea typeface="+mj-ea"/>
              </a:rPr>
              <a:t>12: Export &amp; Import</a:t>
            </a:r>
          </a:p>
        </p:txBody>
      </p:sp>
      <p:sp>
        <p:nvSpPr>
          <p:cNvPr id="222211" name="Tijdelijke aanduiding voor inhoud 2"/>
          <p:cNvSpPr>
            <a:spLocks noGrp="1"/>
          </p:cNvSpPr>
          <p:nvPr>
            <p:ph idx="1"/>
          </p:nvPr>
        </p:nvSpPr>
        <p:spPr/>
        <p:txBody>
          <a:bodyPr/>
          <a:lstStyle/>
          <a:p>
            <a:pPr marL="1588" indent="0">
              <a:spcBef>
                <a:spcPts val="2400"/>
              </a:spcBef>
              <a:buFontTx/>
              <a:buNone/>
            </a:pPr>
            <a:r>
              <a:rPr lang="nl-NL" altLang="nl-NL" sz="2400" b="1" dirty="0"/>
              <a:t>Oefeningen Hoofdstuk 12</a:t>
            </a:r>
            <a:endParaRPr lang="nl-NL" altLang="nl-NL" sz="2400" dirty="0"/>
          </a:p>
          <a:p>
            <a:pPr marL="458788" indent="-457200">
              <a:spcBef>
                <a:spcPts val="0"/>
              </a:spcBef>
              <a:buFont typeface="+mj-lt"/>
              <a:buAutoNum type="arabicPeriod"/>
            </a:pPr>
            <a:r>
              <a:rPr lang="nl-NL" altLang="nl-NL" sz="2000" dirty="0"/>
              <a:t>Applicatie exporteren</a:t>
            </a:r>
          </a:p>
          <a:p>
            <a:pPr marL="458788" indent="-457200">
              <a:spcBef>
                <a:spcPts val="0"/>
              </a:spcBef>
              <a:buFont typeface="+mj-lt"/>
              <a:buAutoNum type="arabicPeriod"/>
            </a:pPr>
            <a:r>
              <a:rPr lang="nl-NL" altLang="nl-NL" sz="2000" dirty="0"/>
              <a:t>“Per ongeluk” gewiste page</a:t>
            </a:r>
          </a:p>
          <a:p>
            <a:pPr marL="458788" indent="-457200">
              <a:spcBef>
                <a:spcPts val="0"/>
              </a:spcBef>
              <a:buFont typeface="+mj-lt"/>
              <a:buAutoNum type="arabicPeriod"/>
            </a:pPr>
            <a:r>
              <a:rPr lang="nl-NL" altLang="nl-NL" sz="2000" dirty="0"/>
              <a:t>Applicatie importeren</a:t>
            </a:r>
          </a:p>
          <a:p>
            <a:pPr marL="458788" indent="-457200">
              <a:spcBef>
                <a:spcPts val="0"/>
              </a:spcBef>
              <a:buFont typeface="+mj-lt"/>
              <a:buAutoNum type="arabicPeriod"/>
            </a:pPr>
            <a:r>
              <a:rPr lang="nl-NL" altLang="nl-NL" sz="2000" dirty="0"/>
              <a:t>Gewiste page terughalen</a:t>
            </a:r>
          </a:p>
          <a:p>
            <a:pPr marL="1588" indent="0">
              <a:spcBef>
                <a:spcPts val="2400"/>
              </a:spcBef>
              <a:buFontTx/>
              <a:buNone/>
            </a:pPr>
            <a:endParaRPr lang="nl-NL" altLang="nl-NL" sz="2400" dirty="0"/>
          </a:p>
          <a:p>
            <a:pPr marL="1588" indent="0">
              <a:spcBef>
                <a:spcPts val="2400"/>
              </a:spcBef>
              <a:buFontTx/>
              <a:buNone/>
            </a:pPr>
            <a:endParaRPr lang="nl-NL" altLang="nl-NL" sz="2400" dirty="0"/>
          </a:p>
          <a:p>
            <a:pPr marL="1588" indent="0"/>
            <a:endParaRPr lang="nl-NL" altLang="nl-NL" sz="2400" dirty="0"/>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Tijdelijke aanduiding voor inhoud 2"/>
          <p:cNvSpPr>
            <a:spLocks noGrp="1"/>
          </p:cNvSpPr>
          <p:nvPr>
            <p:ph idx="1"/>
          </p:nvPr>
        </p:nvSpPr>
        <p:spPr/>
        <p:txBody>
          <a:bodyPr/>
          <a:lstStyle/>
          <a:p>
            <a:pPr marL="0" indent="0">
              <a:buFontTx/>
              <a:buNone/>
            </a:pPr>
            <a:r>
              <a:rPr lang="nl-NL" altLang="nl-NL" sz="2400"/>
              <a:t>Doelstelling (onder andere)…</a:t>
            </a:r>
          </a:p>
          <a:p>
            <a:pPr marL="0" indent="0"/>
            <a:r>
              <a:rPr lang="nl-NL" altLang="nl-NL" sz="2400"/>
              <a:t>Verbergen en tonen van elementen</a:t>
            </a:r>
          </a:p>
          <a:p>
            <a:pPr marL="0" indent="0"/>
            <a:r>
              <a:rPr lang="nl-NL" altLang="nl-NL" sz="2400"/>
              <a:t>Validatie-uitbreiding (when-validate-item)</a:t>
            </a:r>
          </a:p>
        </p:txBody>
      </p:sp>
      <p:sp>
        <p:nvSpPr>
          <p:cNvPr id="4" name="Titel 1"/>
          <p:cNvSpPr>
            <a:spLocks noGrp="1"/>
          </p:cNvSpPr>
          <p:nvPr>
            <p:ph type="title"/>
          </p:nvPr>
        </p:nvSpPr>
        <p:spPr/>
        <p:txBody>
          <a:bodyPr lIns="0" tIns="0" rIns="0" bIns="0" anchor="b"/>
          <a:lstStyle/>
          <a:p>
            <a:pPr>
              <a:defRPr/>
            </a:pPr>
            <a:r>
              <a:rPr lang="nl-NL" dirty="0">
                <a:ea typeface="+mj-ea"/>
                <a:cs typeface="+mj-cs"/>
              </a:rPr>
              <a:t>13: Dynamic Actions</a:t>
            </a:r>
          </a:p>
        </p:txBody>
      </p:sp>
    </p:spTree>
  </p:cSld>
  <p:clrMapOvr>
    <a:masterClrMapping/>
  </p:clrMapOvr>
  <p:transition/>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Titel 1"/>
          <p:cNvSpPr>
            <a:spLocks noGrp="1"/>
          </p:cNvSpPr>
          <p:nvPr>
            <p:ph type="title" idx="4294967295"/>
          </p:nvPr>
        </p:nvSpPr>
        <p:spPr/>
        <p:txBody>
          <a:bodyPr lIns="0" tIns="0" rIns="0" bIns="0" anchor="b"/>
          <a:lstStyle/>
          <a:p>
            <a:pPr>
              <a:defRPr/>
            </a:pPr>
            <a:r>
              <a:rPr lang="nl-NL" dirty="0">
                <a:ea typeface="+mj-ea"/>
                <a:cs typeface="+mj-cs"/>
              </a:rPr>
              <a:t>13: Dynamic Actions</a:t>
            </a:r>
          </a:p>
        </p:txBody>
      </p:sp>
      <p:sp>
        <p:nvSpPr>
          <p:cNvPr id="224259" name="Tijdelijke aanduiding voor tekst 2"/>
          <p:cNvSpPr>
            <a:spLocks noGrp="1"/>
          </p:cNvSpPr>
          <p:nvPr>
            <p:ph type="body" sz="quarter" idx="4294967295"/>
          </p:nvPr>
        </p:nvSpPr>
        <p:spPr>
          <a:xfrm>
            <a:off x="5807075" y="981075"/>
            <a:ext cx="3638550" cy="5181600"/>
          </a:xfrm>
        </p:spPr>
        <p:txBody>
          <a:bodyPr lIns="0" tIns="0" rIns="0" bIns="0"/>
          <a:lstStyle/>
          <a:p>
            <a:pPr marL="1588" indent="0">
              <a:spcBef>
                <a:spcPts val="2400"/>
              </a:spcBef>
              <a:buFontTx/>
              <a:buNone/>
            </a:pPr>
            <a:r>
              <a:rPr lang="nl-NL" altLang="nl-NL"/>
              <a:t>Extra functionaliteit…</a:t>
            </a:r>
          </a:p>
          <a:p>
            <a:pPr marL="1588" indent="0">
              <a:spcBef>
                <a:spcPts val="2400"/>
              </a:spcBef>
              <a:buFontTx/>
              <a:buNone/>
            </a:pPr>
            <a:r>
              <a:rPr lang="nl-NL" altLang="nl-NL"/>
              <a:t>Beste manier om Dynamic Actions te leren kennen: ermee werken!</a:t>
            </a:r>
          </a:p>
          <a:p>
            <a:pPr marL="1588" indent="0">
              <a:spcBef>
                <a:spcPts val="2400"/>
              </a:spcBef>
              <a:buFontTx/>
              <a:buNone/>
            </a:pPr>
            <a:r>
              <a:rPr lang="nl-NL" altLang="nl-NL"/>
              <a:t>Definitie van een Dynamic Action gebeurt in stappen</a:t>
            </a:r>
          </a:p>
          <a:p>
            <a:pPr marL="1588" indent="0">
              <a:spcBef>
                <a:spcPts val="2400"/>
              </a:spcBef>
              <a:buFontTx/>
              <a:buNone/>
            </a:pPr>
            <a:r>
              <a:rPr lang="nl-NL" altLang="nl-NL"/>
              <a:t>Dynamic Actions staan in het 2</a:t>
            </a:r>
            <a:r>
              <a:rPr lang="nl-NL" altLang="nl-NL" baseline="30000"/>
              <a:t>e</a:t>
            </a:r>
            <a:r>
              <a:rPr lang="nl-NL" altLang="nl-NL"/>
              <a:t> tabblad van links (</a:t>
            </a:r>
            <a:r>
              <a:rPr lang="nl-NL" altLang="nl-NL">
                <a:sym typeface="Wingdings" panose="05000000000000000000" pitchFamily="2" charset="2"/>
              </a:rPr>
              <a:t></a:t>
            </a:r>
            <a:r>
              <a:rPr lang="nl-NL" altLang="nl-NL"/>
              <a:t>)</a:t>
            </a:r>
          </a:p>
          <a:p>
            <a:pPr marL="1588" indent="0">
              <a:spcBef>
                <a:spcPts val="2400"/>
              </a:spcBef>
              <a:buFontTx/>
              <a:buNone/>
            </a:pPr>
            <a:r>
              <a:rPr lang="nl-NL" altLang="nl-NL"/>
              <a:t>Tal van ingebouwde functionaliteiten (</a:t>
            </a:r>
            <a:r>
              <a:rPr lang="nl-NL" altLang="nl-NL">
                <a:sym typeface="Wingdings" panose="05000000000000000000" pitchFamily="2" charset="2"/>
              </a:rPr>
              <a:t></a:t>
            </a:r>
            <a:r>
              <a:rPr lang="nl-NL" altLang="nl-NL"/>
              <a:t>)</a:t>
            </a:r>
          </a:p>
        </p:txBody>
      </p:sp>
      <p:sp>
        <p:nvSpPr>
          <p:cNvPr id="2242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5244E20-48DB-403A-AD26-04617105598D}" type="slidenum">
              <a:rPr lang="nl-NL" altLang="nl-NL" sz="800" b="0" smtClean="0">
                <a:solidFill>
                  <a:srgbClr val="9F9F9F"/>
                </a:solidFill>
                <a:latin typeface="Calibri" panose="020F0502020204030204" pitchFamily="34" charset="0"/>
              </a:rPr>
              <a:pPr eaLnBrk="1" hangingPunct="1">
                <a:spcBef>
                  <a:spcPct val="0"/>
                </a:spcBef>
                <a:buClrTx/>
                <a:buFontTx/>
                <a:buNone/>
              </a:pPr>
              <a:t>183</a:t>
            </a:fld>
            <a:endParaRPr lang="nl-NL" altLang="nl-NL" sz="800" b="0">
              <a:solidFill>
                <a:srgbClr val="9F9F9F"/>
              </a:solidFill>
              <a:latin typeface="Calibri" panose="020F0502020204030204" pitchFamily="34" charset="0"/>
            </a:endParaRPr>
          </a:p>
        </p:txBody>
      </p:sp>
      <p:pic>
        <p:nvPicPr>
          <p:cNvPr id="224261" name="Afbeelding 5" descr="Macintosh HD:Users:victorbax:Desktop:Screen Shot 2015-11-13 at 10.37.3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47238" y="914400"/>
            <a:ext cx="2162175" cy="504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4262" name="Afbeelding 6" descr="Screen Shot 2016-02-10 at 13.59.0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9850" y="1663700"/>
            <a:ext cx="439420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el 1"/>
          <p:cNvSpPr>
            <a:spLocks noGrp="1"/>
          </p:cNvSpPr>
          <p:nvPr>
            <p:ph type="title" idx="4294967295"/>
          </p:nvPr>
        </p:nvSpPr>
        <p:spPr/>
        <p:txBody>
          <a:bodyPr lIns="0" tIns="0" rIns="0" bIns="0" anchor="b"/>
          <a:lstStyle/>
          <a:p>
            <a:pPr>
              <a:defRPr/>
            </a:pPr>
            <a:r>
              <a:rPr lang="nl-NL" dirty="0">
                <a:ea typeface="+mj-ea"/>
                <a:cs typeface="+mj-cs"/>
              </a:rPr>
              <a:t>13: Dynamic Actions</a:t>
            </a:r>
          </a:p>
        </p:txBody>
      </p:sp>
      <p:sp>
        <p:nvSpPr>
          <p:cNvPr id="225283" name="Tijdelijke aanduiding voor tekst 2"/>
          <p:cNvSpPr>
            <a:spLocks noGrp="1"/>
          </p:cNvSpPr>
          <p:nvPr>
            <p:ph type="body" sz="quarter" idx="4294967295"/>
          </p:nvPr>
        </p:nvSpPr>
        <p:spPr/>
        <p:txBody>
          <a:bodyPr lIns="0" tIns="0" rIns="0" bIns="0"/>
          <a:lstStyle/>
          <a:p>
            <a:pPr marL="268288" indent="-266700">
              <a:spcBef>
                <a:spcPts val="2400"/>
              </a:spcBef>
              <a:buFontTx/>
              <a:buNone/>
            </a:pPr>
            <a:r>
              <a:rPr lang="nl-NL" altLang="nl-NL" sz="2400"/>
              <a:t>Toegevoegde functionaliteit aan de client-kant, de browser</a:t>
            </a:r>
          </a:p>
          <a:p>
            <a:pPr marL="268288" indent="-266700">
              <a:spcBef>
                <a:spcPts val="2400"/>
              </a:spcBef>
              <a:buFontTx/>
              <a:buNone/>
            </a:pPr>
            <a:r>
              <a:rPr lang="nl-NL" altLang="nl-NL" sz="2400"/>
              <a:t>Bijvoorbeeld:</a:t>
            </a:r>
          </a:p>
          <a:p>
            <a:pPr marL="268288" indent="-266700">
              <a:lnSpc>
                <a:spcPct val="50000"/>
              </a:lnSpc>
              <a:spcBef>
                <a:spcPts val="2400"/>
              </a:spcBef>
            </a:pPr>
            <a:r>
              <a:rPr lang="nl-NL" altLang="nl-NL" sz="2400"/>
              <a:t>Aan- en uitzetten van een bepaald item of groep items</a:t>
            </a:r>
          </a:p>
          <a:p>
            <a:pPr marL="268288" indent="-266700">
              <a:lnSpc>
                <a:spcPct val="50000"/>
              </a:lnSpc>
              <a:spcBef>
                <a:spcPts val="2400"/>
              </a:spcBef>
            </a:pPr>
            <a:r>
              <a:rPr lang="nl-NL" altLang="nl-NL" sz="2400"/>
              <a:t>Het verbergen van een item of juist tevoorschijn brengen</a:t>
            </a:r>
          </a:p>
          <a:p>
            <a:pPr marL="268288" indent="-266700">
              <a:lnSpc>
                <a:spcPct val="50000"/>
              </a:lnSpc>
              <a:spcBef>
                <a:spcPts val="2400"/>
              </a:spcBef>
            </a:pPr>
            <a:r>
              <a:rPr lang="nl-NL" altLang="nl-NL" sz="2400"/>
              <a:t>Het plaatsen van een berekende waarde in een item</a:t>
            </a:r>
          </a:p>
          <a:p>
            <a:pPr marL="268288" indent="-266700">
              <a:lnSpc>
                <a:spcPct val="50000"/>
              </a:lnSpc>
              <a:spcBef>
                <a:spcPts val="2400"/>
              </a:spcBef>
            </a:pPr>
            <a:r>
              <a:rPr lang="nl-NL" altLang="nl-NL" sz="2400"/>
              <a:t>Het sluiten van een dialoog</a:t>
            </a:r>
            <a:br>
              <a:rPr lang="nl-NL" altLang="nl-NL" sz="2400"/>
            </a:br>
            <a:endParaRPr lang="nl-NL" altLang="nl-NL" sz="2400"/>
          </a:p>
          <a:p>
            <a:pPr marL="268288" indent="-266700">
              <a:spcBef>
                <a:spcPts val="2400"/>
              </a:spcBef>
              <a:buFontTx/>
              <a:buNone/>
            </a:pPr>
            <a:r>
              <a:rPr lang="nl-NL" altLang="nl-NL" sz="2400" b="1" i="1"/>
              <a:t>“Actions worden altijd uitgevoerd naar aanleiding van een Event”</a:t>
            </a:r>
          </a:p>
        </p:txBody>
      </p:sp>
      <p:sp>
        <p:nvSpPr>
          <p:cNvPr id="2252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67349AD-EB70-42FB-A652-080951D239BE}" type="slidenum">
              <a:rPr lang="nl-NL" altLang="nl-NL" sz="800" b="0" smtClean="0">
                <a:solidFill>
                  <a:srgbClr val="9F9F9F"/>
                </a:solidFill>
                <a:latin typeface="Calibri" panose="020F0502020204030204" pitchFamily="34" charset="0"/>
              </a:rPr>
              <a:pPr eaLnBrk="1" hangingPunct="1">
                <a:spcBef>
                  <a:spcPct val="0"/>
                </a:spcBef>
                <a:buClrTx/>
                <a:buFontTx/>
                <a:buNone/>
              </a:pPr>
              <a:t>184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Titel 1"/>
          <p:cNvSpPr>
            <a:spLocks noGrp="1"/>
          </p:cNvSpPr>
          <p:nvPr>
            <p:ph type="title" idx="4294967295"/>
          </p:nvPr>
        </p:nvSpPr>
        <p:spPr/>
        <p:txBody>
          <a:bodyPr lIns="0" tIns="0" rIns="0" bIns="0" anchor="b"/>
          <a:lstStyle/>
          <a:p>
            <a:pPr>
              <a:defRPr/>
            </a:pPr>
            <a:r>
              <a:rPr lang="nl-NL" dirty="0">
                <a:ea typeface="+mj-ea"/>
                <a:cs typeface="+mj-cs"/>
              </a:rPr>
              <a:t>13: Dynamic Actions</a:t>
            </a:r>
          </a:p>
        </p:txBody>
      </p:sp>
      <p:sp>
        <p:nvSpPr>
          <p:cNvPr id="3" name="Tijdelijke aanduiding voor tekst 2"/>
          <p:cNvSpPr>
            <a:spLocks noGrp="1"/>
          </p:cNvSpPr>
          <p:nvPr>
            <p:ph type="body" sz="quarter" idx="4294967295"/>
          </p:nvPr>
        </p:nvSpPr>
        <p:spPr>
          <a:xfrm>
            <a:off x="1344613" y="1776413"/>
            <a:ext cx="10656887" cy="4389437"/>
          </a:xfrm>
        </p:spPr>
        <p:txBody>
          <a:bodyPr lIns="0" tIns="0" rIns="0" bIns="0">
            <a:noAutofit/>
          </a:bodyPr>
          <a:lstStyle/>
          <a:p>
            <a:pPr marL="268288" indent="-266700">
              <a:spcBef>
                <a:spcPts val="2400"/>
              </a:spcBef>
              <a:buFontTx/>
              <a:buNone/>
              <a:defRPr/>
            </a:pPr>
            <a:r>
              <a:rPr lang="nl-NL" sz="2400" dirty="0">
                <a:ea typeface="+mn-ea"/>
                <a:cs typeface="+mn-cs"/>
              </a:rPr>
              <a:t>Belangrijke stappen:</a:t>
            </a:r>
          </a:p>
          <a:p>
            <a:pPr marL="268288" indent="-266700">
              <a:spcBef>
                <a:spcPts val="2400"/>
              </a:spcBef>
              <a:defRPr/>
            </a:pPr>
            <a:r>
              <a:rPr lang="nl-NL" sz="2400" dirty="0">
                <a:ea typeface="+mn-ea"/>
                <a:cs typeface="+mn-cs"/>
              </a:rPr>
              <a:t>Op wat voor object moet de actie zich richten?</a:t>
            </a:r>
            <a:br>
              <a:rPr lang="nl-NL" sz="2400" dirty="0">
                <a:ea typeface="+mn-ea"/>
                <a:cs typeface="+mn-cs"/>
              </a:rPr>
            </a:br>
            <a:r>
              <a:rPr lang="nl-NL" sz="2400" dirty="0">
                <a:ea typeface="+mn-ea"/>
                <a:cs typeface="+mn-cs"/>
              </a:rPr>
              <a:t>Item, button, </a:t>
            </a:r>
            <a:r>
              <a:rPr lang="nl-NL" sz="2400" dirty="0" err="1">
                <a:ea typeface="+mn-ea"/>
                <a:cs typeface="+mn-cs"/>
              </a:rPr>
              <a:t>jQuery-selector</a:t>
            </a:r>
            <a:endParaRPr lang="nl-NL" sz="2400" dirty="0">
              <a:ea typeface="+mn-ea"/>
              <a:cs typeface="+mn-cs"/>
            </a:endParaRPr>
          </a:p>
          <a:p>
            <a:pPr marL="268288" indent="-266700">
              <a:spcBef>
                <a:spcPts val="2400"/>
              </a:spcBef>
              <a:defRPr/>
            </a:pPr>
            <a:r>
              <a:rPr lang="nl-NL" sz="2400" dirty="0">
                <a:ea typeface="+mn-ea"/>
                <a:cs typeface="+mn-cs"/>
              </a:rPr>
              <a:t>Op welk event met betrekking tot dit object moet de Dynamic Action reageren?</a:t>
            </a:r>
          </a:p>
          <a:p>
            <a:pPr marL="268288" indent="-266700">
              <a:spcBef>
                <a:spcPts val="2400"/>
              </a:spcBef>
              <a:defRPr/>
            </a:pPr>
            <a:r>
              <a:rPr lang="nl-NL" sz="2400" dirty="0">
                <a:ea typeface="+mn-ea"/>
                <a:cs typeface="+mn-cs"/>
              </a:rPr>
              <a:t>Bouw van de Dynamic Action zelf</a:t>
            </a:r>
          </a:p>
        </p:txBody>
      </p:sp>
      <p:sp>
        <p:nvSpPr>
          <p:cNvPr id="2263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E1CF92F-85B0-4C3E-BE84-5EA320027945}" type="slidenum">
              <a:rPr lang="nl-NL" altLang="nl-NL" sz="800" b="0" smtClean="0">
                <a:solidFill>
                  <a:srgbClr val="9F9F9F"/>
                </a:solidFill>
                <a:latin typeface="Calibri" panose="020F0502020204030204" pitchFamily="34" charset="0"/>
              </a:rPr>
              <a:pPr eaLnBrk="1" hangingPunct="1">
                <a:spcBef>
                  <a:spcPct val="0"/>
                </a:spcBef>
                <a:buClrTx/>
                <a:buFontTx/>
                <a:buNone/>
              </a:pPr>
              <a:t>185</a:t>
            </a:fld>
            <a:endParaRPr lang="nl-NL" altLang="nl-NL" sz="800" b="0">
              <a:solidFill>
                <a:srgbClr val="9F9F9F"/>
              </a:solidFill>
              <a:latin typeface="Calibri" panose="020F0502020204030204" pitchFamily="34" charset="0"/>
            </a:endParaRPr>
          </a:p>
        </p:txBody>
      </p:sp>
      <p:pic>
        <p:nvPicPr>
          <p:cNvPr id="226309" name="Afbeelding 5" descr="Screen Shot 2016-02-10 at 14.29.1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237413" y="4572000"/>
            <a:ext cx="3125787" cy="115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26310" name="Tekstvak 6"/>
          <p:cNvSpPr txBox="1">
            <a:spLocks noChangeArrowheads="1"/>
          </p:cNvSpPr>
          <p:nvPr/>
        </p:nvSpPr>
        <p:spPr bwMode="auto">
          <a:xfrm>
            <a:off x="6492875" y="1498600"/>
            <a:ext cx="9128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lnSpc>
                <a:spcPct val="90000"/>
              </a:lnSpc>
              <a:spcBef>
                <a:spcPct val="0"/>
              </a:spcBef>
              <a:buClrTx/>
              <a:buFontTx/>
              <a:buNone/>
            </a:pPr>
            <a:endParaRPr lang="nl-NL" altLang="nl-NL" sz="1800" b="0">
              <a:latin typeface="Calibri" panose="020F0502020204030204" pitchFamily="34" charset="0"/>
            </a:endParaRPr>
          </a:p>
        </p:txBody>
      </p:sp>
      <p:sp>
        <p:nvSpPr>
          <p:cNvPr id="226311" name="Tekstvak 7"/>
          <p:cNvSpPr txBox="1">
            <a:spLocks noChangeArrowheads="1"/>
          </p:cNvSpPr>
          <p:nvPr/>
        </p:nvSpPr>
        <p:spPr bwMode="auto">
          <a:xfrm>
            <a:off x="2819400" y="1143000"/>
            <a:ext cx="91281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lnSpc>
                <a:spcPct val="90000"/>
              </a:lnSpc>
              <a:spcBef>
                <a:spcPct val="0"/>
              </a:spcBef>
              <a:buClrTx/>
              <a:buFontTx/>
              <a:buNone/>
            </a:pPr>
            <a:endParaRPr lang="nl-NL" altLang="nl-NL" sz="1800" b="0">
              <a:latin typeface="Calibri" panose="020F0502020204030204" pitchFamily="34" charset="0"/>
            </a:endParaRPr>
          </a:p>
        </p:txBody>
      </p:sp>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Titel 1"/>
          <p:cNvSpPr>
            <a:spLocks noGrp="1"/>
          </p:cNvSpPr>
          <p:nvPr>
            <p:ph type="title" idx="4294967295"/>
          </p:nvPr>
        </p:nvSpPr>
        <p:spPr/>
        <p:txBody>
          <a:bodyPr lIns="0" tIns="0" rIns="0" bIns="0" anchor="b"/>
          <a:lstStyle/>
          <a:p>
            <a:pPr>
              <a:defRPr/>
            </a:pPr>
            <a:r>
              <a:rPr lang="nl-NL" dirty="0">
                <a:ea typeface="+mj-ea"/>
                <a:cs typeface="+mj-cs"/>
              </a:rPr>
              <a:t>13: Dynamic Actions</a:t>
            </a:r>
          </a:p>
        </p:txBody>
      </p:sp>
      <p:sp>
        <p:nvSpPr>
          <p:cNvPr id="3" name="Tijdelijke aanduiding voor tekst 2"/>
          <p:cNvSpPr>
            <a:spLocks noGrp="1"/>
          </p:cNvSpPr>
          <p:nvPr>
            <p:ph type="body" sz="quarter" idx="4294967295"/>
          </p:nvPr>
        </p:nvSpPr>
        <p:spPr>
          <a:xfrm>
            <a:off x="1344613" y="1776413"/>
            <a:ext cx="10656887" cy="4389437"/>
          </a:xfrm>
        </p:spPr>
        <p:txBody>
          <a:bodyPr lIns="0" tIns="0" rIns="0" bIns="0">
            <a:noAutofit/>
          </a:bodyPr>
          <a:lstStyle/>
          <a:p>
            <a:pPr marL="268288" indent="-266700">
              <a:spcBef>
                <a:spcPts val="2400"/>
              </a:spcBef>
              <a:buFontTx/>
              <a:buNone/>
              <a:defRPr/>
            </a:pPr>
            <a:r>
              <a:rPr lang="nl-NL" sz="2400" dirty="0">
                <a:ea typeface="+mn-ea"/>
                <a:cs typeface="+mn-cs"/>
              </a:rPr>
              <a:t>Soorten events:</a:t>
            </a:r>
          </a:p>
          <a:p>
            <a:pPr marL="268288" indent="-266700">
              <a:lnSpc>
                <a:spcPct val="50000"/>
              </a:lnSpc>
              <a:spcBef>
                <a:spcPts val="2400"/>
              </a:spcBef>
              <a:defRPr/>
            </a:pPr>
            <a:r>
              <a:rPr lang="nl-NL" sz="2400" dirty="0">
                <a:ea typeface="+mn-ea"/>
                <a:cs typeface="+mn-cs"/>
              </a:rPr>
              <a:t>Browser events: Change, Click, Double click, </a:t>
            </a:r>
            <a:r>
              <a:rPr lang="nl-NL" sz="2400" dirty="0" err="1">
                <a:ea typeface="+mn-ea"/>
                <a:cs typeface="+mn-cs"/>
              </a:rPr>
              <a:t>Resize</a:t>
            </a:r>
            <a:endParaRPr lang="nl-NL" sz="2400" dirty="0">
              <a:ea typeface="+mn-ea"/>
              <a:cs typeface="+mn-cs"/>
            </a:endParaRPr>
          </a:p>
          <a:p>
            <a:pPr marL="268288" indent="-266700">
              <a:lnSpc>
                <a:spcPct val="50000"/>
              </a:lnSpc>
              <a:spcBef>
                <a:spcPts val="2400"/>
              </a:spcBef>
              <a:defRPr/>
            </a:pPr>
            <a:r>
              <a:rPr lang="nl-NL" sz="2400" dirty="0">
                <a:ea typeface="+mn-ea"/>
                <a:cs typeface="+mn-cs"/>
              </a:rPr>
              <a:t>Framework events: </a:t>
            </a:r>
            <a:r>
              <a:rPr lang="nl-NL" sz="2400" dirty="0" err="1">
                <a:ea typeface="+mn-ea"/>
                <a:cs typeface="+mn-cs"/>
              </a:rPr>
              <a:t>apexafterrefresh</a:t>
            </a:r>
            <a:r>
              <a:rPr lang="nl-NL" sz="2400" dirty="0">
                <a:ea typeface="+mn-ea"/>
                <a:cs typeface="+mn-cs"/>
              </a:rPr>
              <a:t>, </a:t>
            </a:r>
            <a:r>
              <a:rPr lang="nl-NL" sz="2400" dirty="0" err="1">
                <a:ea typeface="+mn-ea"/>
                <a:cs typeface="+mn-cs"/>
              </a:rPr>
              <a:t>apexbeforerefresh</a:t>
            </a:r>
            <a:endParaRPr lang="nl-NL" sz="2400" dirty="0">
              <a:ea typeface="+mn-ea"/>
              <a:cs typeface="+mn-cs"/>
            </a:endParaRPr>
          </a:p>
          <a:p>
            <a:pPr marL="268288" indent="-266700">
              <a:lnSpc>
                <a:spcPct val="50000"/>
              </a:lnSpc>
              <a:spcBef>
                <a:spcPts val="2400"/>
              </a:spcBef>
              <a:defRPr/>
            </a:pPr>
            <a:r>
              <a:rPr lang="nl-NL" sz="2400" dirty="0">
                <a:ea typeface="+mn-ea"/>
                <a:cs typeface="+mn-cs"/>
              </a:rPr>
              <a:t>Component events: Events </a:t>
            </a:r>
            <a:r>
              <a:rPr lang="nl-NL" sz="2400" dirty="0" err="1">
                <a:ea typeface="+mn-ea"/>
                <a:cs typeface="+mn-cs"/>
              </a:rPr>
              <a:t>getriggered</a:t>
            </a:r>
            <a:r>
              <a:rPr lang="nl-NL" sz="2400" dirty="0">
                <a:ea typeface="+mn-ea"/>
                <a:cs typeface="+mn-cs"/>
              </a:rPr>
              <a:t> door overige componenten</a:t>
            </a:r>
          </a:p>
        </p:txBody>
      </p:sp>
      <p:sp>
        <p:nvSpPr>
          <p:cNvPr id="2273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230CCBC-611D-44A5-B3EE-0CB02387825C}" type="slidenum">
              <a:rPr lang="nl-NL" altLang="nl-NL" sz="800" b="0" smtClean="0">
                <a:solidFill>
                  <a:srgbClr val="9F9F9F"/>
                </a:solidFill>
                <a:latin typeface="Calibri" panose="020F0502020204030204" pitchFamily="34" charset="0"/>
              </a:rPr>
              <a:pPr eaLnBrk="1" hangingPunct="1">
                <a:spcBef>
                  <a:spcPct val="0"/>
                </a:spcBef>
                <a:buClrTx/>
                <a:buFontTx/>
                <a:buNone/>
              </a:pPr>
              <a:t>186</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Titel 1"/>
          <p:cNvSpPr>
            <a:spLocks noGrp="1"/>
          </p:cNvSpPr>
          <p:nvPr>
            <p:ph type="title" idx="4294967295"/>
          </p:nvPr>
        </p:nvSpPr>
        <p:spPr/>
        <p:txBody>
          <a:bodyPr lIns="0" tIns="0" rIns="0" bIns="0" anchor="b"/>
          <a:lstStyle/>
          <a:p>
            <a:pPr>
              <a:defRPr/>
            </a:pPr>
            <a:r>
              <a:rPr lang="nl-NL" dirty="0">
                <a:ea typeface="+mj-ea"/>
                <a:cs typeface="+mj-cs"/>
              </a:rPr>
              <a:t>13: Dynamic Actions</a:t>
            </a:r>
          </a:p>
        </p:txBody>
      </p:sp>
      <p:sp>
        <p:nvSpPr>
          <p:cNvPr id="226306" name="Tijdelijke aanduiding voor tekst 2"/>
          <p:cNvSpPr>
            <a:spLocks noGrp="1"/>
          </p:cNvSpPr>
          <p:nvPr>
            <p:ph type="body" sz="quarter" idx="4294967295"/>
          </p:nvPr>
        </p:nvSpPr>
        <p:spPr>
          <a:xfrm>
            <a:off x="5867400" y="1776413"/>
            <a:ext cx="6202363" cy="4389437"/>
          </a:xfrm>
        </p:spPr>
        <p:txBody>
          <a:bodyPr lIns="0" tIns="0" rIns="0" bIns="0"/>
          <a:lstStyle/>
          <a:p>
            <a:pPr marL="1588" indent="0">
              <a:spcBef>
                <a:spcPts val="2400"/>
              </a:spcBef>
              <a:buFontTx/>
              <a:buNone/>
              <a:defRPr/>
            </a:pPr>
            <a:r>
              <a:rPr lang="nl-NL" sz="2400" dirty="0">
                <a:ea typeface="+mn-ea"/>
                <a:cs typeface="+mn-cs"/>
              </a:rPr>
              <a:t>Page Designer, 2</a:t>
            </a:r>
            <a:r>
              <a:rPr lang="nl-NL" sz="2400" baseline="30000" dirty="0">
                <a:ea typeface="+mn-ea"/>
                <a:cs typeface="+mn-cs"/>
              </a:rPr>
              <a:t>e</a:t>
            </a:r>
            <a:r>
              <a:rPr lang="nl-NL" sz="2400" dirty="0">
                <a:ea typeface="+mn-ea"/>
                <a:cs typeface="+mn-cs"/>
              </a:rPr>
              <a:t> tabblad</a:t>
            </a:r>
          </a:p>
          <a:p>
            <a:pPr marL="1588" indent="0">
              <a:spcBef>
                <a:spcPts val="2400"/>
              </a:spcBef>
              <a:buFontTx/>
              <a:buNone/>
              <a:defRPr/>
            </a:pPr>
            <a:r>
              <a:rPr lang="nl-NL" sz="2400" dirty="0">
                <a:ea typeface="+mn-ea"/>
                <a:cs typeface="+mn-cs"/>
              </a:rPr>
              <a:t>Gebruik rechter muisknop op de node Events</a:t>
            </a:r>
          </a:p>
          <a:p>
            <a:pPr marL="1588" indent="0">
              <a:spcBef>
                <a:spcPts val="2400"/>
              </a:spcBef>
              <a:buFontTx/>
              <a:buNone/>
              <a:defRPr/>
            </a:pPr>
            <a:r>
              <a:rPr lang="nl-NL" sz="2400" dirty="0">
                <a:ea typeface="+mn-ea"/>
                <a:cs typeface="+mn-cs"/>
              </a:rPr>
              <a:t>Kies optie </a:t>
            </a:r>
            <a:r>
              <a:rPr lang="nl-NL" sz="2400" b="1" dirty="0" err="1">
                <a:ea typeface="+mn-ea"/>
                <a:cs typeface="+mn-cs"/>
              </a:rPr>
              <a:t>Create</a:t>
            </a:r>
            <a:r>
              <a:rPr lang="nl-NL" sz="2400" b="1" dirty="0">
                <a:ea typeface="+mn-ea"/>
                <a:cs typeface="+mn-cs"/>
              </a:rPr>
              <a:t> Dynamic Action</a:t>
            </a:r>
          </a:p>
        </p:txBody>
      </p:sp>
      <p:sp>
        <p:nvSpPr>
          <p:cNvPr id="2283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551F09E-C00C-4881-A964-70E762FC381C}" type="slidenum">
              <a:rPr lang="nl-NL" altLang="nl-NL" sz="800" b="0" smtClean="0">
                <a:solidFill>
                  <a:srgbClr val="9F9F9F"/>
                </a:solidFill>
                <a:latin typeface="Calibri" panose="020F0502020204030204" pitchFamily="34" charset="0"/>
              </a:rPr>
              <a:pPr eaLnBrk="1" hangingPunct="1">
                <a:spcBef>
                  <a:spcPct val="0"/>
                </a:spcBef>
                <a:buClrTx/>
                <a:buFontTx/>
                <a:buNone/>
              </a:pPr>
              <a:t>187</a:t>
            </a:fld>
            <a:endParaRPr lang="nl-NL" altLang="nl-NL" sz="800" b="0">
              <a:solidFill>
                <a:srgbClr val="9F9F9F"/>
              </a:solidFill>
              <a:latin typeface="Calibri" panose="020F0502020204030204" pitchFamily="34" charset="0"/>
            </a:endParaRPr>
          </a:p>
        </p:txBody>
      </p:sp>
      <p:pic>
        <p:nvPicPr>
          <p:cNvPr id="228357" name="Afbeelding 5" descr="Screen Shot 2016-02-10 at 13.59.0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9850" y="1663700"/>
            <a:ext cx="4394200" cy="435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Titel 1"/>
          <p:cNvSpPr>
            <a:spLocks noGrp="1"/>
          </p:cNvSpPr>
          <p:nvPr>
            <p:ph type="title" idx="4294967295"/>
          </p:nvPr>
        </p:nvSpPr>
        <p:spPr/>
        <p:txBody>
          <a:bodyPr lIns="0" tIns="0" rIns="0" bIns="0" anchor="b"/>
          <a:lstStyle/>
          <a:p>
            <a:pPr>
              <a:defRPr/>
            </a:pPr>
            <a:endParaRPr lang="nl-NL">
              <a:ea typeface="+mj-ea"/>
              <a:cs typeface="+mj-cs"/>
            </a:endParaRPr>
          </a:p>
        </p:txBody>
      </p:sp>
      <p:sp>
        <p:nvSpPr>
          <p:cNvPr id="228354"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endParaRPr lang="nl-NL">
              <a:ea typeface="+mn-ea"/>
              <a:cs typeface="+mn-cs"/>
            </a:endParaRPr>
          </a:p>
        </p:txBody>
      </p:sp>
      <p:sp>
        <p:nvSpPr>
          <p:cNvPr id="2304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5926E01-2B22-403A-B36C-CA2FF546DD0B}" type="slidenum">
              <a:rPr lang="nl-NL" altLang="nl-NL" sz="800" b="0" smtClean="0">
                <a:solidFill>
                  <a:srgbClr val="9F9F9F"/>
                </a:solidFill>
                <a:latin typeface="Calibri" panose="020F0502020204030204" pitchFamily="34" charset="0"/>
              </a:rPr>
              <a:pPr eaLnBrk="1" hangingPunct="1">
                <a:spcBef>
                  <a:spcPct val="0"/>
                </a:spcBef>
                <a:buClrTx/>
                <a:buFontTx/>
                <a:buNone/>
              </a:pPr>
              <a:t>188</a:t>
            </a:fld>
            <a:endParaRPr lang="nl-NL" altLang="nl-NL" sz="800" b="0">
              <a:solidFill>
                <a:srgbClr val="9F9F9F"/>
              </a:solidFill>
              <a:latin typeface="Calibri" panose="020F0502020204030204" pitchFamily="34" charset="0"/>
            </a:endParaRPr>
          </a:p>
        </p:txBody>
      </p:sp>
      <p:pic>
        <p:nvPicPr>
          <p:cNvPr id="230405" name="Afbeelding 5" descr="Screen Shot 2016-02-10 at 15.28.2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22525" y="419100"/>
            <a:ext cx="9544050" cy="576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el 1"/>
          <p:cNvSpPr>
            <a:spLocks noGrp="1"/>
          </p:cNvSpPr>
          <p:nvPr>
            <p:ph type="title" idx="4294967295"/>
          </p:nvPr>
        </p:nvSpPr>
        <p:spPr/>
        <p:txBody>
          <a:bodyPr lIns="0" tIns="0" rIns="0" bIns="0" anchor="b"/>
          <a:lstStyle/>
          <a:p>
            <a:pPr>
              <a:defRPr/>
            </a:pPr>
            <a:endParaRPr lang="nl-NL">
              <a:ea typeface="+mj-ea"/>
              <a:cs typeface="+mj-cs"/>
            </a:endParaRPr>
          </a:p>
        </p:txBody>
      </p:sp>
      <p:sp>
        <p:nvSpPr>
          <p:cNvPr id="22937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23142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1F352B29-7218-4A52-BA2D-F6495C8B3D15}" type="slidenum">
              <a:rPr lang="nl-NL" altLang="nl-NL" sz="800" b="0" smtClean="0">
                <a:solidFill>
                  <a:srgbClr val="9F9F9F"/>
                </a:solidFill>
                <a:latin typeface="Calibri" panose="020F0502020204030204" pitchFamily="34" charset="0"/>
              </a:rPr>
              <a:pPr eaLnBrk="1" hangingPunct="1">
                <a:spcBef>
                  <a:spcPct val="0"/>
                </a:spcBef>
                <a:buClrTx/>
                <a:buFontTx/>
                <a:buNone/>
              </a:pPr>
              <a:t>189</a:t>
            </a:fld>
            <a:endParaRPr lang="nl-NL" altLang="nl-NL" sz="800" b="0">
              <a:solidFill>
                <a:srgbClr val="9F9F9F"/>
              </a:solidFill>
              <a:latin typeface="Calibri" panose="020F0502020204030204" pitchFamily="34" charset="0"/>
            </a:endParaRPr>
          </a:p>
        </p:txBody>
      </p:sp>
      <p:pic>
        <p:nvPicPr>
          <p:cNvPr id="231429" name="Afbeelding 5" descr="Screen Shot 2016-02-10 at 15.28.4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422525" y="381000"/>
            <a:ext cx="9625013"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el 1"/>
          <p:cNvSpPr>
            <a:spLocks noGrp="1"/>
          </p:cNvSpPr>
          <p:nvPr>
            <p:ph type="title" idx="4294967295"/>
          </p:nvPr>
        </p:nvSpPr>
        <p:spPr/>
        <p:txBody>
          <a:bodyPr lIns="0" tIns="0" rIns="0" bIns="0" anchor="b"/>
          <a:lstStyle/>
          <a:p>
            <a:pPr>
              <a:defRPr/>
            </a:pPr>
            <a:r>
              <a:rPr lang="nl-NL">
                <a:ea typeface="+mj-ea"/>
                <a:cs typeface="+mj-cs"/>
              </a:rPr>
              <a:t>1: APEX Introductie</a:t>
            </a:r>
          </a:p>
        </p:txBody>
      </p:sp>
      <p:sp>
        <p:nvSpPr>
          <p:cNvPr id="3" name="Tijdelijke aanduiding voor tekst 2"/>
          <p:cNvSpPr>
            <a:spLocks noGrp="1"/>
          </p:cNvSpPr>
          <p:nvPr>
            <p:ph type="body" sz="quarter" idx="4294967295"/>
          </p:nvPr>
        </p:nvSpPr>
        <p:spPr>
          <a:xfrm>
            <a:off x="1355725" y="1776413"/>
            <a:ext cx="8483600" cy="4389437"/>
          </a:xfrm>
        </p:spPr>
        <p:txBody>
          <a:bodyPr lIns="0" tIns="0" rIns="0" bIns="0">
            <a:noAutofit/>
          </a:bodyPr>
          <a:lstStyle/>
          <a:p>
            <a:pPr marL="268288" indent="-266700">
              <a:spcBef>
                <a:spcPts val="2400"/>
              </a:spcBef>
              <a:buFontTx/>
              <a:buNone/>
              <a:defRPr/>
            </a:pPr>
            <a:r>
              <a:rPr lang="nl-NL" sz="2400" dirty="0">
                <a:ea typeface="+mn-ea"/>
                <a:cs typeface="+mn-cs"/>
              </a:rPr>
              <a:t>Voordelen:</a:t>
            </a:r>
          </a:p>
          <a:p>
            <a:pPr marL="268288" indent="-266700">
              <a:spcBef>
                <a:spcPts val="2400"/>
              </a:spcBef>
              <a:defRPr/>
            </a:pPr>
            <a:r>
              <a:rPr lang="nl-NL" sz="2400" dirty="0">
                <a:ea typeface="+mn-ea"/>
                <a:cs typeface="+mn-cs"/>
              </a:rPr>
              <a:t>Lage operationele kosten</a:t>
            </a:r>
          </a:p>
          <a:p>
            <a:pPr marL="268288" indent="-266700">
              <a:spcBef>
                <a:spcPts val="2400"/>
              </a:spcBef>
              <a:defRPr/>
            </a:pPr>
            <a:r>
              <a:rPr lang="nl-NL" sz="2400" dirty="0">
                <a:ea typeface="+mn-ea"/>
                <a:cs typeface="+mn-cs"/>
              </a:rPr>
              <a:t>Verkorte bouwtijd</a:t>
            </a:r>
          </a:p>
          <a:p>
            <a:pPr marL="268288" indent="-266700">
              <a:spcBef>
                <a:spcPts val="2400"/>
              </a:spcBef>
              <a:defRPr/>
            </a:pPr>
            <a:r>
              <a:rPr lang="nl-NL" sz="2400" dirty="0">
                <a:ea typeface="+mn-ea"/>
                <a:cs typeface="+mn-cs"/>
              </a:rPr>
              <a:t>Licentievrije software</a:t>
            </a:r>
          </a:p>
          <a:p>
            <a:pPr marL="268288" indent="-266700">
              <a:spcBef>
                <a:spcPts val="2400"/>
              </a:spcBef>
              <a:defRPr/>
            </a:pPr>
            <a:r>
              <a:rPr lang="nl-NL" sz="2400" dirty="0">
                <a:ea typeface="+mn-ea"/>
                <a:cs typeface="+mn-cs"/>
              </a:rPr>
              <a:t>100% database</a:t>
            </a:r>
          </a:p>
          <a:p>
            <a:pPr marL="268288" indent="-266700">
              <a:spcBef>
                <a:spcPts val="2400"/>
              </a:spcBef>
              <a:defRPr/>
            </a:pPr>
            <a:r>
              <a:rPr lang="nl-NL" sz="2400" dirty="0">
                <a:ea typeface="+mn-ea"/>
                <a:cs typeface="+mn-cs"/>
              </a:rPr>
              <a:t>Schaalbaarheid</a:t>
            </a:r>
          </a:p>
        </p:txBody>
      </p:sp>
      <p:sp>
        <p:nvSpPr>
          <p:cNvPr id="3072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8E3FD5E-81F9-45D1-B734-E855C711E3AA}" type="slidenum">
              <a:rPr lang="nl-NL" altLang="nl-NL" sz="800" b="0" smtClean="0">
                <a:solidFill>
                  <a:srgbClr val="9F9F9F"/>
                </a:solidFill>
                <a:latin typeface="Calibri" panose="020F0502020204030204" pitchFamily="34" charset="0"/>
              </a:rPr>
              <a:pPr eaLnBrk="1" hangingPunct="1">
                <a:spcBef>
                  <a:spcPct val="0"/>
                </a:spcBef>
                <a:buClrTx/>
                <a:buFontTx/>
                <a:buNone/>
              </a:pPr>
              <a:t>19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Titel 1"/>
          <p:cNvSpPr>
            <a:spLocks noGrp="1"/>
          </p:cNvSpPr>
          <p:nvPr>
            <p:ph type="title" idx="4294967295"/>
          </p:nvPr>
        </p:nvSpPr>
        <p:spPr/>
        <p:txBody>
          <a:bodyPr lIns="0" tIns="0" rIns="0" bIns="0" anchor="b"/>
          <a:lstStyle/>
          <a:p>
            <a:pPr>
              <a:defRPr/>
            </a:pPr>
            <a:endParaRPr lang="nl-NL">
              <a:ea typeface="+mj-ea"/>
              <a:cs typeface="+mj-cs"/>
            </a:endParaRPr>
          </a:p>
        </p:txBody>
      </p:sp>
      <p:sp>
        <p:nvSpPr>
          <p:cNvPr id="230402"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2324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7C6F402-04B1-469C-9B5C-BF44082828EE}" type="slidenum">
              <a:rPr lang="nl-NL" altLang="nl-NL" sz="800" b="0" smtClean="0">
                <a:solidFill>
                  <a:srgbClr val="9F9F9F"/>
                </a:solidFill>
                <a:latin typeface="Calibri" panose="020F0502020204030204" pitchFamily="34" charset="0"/>
              </a:rPr>
              <a:pPr eaLnBrk="1" hangingPunct="1">
                <a:spcBef>
                  <a:spcPct val="0"/>
                </a:spcBef>
                <a:buClrTx/>
                <a:buFontTx/>
                <a:buNone/>
              </a:pPr>
              <a:t>190</a:t>
            </a:fld>
            <a:endParaRPr lang="nl-NL" altLang="nl-NL" sz="800" b="0">
              <a:solidFill>
                <a:srgbClr val="9F9F9F"/>
              </a:solidFill>
              <a:latin typeface="Calibri" panose="020F0502020204030204" pitchFamily="34" charset="0"/>
            </a:endParaRPr>
          </a:p>
        </p:txBody>
      </p:sp>
      <p:pic>
        <p:nvPicPr>
          <p:cNvPr id="232453" name="Afbeelding 5" descr="Screen Shot 2016-02-10 at 15.29.0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381000"/>
            <a:ext cx="9967913" cy="598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el 1"/>
          <p:cNvSpPr>
            <a:spLocks noGrp="1"/>
          </p:cNvSpPr>
          <p:nvPr>
            <p:ph type="title" idx="4294967295"/>
          </p:nvPr>
        </p:nvSpPr>
        <p:spPr/>
        <p:txBody>
          <a:bodyPr lIns="0" tIns="0" rIns="0" bIns="0" anchor="b"/>
          <a:lstStyle/>
          <a:p>
            <a:pPr>
              <a:defRPr/>
            </a:pPr>
            <a:r>
              <a:rPr lang="nl-NL" dirty="0">
                <a:ea typeface="+mj-ea"/>
                <a:cs typeface="+mj-cs"/>
              </a:rPr>
              <a:t>13: Vragen?</a:t>
            </a:r>
          </a:p>
        </p:txBody>
      </p:sp>
      <p:sp>
        <p:nvSpPr>
          <p:cNvPr id="231426" name="Tijdelijke aanduiding voor tekst 2"/>
          <p:cNvSpPr>
            <a:spLocks noGrp="1"/>
          </p:cNvSpPr>
          <p:nvPr>
            <p:ph type="body" sz="quarter" idx="4294967295"/>
          </p:nvPr>
        </p:nvSpPr>
        <p:spPr>
          <a:xfrm>
            <a:off x="1344613" y="1557338"/>
            <a:ext cx="10656887" cy="4389437"/>
          </a:xfrm>
        </p:spPr>
        <p:txBody>
          <a:bodyPr lIns="0" tIns="0" rIns="0" bIns="0"/>
          <a:lstStyle/>
          <a:p>
            <a:pPr marL="1588" indent="0">
              <a:spcBef>
                <a:spcPts val="2400"/>
              </a:spcBef>
              <a:buFontTx/>
              <a:buNone/>
              <a:defRPr/>
            </a:pPr>
            <a:r>
              <a:rPr lang="nl-NL" sz="2400" b="1" dirty="0">
                <a:ea typeface="+mn-ea"/>
                <a:cs typeface="+mn-cs"/>
              </a:rPr>
              <a:t>Oefeningen Hoofdstuk 13</a:t>
            </a:r>
            <a:endParaRPr lang="nl-NL" sz="2400" dirty="0">
              <a:ea typeface="+mn-ea"/>
              <a:cs typeface="+mn-cs"/>
            </a:endParaRPr>
          </a:p>
          <a:p>
            <a:pPr marL="458788" indent="-457200">
              <a:spcBef>
                <a:spcPts val="0"/>
              </a:spcBef>
              <a:buFont typeface="+mj-lt"/>
              <a:buAutoNum type="arabicPeriod"/>
              <a:defRPr/>
            </a:pPr>
            <a:r>
              <a:rPr lang="nl-NL" sz="2000" dirty="0">
                <a:ea typeface="+mn-ea"/>
                <a:cs typeface="+mn-cs"/>
              </a:rPr>
              <a:t>Het tonen en verbergen van een item door middel van Dynamic Actions</a:t>
            </a:r>
          </a:p>
          <a:p>
            <a:pPr marL="458788" indent="-457200">
              <a:spcBef>
                <a:spcPts val="0"/>
              </a:spcBef>
              <a:buFont typeface="+mj-lt"/>
              <a:buAutoNum type="arabicPeriod"/>
              <a:defRPr/>
            </a:pPr>
            <a:r>
              <a:rPr lang="nl-NL" sz="2000" dirty="0">
                <a:ea typeface="+mn-ea"/>
                <a:cs typeface="+mn-cs"/>
              </a:rPr>
              <a:t>Het simuleren van een </a:t>
            </a:r>
            <a:r>
              <a:rPr lang="nl-NL" sz="2000" dirty="0" err="1">
                <a:ea typeface="+mn-ea"/>
                <a:cs typeface="+mn-cs"/>
              </a:rPr>
              <a:t>when</a:t>
            </a:r>
            <a:r>
              <a:rPr lang="nl-NL" sz="2000" dirty="0">
                <a:ea typeface="+mn-ea"/>
                <a:cs typeface="+mn-cs"/>
              </a:rPr>
              <a:t>-</a:t>
            </a:r>
            <a:r>
              <a:rPr lang="nl-NL" sz="2000" dirty="0" err="1">
                <a:ea typeface="+mn-ea"/>
                <a:cs typeface="+mn-cs"/>
              </a:rPr>
              <a:t>validate</a:t>
            </a:r>
            <a:r>
              <a:rPr lang="nl-NL" sz="2000" dirty="0">
                <a:ea typeface="+mn-ea"/>
                <a:cs typeface="+mn-cs"/>
              </a:rPr>
              <a:t>-item trigger, zoals deze destijds in Oracle Forms bestond. De Dynamic Action bestaat dan uit een aantal delen:</a:t>
            </a:r>
          </a:p>
          <a:p>
            <a:pPr marL="1068388" lvl="1" indent="-457200">
              <a:lnSpc>
                <a:spcPct val="80000"/>
              </a:lnSpc>
              <a:spcBef>
                <a:spcPts val="0"/>
              </a:spcBef>
              <a:buFont typeface="+mj-lt"/>
              <a:buAutoNum type="arabicPeriod"/>
              <a:defRPr/>
            </a:pPr>
            <a:r>
              <a:rPr lang="nl-NL" sz="2000" dirty="0">
                <a:ea typeface="+mn-ea"/>
                <a:cs typeface="+mn-cs"/>
              </a:rPr>
              <a:t>Het event waarop wordt gereageerd</a:t>
            </a:r>
          </a:p>
          <a:p>
            <a:pPr marL="1068388" lvl="1" indent="-457200">
              <a:lnSpc>
                <a:spcPct val="80000"/>
              </a:lnSpc>
              <a:spcBef>
                <a:spcPts val="0"/>
              </a:spcBef>
              <a:buFont typeface="+mj-lt"/>
              <a:buAutoNum type="arabicPeriod"/>
              <a:defRPr/>
            </a:pPr>
            <a:r>
              <a:rPr lang="nl-NL" sz="2000" dirty="0">
                <a:ea typeface="+mn-ea"/>
                <a:cs typeface="+mn-cs"/>
              </a:rPr>
              <a:t>PL/SQL-code</a:t>
            </a:r>
          </a:p>
          <a:p>
            <a:pPr marL="1068388" lvl="1" indent="-457200">
              <a:lnSpc>
                <a:spcPct val="80000"/>
              </a:lnSpc>
              <a:spcBef>
                <a:spcPts val="0"/>
              </a:spcBef>
              <a:buFont typeface="+mj-lt"/>
              <a:buAutoNum type="arabicPeriod"/>
              <a:defRPr/>
            </a:pPr>
            <a:r>
              <a:rPr lang="nl-NL" sz="2000" dirty="0" err="1">
                <a:ea typeface="+mn-ea"/>
                <a:cs typeface="+mn-cs"/>
              </a:rPr>
              <a:t>JavaScript</a:t>
            </a:r>
            <a:r>
              <a:rPr lang="nl-NL" sz="2000" dirty="0">
                <a:ea typeface="+mn-ea"/>
                <a:cs typeface="+mn-cs"/>
              </a:rPr>
              <a:t>-code</a:t>
            </a:r>
          </a:p>
          <a:p>
            <a:pPr marL="1588" indent="0">
              <a:spcBef>
                <a:spcPts val="2400"/>
              </a:spcBef>
              <a:buFontTx/>
              <a:buNone/>
              <a:defRPr/>
            </a:pPr>
            <a:endParaRPr lang="nl-NL" sz="2400" dirty="0">
              <a:ea typeface="+mn-ea"/>
              <a:cs typeface="+mn-cs"/>
            </a:endParaRPr>
          </a:p>
          <a:p>
            <a:pPr marL="1588" indent="0">
              <a:spcBef>
                <a:spcPts val="2400"/>
              </a:spcBef>
              <a:buFontTx/>
              <a:buNone/>
              <a:defRPr/>
            </a:pPr>
            <a:endParaRPr lang="nl-NL" dirty="0">
              <a:ea typeface="+mn-ea"/>
              <a:cs typeface="+mn-cs"/>
            </a:endParaRPr>
          </a:p>
        </p:txBody>
      </p:sp>
      <p:sp>
        <p:nvSpPr>
          <p:cNvPr id="2334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65B733C-608A-4824-A324-D15726AC1971}" type="slidenum">
              <a:rPr lang="nl-NL" altLang="nl-NL" sz="800" b="0" smtClean="0">
                <a:solidFill>
                  <a:srgbClr val="9F9F9F"/>
                </a:solidFill>
                <a:latin typeface="Calibri" panose="020F0502020204030204" pitchFamily="34" charset="0"/>
              </a:rPr>
              <a:pPr eaLnBrk="1" hangingPunct="1">
                <a:spcBef>
                  <a:spcPct val="0"/>
                </a:spcBef>
                <a:buClrTx/>
                <a:buFontTx/>
                <a:buNone/>
              </a:pPr>
              <a:t>191</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hthoek 1"/>
          <p:cNvSpPr/>
          <p:nvPr/>
        </p:nvSpPr>
        <p:spPr>
          <a:xfrm>
            <a:off x="3048000" y="2924175"/>
            <a:ext cx="6092825" cy="1009650"/>
          </a:xfrm>
          <a:prstGeom prst="rect">
            <a:avLst/>
          </a:prstGeom>
        </p:spPr>
        <p:txBody>
          <a:bodyPr>
            <a:spAutoFit/>
          </a:bodyPr>
          <a:lstStyle/>
          <a:p>
            <a:pPr marL="1588" algn="ctr">
              <a:spcBef>
                <a:spcPts val="2400"/>
              </a:spcBef>
              <a:defRPr/>
            </a:pPr>
            <a:r>
              <a:rPr lang="nl-NL" dirty="0">
                <a:latin typeface="Arial" charset="0"/>
                <a:ea typeface="ＭＳ Ｐゴシック" charset="0"/>
                <a:cs typeface="ＭＳ Ｐゴシック" charset="0"/>
              </a:rPr>
              <a:t>Doelstelling</a:t>
            </a:r>
          </a:p>
          <a:p>
            <a:pPr marL="287338" indent="-285750" algn="ctr">
              <a:spcBef>
                <a:spcPts val="2400"/>
              </a:spcBef>
              <a:defRPr/>
            </a:pPr>
            <a:r>
              <a:rPr lang="nl-NL" dirty="0">
                <a:latin typeface="Arial" charset="0"/>
                <a:ea typeface="ＭＳ Ｐゴシック" charset="0"/>
                <a:cs typeface="ＭＳ Ｐゴシック" charset="0"/>
              </a:rPr>
              <a:t>Na deze les kunt u:</a:t>
            </a:r>
          </a:p>
          <a:p>
            <a:pPr algn="ctr">
              <a:spcBef>
                <a:spcPct val="30000"/>
              </a:spcBef>
              <a:defRPr/>
            </a:pPr>
            <a:endParaRPr lang="nl-NL" dirty="0">
              <a:latin typeface="Arial" charset="0"/>
              <a:ea typeface="ＭＳ Ｐゴシック" charset="0"/>
              <a:cs typeface="ＭＳ Ｐゴシック" charset="0"/>
            </a:endParaRPr>
          </a:p>
        </p:txBody>
      </p:sp>
    </p:spTree>
  </p:cSld>
  <p:clrMapOvr>
    <a:masterClrMapping/>
  </p:clrMapOvr>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&amp; allerlei</a:t>
            </a:r>
          </a:p>
        </p:txBody>
      </p:sp>
      <p:sp>
        <p:nvSpPr>
          <p:cNvPr id="232450"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Al gezien en gebruikt: </a:t>
            </a:r>
            <a:r>
              <a:rPr lang="nl-NL" sz="2400" dirty="0" err="1">
                <a:ea typeface="+mn-ea"/>
                <a:cs typeface="+mn-cs"/>
              </a:rPr>
              <a:t>LOVs</a:t>
            </a:r>
            <a:endParaRPr lang="nl-NL" sz="2400" dirty="0">
              <a:ea typeface="+mn-ea"/>
              <a:cs typeface="+mn-cs"/>
            </a:endParaRPr>
          </a:p>
          <a:p>
            <a:pPr marL="1588" indent="0">
              <a:spcBef>
                <a:spcPts val="2400"/>
              </a:spcBef>
              <a:buFontTx/>
              <a:buNone/>
              <a:defRPr/>
            </a:pPr>
            <a:r>
              <a:rPr lang="nl-NL" sz="2400" dirty="0">
                <a:ea typeface="+mn-ea"/>
                <a:cs typeface="+mn-cs"/>
              </a:rPr>
              <a:t>Verder:</a:t>
            </a:r>
          </a:p>
          <a:p>
            <a:pPr marL="1588" indent="0">
              <a:spcBef>
                <a:spcPts val="2400"/>
              </a:spcBef>
              <a:buFontTx/>
              <a:buNone/>
              <a:defRPr/>
            </a:pPr>
            <a:r>
              <a:rPr lang="nl-NL" sz="2400" dirty="0">
                <a:ea typeface="+mn-ea"/>
                <a:cs typeface="+mn-cs"/>
              </a:rPr>
              <a:t>Desktop </a:t>
            </a:r>
            <a:r>
              <a:rPr lang="nl-NL" sz="2400" dirty="0" err="1">
                <a:ea typeface="+mn-ea"/>
                <a:cs typeface="+mn-cs"/>
              </a:rPr>
              <a:t>Navigation</a:t>
            </a:r>
            <a:r>
              <a:rPr lang="nl-NL" sz="2400" dirty="0">
                <a:ea typeface="+mn-ea"/>
                <a:cs typeface="+mn-cs"/>
              </a:rPr>
              <a:t> Bar</a:t>
            </a:r>
          </a:p>
          <a:p>
            <a:pPr marL="1588" indent="0">
              <a:spcBef>
                <a:spcPts val="2400"/>
              </a:spcBef>
              <a:buFontTx/>
              <a:buNone/>
              <a:defRPr/>
            </a:pPr>
            <a:r>
              <a:rPr lang="nl-NL" sz="2400" dirty="0" err="1">
                <a:ea typeface="+mn-ea"/>
                <a:cs typeface="+mn-cs"/>
              </a:rPr>
              <a:t>Lists</a:t>
            </a:r>
            <a:r>
              <a:rPr lang="nl-NL" sz="2400" dirty="0">
                <a:ea typeface="+mn-ea"/>
                <a:cs typeface="+mn-cs"/>
              </a:rPr>
              <a:t> (statisch &amp; dynamic)</a:t>
            </a:r>
          </a:p>
        </p:txBody>
      </p:sp>
      <p:sp>
        <p:nvSpPr>
          <p:cNvPr id="23552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A3834B1-CDAF-4200-BD63-49AEB6FB346E}" type="slidenum">
              <a:rPr lang="nl-NL" altLang="nl-NL" sz="800" b="0" smtClean="0">
                <a:solidFill>
                  <a:srgbClr val="9F9F9F"/>
                </a:solidFill>
                <a:latin typeface="Calibri" panose="020F0502020204030204" pitchFamily="34" charset="0"/>
              </a:rPr>
              <a:pPr eaLnBrk="1" hangingPunct="1">
                <a:spcBef>
                  <a:spcPct val="0"/>
                </a:spcBef>
                <a:buClrTx/>
                <a:buFontTx/>
                <a:buNone/>
              </a:pPr>
              <a:t>193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a:t>
            </a:r>
            <a:r>
              <a:rPr lang="nl-NL" dirty="0" err="1">
                <a:ea typeface="+mj-ea"/>
                <a:cs typeface="+mj-cs"/>
              </a:rPr>
              <a:t>Themes</a:t>
            </a:r>
            <a:endParaRPr lang="nl-NL" dirty="0">
              <a:ea typeface="+mj-ea"/>
              <a:cs typeface="+mj-cs"/>
            </a:endParaRPr>
          </a:p>
        </p:txBody>
      </p:sp>
      <p:sp>
        <p:nvSpPr>
          <p:cNvPr id="236547"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sz="2400"/>
              <a:t>Shared User Interface Components</a:t>
            </a:r>
          </a:p>
          <a:p>
            <a:pPr marL="1588" indent="0">
              <a:spcBef>
                <a:spcPts val="2400"/>
              </a:spcBef>
              <a:buFontTx/>
              <a:buNone/>
            </a:pPr>
            <a:r>
              <a:rPr lang="nl-NL" altLang="nl-NL" sz="2400"/>
              <a:t>Themes </a:t>
            </a:r>
            <a:r>
              <a:rPr lang="nl-NL" altLang="nl-NL" sz="2400">
                <a:sym typeface="Wingdings" panose="05000000000000000000" pitchFamily="2" charset="2"/>
              </a:rPr>
              <a:t> Universal Theme, Theme 42</a:t>
            </a:r>
          </a:p>
          <a:p>
            <a:pPr marL="1588" indent="0">
              <a:spcBef>
                <a:spcPts val="2400"/>
              </a:spcBef>
              <a:buFontTx/>
              <a:buNone/>
            </a:pPr>
            <a:r>
              <a:rPr lang="nl-NL" altLang="nl-NL" sz="2400">
                <a:sym typeface="Wingdings" panose="05000000000000000000" pitchFamily="2" charset="2"/>
              </a:rPr>
              <a:t>Een Theme bevat één of meer Templates</a:t>
            </a:r>
          </a:p>
          <a:p>
            <a:pPr marL="1588" indent="0">
              <a:spcBef>
                <a:spcPts val="2400"/>
              </a:spcBef>
              <a:buFontTx/>
              <a:buNone/>
            </a:pPr>
            <a:r>
              <a:rPr lang="nl-NL" altLang="nl-NL" sz="2400">
                <a:sym typeface="Wingdings" panose="05000000000000000000" pitchFamily="2" charset="2"/>
              </a:rPr>
              <a:t>Een Template is een verzameling van objecten die je helpt een page op te bouwen. Een en ander is afhankelijk van het soort page met de daarin passende objecten, Regions, items, buttons, LOVs.</a:t>
            </a:r>
            <a:endParaRPr lang="nl-NL" altLang="nl-NL" sz="2400"/>
          </a:p>
        </p:txBody>
      </p:sp>
      <p:sp>
        <p:nvSpPr>
          <p:cNvPr id="2365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AF9A2E7B-4BE7-4106-9B4A-F950CA5392C7}" type="slidenum">
              <a:rPr lang="nl-NL" altLang="nl-NL" sz="800" b="0" smtClean="0">
                <a:solidFill>
                  <a:srgbClr val="9F9F9F"/>
                </a:solidFill>
                <a:latin typeface="Calibri" panose="020F0502020204030204" pitchFamily="34" charset="0"/>
              </a:rPr>
              <a:pPr eaLnBrk="1" hangingPunct="1">
                <a:spcBef>
                  <a:spcPct val="0"/>
                </a:spcBef>
                <a:buClrTx/>
                <a:buFontTx/>
                <a:buNone/>
              </a:pPr>
              <a:t>194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Templates</a:t>
            </a:r>
          </a:p>
        </p:txBody>
      </p:sp>
      <p:sp>
        <p:nvSpPr>
          <p:cNvPr id="23449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2375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10F3034-082F-4170-A92C-D04B3817E03D}" type="slidenum">
              <a:rPr lang="nl-NL" altLang="nl-NL" sz="800" b="0" smtClean="0">
                <a:solidFill>
                  <a:srgbClr val="9F9F9F"/>
                </a:solidFill>
                <a:latin typeface="Calibri" panose="020F0502020204030204" pitchFamily="34" charset="0"/>
              </a:rPr>
              <a:pPr eaLnBrk="1" hangingPunct="1">
                <a:spcBef>
                  <a:spcPct val="0"/>
                </a:spcBef>
                <a:buClrTx/>
                <a:buFontTx/>
                <a:buNone/>
              </a:pPr>
              <a:t>195</a:t>
            </a:fld>
            <a:endParaRPr lang="nl-NL" altLang="nl-NL" sz="800" b="0">
              <a:solidFill>
                <a:srgbClr val="9F9F9F"/>
              </a:solidFill>
              <a:latin typeface="Calibri" panose="020F0502020204030204" pitchFamily="34" charset="0"/>
            </a:endParaRPr>
          </a:p>
        </p:txBody>
      </p:sp>
      <p:pic>
        <p:nvPicPr>
          <p:cNvPr id="237573" name="Afbeelding 5" descr="Screen Shot 2016-02-10 at 16.32.2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92350" y="1349375"/>
            <a:ext cx="9364663" cy="488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Templates</a:t>
            </a:r>
          </a:p>
        </p:txBody>
      </p:sp>
      <p:sp>
        <p:nvSpPr>
          <p:cNvPr id="238595" name="Tijdelijke aanduiding voor tekst 2"/>
          <p:cNvSpPr>
            <a:spLocks noGrp="1"/>
          </p:cNvSpPr>
          <p:nvPr>
            <p:ph type="body" sz="quarter" idx="4294967295"/>
          </p:nvPr>
        </p:nvSpPr>
        <p:spPr/>
        <p:txBody>
          <a:bodyPr lIns="0" tIns="0" rIns="0" bIns="0"/>
          <a:lstStyle/>
          <a:p>
            <a:pPr marL="1588" indent="0">
              <a:spcBef>
                <a:spcPts val="2400"/>
              </a:spcBef>
              <a:buFontTx/>
              <a:buNone/>
            </a:pPr>
            <a:r>
              <a:rPr lang="nl-NL" altLang="nl-NL" sz="2400"/>
              <a:t>Een Template is als een HTML-sjabloon, en wordt gebruikt bij het opbouwen van een page, waarbij APEX zogeheten substitution strings vervangt door elementen die de programmeur in APEX heeft gedefinieerd</a:t>
            </a:r>
          </a:p>
          <a:p>
            <a:pPr marL="1588" indent="0">
              <a:spcBef>
                <a:spcPts val="2400"/>
              </a:spcBef>
              <a:buFontTx/>
              <a:buNone/>
            </a:pPr>
            <a:r>
              <a:rPr lang="nl-NL" altLang="nl-NL" sz="2400"/>
              <a:t>Een substitution string is een woord omsloten door twee #s</a:t>
            </a:r>
          </a:p>
          <a:p>
            <a:pPr marL="1588" indent="0">
              <a:spcBef>
                <a:spcPts val="2400"/>
              </a:spcBef>
              <a:buFontTx/>
              <a:buNone/>
            </a:pPr>
            <a:r>
              <a:rPr lang="nl-NL" altLang="nl-NL" sz="2400"/>
              <a:t>Een voorbeeld van z</a:t>
            </a:r>
            <a:r>
              <a:rPr lang="tr-TR" altLang="nl-NL" sz="2400"/>
              <a:t>o’</a:t>
            </a:r>
            <a:r>
              <a:rPr lang="nl-NL" altLang="ja-JP" sz="2400"/>
              <a:t>n string is #BODY# of #HEAD#</a:t>
            </a:r>
          </a:p>
          <a:p>
            <a:pPr marL="1588" indent="0">
              <a:spcBef>
                <a:spcPts val="2400"/>
              </a:spcBef>
              <a:buFontTx/>
              <a:buNone/>
            </a:pPr>
            <a:endParaRPr lang="nl-NL" altLang="nl-NL"/>
          </a:p>
        </p:txBody>
      </p:sp>
      <p:sp>
        <p:nvSpPr>
          <p:cNvPr id="2385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6610D3D-535C-4E46-A8C9-5C7697BB5ACA}" type="slidenum">
              <a:rPr lang="nl-NL" altLang="nl-NL" sz="800" b="0" smtClean="0">
                <a:solidFill>
                  <a:srgbClr val="9F9F9F"/>
                </a:solidFill>
                <a:latin typeface="Calibri" panose="020F0502020204030204" pitchFamily="34" charset="0"/>
              </a:rPr>
              <a:pPr eaLnBrk="1" hangingPunct="1">
                <a:spcBef>
                  <a:spcPct val="0"/>
                </a:spcBef>
                <a:buClrTx/>
                <a:buFontTx/>
                <a:buNone/>
              </a:pPr>
              <a:t>196</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Templates</a:t>
            </a:r>
          </a:p>
        </p:txBody>
      </p:sp>
      <p:sp>
        <p:nvSpPr>
          <p:cNvPr id="239619" name="Tijdelijke aanduiding voor tekst 2"/>
          <p:cNvSpPr>
            <a:spLocks noGrp="1"/>
          </p:cNvSpPr>
          <p:nvPr>
            <p:ph type="body" sz="quarter" idx="4294967295"/>
          </p:nvPr>
        </p:nvSpPr>
        <p:spPr>
          <a:xfrm>
            <a:off x="1401763" y="1447800"/>
            <a:ext cx="9810750" cy="4495800"/>
          </a:xfrm>
        </p:spPr>
        <p:txBody>
          <a:bodyPr lIns="0" tIns="0" rIns="0" bIns="0"/>
          <a:lstStyle/>
          <a:p>
            <a:pPr marL="1588" indent="0">
              <a:spcBef>
                <a:spcPts val="2400"/>
              </a:spcBef>
              <a:buFontTx/>
              <a:buNone/>
            </a:pPr>
            <a:r>
              <a:rPr lang="nl-NL" altLang="nl-NL" sz="2400"/>
              <a:t>Een voorbeeld van een Template van een rij (een Row):</a:t>
            </a:r>
          </a:p>
          <a:p>
            <a:pPr marL="1588" indent="0">
              <a:spcBef>
                <a:spcPts val="2400"/>
              </a:spcBef>
              <a:buFontTx/>
              <a:buNone/>
            </a:pPr>
            <a:r>
              <a:rPr lang="nl-NL" altLang="nl-NL" sz="2400">
                <a:latin typeface="Courier New" panose="02070309020205020404" pitchFamily="49" charset="0"/>
                <a:cs typeface="Courier New" panose="02070309020205020404" pitchFamily="49" charset="0"/>
              </a:rPr>
              <a:t>&lt;div class="row”&gt;</a:t>
            </a:r>
            <a:br>
              <a:rPr lang="nl-NL" altLang="nl-NL" sz="2400">
                <a:latin typeface="Courier New" panose="02070309020205020404" pitchFamily="49" charset="0"/>
                <a:cs typeface="Courier New" panose="02070309020205020404" pitchFamily="49" charset="0"/>
              </a:rPr>
            </a:br>
            <a:r>
              <a:rPr lang="nl-NL" altLang="nl-NL" sz="2400">
                <a:latin typeface="Courier New" panose="02070309020205020404" pitchFamily="49" charset="0"/>
                <a:cs typeface="Courier New" panose="02070309020205020404" pitchFamily="49" charset="0"/>
              </a:rPr>
              <a:t>#COLUMNS#</a:t>
            </a:r>
            <a:br>
              <a:rPr lang="nl-NL" altLang="nl-NL" sz="2400">
                <a:latin typeface="Courier New" panose="02070309020205020404" pitchFamily="49" charset="0"/>
                <a:cs typeface="Courier New" panose="02070309020205020404" pitchFamily="49" charset="0"/>
              </a:rPr>
            </a:br>
            <a:r>
              <a:rPr lang="nl-NL" altLang="nl-NL" sz="2400">
                <a:latin typeface="Courier New" panose="02070309020205020404" pitchFamily="49" charset="0"/>
                <a:cs typeface="Courier New" panose="02070309020205020404" pitchFamily="49" charset="0"/>
              </a:rPr>
              <a:t>&lt;/div&gt;</a:t>
            </a:r>
          </a:p>
          <a:p>
            <a:pPr marL="1588" indent="0">
              <a:spcBef>
                <a:spcPts val="2400"/>
              </a:spcBef>
              <a:buFontTx/>
              <a:buNone/>
            </a:pPr>
            <a:r>
              <a:rPr lang="nl-NL" altLang="nl-NL" sz="2400"/>
              <a:t>Een voorbeeld van een Template van een kolom, daarbinnen:</a:t>
            </a:r>
          </a:p>
          <a:p>
            <a:pPr marL="1588" indent="0">
              <a:spcBef>
                <a:spcPts val="2400"/>
              </a:spcBef>
              <a:buFontTx/>
              <a:buNone/>
            </a:pPr>
            <a:r>
              <a:rPr lang="nl-NL" altLang="nl-NL" sz="2400">
                <a:latin typeface="Courier New" panose="02070309020205020404" pitchFamily="49" charset="0"/>
                <a:cs typeface="Courier New" panose="02070309020205020404" pitchFamily="49" charset="0"/>
              </a:rPr>
              <a:t>&lt;div class="col col-#COLUMN_SPAN_NUMBER# #CSS_CLASSES#" #ATTRIBUTES#&gt;</a:t>
            </a:r>
            <a:br>
              <a:rPr lang="nl-NL" altLang="nl-NL" sz="2400">
                <a:latin typeface="Courier New" panose="02070309020205020404" pitchFamily="49" charset="0"/>
                <a:cs typeface="Courier New" panose="02070309020205020404" pitchFamily="49" charset="0"/>
              </a:rPr>
            </a:br>
            <a:r>
              <a:rPr lang="nl-NL" altLang="nl-NL" sz="2400">
                <a:latin typeface="Courier New" panose="02070309020205020404" pitchFamily="49" charset="0"/>
                <a:cs typeface="Courier New" panose="02070309020205020404" pitchFamily="49" charset="0"/>
              </a:rPr>
              <a:t>#CONTENT#</a:t>
            </a:r>
            <a:br>
              <a:rPr lang="nl-NL" altLang="nl-NL" sz="2400">
                <a:latin typeface="Courier New" panose="02070309020205020404" pitchFamily="49" charset="0"/>
                <a:cs typeface="Courier New" panose="02070309020205020404" pitchFamily="49" charset="0"/>
              </a:rPr>
            </a:br>
            <a:r>
              <a:rPr lang="nl-NL" altLang="nl-NL" sz="2400">
                <a:latin typeface="Courier New" panose="02070309020205020404" pitchFamily="49" charset="0"/>
                <a:cs typeface="Courier New" panose="02070309020205020404" pitchFamily="49" charset="0"/>
              </a:rPr>
              <a:t>&lt;/div&gt;</a:t>
            </a:r>
          </a:p>
          <a:p>
            <a:pPr marL="1588" indent="0">
              <a:spcBef>
                <a:spcPts val="2400"/>
              </a:spcBef>
              <a:buFontTx/>
              <a:buNone/>
            </a:pPr>
            <a:endParaRPr lang="nl-NL" altLang="nl-NL"/>
          </a:p>
        </p:txBody>
      </p:sp>
      <p:sp>
        <p:nvSpPr>
          <p:cNvPr id="23962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1238660-03F6-427B-881A-E36FD79F17B7}" type="slidenum">
              <a:rPr lang="nl-NL" altLang="nl-NL" sz="800" b="0" smtClean="0">
                <a:solidFill>
                  <a:srgbClr val="9F9F9F"/>
                </a:solidFill>
                <a:latin typeface="Calibri" panose="020F0502020204030204" pitchFamily="34" charset="0"/>
              </a:rPr>
              <a:pPr eaLnBrk="1" hangingPunct="1">
                <a:spcBef>
                  <a:spcPct val="0"/>
                </a:spcBef>
                <a:buClrTx/>
                <a:buFontTx/>
                <a:buNone/>
              </a:pPr>
              <a:t>197</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Templates</a:t>
            </a:r>
          </a:p>
        </p:txBody>
      </p:sp>
      <p:sp>
        <p:nvSpPr>
          <p:cNvPr id="238594" name="Tijdelijke aanduiding voor tekst 2"/>
          <p:cNvSpPr>
            <a:spLocks noGrp="1"/>
          </p:cNvSpPr>
          <p:nvPr>
            <p:ph type="body" sz="quarter" idx="4294967295"/>
          </p:nvPr>
        </p:nvSpPr>
        <p:spPr>
          <a:xfrm>
            <a:off x="1344613" y="1776413"/>
            <a:ext cx="4678362" cy="4389437"/>
          </a:xfrm>
        </p:spPr>
        <p:txBody>
          <a:bodyPr lIns="0" tIns="0" rIns="0" bIns="0"/>
          <a:lstStyle/>
          <a:p>
            <a:pPr marL="1588" indent="0">
              <a:spcBef>
                <a:spcPts val="2400"/>
              </a:spcBef>
              <a:buFontTx/>
              <a:buNone/>
              <a:defRPr/>
            </a:pPr>
            <a:r>
              <a:rPr lang="nl-NL" sz="2400" dirty="0">
                <a:ea typeface="+mn-ea"/>
                <a:cs typeface="+mn-cs"/>
              </a:rPr>
              <a:t>De Templates zoals hier besproken sluiten aan op de standaard HTML-structuur.</a:t>
            </a:r>
          </a:p>
        </p:txBody>
      </p:sp>
      <p:sp>
        <p:nvSpPr>
          <p:cNvPr id="2416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0047878-6BD2-4593-9D62-AE36182B663F}" type="slidenum">
              <a:rPr lang="nl-NL" altLang="nl-NL" sz="800" b="0" smtClean="0">
                <a:solidFill>
                  <a:srgbClr val="9F9F9F"/>
                </a:solidFill>
                <a:latin typeface="Calibri" panose="020F0502020204030204" pitchFamily="34" charset="0"/>
              </a:rPr>
              <a:pPr eaLnBrk="1" hangingPunct="1">
                <a:spcBef>
                  <a:spcPct val="0"/>
                </a:spcBef>
                <a:buClrTx/>
                <a:buFontTx/>
                <a:buNone/>
              </a:pPr>
              <a:t>198</a:t>
            </a:fld>
            <a:endParaRPr lang="nl-NL" altLang="nl-NL" sz="800" b="0">
              <a:solidFill>
                <a:srgbClr val="9F9F9F"/>
              </a:solidFill>
              <a:latin typeface="Calibri" panose="020F0502020204030204" pitchFamily="34" charset="0"/>
            </a:endParaRPr>
          </a:p>
        </p:txBody>
      </p:sp>
      <p:pic>
        <p:nvPicPr>
          <p:cNvPr id="241669" name="Afbeelding 5" descr="Screen Shot 2016-02-10 at 16.56.2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88125" y="1314450"/>
            <a:ext cx="5068888" cy="466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9617" name="Titel 1"/>
          <p:cNvSpPr>
            <a:spLocks noGrp="1"/>
          </p:cNvSpPr>
          <p:nvPr>
            <p:ph type="title" idx="4294967295"/>
          </p:nvPr>
        </p:nvSpPr>
        <p:spPr/>
        <p:txBody>
          <a:bodyPr lIns="0" tIns="0" rIns="0" bIns="0" anchor="b"/>
          <a:lstStyle/>
          <a:p>
            <a:pPr>
              <a:defRPr/>
            </a:pPr>
            <a:r>
              <a:rPr lang="nl-NL" dirty="0">
                <a:ea typeface="+mj-ea"/>
                <a:cs typeface="+mj-cs"/>
              </a:rPr>
              <a:t>14: Shared </a:t>
            </a:r>
            <a:r>
              <a:rPr lang="nl-NL" dirty="0" err="1">
                <a:ea typeface="+mj-ea"/>
                <a:cs typeface="+mj-cs"/>
              </a:rPr>
              <a:t>Components</a:t>
            </a:r>
            <a:r>
              <a:rPr lang="nl-NL" dirty="0">
                <a:ea typeface="+mj-ea"/>
                <a:cs typeface="+mj-cs"/>
              </a:rPr>
              <a:t>: Global Page</a:t>
            </a:r>
          </a:p>
        </p:txBody>
      </p:sp>
      <p:sp>
        <p:nvSpPr>
          <p:cNvPr id="242691"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sz="2400"/>
              <a:t>Page 0, de Global Page, is een algemene bladzijde of Page, die – wanneer deze is gedefinieerd – op elke andere bladzijde binnen de applicatie verschijnt.</a:t>
            </a:r>
          </a:p>
          <a:p>
            <a:pPr marL="1588" indent="0">
              <a:spcBef>
                <a:spcPts val="2400"/>
              </a:spcBef>
              <a:buFontTx/>
              <a:buNone/>
            </a:pPr>
            <a:r>
              <a:rPr lang="nl-NL" altLang="nl-NL" sz="2400"/>
              <a:t>Een global page kan niet afzonderlijk gerund worden. Een Modal page kon dat ook niet. Wanneer we de global page willen zien, dan moeten we dus een willekeurige Page uit de applicatie runnen. Het bijwerken van de global page gebeurt op de page zelf, binnen de Page Designer.</a:t>
            </a:r>
          </a:p>
        </p:txBody>
      </p:sp>
      <p:sp>
        <p:nvSpPr>
          <p:cNvPr id="24269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DC34DA2D-A17E-498C-B621-0A6155D07702}" type="slidenum">
              <a:rPr lang="nl-NL" altLang="nl-NL" sz="800" b="0" smtClean="0">
                <a:solidFill>
                  <a:srgbClr val="9F9F9F"/>
                </a:solidFill>
                <a:latin typeface="Calibri" panose="020F0502020204030204" pitchFamily="34" charset="0"/>
              </a:rPr>
              <a:pPr eaLnBrk="1" hangingPunct="1">
                <a:spcBef>
                  <a:spcPct val="0"/>
                </a:spcBef>
                <a:buClrTx/>
                <a:buFontTx/>
                <a:buNone/>
              </a:pPr>
              <a:t>199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APEX Doelstellingen voor de cursus</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err="1">
                <a:cs typeface="+mn-cs"/>
              </a:rPr>
              <a:t>Aan</a:t>
            </a:r>
            <a:r>
              <a:rPr lang="en-US" sz="2400" b="0" dirty="0">
                <a:cs typeface="+mn-cs"/>
              </a:rPr>
              <a:t> het </a:t>
            </a:r>
            <a:r>
              <a:rPr lang="en-US" sz="2400" b="0" dirty="0" err="1">
                <a:cs typeface="+mn-cs"/>
              </a:rPr>
              <a:t>eind</a:t>
            </a:r>
            <a:r>
              <a:rPr lang="en-US" sz="2400" b="0" dirty="0">
                <a:cs typeface="+mn-cs"/>
              </a:rPr>
              <a:t> van de </a:t>
            </a:r>
            <a:r>
              <a:rPr lang="en-US" sz="2400" b="0" dirty="0" err="1">
                <a:cs typeface="+mn-cs"/>
              </a:rPr>
              <a:t>cursus</a:t>
            </a:r>
            <a:r>
              <a:rPr lang="en-US" sz="2400" b="0" dirty="0">
                <a:cs typeface="+mn-cs"/>
              </a:rPr>
              <a:t> </a:t>
            </a:r>
            <a:r>
              <a:rPr lang="en-US" sz="2400" b="0" dirty="0" err="1">
                <a:cs typeface="+mn-cs"/>
              </a:rPr>
              <a:t>kunt</a:t>
            </a:r>
            <a:r>
              <a:rPr lang="en-US" sz="2400" b="0" dirty="0">
                <a:cs typeface="+mn-cs"/>
              </a:rPr>
              <a:t> u:</a:t>
            </a:r>
          </a:p>
          <a:p>
            <a:pPr marL="1588" indent="0">
              <a:spcBef>
                <a:spcPts val="2400"/>
              </a:spcBef>
              <a:buFontTx/>
              <a:buNone/>
              <a:defRPr/>
            </a:pPr>
            <a:r>
              <a:rPr lang="en-US" sz="2400" b="0" dirty="0">
                <a:cs typeface="+mn-cs"/>
              </a:rPr>
              <a:t>APEX </a:t>
            </a:r>
            <a:r>
              <a:rPr lang="en-US" sz="2400" b="0" dirty="0" err="1">
                <a:cs typeface="+mn-cs"/>
              </a:rPr>
              <a:t>gebruiken</a:t>
            </a:r>
            <a:r>
              <a:rPr lang="en-US" sz="2400" b="0" dirty="0">
                <a:cs typeface="+mn-cs"/>
              </a:rPr>
              <a:t> </a:t>
            </a:r>
            <a:r>
              <a:rPr lang="en-US" sz="2400" b="0" dirty="0" err="1">
                <a:cs typeface="+mn-cs"/>
              </a:rPr>
              <a:t>voor</a:t>
            </a:r>
            <a:r>
              <a:rPr lang="en-US" sz="2400" b="0" dirty="0">
                <a:cs typeface="+mn-cs"/>
              </a:rPr>
              <a:t> het </a:t>
            </a:r>
            <a:r>
              <a:rPr lang="en-US" sz="2400" b="0" dirty="0" err="1">
                <a:cs typeface="+mn-cs"/>
              </a:rPr>
              <a:t>maken</a:t>
            </a:r>
            <a:r>
              <a:rPr lang="en-US" sz="2400" b="0" dirty="0">
                <a:cs typeface="+mn-cs"/>
              </a:rPr>
              <a:t> van </a:t>
            </a:r>
            <a:r>
              <a:rPr lang="en-US" sz="2400" b="0" dirty="0" err="1">
                <a:cs typeface="+mn-cs"/>
              </a:rPr>
              <a:t>een</a:t>
            </a:r>
            <a:r>
              <a:rPr lang="en-US" sz="2400" b="0" dirty="0">
                <a:cs typeface="+mn-cs"/>
              </a:rPr>
              <a:t> HTML-</a:t>
            </a:r>
            <a:r>
              <a:rPr lang="en-US" sz="2400" b="0" dirty="0" err="1">
                <a:cs typeface="+mn-cs"/>
              </a:rPr>
              <a:t>gebaseerde</a:t>
            </a:r>
            <a:r>
              <a:rPr lang="en-US" sz="2400" b="0" dirty="0">
                <a:cs typeface="+mn-cs"/>
              </a:rPr>
              <a:t> </a:t>
            </a:r>
            <a:r>
              <a:rPr lang="en-US" sz="2400" b="0" dirty="0" err="1">
                <a:cs typeface="+mn-cs"/>
              </a:rPr>
              <a:t>applicatie</a:t>
            </a:r>
            <a:r>
              <a:rPr lang="en-US" sz="2400" b="0" dirty="0">
                <a:cs typeface="+mn-cs"/>
              </a:rPr>
              <a:t> die </a:t>
            </a:r>
            <a:r>
              <a:rPr lang="en-US" sz="2400" b="0" dirty="0" err="1">
                <a:cs typeface="+mn-cs"/>
              </a:rPr>
              <a:t>vanuit</a:t>
            </a:r>
            <a:r>
              <a:rPr lang="en-US" sz="2400" b="0" dirty="0">
                <a:cs typeface="+mn-cs"/>
              </a:rPr>
              <a:t> de database </a:t>
            </a:r>
            <a:r>
              <a:rPr lang="en-US" sz="2400" b="0" dirty="0" err="1">
                <a:cs typeface="+mn-cs"/>
              </a:rPr>
              <a:t>gegenereerd</a:t>
            </a:r>
            <a:r>
              <a:rPr lang="en-US" sz="2400" b="0" dirty="0">
                <a:cs typeface="+mn-cs"/>
              </a:rPr>
              <a:t> </a:t>
            </a:r>
            <a:r>
              <a:rPr lang="en-US" sz="2400" b="0" dirty="0" err="1">
                <a:cs typeface="+mn-cs"/>
              </a:rPr>
              <a:t>wordt</a:t>
            </a:r>
            <a:r>
              <a:rPr lang="en-US" sz="2400" b="0" dirty="0">
                <a:cs typeface="+mn-cs"/>
              </a:rPr>
              <a:t>.</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el 1"/>
          <p:cNvSpPr>
            <a:spLocks noGrp="1"/>
          </p:cNvSpPr>
          <p:nvPr>
            <p:ph type="title" idx="4294967295"/>
          </p:nvPr>
        </p:nvSpPr>
        <p:spPr/>
        <p:txBody>
          <a:bodyPr lIns="0" tIns="0" rIns="0" bIns="0" anchor="b"/>
          <a:lstStyle/>
          <a:p>
            <a:pPr>
              <a:defRPr/>
            </a:pPr>
            <a:r>
              <a:rPr lang="nl-NL" dirty="0">
                <a:ea typeface="+mj-ea"/>
                <a:cs typeface="+mj-cs"/>
              </a:rPr>
              <a:t>1: APEX Introductie</a:t>
            </a:r>
          </a:p>
        </p:txBody>
      </p:sp>
      <p:sp>
        <p:nvSpPr>
          <p:cNvPr id="32771" name="Tijdelijke aanduiding voor tekst 2"/>
          <p:cNvSpPr>
            <a:spLocks noGrp="1"/>
          </p:cNvSpPr>
          <p:nvPr>
            <p:ph type="body" sz="quarter" idx="4294967295"/>
          </p:nvPr>
        </p:nvSpPr>
        <p:spPr>
          <a:xfrm>
            <a:off x="1414463" y="1776413"/>
            <a:ext cx="8483600" cy="4389437"/>
          </a:xfrm>
        </p:spPr>
        <p:txBody>
          <a:bodyPr lIns="0" tIns="0" rIns="0" bIns="0"/>
          <a:lstStyle/>
          <a:p>
            <a:pPr marL="268288" indent="-266700">
              <a:spcBef>
                <a:spcPts val="2400"/>
              </a:spcBef>
              <a:buFontTx/>
              <a:buNone/>
            </a:pPr>
            <a:r>
              <a:rPr lang="nl-NL" altLang="nl-NL" sz="2400" dirty="0"/>
              <a:t>Nadelen:</a:t>
            </a:r>
          </a:p>
          <a:p>
            <a:pPr marL="268288" indent="-266700">
              <a:spcBef>
                <a:spcPts val="2400"/>
              </a:spcBef>
            </a:pPr>
            <a:r>
              <a:rPr lang="nl-NL" altLang="nl-NL" sz="2400" dirty="0"/>
              <a:t>Framework</a:t>
            </a:r>
          </a:p>
          <a:p>
            <a:pPr marL="268288" indent="-266700">
              <a:spcBef>
                <a:spcPts val="2400"/>
              </a:spcBef>
            </a:pPr>
            <a:r>
              <a:rPr lang="nl-NL" altLang="nl-NL" sz="2400" dirty="0"/>
              <a:t>Ontwikkeling gebonden aan regels en kaders</a:t>
            </a:r>
          </a:p>
          <a:p>
            <a:pPr marL="268288" indent="-266700">
              <a:spcBef>
                <a:spcPts val="2400"/>
              </a:spcBef>
            </a:pPr>
            <a:r>
              <a:rPr lang="nl-NL" altLang="nl-NL" sz="2400" dirty="0"/>
              <a:t>Initiële toename in ontwikkeltijd</a:t>
            </a:r>
          </a:p>
        </p:txBody>
      </p:sp>
      <p:sp>
        <p:nvSpPr>
          <p:cNvPr id="327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A73E901-F6CA-441A-AF70-506CF1F76B62}" type="slidenum">
              <a:rPr lang="nl-NL" altLang="nl-NL" sz="800" b="0" smtClean="0">
                <a:solidFill>
                  <a:srgbClr val="9F9F9F"/>
                </a:solidFill>
                <a:latin typeface="Calibri" panose="020F0502020204030204" pitchFamily="34" charset="0"/>
              </a:rPr>
              <a:pPr eaLnBrk="1" hangingPunct="1">
                <a:spcBef>
                  <a:spcPct val="0"/>
                </a:spcBef>
                <a:buClrTx/>
                <a:buFontTx/>
                <a:buNone/>
              </a:pPr>
              <a:t>20</a:t>
            </a:fld>
            <a:endParaRPr lang="nl-NL" altLang="nl-NL" sz="800" b="0">
              <a:solidFill>
                <a:srgbClr val="9F9F9F"/>
              </a:solidFill>
              <a:latin typeface="Calibri" panose="020F0502020204030204" pitchFamily="34" charset="0"/>
            </a:endParaRPr>
          </a:p>
        </p:txBody>
      </p:sp>
    </p:spTree>
  </p:cSld>
  <p:clrMapOvr>
    <a:masterClrMapping/>
  </p:clrMapOvr>
  <p:transition spd="slow">
    <p:push dir="u"/>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pPr>
              <a:defRPr/>
            </a:pPr>
            <a:r>
              <a:rPr lang="en-US" dirty="0" err="1">
                <a:ea typeface="+mj-ea"/>
                <a:cs typeface="+mj-cs"/>
              </a:rPr>
              <a:t>Vragen</a:t>
            </a:r>
            <a:r>
              <a:rPr lang="en-US" dirty="0">
                <a:ea typeface="+mj-ea"/>
                <a:cs typeface="+mj-cs"/>
              </a:rPr>
              <a:t>?</a:t>
            </a:r>
          </a:p>
        </p:txBody>
      </p:sp>
      <p:sp>
        <p:nvSpPr>
          <p:cNvPr id="240643" name="Rectangle 3"/>
          <p:cNvSpPr>
            <a:spLocks noGrp="1" noChangeArrowheads="1"/>
          </p:cNvSpPr>
          <p:nvPr>
            <p:ph type="body" idx="1"/>
          </p:nvPr>
        </p:nvSpPr>
        <p:spPr/>
        <p:txBody>
          <a:bodyPr/>
          <a:lstStyle/>
          <a:p>
            <a:pPr marL="0" indent="0">
              <a:buFontTx/>
              <a:buNone/>
              <a:defRPr/>
            </a:pPr>
            <a:r>
              <a:rPr lang="nl-NL" sz="2400" b="1" dirty="0">
                <a:ea typeface="+mn-ea"/>
                <a:cs typeface="+mn-cs"/>
              </a:rPr>
              <a:t>Oefeningen Hoofdstuk 14</a:t>
            </a:r>
          </a:p>
          <a:p>
            <a:pPr marL="457200" indent="-457200">
              <a:spcBef>
                <a:spcPts val="0"/>
              </a:spcBef>
              <a:buFont typeface="+mj-lt"/>
              <a:buAutoNum type="arabicPeriod"/>
              <a:defRPr/>
            </a:pPr>
            <a:r>
              <a:rPr lang="nl-NL" sz="2000" dirty="0">
                <a:ea typeface="+mn-ea"/>
                <a:cs typeface="+mn-cs"/>
              </a:rPr>
              <a:t>Gebruik van een list</a:t>
            </a:r>
          </a:p>
          <a:p>
            <a:pPr marL="457200" indent="-457200">
              <a:spcBef>
                <a:spcPts val="0"/>
              </a:spcBef>
              <a:buFont typeface="+mj-lt"/>
              <a:buAutoNum type="arabicPeriod"/>
              <a:defRPr/>
            </a:pPr>
            <a:r>
              <a:rPr lang="nl-NL" sz="2000" dirty="0">
                <a:ea typeface="+mn-ea"/>
                <a:cs typeface="+mn-cs"/>
              </a:rPr>
              <a:t>List wordt statisch opgebouwd. Kan ook dynamisch</a:t>
            </a:r>
          </a:p>
          <a:p>
            <a:pPr marL="457200" indent="-457200">
              <a:spcBef>
                <a:spcPts val="0"/>
              </a:spcBef>
              <a:buFont typeface="+mj-lt"/>
              <a:buAutoNum type="arabicPeriod"/>
              <a:defRPr/>
            </a:pPr>
            <a:r>
              <a:rPr lang="nl-NL" sz="2000" dirty="0">
                <a:ea typeface="+mn-ea"/>
                <a:cs typeface="+mn-cs"/>
              </a:rPr>
              <a:t>List wordt gebruikt als Region</a:t>
            </a:r>
          </a:p>
          <a:p>
            <a:pPr marL="457200" indent="-457200">
              <a:spcBef>
                <a:spcPts val="0"/>
              </a:spcBef>
              <a:buFont typeface="+mj-lt"/>
              <a:buAutoNum type="arabicPeriod"/>
              <a:defRPr/>
            </a:pPr>
            <a:r>
              <a:rPr lang="nl-NL" sz="2000" dirty="0">
                <a:ea typeface="+mn-ea"/>
                <a:cs typeface="+mn-cs"/>
              </a:rPr>
              <a:t>Nieuw in APEX 5.0: Template options</a:t>
            </a:r>
          </a:p>
          <a:p>
            <a:pPr marL="457200" indent="-457200">
              <a:spcBef>
                <a:spcPts val="0"/>
              </a:spcBef>
              <a:buFont typeface="+mj-lt"/>
              <a:buAutoNum type="arabicPeriod"/>
              <a:defRPr/>
            </a:pPr>
            <a:r>
              <a:rPr lang="nl-NL" sz="2000" dirty="0" err="1">
                <a:ea typeface="+mn-ea"/>
                <a:cs typeface="+mn-cs"/>
              </a:rPr>
              <a:t>Menugestuurde</a:t>
            </a:r>
            <a:r>
              <a:rPr lang="nl-NL" sz="2000" dirty="0">
                <a:ea typeface="+mn-ea"/>
                <a:cs typeface="+mn-cs"/>
              </a:rPr>
              <a:t> invloed op </a:t>
            </a:r>
            <a:r>
              <a:rPr lang="nl-NL" sz="2000" i="1" dirty="0" err="1">
                <a:ea typeface="+mn-ea"/>
                <a:cs typeface="+mn-cs"/>
              </a:rPr>
              <a:t>look&amp;feel</a:t>
            </a:r>
            <a:r>
              <a:rPr lang="nl-NL" sz="2000" i="1" dirty="0">
                <a:ea typeface="+mn-ea"/>
                <a:cs typeface="+mn-cs"/>
              </a:rPr>
              <a:t> </a:t>
            </a:r>
            <a:r>
              <a:rPr lang="nl-NL" sz="2000" dirty="0">
                <a:ea typeface="+mn-ea"/>
                <a:cs typeface="+mn-cs"/>
              </a:rPr>
              <a:t>van items, Regions</a:t>
            </a:r>
          </a:p>
          <a:p>
            <a:pPr marL="457200" indent="-457200">
              <a:spcBef>
                <a:spcPts val="0"/>
              </a:spcBef>
              <a:buFont typeface="+mj-lt"/>
              <a:buAutoNum type="arabicPeriod"/>
              <a:defRPr/>
            </a:pPr>
            <a:r>
              <a:rPr lang="nl-NL" sz="2000" dirty="0">
                <a:ea typeface="+mn-ea"/>
                <a:cs typeface="+mn-cs"/>
              </a:rPr>
              <a:t>Desktop </a:t>
            </a:r>
            <a:r>
              <a:rPr lang="nl-NL" sz="2000" dirty="0" err="1">
                <a:ea typeface="+mn-ea"/>
                <a:cs typeface="+mn-cs"/>
              </a:rPr>
              <a:t>Navigation</a:t>
            </a:r>
            <a:r>
              <a:rPr lang="nl-NL" sz="2000" dirty="0">
                <a:ea typeface="+mn-ea"/>
                <a:cs typeface="+mn-cs"/>
              </a:rPr>
              <a:t> menu</a:t>
            </a:r>
          </a:p>
        </p:txBody>
      </p:sp>
    </p:spTree>
  </p:cSld>
  <p:clrMapOvr>
    <a:masterClrMapping/>
  </p:clrMapOvr>
  <p:transition/>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2"/>
          <p:cNvSpPr txBox="1">
            <a:spLocks noChangeArrowheads="1"/>
          </p:cNvSpPr>
          <p:nvPr/>
        </p:nvSpPr>
        <p:spPr bwMode="auto">
          <a:xfrm>
            <a:off x="1346400" y="1124744"/>
            <a:ext cx="10451052" cy="51880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lstStyle>
            <a:lvl1pPr marL="341313" indent="-338138">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1pPr>
            <a:lvl2pPr marL="947738" indent="-282575">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2pPr>
            <a:lvl3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3pPr>
            <a:lvl4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4pPr>
            <a:lvl5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9pPr>
          </a:lstStyle>
          <a:p>
            <a:pPr>
              <a:spcBef>
                <a:spcPts val="450"/>
              </a:spcBef>
              <a:buFont typeface="Verdana" charset="0"/>
              <a:buChar char="•"/>
              <a:defRPr/>
            </a:pPr>
            <a:r>
              <a:rPr lang="nl-NL" sz="2000" b="0" dirty="0" err="1">
                <a:latin typeface="Verdana" charset="0"/>
              </a:rPr>
              <a:t>Errors</a:t>
            </a:r>
            <a:endParaRPr lang="nl-NL" sz="2000" b="0" dirty="0">
              <a:latin typeface="Verdana" charset="0"/>
            </a:endParaRPr>
          </a:p>
          <a:p>
            <a:pPr marL="895350" lvl="1" indent="-285750">
              <a:spcBef>
                <a:spcPts val="450"/>
              </a:spcBef>
              <a:buFont typeface="Wingdings" charset="2"/>
              <a:buChar char="§"/>
              <a:defRPr/>
            </a:pPr>
            <a:r>
              <a:rPr lang="nl-NL" sz="2000" b="0" dirty="0">
                <a:latin typeface="Verdana" charset="0"/>
              </a:rPr>
              <a:t>Database: </a:t>
            </a:r>
            <a:r>
              <a:rPr lang="nl-NL" sz="2000" b="0" dirty="0" err="1">
                <a:latin typeface="Verdana" charset="0"/>
              </a:rPr>
              <a:t>Constraints</a:t>
            </a:r>
            <a:r>
              <a:rPr lang="nl-NL" sz="2000" b="0" dirty="0">
                <a:latin typeface="Verdana" charset="0"/>
              </a:rPr>
              <a:t> C/U/P/F, DML</a:t>
            </a:r>
          </a:p>
          <a:p>
            <a:pPr marL="895350" lvl="1" indent="-285750">
              <a:spcBef>
                <a:spcPts val="450"/>
              </a:spcBef>
              <a:buFont typeface="Wingdings" charset="2"/>
              <a:buChar char="§"/>
              <a:defRPr/>
            </a:pPr>
            <a:r>
              <a:rPr lang="nl-NL" sz="2000" b="0" dirty="0">
                <a:latin typeface="Verdana" charset="0"/>
              </a:rPr>
              <a:t>Processing: </a:t>
            </a:r>
            <a:r>
              <a:rPr lang="nl-NL" sz="2000" b="0" dirty="0" err="1">
                <a:latin typeface="Verdana" charset="0"/>
              </a:rPr>
              <a:t>raise_application_error</a:t>
            </a:r>
            <a:r>
              <a:rPr lang="nl-NL" sz="2000" b="0" dirty="0">
                <a:latin typeface="Verdana" charset="0"/>
              </a:rPr>
              <a:t>(-20xxx, ’</a:t>
            </a:r>
            <a:r>
              <a:rPr lang="is-IS" sz="2000" b="0" dirty="0">
                <a:latin typeface="Verdana" charset="0"/>
              </a:rPr>
              <a:t>…</a:t>
            </a:r>
            <a:r>
              <a:rPr lang="nl-NL" sz="2000" b="0" dirty="0">
                <a:latin typeface="Verdana" charset="0"/>
              </a:rPr>
              <a:t>');</a:t>
            </a:r>
          </a:p>
          <a:p>
            <a:pPr>
              <a:spcBef>
                <a:spcPts val="450"/>
              </a:spcBef>
              <a:buFont typeface="Verdana" charset="0"/>
              <a:buChar char="•"/>
              <a:defRPr/>
            </a:pPr>
            <a:r>
              <a:rPr lang="nl-NL" sz="2000" b="0" dirty="0" err="1">
                <a:latin typeface="Verdana" charset="0"/>
              </a:rPr>
              <a:t>Businessrules</a:t>
            </a:r>
            <a:r>
              <a:rPr lang="nl-NL" sz="2000" b="0" dirty="0">
                <a:latin typeface="Verdana" charset="0"/>
              </a:rPr>
              <a:t> </a:t>
            </a:r>
          </a:p>
          <a:p>
            <a:pPr>
              <a:spcBef>
                <a:spcPts val="450"/>
              </a:spcBef>
              <a:buFont typeface="Verdana" charset="0"/>
              <a:buChar char="•"/>
              <a:defRPr/>
            </a:pPr>
            <a:r>
              <a:rPr lang="nl-NL" sz="2000" b="0" dirty="0">
                <a:latin typeface="Verdana" charset="0"/>
              </a:rPr>
              <a:t>Tot voor kort (4.1) was de foutafhandeling in </a:t>
            </a:r>
            <a:r>
              <a:rPr lang="en-US" sz="2000" b="0" dirty="0">
                <a:latin typeface="Verdana" charset="0"/>
              </a:rPr>
              <a:t>APEX</a:t>
            </a:r>
            <a:r>
              <a:rPr lang="nl-NL" sz="2000" b="0" dirty="0">
                <a:latin typeface="Verdana" charset="0"/>
              </a:rPr>
              <a:t> niet zo best en moest je daar veel zelf voor doen.</a:t>
            </a:r>
          </a:p>
          <a:p>
            <a:pPr marL="609600" lvl="1" indent="0">
              <a:spcBef>
                <a:spcPts val="450"/>
              </a:spcBef>
              <a:defRPr/>
            </a:pPr>
            <a:r>
              <a:rPr lang="en-US" sz="1400" b="0" dirty="0">
                <a:latin typeface="Verdana" charset="0"/>
              </a:rPr>
              <a:t>http://</a:t>
            </a:r>
            <a:r>
              <a:rPr lang="en-US" sz="1400" b="0" dirty="0" err="1">
                <a:latin typeface="Verdana" charset="0"/>
              </a:rPr>
              <a:t>forums.oracle.com</a:t>
            </a:r>
            <a:r>
              <a:rPr lang="en-US" sz="1400" b="0" dirty="0">
                <a:latin typeface="Verdana" charset="0"/>
              </a:rPr>
              <a:t>/forums/</a:t>
            </a:r>
            <a:r>
              <a:rPr lang="en-US" sz="1400" b="0" dirty="0" err="1">
                <a:latin typeface="Verdana" charset="0"/>
              </a:rPr>
              <a:t>thread.jspa?threadID</a:t>
            </a:r>
            <a:r>
              <a:rPr lang="en-US" sz="1400" b="0" dirty="0">
                <a:latin typeface="Verdana" charset="0"/>
              </a:rPr>
              <a:t>=270841&amp;start=0&amp;tstart=0</a:t>
            </a:r>
          </a:p>
          <a:p>
            <a:pPr>
              <a:lnSpc>
                <a:spcPct val="90000"/>
              </a:lnSpc>
              <a:spcBef>
                <a:spcPts val="450"/>
              </a:spcBef>
              <a:buFont typeface="Verdana" charset="0"/>
              <a:buChar char="•"/>
              <a:defRPr/>
            </a:pPr>
            <a:r>
              <a:rPr lang="en-US" sz="2000" b="0" dirty="0" err="1">
                <a:latin typeface="Verdana" charset="0"/>
              </a:rPr>
              <a:t>Definitie</a:t>
            </a:r>
            <a:r>
              <a:rPr lang="en-US" sz="2000" b="0" dirty="0">
                <a:latin typeface="Verdana" charset="0"/>
              </a:rPr>
              <a:t> op 2 </a:t>
            </a:r>
            <a:r>
              <a:rPr lang="en-US" sz="2000" b="0" dirty="0" err="1">
                <a:latin typeface="Verdana" charset="0"/>
              </a:rPr>
              <a:t>niveaus</a:t>
            </a:r>
            <a:r>
              <a:rPr lang="en-US" sz="2000" b="0" dirty="0">
                <a:latin typeface="Verdana" charset="0"/>
              </a:rPr>
              <a:t>:</a:t>
            </a:r>
          </a:p>
          <a:p>
            <a:pPr marL="950913" lvl="1" indent="-285750">
              <a:lnSpc>
                <a:spcPct val="90000"/>
              </a:lnSpc>
              <a:spcBef>
                <a:spcPts val="450"/>
              </a:spcBef>
              <a:buFont typeface="Wingdings" charset="2"/>
              <a:buChar char="§"/>
              <a:defRPr/>
            </a:pPr>
            <a:r>
              <a:rPr lang="en-US" sz="2000" b="0" dirty="0" err="1">
                <a:latin typeface="Verdana" charset="0"/>
              </a:rPr>
              <a:t>Applicatie</a:t>
            </a:r>
            <a:r>
              <a:rPr lang="en-US" sz="2000" b="0" dirty="0">
                <a:latin typeface="Verdana" charset="0"/>
              </a:rPr>
              <a:t> </a:t>
            </a:r>
            <a:r>
              <a:rPr lang="en-US" sz="2000" b="0" dirty="0" err="1">
                <a:latin typeface="Verdana" charset="0"/>
              </a:rPr>
              <a:t>niveau</a:t>
            </a:r>
            <a:endParaRPr lang="en-US" sz="2000" b="0" dirty="0">
              <a:latin typeface="Verdana" charset="0"/>
            </a:endParaRPr>
          </a:p>
          <a:p>
            <a:pPr marL="950913" lvl="1" indent="-285750">
              <a:lnSpc>
                <a:spcPct val="90000"/>
              </a:lnSpc>
              <a:spcBef>
                <a:spcPts val="450"/>
              </a:spcBef>
              <a:buFont typeface="Wingdings" charset="2"/>
              <a:buChar char="§"/>
              <a:defRPr/>
            </a:pPr>
            <a:r>
              <a:rPr lang="en-US" sz="2000" b="0" dirty="0">
                <a:latin typeface="Verdana" charset="0"/>
              </a:rPr>
              <a:t>Page (overruled </a:t>
            </a:r>
            <a:r>
              <a:rPr lang="en-US" sz="2000" b="0" dirty="0" err="1">
                <a:latin typeface="Verdana" charset="0"/>
              </a:rPr>
              <a:t>Applicatie</a:t>
            </a:r>
            <a:r>
              <a:rPr lang="en-US" sz="2000" b="0" dirty="0">
                <a:latin typeface="Verdana" charset="0"/>
              </a:rPr>
              <a:t>)</a:t>
            </a:r>
          </a:p>
        </p:txBody>
      </p:sp>
      <p:sp>
        <p:nvSpPr>
          <p:cNvPr id="5" name="Titel 1">
            <a:extLst>
              <a:ext uri="{FF2B5EF4-FFF2-40B4-BE49-F238E27FC236}">
                <a16:creationId xmlns:a16="http://schemas.microsoft.com/office/drawing/2014/main" id="{69553527-2FE0-4869-ABE4-328213D74A03}"/>
              </a:ext>
            </a:extLst>
          </p:cNvPr>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15 Error handling (1)</a:t>
            </a:r>
          </a:p>
        </p:txBody>
      </p:sp>
    </p:spTree>
    <p:extLst>
      <p:ext uri="{BB962C8B-B14F-4D97-AF65-F5344CB8AC3E}">
        <p14:creationId xmlns:p14="http://schemas.microsoft.com/office/powerpoint/2010/main" val="131829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 Box 1"/>
          <p:cNvSpPr txBox="1">
            <a:spLocks noChangeArrowheads="1"/>
          </p:cNvSpPr>
          <p:nvPr/>
        </p:nvSpPr>
        <p:spPr bwMode="auto">
          <a:xfrm>
            <a:off x="1341884" y="116632"/>
            <a:ext cx="7994650" cy="10414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Error handling (2)</a:t>
            </a:r>
          </a:p>
        </p:txBody>
      </p:sp>
      <p:sp>
        <p:nvSpPr>
          <p:cNvPr id="51202" name="Text Box 2"/>
          <p:cNvSpPr txBox="1">
            <a:spLocks noChangeArrowheads="1"/>
          </p:cNvSpPr>
          <p:nvPr/>
        </p:nvSpPr>
        <p:spPr bwMode="auto">
          <a:xfrm>
            <a:off x="1346400" y="1121246"/>
            <a:ext cx="10652668" cy="5188074"/>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lstStyle>
            <a:lvl1pPr marL="341313" indent="-338138">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1pPr>
            <a:lvl2pPr marL="947738" indent="-282575">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2pPr>
            <a:lvl3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3pPr>
            <a:lvl4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4pPr>
            <a:lvl5pPr>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41313" algn="l"/>
                <a:tab pos="788988" algn="l"/>
                <a:tab pos="1238250" algn="l"/>
                <a:tab pos="1687513" algn="l"/>
                <a:tab pos="2136775" algn="l"/>
                <a:tab pos="2586038" algn="l"/>
                <a:tab pos="3035300" algn="l"/>
                <a:tab pos="3484563" algn="l"/>
                <a:tab pos="3933825" algn="l"/>
                <a:tab pos="4383088" algn="l"/>
                <a:tab pos="4832350" algn="l"/>
                <a:tab pos="5281613" algn="l"/>
                <a:tab pos="5730875" algn="l"/>
                <a:tab pos="6180138" algn="l"/>
                <a:tab pos="6629400" algn="l"/>
                <a:tab pos="7078663" algn="l"/>
                <a:tab pos="7527925" algn="l"/>
                <a:tab pos="7977188" algn="l"/>
                <a:tab pos="8426450" algn="l"/>
                <a:tab pos="8875713" algn="l"/>
                <a:tab pos="9324975" algn="l"/>
              </a:tabLst>
              <a:defRPr>
                <a:solidFill>
                  <a:srgbClr val="000000"/>
                </a:solidFill>
                <a:latin typeface="Arial" charset="0"/>
                <a:ea typeface="MS Gothic" charset="0"/>
                <a:cs typeface="MS Gothic" charset="0"/>
              </a:defRPr>
            </a:lvl9pPr>
          </a:lstStyle>
          <a:p>
            <a:pPr>
              <a:lnSpc>
                <a:spcPct val="90000"/>
              </a:lnSpc>
              <a:spcBef>
                <a:spcPts val="450"/>
              </a:spcBef>
              <a:buFont typeface="Verdana" charset="0"/>
              <a:buChar char="•"/>
              <a:defRPr/>
            </a:pPr>
            <a:r>
              <a:rPr lang="en-US" sz="2000" b="0" dirty="0" err="1">
                <a:latin typeface="+mn-lt"/>
              </a:rPr>
              <a:t>Voorbeeld</a:t>
            </a:r>
            <a:r>
              <a:rPr lang="en-US" sz="2000" b="0" dirty="0">
                <a:latin typeface="+mn-lt"/>
              </a:rPr>
              <a:t> / </a:t>
            </a:r>
            <a:r>
              <a:rPr lang="en-US" sz="2000" b="0" dirty="0" err="1">
                <a:latin typeface="+mn-lt"/>
              </a:rPr>
              <a:t>uitgangspunt</a:t>
            </a:r>
            <a:r>
              <a:rPr lang="en-US" sz="2000" b="0" dirty="0">
                <a:latin typeface="+mn-lt"/>
              </a:rPr>
              <a:t>:</a:t>
            </a:r>
          </a:p>
          <a:p>
            <a:pPr marL="950913" lvl="1" indent="-285750">
              <a:lnSpc>
                <a:spcPct val="90000"/>
              </a:lnSpc>
              <a:spcBef>
                <a:spcPts val="450"/>
              </a:spcBef>
              <a:buFont typeface="Wingdings" charset="2"/>
              <a:buChar char="§"/>
              <a:defRPr/>
            </a:pPr>
            <a:r>
              <a:rPr lang="en-US" sz="2000" b="0" dirty="0">
                <a:latin typeface="+mn-lt"/>
              </a:rPr>
              <a:t>API </a:t>
            </a:r>
            <a:r>
              <a:rPr lang="en-US" sz="2000" b="0" dirty="0" err="1">
                <a:latin typeface="+mn-lt"/>
              </a:rPr>
              <a:t>Documentatie</a:t>
            </a:r>
            <a:endParaRPr lang="en-US" sz="2000" b="0" dirty="0">
              <a:latin typeface="+mn-lt"/>
            </a:endParaRPr>
          </a:p>
          <a:p>
            <a:pPr marL="950913" lvl="1" indent="-285750">
              <a:lnSpc>
                <a:spcPct val="90000"/>
              </a:lnSpc>
              <a:spcBef>
                <a:spcPts val="450"/>
              </a:spcBef>
              <a:buFont typeface="Wingdings" charset="2"/>
              <a:buChar char="§"/>
              <a:defRPr/>
            </a:pPr>
            <a:r>
              <a:rPr lang="en-US" sz="1600" b="0" u="sng" dirty="0">
                <a:latin typeface="+mn-lt"/>
              </a:rPr>
              <a:t>http://</a:t>
            </a:r>
            <a:r>
              <a:rPr lang="en-US" sz="1600" b="0" u="sng" dirty="0" err="1">
                <a:latin typeface="+mn-lt"/>
              </a:rPr>
              <a:t>www.inside</a:t>
            </a:r>
            <a:r>
              <a:rPr lang="en-US" sz="1600" b="0" u="sng" dirty="0">
                <a:latin typeface="+mn-lt"/>
              </a:rPr>
              <a:t>-oracle-</a:t>
            </a:r>
            <a:r>
              <a:rPr lang="en-US" sz="1600" b="0" u="sng" dirty="0" err="1">
                <a:latin typeface="+mn-lt"/>
              </a:rPr>
              <a:t>apex.com</a:t>
            </a:r>
            <a:r>
              <a:rPr lang="en-US" sz="1600" b="0" u="sng" dirty="0">
                <a:latin typeface="+mn-lt"/>
              </a:rPr>
              <a:t>/apex-4-1-error-handling-improvements-part-1/</a:t>
            </a:r>
          </a:p>
          <a:p>
            <a:pPr>
              <a:lnSpc>
                <a:spcPct val="90000"/>
              </a:lnSpc>
              <a:spcBef>
                <a:spcPts val="450"/>
              </a:spcBef>
              <a:buFont typeface="Verdana" charset="0"/>
              <a:buChar char="•"/>
              <a:defRPr/>
            </a:pPr>
            <a:r>
              <a:rPr lang="en-US" sz="2000" b="0" dirty="0" err="1">
                <a:latin typeface="+mn-lt"/>
              </a:rPr>
              <a:t>Mogelijkheden</a:t>
            </a:r>
            <a:endParaRPr lang="en-US" sz="2000" b="0" dirty="0">
              <a:latin typeface="+mn-lt"/>
            </a:endParaRPr>
          </a:p>
          <a:p>
            <a:pPr marL="950913" lvl="1" indent="-285750">
              <a:lnSpc>
                <a:spcPct val="90000"/>
              </a:lnSpc>
              <a:spcBef>
                <a:spcPts val="450"/>
              </a:spcBef>
              <a:buFont typeface="Wingdings" charset="2"/>
              <a:buChar char="§"/>
              <a:defRPr/>
            </a:pPr>
            <a:r>
              <a:rPr lang="en-US" sz="2000" b="0" dirty="0">
                <a:latin typeface="+mn-lt"/>
              </a:rPr>
              <a:t>Logging</a:t>
            </a:r>
          </a:p>
          <a:p>
            <a:pPr marL="950913" lvl="1" indent="-285750">
              <a:lnSpc>
                <a:spcPct val="90000"/>
              </a:lnSpc>
              <a:spcBef>
                <a:spcPts val="450"/>
              </a:spcBef>
              <a:buFont typeface="Wingdings" charset="2"/>
              <a:buChar char="§"/>
              <a:defRPr/>
            </a:pPr>
            <a:r>
              <a:rPr lang="en-US" sz="2000" b="0" dirty="0" err="1">
                <a:latin typeface="+mn-lt"/>
              </a:rPr>
              <a:t>Plaats</a:t>
            </a:r>
            <a:r>
              <a:rPr lang="en-US" sz="2000" b="0" dirty="0">
                <a:latin typeface="+mn-lt"/>
              </a:rPr>
              <a:t> van de error</a:t>
            </a:r>
          </a:p>
          <a:p>
            <a:pPr marL="950913" lvl="1" indent="-285750">
              <a:lnSpc>
                <a:spcPct val="90000"/>
              </a:lnSpc>
              <a:spcBef>
                <a:spcPts val="450"/>
              </a:spcBef>
              <a:buFont typeface="Wingdings" charset="2"/>
              <a:buChar char="§"/>
              <a:defRPr/>
            </a:pPr>
            <a:r>
              <a:rPr lang="en-US" sz="2000" b="0" dirty="0">
                <a:latin typeface="+mn-lt"/>
              </a:rPr>
              <a:t>Error types </a:t>
            </a:r>
            <a:r>
              <a:rPr lang="en-US" sz="2000" b="0" dirty="0" err="1">
                <a:latin typeface="+mn-lt"/>
              </a:rPr>
              <a:t>herkennen</a:t>
            </a:r>
            <a:r>
              <a:rPr lang="en-US" sz="2000" b="0" dirty="0">
                <a:latin typeface="+mn-lt"/>
              </a:rPr>
              <a:t> </a:t>
            </a:r>
            <a:r>
              <a:rPr lang="en-US" sz="2000" b="0" dirty="0" err="1">
                <a:latin typeface="+mn-lt"/>
              </a:rPr>
              <a:t>en</a:t>
            </a:r>
            <a:r>
              <a:rPr lang="en-US" sz="2000" b="0" dirty="0">
                <a:latin typeface="+mn-lt"/>
              </a:rPr>
              <a:t> </a:t>
            </a:r>
            <a:r>
              <a:rPr lang="en-US" sz="2000" b="0" dirty="0" err="1">
                <a:latin typeface="+mn-lt"/>
              </a:rPr>
              <a:t>afhandelen</a:t>
            </a:r>
            <a:endParaRPr lang="en-US" sz="2000" b="0" dirty="0">
              <a:latin typeface="+mn-lt"/>
            </a:endParaRPr>
          </a:p>
          <a:p>
            <a:pPr marL="950913" lvl="1" indent="-285750">
              <a:lnSpc>
                <a:spcPct val="90000"/>
              </a:lnSpc>
              <a:spcBef>
                <a:spcPts val="450"/>
              </a:spcBef>
              <a:buFont typeface="Wingdings" charset="2"/>
              <a:buChar char="§"/>
              <a:defRPr/>
            </a:pPr>
            <a:r>
              <a:rPr lang="en-US" sz="2000" b="0" dirty="0" err="1">
                <a:latin typeface="+mn-lt"/>
              </a:rPr>
              <a:t>Duidelijke</a:t>
            </a:r>
            <a:r>
              <a:rPr lang="en-US" sz="2000" b="0" dirty="0">
                <a:latin typeface="+mn-lt"/>
              </a:rPr>
              <a:t> feedback / UX </a:t>
            </a:r>
            <a:r>
              <a:rPr lang="en-US" sz="2000" b="0" dirty="0" err="1">
                <a:latin typeface="+mn-lt"/>
              </a:rPr>
              <a:t>voor</a:t>
            </a:r>
            <a:r>
              <a:rPr lang="en-US" sz="2000" b="0" dirty="0">
                <a:latin typeface="+mn-lt"/>
              </a:rPr>
              <a:t> de </a:t>
            </a:r>
            <a:r>
              <a:rPr lang="en-US" sz="2000" b="0" dirty="0" err="1">
                <a:latin typeface="+mn-lt"/>
              </a:rPr>
              <a:t>gebruiker</a:t>
            </a:r>
            <a:r>
              <a:rPr lang="en-US" sz="2000" b="0" dirty="0">
                <a:latin typeface="+mn-lt"/>
              </a:rPr>
              <a:t> </a:t>
            </a:r>
          </a:p>
          <a:p>
            <a:pPr>
              <a:lnSpc>
                <a:spcPct val="90000"/>
              </a:lnSpc>
              <a:spcBef>
                <a:spcPts val="450"/>
              </a:spcBef>
              <a:buFont typeface="Verdana" charset="0"/>
              <a:buChar char="•"/>
              <a:defRPr/>
            </a:pPr>
            <a:endParaRPr lang="en-US" dirty="0">
              <a:latin typeface="Verdana" charset="0"/>
            </a:endParaRPr>
          </a:p>
        </p:txBody>
      </p:sp>
    </p:spTree>
    <p:extLst>
      <p:ext uri="{BB962C8B-B14F-4D97-AF65-F5344CB8AC3E}">
        <p14:creationId xmlns:p14="http://schemas.microsoft.com/office/powerpoint/2010/main" val="125834471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ext Box 1"/>
          <p:cNvSpPr txBox="1">
            <a:spLocks noChangeArrowheads="1"/>
          </p:cNvSpPr>
          <p:nvPr/>
        </p:nvSpPr>
        <p:spPr bwMode="auto">
          <a:xfrm>
            <a:off x="1346400" y="0"/>
            <a:ext cx="7994650" cy="10414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a:latin typeface="Verdana" charset="0"/>
              </a:rPr>
              <a:t>Authorization scheme (1)</a:t>
            </a:r>
          </a:p>
        </p:txBody>
      </p:sp>
      <p:sp>
        <p:nvSpPr>
          <p:cNvPr id="66562" name="Text Box 2"/>
          <p:cNvSpPr txBox="1">
            <a:spLocks noChangeArrowheads="1"/>
          </p:cNvSpPr>
          <p:nvPr/>
        </p:nvSpPr>
        <p:spPr bwMode="auto">
          <a:xfrm>
            <a:off x="1350000" y="1600201"/>
            <a:ext cx="4429125" cy="4525963"/>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lstStyle>
            <a:lvl1pPr>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1pPr>
            <a:lvl2pPr marL="947738" indent="-282575">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2pPr>
            <a:lvl3pPr marL="1371600">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3pPr>
            <a:lvl4pPr>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4pPr>
            <a:lvl5pPr>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947738" algn="l"/>
                <a:tab pos="1395413" algn="l"/>
                <a:tab pos="1844675" algn="l"/>
                <a:tab pos="2293938" algn="l"/>
                <a:tab pos="2743200" algn="l"/>
                <a:tab pos="3192463" algn="l"/>
                <a:tab pos="3641725" algn="l"/>
                <a:tab pos="4090988" algn="l"/>
                <a:tab pos="4540250" algn="l"/>
                <a:tab pos="4989513" algn="l"/>
                <a:tab pos="5438775" algn="l"/>
                <a:tab pos="5888038" algn="l"/>
                <a:tab pos="6337300" algn="l"/>
                <a:tab pos="6786563" algn="l"/>
                <a:tab pos="7235825" algn="l"/>
                <a:tab pos="7685088" algn="l"/>
                <a:tab pos="8134350" algn="l"/>
                <a:tab pos="8583613" algn="l"/>
                <a:tab pos="9032875" algn="l"/>
                <a:tab pos="9482138" algn="l"/>
                <a:tab pos="9931400" algn="l"/>
              </a:tabLst>
              <a:defRPr>
                <a:solidFill>
                  <a:srgbClr val="000000"/>
                </a:solidFill>
                <a:latin typeface="Arial" charset="0"/>
                <a:ea typeface="MS Gothic" charset="0"/>
                <a:cs typeface="MS Gothic" charset="0"/>
              </a:defRPr>
            </a:lvl9pPr>
          </a:lstStyle>
          <a:p>
            <a:pPr marL="950913" lvl="1" indent="-285750">
              <a:spcBef>
                <a:spcPts val="400"/>
              </a:spcBef>
              <a:buFont typeface="Arial" panose="020B0604020202020204" pitchFamily="34" charset="0"/>
              <a:buChar char="•"/>
              <a:defRPr/>
            </a:pPr>
            <a:r>
              <a:rPr lang="en-US" sz="1600" b="0" dirty="0" err="1">
                <a:latin typeface="Verdana" charset="0"/>
              </a:rPr>
              <a:t>Als</a:t>
            </a:r>
            <a:r>
              <a:rPr lang="en-US" sz="1600" b="0" dirty="0">
                <a:latin typeface="Verdana" charset="0"/>
              </a:rPr>
              <a:t> je </a:t>
            </a:r>
            <a:r>
              <a:rPr lang="en-US" sz="1600" b="0" dirty="0" err="1">
                <a:latin typeface="Verdana" charset="0"/>
              </a:rPr>
              <a:t>binnen</a:t>
            </a:r>
            <a:r>
              <a:rPr lang="en-US" sz="1600" b="0" dirty="0">
                <a:latin typeface="Verdana" charset="0"/>
              </a:rPr>
              <a:t> bent </a:t>
            </a:r>
            <a:r>
              <a:rPr lang="en-US" sz="1600" b="0" dirty="0" err="1">
                <a:latin typeface="Verdana" charset="0"/>
              </a:rPr>
              <a:t>wat</a:t>
            </a:r>
            <a:r>
              <a:rPr lang="en-US" sz="1600" b="0" dirty="0">
                <a:latin typeface="Verdana" charset="0"/>
              </a:rPr>
              <a:t> mag je </a:t>
            </a:r>
            <a:r>
              <a:rPr lang="en-US" sz="1600" b="0" dirty="0" err="1">
                <a:latin typeface="Verdana" charset="0"/>
              </a:rPr>
              <a:t>dan</a:t>
            </a:r>
            <a:r>
              <a:rPr lang="en-US" sz="1600" b="0" dirty="0">
                <a:latin typeface="Verdana" charset="0"/>
              </a:rPr>
              <a:t> </a:t>
            </a:r>
            <a:r>
              <a:rPr lang="en-US" sz="1600" b="0" dirty="0" err="1">
                <a:latin typeface="Verdana" charset="0"/>
              </a:rPr>
              <a:t>doen</a:t>
            </a:r>
            <a:r>
              <a:rPr lang="en-US" sz="1600" b="0" dirty="0">
                <a:latin typeface="Verdana" charset="0"/>
              </a:rPr>
              <a:t>?</a:t>
            </a:r>
          </a:p>
          <a:p>
            <a:pPr marL="950913" lvl="1" indent="-285750">
              <a:spcBef>
                <a:spcPts val="400"/>
              </a:spcBef>
              <a:buFont typeface="Arial" panose="020B0604020202020204" pitchFamily="34" charset="0"/>
              <a:buChar char="•"/>
              <a:defRPr/>
            </a:pPr>
            <a:r>
              <a:rPr lang="en-US" sz="1600" b="0" dirty="0" err="1">
                <a:latin typeface="Verdana" charset="0"/>
              </a:rPr>
              <a:t>Zeer</a:t>
            </a:r>
            <a:r>
              <a:rPr lang="en-US" sz="1600" b="0" dirty="0">
                <a:latin typeface="Verdana" charset="0"/>
              </a:rPr>
              <a:t> </a:t>
            </a:r>
            <a:r>
              <a:rPr lang="en-US" sz="1600" b="0" dirty="0" err="1">
                <a:latin typeface="Verdana" charset="0"/>
              </a:rPr>
              <a:t>gedetailleerd</a:t>
            </a:r>
            <a:r>
              <a:rPr lang="en-US" sz="1600" b="0" dirty="0">
                <a:latin typeface="Verdana" charset="0"/>
              </a:rPr>
              <a:t> </a:t>
            </a:r>
            <a:r>
              <a:rPr lang="en-US" sz="1600" b="0" dirty="0" err="1">
                <a:latin typeface="Verdana" charset="0"/>
              </a:rPr>
              <a:t>mogelijk</a:t>
            </a:r>
            <a:r>
              <a:rPr lang="en-US" sz="1600" b="0" dirty="0">
                <a:latin typeface="Verdana" charset="0"/>
              </a:rPr>
              <a:t>.</a:t>
            </a:r>
          </a:p>
          <a:p>
            <a:pPr marL="950913" lvl="1" indent="-285750">
              <a:spcBef>
                <a:spcPts val="400"/>
              </a:spcBef>
              <a:buFont typeface="Arial" panose="020B0604020202020204" pitchFamily="34" charset="0"/>
              <a:buChar char="•"/>
              <a:defRPr/>
            </a:pPr>
            <a:r>
              <a:rPr lang="en-US" sz="1600" b="0" dirty="0" err="1">
                <a:latin typeface="Verdana" charset="0"/>
              </a:rPr>
              <a:t>Meerdere</a:t>
            </a:r>
            <a:r>
              <a:rPr lang="en-US" sz="1600" b="0" dirty="0">
                <a:latin typeface="Verdana" charset="0"/>
              </a:rPr>
              <a:t> </a:t>
            </a:r>
            <a:r>
              <a:rPr lang="en-US" sz="1600" b="0" dirty="0" err="1">
                <a:latin typeface="Verdana" charset="0"/>
              </a:rPr>
              <a:t>controle</a:t>
            </a:r>
            <a:r>
              <a:rPr lang="en-US" sz="1600" b="0" dirty="0">
                <a:latin typeface="Verdana" charset="0"/>
              </a:rPr>
              <a:t> </a:t>
            </a:r>
            <a:r>
              <a:rPr lang="en-US" sz="1600" b="0" dirty="0" err="1">
                <a:latin typeface="Verdana" charset="0"/>
              </a:rPr>
              <a:t>momenten</a:t>
            </a:r>
            <a:r>
              <a:rPr lang="en-US" sz="1600" b="0" dirty="0">
                <a:latin typeface="Verdana" charset="0"/>
              </a:rPr>
              <a:t>.</a:t>
            </a:r>
          </a:p>
          <a:p>
            <a:pPr marL="950913" lvl="1" indent="-285750">
              <a:spcBef>
                <a:spcPts val="400"/>
              </a:spcBef>
              <a:buFont typeface="Arial" panose="020B0604020202020204" pitchFamily="34" charset="0"/>
              <a:buChar char="•"/>
              <a:defRPr/>
            </a:pPr>
            <a:r>
              <a:rPr lang="en-US" sz="1600" b="0" dirty="0">
                <a:latin typeface="Verdana" charset="0"/>
              </a:rPr>
              <a:t>Basis is </a:t>
            </a:r>
            <a:r>
              <a:rPr lang="en-US" sz="1600" b="0" dirty="0" err="1">
                <a:latin typeface="Verdana" charset="0"/>
              </a:rPr>
              <a:t>een</a:t>
            </a:r>
            <a:r>
              <a:rPr lang="en-US" sz="1600" b="0" dirty="0">
                <a:latin typeface="Verdana" charset="0"/>
              </a:rPr>
              <a:t> </a:t>
            </a:r>
            <a:r>
              <a:rPr lang="en-US" sz="1600" b="0" dirty="0" err="1">
                <a:latin typeface="Verdana" charset="0"/>
              </a:rPr>
              <a:t>functie</a:t>
            </a:r>
            <a:r>
              <a:rPr lang="en-US" sz="1600" b="0" dirty="0">
                <a:latin typeface="Verdana" charset="0"/>
              </a:rPr>
              <a:t>.</a:t>
            </a:r>
          </a:p>
          <a:p>
            <a:pPr marL="950913" lvl="1" indent="-285750">
              <a:spcBef>
                <a:spcPts val="400"/>
              </a:spcBef>
              <a:buFont typeface="Arial" panose="020B0604020202020204" pitchFamily="34" charset="0"/>
              <a:buChar char="•"/>
              <a:defRPr/>
            </a:pPr>
            <a:r>
              <a:rPr lang="en-US" sz="1600" b="0" dirty="0" err="1">
                <a:latin typeface="Verdana" charset="0"/>
              </a:rPr>
              <a:t>Niet</a:t>
            </a:r>
            <a:r>
              <a:rPr lang="en-US" sz="1600" b="0" dirty="0">
                <a:latin typeface="Verdana" charset="0"/>
              </a:rPr>
              <a:t> </a:t>
            </a:r>
            <a:r>
              <a:rPr lang="en-US" sz="1600" b="0" dirty="0" err="1">
                <a:latin typeface="Verdana" charset="0"/>
              </a:rPr>
              <a:t>verwarren</a:t>
            </a:r>
            <a:r>
              <a:rPr lang="en-US" sz="1600" b="0" dirty="0">
                <a:latin typeface="Verdana" charset="0"/>
              </a:rPr>
              <a:t> met ‘condition’.</a:t>
            </a:r>
          </a:p>
          <a:p>
            <a:pPr marL="950913" lvl="1" indent="-285750">
              <a:spcBef>
                <a:spcPts val="400"/>
              </a:spcBef>
              <a:buFont typeface="Arial" panose="020B0604020202020204" pitchFamily="34" charset="0"/>
              <a:buChar char="•"/>
              <a:defRPr/>
            </a:pPr>
            <a:r>
              <a:rPr lang="en-US" sz="1600" b="0" dirty="0" err="1">
                <a:latin typeface="Verdana" charset="0"/>
              </a:rPr>
              <a:t>Eventueel</a:t>
            </a:r>
            <a:r>
              <a:rPr lang="en-US" sz="1600" b="0" dirty="0">
                <a:latin typeface="Verdana" charset="0"/>
              </a:rPr>
              <a:t> </a:t>
            </a:r>
            <a:r>
              <a:rPr lang="en-US" sz="1600" b="0" dirty="0" err="1">
                <a:latin typeface="Verdana" charset="0"/>
              </a:rPr>
              <a:t>te</a:t>
            </a:r>
            <a:r>
              <a:rPr lang="en-US" sz="1600" b="0" dirty="0">
                <a:latin typeface="Verdana" charset="0"/>
              </a:rPr>
              <a:t> </a:t>
            </a:r>
            <a:r>
              <a:rPr lang="en-US" sz="1600" b="0" dirty="0" err="1">
                <a:latin typeface="Verdana" charset="0"/>
              </a:rPr>
              <a:t>cachen</a:t>
            </a:r>
            <a:r>
              <a:rPr lang="en-US" sz="1600" b="0" dirty="0">
                <a:latin typeface="Verdana" charset="0"/>
              </a:rPr>
              <a:t>.</a:t>
            </a:r>
          </a:p>
          <a:p>
            <a:pPr marL="950913" lvl="1" indent="-285750">
              <a:spcBef>
                <a:spcPts val="400"/>
              </a:spcBef>
              <a:buFont typeface="Arial" panose="020B0604020202020204" pitchFamily="34" charset="0"/>
              <a:buChar char="•"/>
              <a:defRPr/>
            </a:pPr>
            <a:r>
              <a:rPr lang="en-US" sz="1600" b="0" dirty="0" err="1">
                <a:latin typeface="Verdana" charset="0"/>
              </a:rPr>
              <a:t>Te</a:t>
            </a:r>
            <a:r>
              <a:rPr lang="en-US" sz="1600" b="0" dirty="0">
                <a:latin typeface="Verdana" charset="0"/>
              </a:rPr>
              <a:t> </a:t>
            </a:r>
            <a:r>
              <a:rPr lang="en-US" sz="1600" b="0" dirty="0" err="1">
                <a:latin typeface="Verdana" charset="0"/>
              </a:rPr>
              <a:t>koppelen</a:t>
            </a:r>
            <a:r>
              <a:rPr lang="en-US" sz="1600" b="0" dirty="0">
                <a:latin typeface="Verdana" charset="0"/>
              </a:rPr>
              <a:t> </a:t>
            </a:r>
            <a:r>
              <a:rPr lang="en-US" sz="1600" b="0" dirty="0" err="1">
                <a:latin typeface="Verdana" charset="0"/>
              </a:rPr>
              <a:t>aan</a:t>
            </a:r>
            <a:r>
              <a:rPr lang="en-US" sz="1600" b="0" dirty="0">
                <a:latin typeface="Verdana" charset="0"/>
              </a:rPr>
              <a:t> </a:t>
            </a:r>
            <a:r>
              <a:rPr lang="en-US" sz="1600" b="0" dirty="0" err="1">
                <a:latin typeface="Verdana" charset="0"/>
              </a:rPr>
              <a:t>bijna</a:t>
            </a:r>
            <a:r>
              <a:rPr lang="en-US" sz="1600" b="0" dirty="0">
                <a:latin typeface="Verdana" charset="0"/>
              </a:rPr>
              <a:t> elk object</a:t>
            </a:r>
          </a:p>
          <a:p>
            <a:pPr marL="1657350" lvl="2" indent="-285750">
              <a:spcBef>
                <a:spcPts val="400"/>
              </a:spcBef>
              <a:buFont typeface="Arial" panose="020B0604020202020204" pitchFamily="34" charset="0"/>
              <a:buChar char="•"/>
              <a:defRPr/>
            </a:pPr>
            <a:r>
              <a:rPr lang="en-US" sz="1600" b="0" dirty="0">
                <a:latin typeface="Verdana" charset="0"/>
              </a:rPr>
              <a:t>Buttons</a:t>
            </a:r>
          </a:p>
          <a:p>
            <a:pPr marL="1657350" lvl="2" indent="-285750">
              <a:spcBef>
                <a:spcPts val="400"/>
              </a:spcBef>
              <a:buFont typeface="Arial" panose="020B0604020202020204" pitchFamily="34" charset="0"/>
              <a:buChar char="•"/>
              <a:defRPr/>
            </a:pPr>
            <a:r>
              <a:rPr lang="en-US" sz="1600" b="0" dirty="0">
                <a:latin typeface="Verdana" charset="0"/>
              </a:rPr>
              <a:t>Items</a:t>
            </a:r>
          </a:p>
          <a:p>
            <a:pPr marL="1657350" lvl="2" indent="-285750">
              <a:spcBef>
                <a:spcPts val="400"/>
              </a:spcBef>
              <a:buFont typeface="Arial" panose="020B0604020202020204" pitchFamily="34" charset="0"/>
              <a:buChar char="•"/>
              <a:defRPr/>
            </a:pPr>
            <a:r>
              <a:rPr lang="en-US" sz="1600" b="0" dirty="0">
                <a:latin typeface="Verdana" charset="0"/>
              </a:rPr>
              <a:t>Regions</a:t>
            </a:r>
          </a:p>
          <a:p>
            <a:pPr marL="1657350" lvl="2" indent="-285750">
              <a:spcBef>
                <a:spcPts val="400"/>
              </a:spcBef>
              <a:buFont typeface="Arial" panose="020B0604020202020204" pitchFamily="34" charset="0"/>
              <a:buChar char="•"/>
              <a:defRPr/>
            </a:pPr>
            <a:r>
              <a:rPr lang="en-US" sz="1600" b="0" dirty="0">
                <a:latin typeface="Verdana" charset="0"/>
              </a:rPr>
              <a:t>Pages / </a:t>
            </a:r>
            <a:r>
              <a:rPr lang="en-US" sz="1600" b="0" dirty="0" err="1">
                <a:latin typeface="Verdana" charset="0"/>
              </a:rPr>
              <a:t>Alle</a:t>
            </a:r>
            <a:r>
              <a:rPr lang="en-US" sz="1600" b="0" dirty="0">
                <a:latin typeface="Verdana" charset="0"/>
              </a:rPr>
              <a:t> </a:t>
            </a:r>
            <a:r>
              <a:rPr lang="en-US" sz="1600" b="0" dirty="0" err="1">
                <a:latin typeface="Verdana" charset="0"/>
              </a:rPr>
              <a:t>pagina’s</a:t>
            </a:r>
            <a:endParaRPr lang="en-US" sz="1600" b="0" dirty="0">
              <a:latin typeface="Verdana" charset="0"/>
            </a:endParaRPr>
          </a:p>
          <a:p>
            <a:pPr marL="1657350" lvl="2" indent="-285750">
              <a:spcBef>
                <a:spcPts val="400"/>
              </a:spcBef>
              <a:buFont typeface="Arial" panose="020B0604020202020204" pitchFamily="34" charset="0"/>
              <a:buChar char="•"/>
              <a:defRPr/>
            </a:pPr>
            <a:r>
              <a:rPr lang="en-US" sz="1600" b="0" dirty="0">
                <a:latin typeface="Verdana" charset="0"/>
              </a:rPr>
              <a:t>Tabs</a:t>
            </a:r>
          </a:p>
          <a:p>
            <a:pPr marL="950913" lvl="1" indent="-285750">
              <a:spcBef>
                <a:spcPts val="400"/>
              </a:spcBef>
              <a:buFont typeface="Arial" panose="020B0604020202020204" pitchFamily="34" charset="0"/>
              <a:buChar char="•"/>
              <a:defRPr/>
            </a:pPr>
            <a:r>
              <a:rPr lang="en-US" sz="1600" b="0" dirty="0" err="1">
                <a:solidFill>
                  <a:schemeClr val="tx1"/>
                </a:solidFill>
                <a:latin typeface="Verdana" charset="0"/>
              </a:rPr>
              <a:t>Nieuw</a:t>
            </a:r>
            <a:r>
              <a:rPr lang="en-US" sz="1600" b="0" dirty="0">
                <a:solidFill>
                  <a:schemeClr val="tx1"/>
                </a:solidFill>
                <a:latin typeface="Verdana" charset="0"/>
              </a:rPr>
              <a:t> per component!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436" y="1143769"/>
            <a:ext cx="4032448" cy="4996729"/>
          </a:xfrm>
          <a:prstGeom prst="rect">
            <a:avLst/>
          </a:prstGeom>
          <a:ln>
            <a:solidFill>
              <a:srgbClr val="0070C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5752800"/>
      </p:ext>
    </p:extLst>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ext Box 1"/>
          <p:cNvSpPr txBox="1">
            <a:spLocks noChangeArrowheads="1"/>
          </p:cNvSpPr>
          <p:nvPr/>
        </p:nvSpPr>
        <p:spPr bwMode="auto">
          <a:xfrm>
            <a:off x="1346400" y="0"/>
            <a:ext cx="7994650" cy="10414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err="1">
                <a:latin typeface="Verdana" charset="0"/>
              </a:rPr>
              <a:t>Authorization</a:t>
            </a:r>
            <a:r>
              <a:rPr lang="nl-NL" sz="2800" dirty="0">
                <a:latin typeface="Verdana" charset="0"/>
              </a:rPr>
              <a:t> </a:t>
            </a:r>
            <a:r>
              <a:rPr lang="nl-NL" sz="2800" dirty="0" err="1">
                <a:latin typeface="Verdana" charset="0"/>
              </a:rPr>
              <a:t>scheme</a:t>
            </a:r>
            <a:r>
              <a:rPr lang="nl-NL" sz="2800" dirty="0">
                <a:latin typeface="Verdana" charset="0"/>
              </a:rPr>
              <a:t> (2)</a:t>
            </a:r>
          </a:p>
        </p:txBody>
      </p:sp>
      <p:sp>
        <p:nvSpPr>
          <p:cNvPr id="67586" name="Text Box 2"/>
          <p:cNvSpPr txBox="1">
            <a:spLocks noChangeArrowheads="1"/>
          </p:cNvSpPr>
          <p:nvPr/>
        </p:nvSpPr>
        <p:spPr bwMode="auto">
          <a:xfrm>
            <a:off x="1346400" y="764704"/>
            <a:ext cx="7994650" cy="48958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spcBef>
                <a:spcPts val="450"/>
              </a:spcBef>
              <a:buFont typeface="Verdana" charset="0"/>
              <a:buChar char="•"/>
              <a:defRPr/>
            </a:pPr>
            <a:r>
              <a:rPr lang="en-US" b="0" dirty="0" err="1">
                <a:latin typeface="Verdana" charset="0"/>
              </a:rPr>
              <a:t>Gedetailleerd</a:t>
            </a:r>
            <a:r>
              <a:rPr lang="en-US" b="0" dirty="0">
                <a:latin typeface="Verdana" charset="0"/>
              </a:rPr>
              <a:t> en </a:t>
            </a:r>
            <a:r>
              <a:rPr lang="en-US" b="0" dirty="0" err="1">
                <a:latin typeface="Verdana" charset="0"/>
              </a:rPr>
              <a:t>globaal</a:t>
            </a:r>
            <a:r>
              <a:rPr lang="en-US" b="0" dirty="0">
                <a:latin typeface="Verdana" charset="0"/>
              </a:rPr>
              <a:t> </a:t>
            </a:r>
            <a:r>
              <a:rPr lang="en-US" b="0" dirty="0" err="1">
                <a:latin typeface="Verdana" charset="0"/>
              </a:rPr>
              <a:t>gebruik</a:t>
            </a:r>
            <a:endParaRPr lang="en-US" b="0" dirty="0">
              <a:latin typeface="Verdana"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1620" y="1237464"/>
            <a:ext cx="7812360" cy="823385"/>
          </a:xfrm>
          <a:prstGeom prst="rect">
            <a:avLst/>
          </a:prstGeom>
          <a:ln>
            <a:solidFill>
              <a:srgbClr val="0070C0"/>
            </a:solid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1620" y="2281266"/>
            <a:ext cx="7812360" cy="3956046"/>
          </a:xfrm>
          <a:prstGeom prst="rect">
            <a:avLst/>
          </a:prstGeom>
          <a:ln>
            <a:solidFill>
              <a:srgbClr val="0070C0"/>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409256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fill="hold" nodeType="clickEffect">
                                  <p:stCondLst>
                                    <p:cond delay="0"/>
                                  </p:stCondLst>
                                  <p:childTnLst>
                                    <p:set>
                                      <p:cBhvr additive="repl">
                                        <p:cTn id="6" dur="1" fill="hold">
                                          <p:stCondLst>
                                            <p:cond delay="0"/>
                                          </p:stCondLst>
                                        </p:cTn>
                                        <p:tgtEl>
                                          <p:spTgt spid="67586">
                                            <p:txEl>
                                              <p:pRg st="0" end="0"/>
                                            </p:txEl>
                                          </p:spTgt>
                                        </p:tgtEl>
                                        <p:attrNameLst>
                                          <p:attrName>style.visibility</p:attrName>
                                        </p:attrNameLst>
                                      </p:cBhvr>
                                      <p:to>
                                        <p:strVal val="visible"/>
                                      </p:to>
                                    </p:set>
                                    <p:animEffect transition="in" filter="dissolve">
                                      <p:cBhvr additive="repl">
                                        <p:cTn id="7" dur="500"/>
                                        <p:tgtEl>
                                          <p:spTgt spid="675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pPr>
              <a:defRPr/>
            </a:pPr>
            <a:r>
              <a:rPr lang="en-US" dirty="0" err="1">
                <a:ea typeface="+mj-ea"/>
                <a:cs typeface="+mj-cs"/>
              </a:rPr>
              <a:t>Vragen</a:t>
            </a:r>
            <a:r>
              <a:rPr lang="en-US" dirty="0">
                <a:ea typeface="+mj-ea"/>
                <a:cs typeface="+mj-cs"/>
              </a:rPr>
              <a:t>?</a:t>
            </a:r>
          </a:p>
        </p:txBody>
      </p:sp>
      <p:sp>
        <p:nvSpPr>
          <p:cNvPr id="240643" name="Rectangle 3"/>
          <p:cNvSpPr>
            <a:spLocks noGrp="1" noChangeArrowheads="1"/>
          </p:cNvSpPr>
          <p:nvPr>
            <p:ph type="body" idx="1"/>
          </p:nvPr>
        </p:nvSpPr>
        <p:spPr/>
        <p:txBody>
          <a:bodyPr/>
          <a:lstStyle/>
          <a:p>
            <a:pPr marL="0" indent="0">
              <a:buFontTx/>
              <a:buNone/>
              <a:defRPr/>
            </a:pPr>
            <a:r>
              <a:rPr lang="nl-NL" sz="2400" b="1" dirty="0">
                <a:ea typeface="+mn-ea"/>
                <a:cs typeface="+mn-cs"/>
              </a:rPr>
              <a:t>Oefeningen Hoofdstuk 15</a:t>
            </a:r>
          </a:p>
          <a:p>
            <a:pPr marL="457200" indent="-457200">
              <a:spcBef>
                <a:spcPts val="0"/>
              </a:spcBef>
              <a:buFont typeface="+mj-lt"/>
              <a:buAutoNum type="arabicPeriod"/>
              <a:defRPr/>
            </a:pPr>
            <a:r>
              <a:rPr lang="nl-NL" sz="2000" dirty="0">
                <a:ea typeface="+mn-ea"/>
                <a:cs typeface="+mn-cs"/>
              </a:rPr>
              <a:t>Toepassen van </a:t>
            </a:r>
            <a:r>
              <a:rPr lang="nl-NL" sz="2000" dirty="0" err="1">
                <a:ea typeface="+mn-ea"/>
                <a:cs typeface="+mn-cs"/>
              </a:rPr>
              <a:t>Authorization</a:t>
            </a:r>
            <a:r>
              <a:rPr lang="nl-NL" sz="2000" dirty="0">
                <a:ea typeface="+mn-ea"/>
                <a:cs typeface="+mn-cs"/>
              </a:rPr>
              <a:t> </a:t>
            </a:r>
            <a:r>
              <a:rPr lang="nl-NL" sz="2000" dirty="0" err="1">
                <a:ea typeface="+mn-ea"/>
                <a:cs typeface="+mn-cs"/>
              </a:rPr>
              <a:t>schemes</a:t>
            </a:r>
            <a:r>
              <a:rPr lang="nl-NL" sz="2000" dirty="0">
                <a:ea typeface="+mn-ea"/>
                <a:cs typeface="+mn-cs"/>
              </a:rPr>
              <a:t>.</a:t>
            </a:r>
          </a:p>
          <a:p>
            <a:pPr marL="457200" indent="-457200">
              <a:spcBef>
                <a:spcPts val="0"/>
              </a:spcBef>
              <a:buFont typeface="+mj-lt"/>
              <a:buAutoNum type="arabicPeriod"/>
              <a:defRPr/>
            </a:pPr>
            <a:r>
              <a:rPr lang="nl-NL" sz="2000" dirty="0">
                <a:ea typeface="+mn-ea"/>
                <a:cs typeface="+mn-cs"/>
              </a:rPr>
              <a:t>Apex 5.1 foutafhandeling.</a:t>
            </a:r>
          </a:p>
        </p:txBody>
      </p:sp>
    </p:spTree>
    <p:extLst>
      <p:ext uri="{BB962C8B-B14F-4D97-AF65-F5344CB8AC3E}">
        <p14:creationId xmlns:p14="http://schemas.microsoft.com/office/powerpoint/2010/main" val="808781788"/>
      </p:ext>
    </p:extLst>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Oracle Forms </a:t>
            </a:r>
            <a:r>
              <a:rPr lang="nl-NL" kern="0" dirty="0" err="1">
                <a:ea typeface="+mj-ea"/>
                <a:cs typeface="+mj-cs"/>
              </a:rPr>
              <a:t>vs</a:t>
            </a:r>
            <a:r>
              <a:rPr lang="nl-NL" kern="0" dirty="0">
                <a:ea typeface="+mj-ea"/>
                <a:cs typeface="+mj-cs"/>
              </a:rPr>
              <a:t> Apex (1)</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None/>
              <a:defRPr/>
            </a:pPr>
            <a:r>
              <a:rPr lang="nl-NL" sz="2400" kern="0" dirty="0">
                <a:ea typeface="+mn-ea"/>
                <a:cs typeface="+mn-cs"/>
              </a:rPr>
              <a:t>Verschillen</a:t>
            </a:r>
          </a:p>
          <a:p>
            <a:pPr marL="344488">
              <a:spcBef>
                <a:spcPts val="2400"/>
              </a:spcBef>
              <a:defRPr/>
            </a:pPr>
            <a:r>
              <a:rPr lang="nl-NL" sz="2400" b="0" kern="0" dirty="0">
                <a:ea typeface="+mn-ea"/>
                <a:cs typeface="+mn-cs"/>
              </a:rPr>
              <a:t>Forms is fat </a:t>
            </a:r>
            <a:r>
              <a:rPr lang="nl-NL" sz="2400" b="0" kern="0" dirty="0" err="1">
                <a:ea typeface="+mn-ea"/>
                <a:cs typeface="+mn-cs"/>
              </a:rPr>
              <a:t>client</a:t>
            </a:r>
            <a:r>
              <a:rPr lang="nl-NL" sz="2400" b="0" kern="0" dirty="0">
                <a:ea typeface="+mn-ea"/>
                <a:cs typeface="+mn-cs"/>
              </a:rPr>
              <a:t>, Apex HTML.</a:t>
            </a:r>
          </a:p>
          <a:p>
            <a:pPr marL="344488">
              <a:spcBef>
                <a:spcPts val="2400"/>
              </a:spcBef>
              <a:defRPr/>
            </a:pPr>
            <a:r>
              <a:rPr lang="nl-NL" sz="2400" b="0" kern="0" dirty="0">
                <a:ea typeface="+mn-ea"/>
                <a:cs typeface="+mn-cs"/>
              </a:rPr>
              <a:t>Forms voelt “ouderwets” aan, Apex “modern”.</a:t>
            </a:r>
          </a:p>
          <a:p>
            <a:pPr marL="344488">
              <a:spcBef>
                <a:spcPts val="2400"/>
              </a:spcBef>
              <a:defRPr/>
            </a:pPr>
            <a:r>
              <a:rPr lang="nl-NL" sz="2400" b="0" kern="0" dirty="0">
                <a:ea typeface="+mn-ea"/>
                <a:cs typeface="+mn-cs"/>
              </a:rPr>
              <a:t>Transactiemanagement is wezenlijk verschillend.</a:t>
            </a:r>
          </a:p>
        </p:txBody>
      </p:sp>
    </p:spTree>
    <p:extLst>
      <p:ext uri="{BB962C8B-B14F-4D97-AF65-F5344CB8AC3E}">
        <p14:creationId xmlns:p14="http://schemas.microsoft.com/office/powerpoint/2010/main" val="2040621498"/>
      </p:ext>
    </p:extLst>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Oracle Forms </a:t>
            </a:r>
            <a:r>
              <a:rPr lang="nl-NL" kern="0" dirty="0" err="1">
                <a:ea typeface="+mj-ea"/>
                <a:cs typeface="+mj-cs"/>
              </a:rPr>
              <a:t>vs</a:t>
            </a:r>
            <a:r>
              <a:rPr lang="nl-NL" kern="0" dirty="0">
                <a:ea typeface="+mj-ea"/>
                <a:cs typeface="+mj-cs"/>
              </a:rPr>
              <a:t> Apex (2)</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None/>
              <a:defRPr/>
            </a:pPr>
            <a:r>
              <a:rPr lang="nl-NL" sz="2400" kern="0" dirty="0">
                <a:ea typeface="+mn-ea"/>
                <a:cs typeface="+mn-cs"/>
              </a:rPr>
              <a:t>Migratie</a:t>
            </a:r>
          </a:p>
          <a:p>
            <a:pPr marL="344488">
              <a:spcBef>
                <a:spcPts val="2400"/>
              </a:spcBef>
              <a:defRPr/>
            </a:pPr>
            <a:r>
              <a:rPr lang="nl-NL" sz="2000" b="0" kern="0" dirty="0">
                <a:ea typeface="+mn-ea"/>
                <a:cs typeface="+mn-cs"/>
              </a:rPr>
              <a:t>Automatische migratie is </a:t>
            </a:r>
            <a:r>
              <a:rPr lang="nl-NL" sz="2000" kern="0" dirty="0">
                <a:solidFill>
                  <a:srgbClr val="FF0000"/>
                </a:solidFill>
                <a:ea typeface="+mn-ea"/>
                <a:cs typeface="+mn-cs"/>
              </a:rPr>
              <a:t>technisch</a:t>
            </a:r>
            <a:r>
              <a:rPr lang="nl-NL" sz="2000" b="0" kern="0" dirty="0">
                <a:ea typeface="+mn-ea"/>
                <a:cs typeface="+mn-cs"/>
              </a:rPr>
              <a:t> mogelijk.</a:t>
            </a:r>
          </a:p>
          <a:p>
            <a:pPr marL="1588" indent="0">
              <a:spcBef>
                <a:spcPts val="2400"/>
              </a:spcBef>
              <a:buNone/>
              <a:defRPr/>
            </a:pPr>
            <a:r>
              <a:rPr lang="nl-NL" sz="2400" kern="0" dirty="0">
                <a:ea typeface="+mn-ea"/>
                <a:cs typeface="+mn-cs"/>
              </a:rPr>
              <a:t>Maar ….</a:t>
            </a:r>
            <a:endParaRPr lang="nl-NL" sz="2400" b="0" kern="0" dirty="0">
              <a:ea typeface="+mn-ea"/>
              <a:cs typeface="+mn-cs"/>
            </a:endParaRPr>
          </a:p>
          <a:p>
            <a:pPr marL="344488">
              <a:spcBef>
                <a:spcPts val="0"/>
              </a:spcBef>
              <a:defRPr/>
            </a:pPr>
            <a:r>
              <a:rPr lang="nl-NL" sz="2000" b="0" kern="0" dirty="0">
                <a:ea typeface="+mn-ea"/>
                <a:cs typeface="+mn-cs"/>
              </a:rPr>
              <a:t>Apex user interface is </a:t>
            </a:r>
            <a:r>
              <a:rPr lang="nl-NL" sz="2000" kern="0" dirty="0">
                <a:solidFill>
                  <a:srgbClr val="FF0000"/>
                </a:solidFill>
                <a:ea typeface="+mn-ea"/>
                <a:cs typeface="+mn-cs"/>
              </a:rPr>
              <a:t>echt </a:t>
            </a:r>
            <a:r>
              <a:rPr lang="nl-NL" sz="2000" b="0" kern="0" dirty="0">
                <a:solidFill>
                  <a:srgbClr val="000000"/>
                </a:solidFill>
                <a:ea typeface="+mn-ea"/>
                <a:cs typeface="+mn-cs"/>
              </a:rPr>
              <a:t>anders:</a:t>
            </a:r>
          </a:p>
          <a:p>
            <a:pPr marL="954088" lvl="1">
              <a:spcBef>
                <a:spcPts val="0"/>
              </a:spcBef>
              <a:defRPr/>
            </a:pPr>
            <a:r>
              <a:rPr lang="nl-NL" sz="2000" b="0" kern="0" dirty="0">
                <a:solidFill>
                  <a:srgbClr val="000000"/>
                </a:solidFill>
                <a:ea typeface="+mn-ea"/>
              </a:rPr>
              <a:t>Dit vraagt om een </a:t>
            </a:r>
            <a:r>
              <a:rPr lang="nl-NL" sz="2000" b="0" kern="0" dirty="0" err="1">
                <a:solidFill>
                  <a:srgbClr val="000000"/>
                </a:solidFill>
                <a:ea typeface="+mn-ea"/>
              </a:rPr>
              <a:t>redesign</a:t>
            </a:r>
            <a:r>
              <a:rPr lang="nl-NL" sz="2000" b="0" kern="0" dirty="0">
                <a:solidFill>
                  <a:srgbClr val="000000"/>
                </a:solidFill>
                <a:ea typeface="+mn-ea"/>
              </a:rPr>
              <a:t>.</a:t>
            </a:r>
          </a:p>
          <a:p>
            <a:pPr marL="344488">
              <a:spcBef>
                <a:spcPts val="0"/>
              </a:spcBef>
              <a:defRPr/>
            </a:pPr>
            <a:r>
              <a:rPr lang="nl-NL" sz="2000" b="0" kern="0" dirty="0">
                <a:solidFill>
                  <a:srgbClr val="000000"/>
                </a:solidFill>
                <a:ea typeface="+mn-ea"/>
                <a:cs typeface="+mn-cs"/>
              </a:rPr>
              <a:t>Forms triggers laten zich niet zomaar 1 op 1 vertalen naar PL/SQL in Apex.</a:t>
            </a:r>
          </a:p>
          <a:p>
            <a:pPr marL="1588" indent="0">
              <a:spcBef>
                <a:spcPts val="2400"/>
              </a:spcBef>
              <a:buNone/>
              <a:defRPr/>
            </a:pPr>
            <a:r>
              <a:rPr lang="nl-NL" sz="2000" kern="0" dirty="0">
                <a:solidFill>
                  <a:srgbClr val="000000"/>
                </a:solidFill>
                <a:ea typeface="+mn-ea"/>
                <a:cs typeface="+mn-cs"/>
              </a:rPr>
              <a:t>Conclusie</a:t>
            </a:r>
            <a:endParaRPr lang="nl-NL" sz="2000" kern="0" dirty="0">
              <a:solidFill>
                <a:srgbClr val="FF0000"/>
              </a:solidFill>
              <a:ea typeface="+mn-ea"/>
              <a:cs typeface="+mn-cs"/>
            </a:endParaRPr>
          </a:p>
          <a:p>
            <a:pPr marL="344488">
              <a:spcBef>
                <a:spcPts val="2400"/>
              </a:spcBef>
              <a:defRPr/>
            </a:pPr>
            <a:r>
              <a:rPr lang="nl-NL" sz="2000" b="0" kern="0" dirty="0">
                <a:ea typeface="+mn-ea"/>
                <a:cs typeface="+mn-cs"/>
              </a:rPr>
              <a:t>Van scratch bouwen gaat echt sneller.</a:t>
            </a:r>
          </a:p>
        </p:txBody>
      </p:sp>
    </p:spTree>
    <p:extLst>
      <p:ext uri="{BB962C8B-B14F-4D97-AF65-F5344CB8AC3E}">
        <p14:creationId xmlns:p14="http://schemas.microsoft.com/office/powerpoint/2010/main" val="2075494154"/>
      </p:ext>
    </p:extLst>
  </p:cSld>
  <p:clrMapOvr>
    <a:masterClrMapping/>
  </p:clrMapOvr>
  <p:transition/>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Apex </a:t>
            </a:r>
            <a:r>
              <a:rPr lang="nl-NL" kern="0" dirty="0" err="1">
                <a:ea typeface="+mj-ea"/>
                <a:cs typeface="+mj-cs"/>
              </a:rPr>
              <a:t>lifecycle</a:t>
            </a:r>
            <a:r>
              <a:rPr lang="nl-NL" kern="0" dirty="0">
                <a:ea typeface="+mj-ea"/>
                <a:cs typeface="+mj-cs"/>
              </a:rPr>
              <a:t> management (1)</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kern="0" dirty="0">
                <a:ea typeface="+mn-ea"/>
                <a:cs typeface="+mn-cs"/>
              </a:rPr>
              <a:t>Deployment:</a:t>
            </a:r>
          </a:p>
          <a:p>
            <a:pPr marL="344488">
              <a:spcBef>
                <a:spcPts val="2400"/>
              </a:spcBef>
              <a:defRPr/>
            </a:pPr>
            <a:r>
              <a:rPr lang="nl-NL" sz="2400" b="0" kern="0" dirty="0">
                <a:ea typeface="+mn-ea"/>
                <a:cs typeface="+mn-cs"/>
              </a:rPr>
              <a:t>Database objecten.</a:t>
            </a:r>
          </a:p>
          <a:p>
            <a:pPr marL="344488">
              <a:spcBef>
                <a:spcPts val="2400"/>
              </a:spcBef>
              <a:defRPr/>
            </a:pPr>
            <a:r>
              <a:rPr lang="nl-NL" sz="2400" b="0" kern="0" dirty="0">
                <a:ea typeface="+mn-ea"/>
                <a:cs typeface="+mn-cs"/>
              </a:rPr>
              <a:t>Javascript.</a:t>
            </a:r>
          </a:p>
          <a:p>
            <a:pPr marL="344488">
              <a:spcBef>
                <a:spcPts val="2400"/>
              </a:spcBef>
              <a:defRPr/>
            </a:pPr>
            <a:r>
              <a:rPr lang="nl-NL" sz="2400" b="0" kern="0" dirty="0">
                <a:ea typeface="+mn-ea"/>
                <a:cs typeface="+mn-cs"/>
              </a:rPr>
              <a:t>CSS.</a:t>
            </a:r>
          </a:p>
          <a:p>
            <a:pPr marL="344488">
              <a:spcBef>
                <a:spcPts val="2400"/>
              </a:spcBef>
              <a:defRPr/>
            </a:pPr>
            <a:r>
              <a:rPr lang="nl-NL" sz="2400" b="0" kern="0" dirty="0">
                <a:ea typeface="+mn-ea"/>
                <a:cs typeface="+mn-cs"/>
              </a:rPr>
              <a:t>Apex </a:t>
            </a:r>
            <a:r>
              <a:rPr lang="nl-NL" sz="2400" b="0" kern="0" dirty="0" err="1">
                <a:ea typeface="+mn-ea"/>
                <a:cs typeface="+mn-cs"/>
              </a:rPr>
              <a:t>application</a:t>
            </a:r>
            <a:r>
              <a:rPr lang="nl-NL" sz="2400" b="0" kern="0" dirty="0">
                <a:ea typeface="+mn-ea"/>
                <a:cs typeface="+mn-cs"/>
              </a:rPr>
              <a:t>(s)</a:t>
            </a:r>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834629471"/>
      </p:ext>
    </p:extLst>
  </p:cSld>
  <p:clrMapOvr>
    <a:masterClrMapping/>
  </p:clrMapOvr>
  <p:transition/>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Apex </a:t>
            </a:r>
            <a:r>
              <a:rPr lang="nl-NL" kern="0" dirty="0" err="1">
                <a:ea typeface="+mj-ea"/>
                <a:cs typeface="+mj-cs"/>
              </a:rPr>
              <a:t>lifecycle</a:t>
            </a:r>
            <a:r>
              <a:rPr lang="nl-NL" kern="0" dirty="0">
                <a:ea typeface="+mj-ea"/>
                <a:cs typeface="+mj-cs"/>
              </a:rPr>
              <a:t> management (2)</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kern="0" dirty="0">
                <a:ea typeface="+mn-ea"/>
                <a:cs typeface="+mn-cs"/>
              </a:rPr>
              <a:t>Versie beheer (Git, SVN) volledig</a:t>
            </a:r>
          </a:p>
          <a:p>
            <a:pPr marL="344488">
              <a:spcBef>
                <a:spcPts val="2400"/>
              </a:spcBef>
              <a:defRPr/>
            </a:pPr>
            <a:r>
              <a:rPr lang="nl-NL" sz="2400" b="0" kern="0" dirty="0">
                <a:ea typeface="+mn-ea"/>
                <a:cs typeface="+mn-cs"/>
              </a:rPr>
              <a:t>Database objecten.</a:t>
            </a:r>
          </a:p>
          <a:p>
            <a:pPr marL="344488">
              <a:spcBef>
                <a:spcPts val="2400"/>
              </a:spcBef>
              <a:defRPr/>
            </a:pPr>
            <a:r>
              <a:rPr lang="nl-NL" sz="2400" b="0" kern="0" dirty="0">
                <a:ea typeface="+mn-ea"/>
                <a:cs typeface="+mn-cs"/>
              </a:rPr>
              <a:t>Javascript.</a:t>
            </a:r>
          </a:p>
          <a:p>
            <a:pPr marL="344488">
              <a:spcBef>
                <a:spcPts val="2400"/>
              </a:spcBef>
              <a:defRPr/>
            </a:pPr>
            <a:r>
              <a:rPr lang="nl-NL" sz="2400" b="0" kern="0" dirty="0">
                <a:ea typeface="+mn-ea"/>
                <a:cs typeface="+mn-cs"/>
              </a:rPr>
              <a:t>CSS.</a:t>
            </a:r>
          </a:p>
          <a:p>
            <a:pPr marL="1588" indent="0">
              <a:spcBef>
                <a:spcPts val="2400"/>
              </a:spcBef>
              <a:buNone/>
              <a:defRPr/>
            </a:pPr>
            <a:r>
              <a:rPr lang="nl-NL" sz="2400" kern="0" dirty="0">
                <a:ea typeface="+mn-ea"/>
                <a:cs typeface="+mn-cs"/>
              </a:rPr>
              <a:t>Beperkt</a:t>
            </a:r>
          </a:p>
          <a:p>
            <a:pPr marL="344488">
              <a:spcBef>
                <a:spcPts val="2400"/>
              </a:spcBef>
              <a:defRPr/>
            </a:pPr>
            <a:r>
              <a:rPr lang="nl-NL" sz="2400" b="0" kern="0" dirty="0">
                <a:ea typeface="+mn-ea"/>
                <a:cs typeface="+mn-cs"/>
              </a:rPr>
              <a:t>Apex </a:t>
            </a:r>
            <a:r>
              <a:rPr lang="nl-NL" sz="2400" b="0" kern="0" dirty="0" err="1">
                <a:ea typeface="+mn-ea"/>
                <a:cs typeface="+mn-cs"/>
              </a:rPr>
              <a:t>application</a:t>
            </a:r>
            <a:r>
              <a:rPr lang="nl-NL" sz="2400" b="0" kern="0" dirty="0">
                <a:ea typeface="+mn-ea"/>
                <a:cs typeface="+mn-cs"/>
              </a:rPr>
              <a:t>(s)</a:t>
            </a:r>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387141585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69022" y="232122"/>
            <a:ext cx="7989887" cy="1036638"/>
          </a:xfrm>
        </p:spPr>
        <p:txBody>
          <a:bodyPr/>
          <a:lstStyle/>
          <a:p>
            <a:pPr>
              <a:defRPr/>
            </a:pPr>
            <a:r>
              <a:rPr lang="fr-FR" dirty="0" err="1">
                <a:solidFill>
                  <a:schemeClr val="tx1"/>
                </a:solidFill>
              </a:rPr>
              <a:t>Statement</a:t>
            </a:r>
            <a:r>
              <a:rPr lang="fr-FR" dirty="0">
                <a:solidFill>
                  <a:schemeClr val="tx1"/>
                </a:solidFill>
              </a:rPr>
              <a:t> of Direction</a:t>
            </a:r>
            <a:br>
              <a:rPr lang="fr-FR" dirty="0">
                <a:solidFill>
                  <a:schemeClr val="tx1"/>
                </a:solidFill>
              </a:rPr>
            </a:br>
            <a:r>
              <a:rPr lang="fr-FR" dirty="0">
                <a:solidFill>
                  <a:schemeClr val="tx1"/>
                </a:solidFill>
              </a:rPr>
              <a:t>Oracle Application Express 5.2</a:t>
            </a:r>
            <a:br>
              <a:rPr lang="fr-FR" dirty="0">
                <a:solidFill>
                  <a:schemeClr val="tx1"/>
                </a:solidFill>
              </a:rPr>
            </a:br>
            <a:endParaRPr lang="en-US" dirty="0"/>
          </a:p>
        </p:txBody>
      </p:sp>
      <p:sp>
        <p:nvSpPr>
          <p:cNvPr id="3" name="Content Placeholder 2"/>
          <p:cNvSpPr>
            <a:spLocks noGrp="1"/>
          </p:cNvSpPr>
          <p:nvPr>
            <p:ph idx="1"/>
          </p:nvPr>
        </p:nvSpPr>
        <p:spPr>
          <a:xfrm>
            <a:off x="2530476" y="1124744"/>
            <a:ext cx="7989887" cy="5472608"/>
          </a:xfrm>
        </p:spPr>
        <p:txBody>
          <a:bodyPr/>
          <a:lstStyle/>
          <a:p>
            <a:r>
              <a:rPr lang="en-US" sz="1300" dirty="0"/>
              <a:t>New Create App Wizard / Blueprints ‐ Allows creation of more advanced pages like Dashboards, </a:t>
            </a:r>
            <a:r>
              <a:rPr lang="en-US" sz="1300" dirty="0" err="1"/>
              <a:t>FIlter</a:t>
            </a:r>
            <a:r>
              <a:rPr lang="en-US" sz="1300" dirty="0"/>
              <a:t> Reports, and so forth. Also enables adding out-of-the-box features, such as access control, notifications, feedback, and more. Blueprints represent an application definition in JSON format allowing for easy editing, and copy / paste operations.</a:t>
            </a:r>
          </a:p>
          <a:p>
            <a:r>
              <a:rPr lang="en-US" sz="1300" dirty="0"/>
              <a:t>New Remote SQL Data Access ‐ Extend common components such as Reports, Charts, and Calendars to use remote SQL (Using ORDS), eliminating the need for database links.</a:t>
            </a:r>
          </a:p>
          <a:p>
            <a:r>
              <a:rPr lang="en-US" sz="1300" dirty="0"/>
              <a:t>REST Service Consumption ‐ Provide declarative methods to define references to external REST APIs and generic JSON data feeds and to use these references as data sources for Reports, </a:t>
            </a:r>
            <a:r>
              <a:rPr lang="en-US" sz="1300" dirty="0" err="1"/>
              <a:t>CHarts</a:t>
            </a:r>
            <a:r>
              <a:rPr lang="en-US" sz="1300" dirty="0"/>
              <a:t>, and Calendars.</a:t>
            </a:r>
          </a:p>
          <a:p>
            <a:r>
              <a:rPr lang="en-US" sz="1300" dirty="0"/>
              <a:t>New REST Workshop ‐ Provide declarative methods to support the development of ORDS enabled REST web services, taking advantage of the latest features and functionality of ORDS.</a:t>
            </a:r>
          </a:p>
          <a:p>
            <a:r>
              <a:rPr lang="en-US" sz="1300" dirty="0"/>
              <a:t>Interactive Grid enhancements ‐ Add additional capabilities such as URL based filtering, Dynamic Action support, Auto-complete item type, and general UI improvements.</a:t>
            </a:r>
          </a:p>
          <a:p>
            <a:r>
              <a:rPr lang="en-US" sz="1300" dirty="0"/>
              <a:t>Upgrade Oracle JET and jQuery ‐ Adopt the most recent versions of the integrated JavaScript libraries (JET 4.0) to take advantage of new Data Visualizations such as Gantt charts, Pyramid, and Box Plot, plus new Form widgets and controls.</a:t>
            </a:r>
          </a:p>
          <a:p>
            <a:r>
              <a:rPr lang="en-US" sz="1300" dirty="0"/>
              <a:t>Universal Theme enhancements for mobile devices ‐ Improved support for smaller screens and introduction of mobile-optimized components to allow for easier migration from jQuery Mobile apps to Universal Theme based apps.</a:t>
            </a:r>
          </a:p>
          <a:p>
            <a:r>
              <a:rPr lang="en-US" sz="1300" dirty="0"/>
              <a:t>New Authentication ‐ OAuth2 authentication for APEX Applications and the APEX Development Environment.</a:t>
            </a:r>
          </a:p>
          <a:p>
            <a:endParaRPr lang="en-US" sz="1000" dirty="0"/>
          </a:p>
        </p:txBody>
      </p:sp>
    </p:spTree>
    <p:extLst>
      <p:ext uri="{BB962C8B-B14F-4D97-AF65-F5344CB8AC3E}">
        <p14:creationId xmlns:p14="http://schemas.microsoft.com/office/powerpoint/2010/main" val="603711455"/>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Apex </a:t>
            </a:r>
            <a:r>
              <a:rPr lang="nl-NL" kern="0" dirty="0" err="1">
                <a:ea typeface="+mj-ea"/>
                <a:cs typeface="+mj-cs"/>
              </a:rPr>
              <a:t>lifecycle</a:t>
            </a:r>
            <a:r>
              <a:rPr lang="nl-NL" kern="0" dirty="0">
                <a:ea typeface="+mj-ea"/>
                <a:cs typeface="+mj-cs"/>
              </a:rPr>
              <a:t> management (3)</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lgn="ctr">
              <a:spcBef>
                <a:spcPts val="2400"/>
              </a:spcBef>
              <a:buFontTx/>
              <a:buNone/>
              <a:defRPr/>
            </a:pPr>
            <a:endParaRPr lang="nl-NL" sz="5000" kern="0" dirty="0">
              <a:solidFill>
                <a:srgbClr val="C00000"/>
              </a:solidFill>
              <a:ea typeface="+mn-ea"/>
              <a:cs typeface="+mn-cs"/>
            </a:endParaRPr>
          </a:p>
          <a:p>
            <a:pPr marL="1588" indent="0" algn="ctr">
              <a:spcBef>
                <a:spcPts val="2400"/>
              </a:spcBef>
              <a:buFontTx/>
              <a:buNone/>
              <a:defRPr/>
            </a:pPr>
            <a:r>
              <a:rPr lang="nl-NL" sz="5000" kern="0" dirty="0">
                <a:solidFill>
                  <a:srgbClr val="C00000"/>
                </a:solidFill>
                <a:ea typeface="+mn-ea"/>
                <a:cs typeface="+mn-cs"/>
              </a:rPr>
              <a:t>Is dat erg?</a:t>
            </a:r>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763246131"/>
      </p:ext>
    </p:extLst>
  </p:cSld>
  <p:clrMapOvr>
    <a:masterClrMapping/>
  </p:clrMapOvr>
  <p:transition/>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Apex </a:t>
            </a:r>
            <a:r>
              <a:rPr lang="nl-NL" kern="0" dirty="0" err="1">
                <a:ea typeface="+mj-ea"/>
                <a:cs typeface="+mj-cs"/>
              </a:rPr>
              <a:t>lifecycle</a:t>
            </a:r>
            <a:r>
              <a:rPr lang="nl-NL" kern="0" dirty="0">
                <a:ea typeface="+mj-ea"/>
                <a:cs typeface="+mj-cs"/>
              </a:rPr>
              <a:t> management (4)</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kern="0" dirty="0">
                <a:ea typeface="+mn-ea"/>
                <a:cs typeface="+mn-cs"/>
              </a:rPr>
              <a:t>Nee want we kunnen:</a:t>
            </a:r>
          </a:p>
          <a:p>
            <a:pPr marL="344488">
              <a:spcBef>
                <a:spcPts val="2400"/>
              </a:spcBef>
              <a:defRPr/>
            </a:pPr>
            <a:r>
              <a:rPr lang="nl-NL" sz="2000" b="0" kern="0" dirty="0">
                <a:ea typeface="+mn-ea"/>
                <a:cs typeface="+mn-cs"/>
              </a:rPr>
              <a:t>Zoveel mogelijk gebruik maken van externe files voor:</a:t>
            </a:r>
          </a:p>
          <a:p>
            <a:pPr marL="954088" lvl="1">
              <a:spcBef>
                <a:spcPts val="0"/>
              </a:spcBef>
              <a:defRPr/>
            </a:pPr>
            <a:r>
              <a:rPr lang="nl-NL" sz="2000" b="0" kern="0" dirty="0">
                <a:ea typeface="+mn-ea"/>
              </a:rPr>
              <a:t>PL/SQL</a:t>
            </a:r>
          </a:p>
          <a:p>
            <a:pPr marL="954088" lvl="1">
              <a:spcBef>
                <a:spcPts val="0"/>
              </a:spcBef>
              <a:defRPr/>
            </a:pPr>
            <a:r>
              <a:rPr lang="nl-NL" sz="2000" b="0" kern="0" dirty="0">
                <a:ea typeface="+mn-ea"/>
                <a:cs typeface="+mn-cs"/>
              </a:rPr>
              <a:t>Javascript</a:t>
            </a:r>
          </a:p>
          <a:p>
            <a:pPr marL="954088" lvl="1">
              <a:spcBef>
                <a:spcPts val="0"/>
              </a:spcBef>
              <a:defRPr/>
            </a:pPr>
            <a:r>
              <a:rPr lang="nl-NL" sz="2000" b="0" kern="0" dirty="0">
                <a:ea typeface="+mn-ea"/>
              </a:rPr>
              <a:t>CSS</a:t>
            </a:r>
            <a:endParaRPr lang="nl-NL" sz="2000" b="0" kern="0" dirty="0">
              <a:ea typeface="+mn-ea"/>
              <a:cs typeface="+mn-cs"/>
            </a:endParaRPr>
          </a:p>
          <a:p>
            <a:pPr marL="344488">
              <a:spcBef>
                <a:spcPts val="0"/>
              </a:spcBef>
              <a:defRPr/>
            </a:pPr>
            <a:r>
              <a:rPr lang="nl-NL" sz="2000" b="0" kern="0" dirty="0">
                <a:ea typeface="+mn-ea"/>
                <a:cs typeface="+mn-cs"/>
              </a:rPr>
              <a:t>Gebruik maken van </a:t>
            </a:r>
            <a:r>
              <a:rPr lang="nl-NL" sz="2000" b="0" kern="0" dirty="0" err="1">
                <a:ea typeface="+mn-ea"/>
                <a:cs typeface="+mn-cs"/>
              </a:rPr>
              <a:t>build</a:t>
            </a:r>
            <a:r>
              <a:rPr lang="nl-NL" sz="2000" b="0" kern="0" dirty="0">
                <a:ea typeface="+mn-ea"/>
                <a:cs typeface="+mn-cs"/>
              </a:rPr>
              <a:t> options.</a:t>
            </a:r>
          </a:p>
          <a:p>
            <a:pPr marL="344488">
              <a:spcBef>
                <a:spcPts val="0"/>
              </a:spcBef>
              <a:defRPr/>
            </a:pPr>
            <a:r>
              <a:rPr lang="nl-NL" sz="2000" b="0" kern="0" dirty="0">
                <a:ea typeface="+mn-ea"/>
                <a:cs typeface="+mn-cs"/>
              </a:rPr>
              <a:t>De applicatie opsplitsen in verschillende Apex </a:t>
            </a:r>
            <a:r>
              <a:rPr lang="nl-NL" sz="2000" b="0" kern="0" dirty="0" err="1">
                <a:ea typeface="+mn-ea"/>
                <a:cs typeface="+mn-cs"/>
              </a:rPr>
              <a:t>applications</a:t>
            </a:r>
            <a:r>
              <a:rPr lang="nl-NL" sz="2000" b="0" kern="0" dirty="0">
                <a:ea typeface="+mn-ea"/>
                <a:cs typeface="+mn-cs"/>
              </a:rPr>
              <a:t>.</a:t>
            </a:r>
          </a:p>
          <a:p>
            <a:pPr marL="344488">
              <a:spcBef>
                <a:spcPts val="0"/>
              </a:spcBef>
              <a:defRPr/>
            </a:pPr>
            <a:r>
              <a:rPr lang="nl-NL" sz="2000" b="0" kern="0" dirty="0">
                <a:ea typeface="+mn-ea"/>
                <a:cs typeface="+mn-cs"/>
              </a:rPr>
              <a:t>Pagina’s </a:t>
            </a:r>
            <a:r>
              <a:rPr lang="nl-NL" sz="2000" b="0" kern="0" dirty="0" err="1">
                <a:ea typeface="+mn-ea"/>
                <a:cs typeface="+mn-cs"/>
              </a:rPr>
              <a:t>locken</a:t>
            </a:r>
            <a:r>
              <a:rPr lang="nl-NL" sz="2000" b="0" kern="0" dirty="0">
                <a:ea typeface="+mn-ea"/>
                <a:cs typeface="+mn-cs"/>
              </a:rPr>
              <a:t>.</a:t>
            </a:r>
          </a:p>
          <a:p>
            <a:pPr marL="344488">
              <a:spcBef>
                <a:spcPts val="0"/>
              </a:spcBef>
              <a:defRPr/>
            </a:pPr>
            <a:r>
              <a:rPr lang="nl-NL" sz="2000" b="0" kern="0" dirty="0">
                <a:ea typeface="+mn-ea"/>
                <a:cs typeface="+mn-cs"/>
              </a:rPr>
              <a:t>Gebruik maken van de APEX Application </a:t>
            </a:r>
            <a:r>
              <a:rPr lang="nl-NL" sz="2000" b="0" kern="0" dirty="0" err="1">
                <a:ea typeface="+mn-ea"/>
                <a:cs typeface="+mn-cs"/>
              </a:rPr>
              <a:t>Archive</a:t>
            </a:r>
            <a:r>
              <a:rPr lang="nl-NL" sz="2000" b="0" kern="0" dirty="0">
                <a:ea typeface="+mn-ea"/>
                <a:cs typeface="+mn-cs"/>
              </a:rPr>
              <a:t>.</a:t>
            </a:r>
          </a:p>
        </p:txBody>
      </p:sp>
    </p:spTree>
    <p:extLst>
      <p:ext uri="{BB962C8B-B14F-4D97-AF65-F5344CB8AC3E}">
        <p14:creationId xmlns:p14="http://schemas.microsoft.com/office/powerpoint/2010/main" val="4243807376"/>
      </p:ext>
    </p:extLst>
  </p:cSld>
  <p:clrMapOvr>
    <a:masterClrMapping/>
  </p:clrMapOvr>
  <p:transition/>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Allerlei</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kern="0" dirty="0">
                <a:ea typeface="+mn-ea"/>
                <a:cs typeface="+mn-cs"/>
              </a:rPr>
              <a:t>Informatie over metadata tabellen:</a:t>
            </a:r>
          </a:p>
          <a:p>
            <a:pPr marL="1588" indent="0">
              <a:spcBef>
                <a:spcPts val="2400"/>
              </a:spcBef>
              <a:buFontTx/>
              <a:buNone/>
              <a:defRPr/>
            </a:pPr>
            <a:r>
              <a:rPr lang="nl-NL" sz="2400" b="0" dirty="0"/>
              <a:t>​http://www.apex-at-work.com/2012/07/getting-apex-views.html</a:t>
            </a:r>
          </a:p>
          <a:p>
            <a:pPr marL="1588" indent="0">
              <a:spcBef>
                <a:spcPts val="2400"/>
              </a:spcBef>
              <a:buFontTx/>
              <a:buNone/>
              <a:defRPr/>
            </a:pPr>
            <a:r>
              <a:rPr lang="nl-NL" sz="2400" b="0" kern="0" dirty="0" err="1">
                <a:ea typeface="+mn-ea"/>
                <a:cs typeface="+mn-cs"/>
              </a:rPr>
              <a:t>Fact</a:t>
            </a:r>
            <a:r>
              <a:rPr lang="nl-NL" sz="2400" b="0" kern="0" dirty="0">
                <a:ea typeface="+mn-ea"/>
                <a:cs typeface="+mn-cs"/>
              </a:rPr>
              <a:t> sheet over APEX 5.0:</a:t>
            </a:r>
          </a:p>
          <a:p>
            <a:pPr marL="1588" indent="0">
              <a:spcBef>
                <a:spcPts val="2400"/>
              </a:spcBef>
              <a:buFontTx/>
              <a:buNone/>
              <a:defRPr/>
            </a:pPr>
            <a:r>
              <a:rPr lang="nl-NL" sz="2400" b="0" dirty="0"/>
              <a:t>​http://www.oracle.com/technetwork/developer-tools/apex/learnmore/apex-50-overview-2526922.pdf</a:t>
            </a:r>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151452900"/>
      </p:ext>
    </p:extLst>
  </p:cSld>
  <p:clrMapOvr>
    <a:masterClrMapping/>
  </p:clrMapOvr>
  <p:transition/>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Allerlei</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kern="0" dirty="0">
                <a:ea typeface="+mn-ea"/>
                <a:cs typeface="+mn-cs"/>
              </a:rPr>
              <a:t>Informatie over </a:t>
            </a:r>
            <a:r>
              <a:rPr lang="nl-NL" sz="2400" b="0" kern="0" dirty="0" err="1">
                <a:ea typeface="+mn-ea"/>
                <a:cs typeface="+mn-cs"/>
              </a:rPr>
              <a:t>substitution</a:t>
            </a:r>
            <a:r>
              <a:rPr lang="nl-NL" sz="2400" b="0" kern="0" dirty="0">
                <a:ea typeface="+mn-ea"/>
                <a:cs typeface="+mn-cs"/>
              </a:rPr>
              <a:t> variables:</a:t>
            </a:r>
          </a:p>
          <a:p>
            <a:pPr marL="1588" indent="0">
              <a:spcBef>
                <a:spcPts val="2400"/>
              </a:spcBef>
              <a:buFontTx/>
              <a:buNone/>
              <a:defRPr/>
            </a:pPr>
            <a:r>
              <a:rPr lang="nl-NL" sz="2400" b="0" dirty="0"/>
              <a:t>​https://docs.oracle.com/database/121/HTMDB/concept_sub.htm#HTMDB03024</a:t>
            </a:r>
          </a:p>
          <a:p>
            <a:pPr marL="1588" indent="0">
              <a:spcBef>
                <a:spcPts val="2400"/>
              </a:spcBef>
              <a:buFontTx/>
              <a:buNone/>
              <a:defRPr/>
            </a:pPr>
            <a:r>
              <a:rPr lang="nl-NL" sz="2400" b="0" dirty="0"/>
              <a:t>Waarden toekennen aan items ($v, $s):</a:t>
            </a:r>
          </a:p>
          <a:p>
            <a:pPr marL="1588" indent="0">
              <a:spcBef>
                <a:spcPts val="2400"/>
              </a:spcBef>
              <a:buFontTx/>
              <a:buNone/>
              <a:defRPr/>
            </a:pPr>
            <a:r>
              <a:rPr lang="nl-NL" sz="2400" b="0" dirty="0"/>
              <a:t>​https://ruepprich.wordpress.com/2013/01/11/getting-and-setting-apex-page-item-values-using-v-s-v2/</a:t>
            </a:r>
          </a:p>
          <a:p>
            <a:pPr marL="1588" indent="0">
              <a:spcBef>
                <a:spcPts val="2400"/>
              </a:spcBef>
              <a:buFontTx/>
              <a:buNone/>
              <a:defRPr/>
            </a:pPr>
            <a:endParaRPr lang="nl-NL" sz="2400" b="0" dirty="0"/>
          </a:p>
          <a:p>
            <a:pPr marL="1588" indent="0">
              <a:spcBef>
                <a:spcPts val="2400"/>
              </a:spcBef>
              <a:buFontTx/>
              <a:buNone/>
              <a:defRPr/>
            </a:pPr>
            <a:endParaRPr lang="nl-NL" sz="2400" b="0" kern="0" dirty="0">
              <a:ea typeface="+mn-ea"/>
              <a:cs typeface="+mn-cs"/>
            </a:endParaRPr>
          </a:p>
          <a:p>
            <a:pPr marL="1588" indent="0">
              <a:spcBef>
                <a:spcPts val="2400"/>
              </a:spcBef>
              <a:buFontTx/>
              <a:buNone/>
              <a:defRPr/>
            </a:pPr>
            <a:endParaRPr lang="nl-NL" sz="2400" b="0" dirty="0"/>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3762871544"/>
      </p:ext>
    </p:extLst>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Allerlei</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kern="0" dirty="0">
                <a:ea typeface="+mn-ea"/>
                <a:cs typeface="+mn-cs"/>
              </a:rPr>
              <a:t>Suggesties voor een mini-case:</a:t>
            </a:r>
          </a:p>
          <a:p>
            <a:pPr marL="1588" indent="0">
              <a:spcBef>
                <a:spcPts val="2400"/>
              </a:spcBef>
              <a:buFontTx/>
              <a:buNone/>
              <a:defRPr/>
            </a:pPr>
            <a:r>
              <a:rPr lang="nl-NL" sz="2400" b="0" kern="0" dirty="0">
                <a:ea typeface="+mn-ea"/>
                <a:cs typeface="+mn-cs"/>
              </a:rPr>
              <a:t>Probeer voor bepaalde </a:t>
            </a:r>
            <a:r>
              <a:rPr lang="nl-NL" sz="2400" b="0" kern="0" dirty="0" err="1">
                <a:ea typeface="+mn-ea"/>
                <a:cs typeface="+mn-cs"/>
              </a:rPr>
              <a:t>forms</a:t>
            </a:r>
            <a:r>
              <a:rPr lang="nl-NL" sz="2400" b="0" kern="0" dirty="0">
                <a:ea typeface="+mn-ea"/>
                <a:cs typeface="+mn-cs"/>
              </a:rPr>
              <a:t> </a:t>
            </a:r>
            <a:r>
              <a:rPr lang="nl-NL" sz="2400" b="0" kern="0" dirty="0" err="1">
                <a:ea typeface="+mn-ea"/>
                <a:cs typeface="+mn-cs"/>
              </a:rPr>
              <a:t>logging</a:t>
            </a:r>
            <a:r>
              <a:rPr lang="nl-NL" sz="2400" b="0" kern="0" dirty="0">
                <a:ea typeface="+mn-ea"/>
                <a:cs typeface="+mn-cs"/>
              </a:rPr>
              <a:t> te bouwen. Benodigdheden:</a:t>
            </a:r>
          </a:p>
          <a:p>
            <a:pPr marL="344488">
              <a:spcBef>
                <a:spcPts val="2400"/>
              </a:spcBef>
              <a:defRPr/>
            </a:pPr>
            <a:r>
              <a:rPr lang="nl-NL" sz="2400" b="0" kern="0" dirty="0" err="1">
                <a:ea typeface="+mn-ea"/>
                <a:cs typeface="+mn-cs"/>
              </a:rPr>
              <a:t>Logging</a:t>
            </a:r>
            <a:r>
              <a:rPr lang="nl-NL" sz="2400" b="0" kern="0" dirty="0">
                <a:ea typeface="+mn-ea"/>
                <a:cs typeface="+mn-cs"/>
              </a:rPr>
              <a:t> tabel</a:t>
            </a:r>
          </a:p>
          <a:p>
            <a:pPr marL="344488">
              <a:spcBef>
                <a:spcPts val="2400"/>
              </a:spcBef>
              <a:defRPr/>
            </a:pPr>
            <a:r>
              <a:rPr lang="nl-NL" sz="2400" b="0" kern="0" dirty="0">
                <a:ea typeface="+mn-ea"/>
                <a:cs typeface="+mn-cs"/>
              </a:rPr>
              <a:t>Procedure die logt</a:t>
            </a:r>
          </a:p>
          <a:p>
            <a:pPr marL="344488">
              <a:spcBef>
                <a:spcPts val="2400"/>
              </a:spcBef>
              <a:defRPr/>
            </a:pPr>
            <a:r>
              <a:rPr lang="nl-NL" sz="2400" b="0" kern="0" dirty="0">
                <a:ea typeface="+mn-ea"/>
                <a:cs typeface="+mn-cs"/>
              </a:rPr>
              <a:t>Aanroepen bij begin en eind van het gebruik van een form</a:t>
            </a:r>
            <a:endParaRPr lang="nl-NL" sz="2400" b="0" dirty="0"/>
          </a:p>
          <a:p>
            <a:pPr marL="1588" indent="0">
              <a:spcBef>
                <a:spcPts val="2400"/>
              </a:spcBef>
              <a:buFontTx/>
              <a:buNone/>
              <a:defRPr/>
            </a:pPr>
            <a:endParaRPr lang="nl-NL" sz="2400" b="0" kern="0" dirty="0">
              <a:ea typeface="+mn-ea"/>
              <a:cs typeface="+mn-cs"/>
            </a:endParaRPr>
          </a:p>
          <a:p>
            <a:pPr marL="1588" indent="0">
              <a:spcBef>
                <a:spcPts val="2400"/>
              </a:spcBef>
              <a:buFontTx/>
              <a:buNone/>
              <a:defRPr/>
            </a:pPr>
            <a:endParaRPr lang="nl-NL" sz="2400" b="0" dirty="0"/>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488112800"/>
      </p:ext>
    </p:extLst>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lgn="l" rtl="0" eaLnBrk="0" fontAlgn="base" hangingPunct="0">
              <a:spcBef>
                <a:spcPct val="0"/>
              </a:spcBef>
              <a:spcAft>
                <a:spcPct val="0"/>
              </a:spcAft>
              <a:defRPr sz="2800" b="1">
                <a:solidFill>
                  <a:schemeClr val="tx2"/>
                </a:solidFill>
                <a:latin typeface="+mj-lt"/>
                <a:ea typeface="MS PGothic" panose="020B0600070205080204" pitchFamily="34" charset="-128"/>
                <a:cs typeface="ＭＳ Ｐゴシック" charset="0"/>
              </a:defRPr>
            </a:lvl1pPr>
            <a:lvl2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2pPr>
            <a:lvl3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3pPr>
            <a:lvl4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4pPr>
            <a:lvl5pPr algn="l" rtl="0" eaLnBrk="0" fontAlgn="base" hangingPunct="0">
              <a:spcBef>
                <a:spcPct val="0"/>
              </a:spcBef>
              <a:spcAft>
                <a:spcPct val="0"/>
              </a:spcAft>
              <a:defRPr sz="2800" b="1">
                <a:solidFill>
                  <a:schemeClr val="tx2"/>
                </a:solidFill>
                <a:latin typeface="Verdana" charset="0"/>
                <a:ea typeface="MS PGothic" panose="020B0600070205080204" pitchFamily="34" charset="-128"/>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kern="0" dirty="0">
                <a:ea typeface="+mj-ea"/>
                <a:cs typeface="+mj-cs"/>
              </a:rPr>
              <a:t>Allerlei</a:t>
            </a:r>
          </a:p>
        </p:txBody>
      </p:sp>
      <p:sp>
        <p:nvSpPr>
          <p:cNvPr id="3" name="Tijdelijke aanduiding voor tekst 2"/>
          <p:cNvSpPr txBox="1">
            <a:spLocks/>
          </p:cNvSpPr>
          <p:nvPr/>
        </p:nvSpPr>
        <p:spPr bwMode="auto">
          <a:xfrm>
            <a:off x="1344613" y="1776413"/>
            <a:ext cx="9934575"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S PGothic" panose="020B0600070205080204" pitchFamily="34" charset="-128"/>
                <a:cs typeface="ＭＳ Ｐゴシック" charset="0"/>
              </a:defRPr>
            </a:lvl1pPr>
            <a:lvl2pPr marL="952500" indent="-284163" algn="l" rtl="0" eaLnBrk="0" fontAlgn="base" hangingPunct="0">
              <a:spcBef>
                <a:spcPct val="20000"/>
              </a:spcBef>
              <a:spcAft>
                <a:spcPct val="0"/>
              </a:spcAft>
              <a:buFont typeface="Wingdings" panose="05000000000000000000" pitchFamily="2" charset="2"/>
              <a:buChar char="§"/>
              <a:defRPr sz="1600">
                <a:solidFill>
                  <a:schemeClr val="tx1"/>
                </a:solidFill>
                <a:latin typeface="+mn-lt"/>
                <a:ea typeface="MS PGothic" panose="020B0600070205080204" pitchFamily="34" charset="-128"/>
              </a:defRPr>
            </a:lvl2pPr>
            <a:lvl3pPr marL="1371600" indent="-228600" algn="l" rtl="0" eaLnBrk="0" fontAlgn="base" hangingPunct="0">
              <a:spcBef>
                <a:spcPct val="20000"/>
              </a:spcBef>
              <a:spcAft>
                <a:spcPct val="0"/>
              </a:spcAft>
              <a:buChar char="-"/>
              <a:defRPr sz="1400">
                <a:solidFill>
                  <a:schemeClr val="tx1"/>
                </a:solidFill>
                <a:latin typeface="+mn-lt"/>
                <a:ea typeface="MS PGothic" panose="020B0600070205080204" pitchFamily="34" charset="-128"/>
              </a:defRPr>
            </a:lvl3pPr>
            <a:lvl4pPr marL="1790700" indent="-228600" algn="l" rtl="0" eaLnBrk="0" fontAlgn="base" hangingPunct="0">
              <a:spcBef>
                <a:spcPct val="20000"/>
              </a:spcBef>
              <a:spcAft>
                <a:spcPct val="0"/>
              </a:spcAft>
              <a:buFont typeface="Wingdings" panose="05000000000000000000" pitchFamily="2" charset="2"/>
              <a:buChar char=" "/>
              <a:defRPr sz="1400">
                <a:solidFill>
                  <a:schemeClr val="tx1"/>
                </a:solidFill>
                <a:latin typeface="+mn-lt"/>
                <a:ea typeface="MS PGothic" panose="020B0600070205080204" pitchFamily="34" charset="-128"/>
              </a:defRPr>
            </a:lvl4pPr>
            <a:lvl5pPr marL="2209800" indent="-228600" algn="l" rtl="0" eaLnBrk="0" fontAlgn="base" hangingPunct="0">
              <a:spcBef>
                <a:spcPct val="20000"/>
              </a:spcBef>
              <a:spcAft>
                <a:spcPct val="0"/>
              </a:spcAft>
              <a:buFont typeface="Wingdings" panose="05000000000000000000" pitchFamily="2" charset="2"/>
              <a:buChar char="s"/>
              <a:defRPr sz="1400">
                <a:solidFill>
                  <a:schemeClr val="tx1"/>
                </a:solidFill>
                <a:latin typeface="+mn-lt"/>
                <a:ea typeface="MS PGothic" panose="020B0600070205080204" pitchFamily="34" charset="-128"/>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nl-NL" sz="2400" b="0" kern="0" dirty="0">
                <a:ea typeface="+mn-ea"/>
                <a:cs typeface="+mn-cs"/>
              </a:rPr>
              <a:t>Suggesties voor een mini-case:</a:t>
            </a:r>
          </a:p>
          <a:p>
            <a:pPr marL="1588" indent="0">
              <a:spcBef>
                <a:spcPts val="2400"/>
              </a:spcBef>
              <a:buFontTx/>
              <a:buNone/>
              <a:defRPr/>
            </a:pPr>
            <a:r>
              <a:rPr lang="nl-NL" sz="2400" b="0" kern="0" dirty="0">
                <a:ea typeface="+mn-ea"/>
                <a:cs typeface="+mn-cs"/>
              </a:rPr>
              <a:t>Bouw een form waarin de </a:t>
            </a:r>
            <a:r>
              <a:rPr lang="nl-NL" sz="2400" b="0" kern="0" dirty="0" err="1">
                <a:ea typeface="+mn-ea"/>
                <a:cs typeface="+mn-cs"/>
              </a:rPr>
              <a:t>logging</a:t>
            </a:r>
            <a:r>
              <a:rPr lang="nl-NL" sz="2400" b="0" kern="0" dirty="0">
                <a:ea typeface="+mn-ea"/>
                <a:cs typeface="+mn-cs"/>
              </a:rPr>
              <a:t> bekeken kan worden</a:t>
            </a:r>
          </a:p>
          <a:p>
            <a:pPr marL="1588" indent="0">
              <a:spcBef>
                <a:spcPts val="2400"/>
              </a:spcBef>
              <a:buFontTx/>
              <a:buNone/>
              <a:defRPr/>
            </a:pPr>
            <a:endParaRPr lang="nl-NL" sz="2400" b="0" kern="0" dirty="0">
              <a:ea typeface="+mn-ea"/>
              <a:cs typeface="+mn-cs"/>
            </a:endParaRPr>
          </a:p>
          <a:p>
            <a:pPr marL="1588" indent="0">
              <a:spcBef>
                <a:spcPts val="2400"/>
              </a:spcBef>
              <a:buFontTx/>
              <a:buNone/>
              <a:defRPr/>
            </a:pPr>
            <a:endParaRPr lang="nl-NL" sz="2400" b="0" kern="0" dirty="0">
              <a:ea typeface="+mn-ea"/>
              <a:cs typeface="+mn-cs"/>
            </a:endParaRPr>
          </a:p>
          <a:p>
            <a:pPr marL="1588" indent="0">
              <a:spcBef>
                <a:spcPts val="2400"/>
              </a:spcBef>
              <a:buFontTx/>
              <a:buNone/>
              <a:defRPr/>
            </a:pPr>
            <a:endParaRPr lang="nl-NL" sz="2400" b="0" dirty="0"/>
          </a:p>
          <a:p>
            <a:pPr marL="1588" indent="0">
              <a:spcBef>
                <a:spcPts val="2400"/>
              </a:spcBef>
              <a:buFontTx/>
              <a:buNone/>
              <a:defRPr/>
            </a:pPr>
            <a:endParaRPr lang="nl-NL" sz="2400" b="0" kern="0" dirty="0">
              <a:ea typeface="+mn-ea"/>
              <a:cs typeface="+mn-cs"/>
            </a:endParaRPr>
          </a:p>
        </p:txBody>
      </p:sp>
    </p:spTree>
    <p:extLst>
      <p:ext uri="{BB962C8B-B14F-4D97-AF65-F5344CB8AC3E}">
        <p14:creationId xmlns:p14="http://schemas.microsoft.com/office/powerpoint/2010/main" val="746172877"/>
      </p:ext>
    </p:extLst>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nl-NL" dirty="0">
                <a:ea typeface="+mj-ea"/>
              </a:rPr>
              <a:t>nklaver@itium.nl</a:t>
            </a:r>
          </a:p>
        </p:txBody>
      </p:sp>
      <p:sp>
        <p:nvSpPr>
          <p:cNvPr id="249859" name="Tijdelijke aanduiding voor inhoud 2"/>
          <p:cNvSpPr>
            <a:spLocks noGrp="1"/>
          </p:cNvSpPr>
          <p:nvPr>
            <p:ph idx="1"/>
          </p:nvPr>
        </p:nvSpPr>
        <p:spPr/>
        <p:txBody>
          <a:bodyPr/>
          <a:lstStyle/>
          <a:p>
            <a:r>
              <a:rPr lang="nl-NL" altLang="nl-NL" dirty="0"/>
              <a:t>Vragen?</a:t>
            </a:r>
          </a:p>
          <a:p>
            <a:r>
              <a:rPr lang="nl-NL" altLang="nl-NL" dirty="0"/>
              <a:t>Mailen…</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p:cNvSpPr txBox="1">
            <a:spLocks noChangeArrowheads="1"/>
          </p:cNvSpPr>
          <p:nvPr/>
        </p:nvSpPr>
        <p:spPr bwMode="auto">
          <a:xfrm>
            <a:off x="2530475" y="0"/>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Hoe werkt het?</a:t>
            </a:r>
          </a:p>
        </p:txBody>
      </p:sp>
      <p:sp>
        <p:nvSpPr>
          <p:cNvPr id="23554" name="Text Box 2"/>
          <p:cNvSpPr txBox="1">
            <a:spLocks noChangeArrowheads="1"/>
          </p:cNvSpPr>
          <p:nvPr/>
        </p:nvSpPr>
        <p:spPr bwMode="auto">
          <a:xfrm>
            <a:off x="2546601" y="1268760"/>
            <a:ext cx="7994650" cy="48958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marL="0" indent="0">
              <a:spcBef>
                <a:spcPts val="450"/>
              </a:spcBef>
              <a:defRPr/>
            </a:pPr>
            <a:r>
              <a:rPr lang="en-US" sz="2000" b="0" dirty="0" err="1">
                <a:solidFill>
                  <a:schemeClr val="tx1"/>
                </a:solidFill>
                <a:latin typeface="+mn-lt"/>
              </a:rPr>
              <a:t>Technologische</a:t>
            </a:r>
            <a:r>
              <a:rPr lang="en-US" sz="2000" b="0" dirty="0">
                <a:solidFill>
                  <a:schemeClr val="tx1"/>
                </a:solidFill>
                <a:latin typeface="+mn-lt"/>
              </a:rPr>
              <a:t> basis (</a:t>
            </a:r>
            <a:r>
              <a:rPr lang="en-US" sz="2000" b="0" dirty="0" err="1">
                <a:solidFill>
                  <a:schemeClr val="tx1"/>
                </a:solidFill>
                <a:latin typeface="+mn-lt"/>
              </a:rPr>
              <a:t>onafhankelijk</a:t>
            </a:r>
            <a:r>
              <a:rPr lang="en-US" sz="2000" b="0" dirty="0">
                <a:solidFill>
                  <a:schemeClr val="tx1"/>
                </a:solidFill>
                <a:latin typeface="+mn-lt"/>
              </a:rPr>
              <a:t> van APEX)</a:t>
            </a:r>
          </a:p>
          <a:p>
            <a:pPr marL="0" indent="0">
              <a:spcBef>
                <a:spcPts val="450"/>
              </a:spcBef>
              <a:defRPr/>
            </a:pPr>
            <a:endParaRPr lang="en-US" sz="2000" b="0" dirty="0">
              <a:solidFill>
                <a:schemeClr val="tx1"/>
              </a:solidFill>
              <a:latin typeface="+mn-lt"/>
            </a:endParaRPr>
          </a:p>
          <a:p>
            <a:pPr marL="0" indent="0">
              <a:spcBef>
                <a:spcPts val="450"/>
              </a:spcBef>
              <a:defRPr/>
            </a:pPr>
            <a:r>
              <a:rPr lang="en-US" sz="2000" b="0" dirty="0">
                <a:solidFill>
                  <a:schemeClr val="tx1"/>
                </a:solidFill>
                <a:latin typeface="+mn-lt"/>
              </a:rPr>
              <a:t>	URL browser request</a:t>
            </a:r>
          </a:p>
          <a:p>
            <a:pPr marL="0" indent="0">
              <a:spcBef>
                <a:spcPts val="450"/>
              </a:spcBef>
              <a:defRPr/>
            </a:pPr>
            <a:r>
              <a:rPr lang="en-US" sz="2000" b="0" dirty="0">
                <a:solidFill>
                  <a:schemeClr val="tx1"/>
                </a:solidFill>
                <a:latin typeface="+mn-lt"/>
              </a:rPr>
              <a:t>			|</a:t>
            </a:r>
          </a:p>
          <a:p>
            <a:pPr marL="0" indent="0">
              <a:spcBef>
                <a:spcPts val="450"/>
              </a:spcBef>
              <a:defRPr/>
            </a:pPr>
            <a:r>
              <a:rPr lang="en-US" sz="2000" b="0" dirty="0">
                <a:solidFill>
                  <a:schemeClr val="tx1"/>
                </a:solidFill>
                <a:latin typeface="+mn-lt"/>
              </a:rPr>
              <a:t>	Webserver (EPG / OHS / ORDS)</a:t>
            </a:r>
          </a:p>
          <a:p>
            <a:pPr marL="0" indent="0">
              <a:spcBef>
                <a:spcPts val="450"/>
              </a:spcBef>
              <a:defRPr/>
            </a:pPr>
            <a:r>
              <a:rPr lang="en-US" sz="2000" b="0" dirty="0">
                <a:latin typeface="+mn-lt"/>
              </a:rPr>
              <a:t>			|</a:t>
            </a:r>
          </a:p>
          <a:p>
            <a:pPr marL="109538" indent="0">
              <a:spcBef>
                <a:spcPts val="450"/>
              </a:spcBef>
              <a:defRPr/>
            </a:pPr>
            <a:r>
              <a:rPr lang="en-US" sz="2000" b="0" dirty="0">
                <a:solidFill>
                  <a:schemeClr val="tx1"/>
                </a:solidFill>
                <a:latin typeface="+mn-lt"/>
              </a:rPr>
              <a:t>	Database stored procedure call (grant execute to public) </a:t>
            </a:r>
          </a:p>
          <a:p>
            <a:pPr marL="109538" indent="0">
              <a:spcBef>
                <a:spcPts val="450"/>
              </a:spcBef>
              <a:defRPr/>
            </a:pPr>
            <a:r>
              <a:rPr lang="en-US" sz="2000" b="0" dirty="0">
                <a:latin typeface="+mn-lt"/>
              </a:rPr>
              <a:t>			|</a:t>
            </a:r>
          </a:p>
          <a:p>
            <a:pPr marL="109538" indent="0">
              <a:spcBef>
                <a:spcPts val="450"/>
              </a:spcBef>
              <a:defRPr/>
            </a:pPr>
            <a:r>
              <a:rPr lang="en-US" sz="2000" b="0" dirty="0">
                <a:latin typeface="+mn-lt"/>
              </a:rPr>
              <a:t>	</a:t>
            </a:r>
            <a:r>
              <a:rPr lang="en-US" sz="2000" b="0" dirty="0" err="1">
                <a:latin typeface="+mn-lt"/>
              </a:rPr>
              <a:t>htp</a:t>
            </a:r>
            <a:r>
              <a:rPr lang="en-US" sz="2000" b="0" dirty="0">
                <a:latin typeface="+mn-lt"/>
              </a:rPr>
              <a:t> package</a:t>
            </a:r>
          </a:p>
          <a:p>
            <a:pPr marL="109538" indent="0">
              <a:spcBef>
                <a:spcPts val="450"/>
              </a:spcBef>
              <a:defRPr/>
            </a:pPr>
            <a:r>
              <a:rPr lang="en-US" sz="2000" b="0" dirty="0">
                <a:latin typeface="+mn-lt"/>
              </a:rPr>
              <a:t>			|</a:t>
            </a:r>
          </a:p>
          <a:p>
            <a:pPr marL="109538" indent="0">
              <a:spcBef>
                <a:spcPts val="450"/>
              </a:spcBef>
              <a:defRPr/>
            </a:pPr>
            <a:r>
              <a:rPr lang="en-US" sz="2000" b="0" dirty="0">
                <a:latin typeface="+mn-lt"/>
              </a:rPr>
              <a:t>	HTML </a:t>
            </a:r>
            <a:r>
              <a:rPr lang="en-US" sz="2000" b="0" dirty="0" err="1">
                <a:latin typeface="+mn-lt"/>
              </a:rPr>
              <a:t>terug</a:t>
            </a:r>
            <a:r>
              <a:rPr lang="en-US" sz="2000" b="0" dirty="0">
                <a:latin typeface="+mn-lt"/>
              </a:rPr>
              <a:t> </a:t>
            </a:r>
            <a:r>
              <a:rPr lang="en-US" sz="2000" b="0" dirty="0" err="1">
                <a:latin typeface="+mn-lt"/>
              </a:rPr>
              <a:t>naar</a:t>
            </a:r>
            <a:r>
              <a:rPr lang="en-US" sz="2000" b="0" dirty="0">
                <a:latin typeface="+mn-lt"/>
              </a:rPr>
              <a:t> de browser (rendering)</a:t>
            </a:r>
          </a:p>
        </p:txBody>
      </p:sp>
    </p:spTree>
    <p:extLst>
      <p:ext uri="{BB962C8B-B14F-4D97-AF65-F5344CB8AC3E}">
        <p14:creationId xmlns:p14="http://schemas.microsoft.com/office/powerpoint/2010/main" val="3395349843"/>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2593975" y="142875"/>
            <a:ext cx="7643812" cy="939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Architectuur (EPG)</a:t>
            </a:r>
          </a:p>
        </p:txBody>
      </p:sp>
      <p:sp>
        <p:nvSpPr>
          <p:cNvPr id="25602" name="Text Box 2"/>
          <p:cNvSpPr txBox="1">
            <a:spLocks noChangeArrowheads="1"/>
          </p:cNvSpPr>
          <p:nvPr/>
        </p:nvSpPr>
        <p:spPr bwMode="auto">
          <a:xfrm>
            <a:off x="2451101" y="857251"/>
            <a:ext cx="7786687" cy="530805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lnSpc>
                <a:spcPct val="90000"/>
              </a:lnSpc>
              <a:spcBef>
                <a:spcPts val="350"/>
              </a:spcBef>
              <a:buFont typeface="Verdana" charset="0"/>
              <a:buChar char="•"/>
              <a:defRPr/>
            </a:pPr>
            <a:r>
              <a:rPr lang="en-US" sz="1400" b="0" dirty="0">
                <a:latin typeface="+mn-lt"/>
              </a:rPr>
              <a:t>Embedded PL/SQL Gateway (EPG) </a:t>
            </a:r>
            <a:r>
              <a:rPr lang="en-US" sz="1400" b="0" dirty="0" err="1">
                <a:latin typeface="+mn-lt"/>
              </a:rPr>
              <a:t>draait</a:t>
            </a:r>
            <a:r>
              <a:rPr lang="en-US" sz="1400" b="0" dirty="0">
                <a:latin typeface="+mn-lt"/>
              </a:rPr>
              <a:t> in de XML DB HTTP server in de Oracle database, </a:t>
            </a:r>
            <a:r>
              <a:rPr lang="en-US" sz="1400" b="0" dirty="0" err="1">
                <a:latin typeface="+mn-lt"/>
              </a:rPr>
              <a:t>inclusief</a:t>
            </a:r>
            <a:r>
              <a:rPr lang="en-US" sz="1400" b="0" dirty="0">
                <a:latin typeface="+mn-lt"/>
              </a:rPr>
              <a:t> de </a:t>
            </a:r>
            <a:r>
              <a:rPr lang="en-US" sz="1400" b="0" dirty="0" err="1">
                <a:latin typeface="+mn-lt"/>
              </a:rPr>
              <a:t>basisfunctionaliteiten</a:t>
            </a:r>
            <a:r>
              <a:rPr lang="en-US" sz="1400" b="0" dirty="0">
                <a:latin typeface="+mn-lt"/>
              </a:rPr>
              <a:t> van MOD_PLSQL, </a:t>
            </a:r>
            <a:r>
              <a:rPr lang="en-US" sz="1400" b="0" dirty="0" err="1">
                <a:latin typeface="+mn-lt"/>
              </a:rPr>
              <a:t>heeft</a:t>
            </a:r>
            <a:r>
              <a:rPr lang="en-US" sz="1400" b="0" dirty="0">
                <a:latin typeface="+mn-lt"/>
              </a:rPr>
              <a:t> de OHS </a:t>
            </a:r>
            <a:r>
              <a:rPr lang="en-US" sz="1400" b="0" dirty="0" err="1">
                <a:latin typeface="+mn-lt"/>
              </a:rPr>
              <a:t>niet</a:t>
            </a:r>
            <a:r>
              <a:rPr lang="en-US" sz="1400" b="0" dirty="0">
                <a:latin typeface="+mn-lt"/>
              </a:rPr>
              <a:t> </a:t>
            </a:r>
            <a:r>
              <a:rPr lang="en-US" sz="1400" b="0" dirty="0" err="1">
                <a:latin typeface="+mn-lt"/>
              </a:rPr>
              <a:t>nodig</a:t>
            </a:r>
            <a:r>
              <a:rPr lang="en-US" sz="1400" b="0" dirty="0">
                <a:latin typeface="+mn-lt"/>
              </a:rPr>
              <a:t>. </a:t>
            </a: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a:lnSpc>
                <a:spcPct val="90000"/>
              </a:lnSpc>
              <a:spcBef>
                <a:spcPts val="350"/>
              </a:spcBef>
              <a:defRPr/>
            </a:pPr>
            <a:endParaRPr lang="en-US" sz="1400" b="0" dirty="0">
              <a:latin typeface="+mn-lt"/>
            </a:endParaRPr>
          </a:p>
          <a:p>
            <a:pPr marL="0" indent="0">
              <a:lnSpc>
                <a:spcPct val="90000"/>
              </a:lnSpc>
              <a:spcBef>
                <a:spcPts val="350"/>
              </a:spcBef>
              <a:defRPr/>
            </a:pPr>
            <a:endParaRPr lang="en-US" sz="1400" b="0" dirty="0">
              <a:latin typeface="+mn-lt"/>
            </a:endParaRPr>
          </a:p>
          <a:p>
            <a:pPr>
              <a:lnSpc>
                <a:spcPct val="90000"/>
              </a:lnSpc>
              <a:spcBef>
                <a:spcPts val="350"/>
              </a:spcBef>
              <a:buFont typeface="Verdana" charset="0"/>
              <a:buChar char="•"/>
              <a:defRPr/>
            </a:pPr>
            <a:r>
              <a:rPr lang="en-US" sz="1400" b="0" dirty="0" err="1">
                <a:latin typeface="+mn-lt"/>
              </a:rPr>
              <a:t>Standaard</a:t>
            </a:r>
            <a:r>
              <a:rPr lang="en-US" sz="1400" b="0" dirty="0">
                <a:latin typeface="+mn-lt"/>
              </a:rPr>
              <a:t> </a:t>
            </a:r>
            <a:r>
              <a:rPr lang="en-US" sz="1400" b="0" dirty="0" err="1">
                <a:latin typeface="+mn-lt"/>
              </a:rPr>
              <a:t>bij</a:t>
            </a:r>
            <a:r>
              <a:rPr lang="en-US" sz="1400" b="0" dirty="0">
                <a:latin typeface="+mn-lt"/>
              </a:rPr>
              <a:t> XE</a:t>
            </a:r>
          </a:p>
          <a:p>
            <a:pPr>
              <a:lnSpc>
                <a:spcPct val="90000"/>
              </a:lnSpc>
              <a:spcBef>
                <a:spcPts val="350"/>
              </a:spcBef>
              <a:buFont typeface="Verdana" charset="0"/>
              <a:buChar char="•"/>
              <a:defRPr/>
            </a:pPr>
            <a:r>
              <a:rPr lang="en-US" sz="1400" b="0" dirty="0" err="1">
                <a:latin typeface="+mn-lt"/>
              </a:rPr>
              <a:t>Eenvoudige</a:t>
            </a:r>
            <a:r>
              <a:rPr lang="en-US" sz="1400" b="0" dirty="0">
                <a:latin typeface="+mn-lt"/>
              </a:rPr>
              <a:t> </a:t>
            </a:r>
            <a:r>
              <a:rPr lang="en-US" sz="1400" b="0" dirty="0" err="1">
                <a:latin typeface="+mn-lt"/>
              </a:rPr>
              <a:t>architectuur</a:t>
            </a:r>
            <a:endParaRPr lang="en-US" sz="1400" b="0" dirty="0">
              <a:latin typeface="+mn-lt"/>
            </a:endParaRPr>
          </a:p>
          <a:p>
            <a:pPr>
              <a:lnSpc>
                <a:spcPct val="90000"/>
              </a:lnSpc>
              <a:spcBef>
                <a:spcPts val="350"/>
              </a:spcBef>
              <a:buFont typeface="Verdana" charset="0"/>
              <a:buChar char="•"/>
              <a:defRPr/>
            </a:pPr>
            <a:r>
              <a:rPr lang="en-US" sz="1400" b="0" dirty="0" err="1">
                <a:latin typeface="+mn-lt"/>
              </a:rPr>
              <a:t>Niet</a:t>
            </a:r>
            <a:r>
              <a:rPr lang="en-US" sz="1400" b="0" dirty="0">
                <a:latin typeface="+mn-lt"/>
              </a:rPr>
              <a:t> </a:t>
            </a:r>
            <a:r>
              <a:rPr lang="en-US" sz="1400" b="0" dirty="0" err="1">
                <a:latin typeface="+mn-lt"/>
              </a:rPr>
              <a:t>goed</a:t>
            </a:r>
            <a:r>
              <a:rPr lang="en-US" sz="1400" b="0" dirty="0">
                <a:latin typeface="+mn-lt"/>
              </a:rPr>
              <a:t> </a:t>
            </a:r>
            <a:r>
              <a:rPr lang="en-US" sz="1400" b="0" dirty="0" err="1">
                <a:latin typeface="+mn-lt"/>
              </a:rPr>
              <a:t>schaalbaar</a:t>
            </a:r>
            <a:endParaRPr lang="en-US" sz="1400" b="0" dirty="0">
              <a:latin typeface="+mn-lt"/>
            </a:endParaRPr>
          </a:p>
          <a:p>
            <a:pPr>
              <a:lnSpc>
                <a:spcPct val="90000"/>
              </a:lnSpc>
              <a:spcBef>
                <a:spcPts val="350"/>
              </a:spcBef>
              <a:buFont typeface="Verdana" charset="0"/>
              <a:buChar char="•"/>
              <a:defRPr/>
            </a:pPr>
            <a:r>
              <a:rPr lang="en-US" sz="1400" b="0" dirty="0" err="1">
                <a:latin typeface="+mn-lt"/>
              </a:rPr>
              <a:t>Alles</a:t>
            </a:r>
            <a:r>
              <a:rPr lang="en-US" sz="1400" b="0" dirty="0">
                <a:latin typeface="+mn-lt"/>
              </a:rPr>
              <a:t> in de database, </a:t>
            </a:r>
            <a:r>
              <a:rPr lang="en-US" sz="1400" b="0" dirty="0" err="1">
                <a:latin typeface="+mn-lt"/>
              </a:rPr>
              <a:t>ook</a:t>
            </a:r>
            <a:r>
              <a:rPr lang="en-US" sz="1400" b="0" dirty="0">
                <a:latin typeface="+mn-lt"/>
              </a:rPr>
              <a:t> files (FTP)</a:t>
            </a:r>
          </a:p>
          <a:p>
            <a:pPr>
              <a:lnSpc>
                <a:spcPct val="90000"/>
              </a:lnSpc>
              <a:spcBef>
                <a:spcPts val="350"/>
              </a:spcBef>
              <a:buFont typeface="Verdana" charset="0"/>
              <a:buChar char="•"/>
              <a:defRPr/>
            </a:pPr>
            <a:r>
              <a:rPr lang="en-US" sz="1400" b="0" dirty="0">
                <a:latin typeface="+mn-lt"/>
              </a:rPr>
              <a:t>EPG </a:t>
            </a:r>
            <a:r>
              <a:rPr lang="en-US" sz="1400" b="0" dirty="0" err="1">
                <a:latin typeface="+mn-lt"/>
              </a:rPr>
              <a:t>installeren</a:t>
            </a:r>
            <a:r>
              <a:rPr lang="en-US" sz="1400" b="0" dirty="0">
                <a:latin typeface="+mn-lt"/>
              </a:rPr>
              <a:t>: </a:t>
            </a:r>
            <a:r>
              <a:rPr lang="en-US" sz="1400" b="0" dirty="0" err="1">
                <a:latin typeface="+mn-lt"/>
              </a:rPr>
              <a:t>apex_epg_config.sql</a:t>
            </a:r>
            <a:r>
              <a:rPr lang="en-US" sz="1400" b="0" dirty="0">
                <a:latin typeface="+mn-lt"/>
              </a:rPr>
              <a:t> </a:t>
            </a:r>
          </a:p>
          <a:p>
            <a:pPr marL="338138" lvl="2" indent="-338138">
              <a:lnSpc>
                <a:spcPct val="90000"/>
              </a:lnSpc>
              <a:spcBef>
                <a:spcPts val="350"/>
              </a:spcBef>
              <a:buFont typeface="Verdana" charset="0"/>
              <a:buChar char="•"/>
              <a:defRPr/>
            </a:pPr>
            <a:r>
              <a:rPr lang="en-US" sz="1400" b="0" dirty="0" err="1">
                <a:latin typeface="+mn-lt"/>
              </a:rPr>
              <a:t>Alles</a:t>
            </a:r>
            <a:r>
              <a:rPr lang="en-US" sz="1400" b="0" dirty="0">
                <a:latin typeface="+mn-lt"/>
              </a:rPr>
              <a:t> via PL/SQL </a:t>
            </a:r>
            <a:r>
              <a:rPr lang="en-US" sz="1400" b="0" dirty="0" err="1">
                <a:latin typeface="+mn-lt"/>
              </a:rPr>
              <a:t>te</a:t>
            </a:r>
            <a:r>
              <a:rPr lang="en-US" sz="1400" b="0" dirty="0">
                <a:latin typeface="+mn-lt"/>
              </a:rPr>
              <a:t> </a:t>
            </a:r>
            <a:r>
              <a:rPr lang="en-US" sz="1400" b="0" dirty="0" err="1">
                <a:latin typeface="+mn-lt"/>
              </a:rPr>
              <a:t>configureren</a:t>
            </a:r>
            <a:r>
              <a:rPr lang="en-US" sz="1400" b="0" dirty="0">
                <a:latin typeface="+mn-lt"/>
              </a:rPr>
              <a:t>, </a:t>
            </a:r>
            <a:r>
              <a:rPr lang="en-US" sz="1400" b="0" dirty="0" err="1">
                <a:latin typeface="+mn-lt"/>
              </a:rPr>
              <a:t>bv</a:t>
            </a:r>
            <a:r>
              <a:rPr lang="en-US" sz="1400" b="0" dirty="0">
                <a:latin typeface="+mn-lt"/>
              </a:rPr>
              <a:t>: DBMS_XDB.SETHTTPPORT(port)</a:t>
            </a:r>
          </a:p>
          <a:p>
            <a:pPr marL="338138" lvl="2" indent="-338138">
              <a:lnSpc>
                <a:spcPct val="90000"/>
              </a:lnSpc>
              <a:spcBef>
                <a:spcPts val="350"/>
              </a:spcBef>
              <a:buFont typeface="Verdana" charset="0"/>
              <a:buChar char="•"/>
              <a:defRPr/>
            </a:pPr>
            <a:r>
              <a:rPr lang="en-US" sz="1400" b="0" dirty="0">
                <a:latin typeface="+mn-lt"/>
              </a:rPr>
              <a:t>SHARED_SERVERS op 5 (</a:t>
            </a:r>
            <a:r>
              <a:rPr lang="en-US" sz="1400" b="0" dirty="0" err="1">
                <a:latin typeface="+mn-lt"/>
              </a:rPr>
              <a:t>kleine</a:t>
            </a:r>
            <a:r>
              <a:rPr lang="en-US" sz="1400" b="0" dirty="0">
                <a:latin typeface="+mn-lt"/>
              </a:rPr>
              <a:t> </a:t>
            </a:r>
            <a:r>
              <a:rPr lang="en-US" sz="1400" b="0" dirty="0" err="1">
                <a:latin typeface="+mn-lt"/>
              </a:rPr>
              <a:t>groep</a:t>
            </a:r>
            <a:r>
              <a:rPr lang="en-US" sz="1400" b="0" dirty="0">
                <a:latin typeface="+mn-lt"/>
              </a:rPr>
              <a:t> </a:t>
            </a:r>
            <a:r>
              <a:rPr lang="en-US" sz="1400" b="0" dirty="0" err="1">
                <a:latin typeface="+mn-lt"/>
              </a:rPr>
              <a:t>gebruikers</a:t>
            </a:r>
            <a:r>
              <a:rPr lang="en-US" sz="1400" b="0" dirty="0">
                <a:latin typeface="+mn-lt"/>
              </a:rPr>
              <a:t>)</a:t>
            </a:r>
          </a:p>
          <a:p>
            <a:pPr marL="338138" lvl="2" indent="-338138">
              <a:lnSpc>
                <a:spcPct val="90000"/>
              </a:lnSpc>
              <a:spcBef>
                <a:spcPts val="350"/>
              </a:spcBef>
              <a:buFont typeface="Verdana" charset="0"/>
              <a:buChar char="•"/>
              <a:defRPr/>
            </a:pPr>
            <a:r>
              <a:rPr lang="nl-NL" sz="1400" b="0" dirty="0">
                <a:latin typeface="+mn-lt"/>
              </a:rPr>
              <a:t>Maakt voor security gebruik van </a:t>
            </a:r>
            <a:r>
              <a:rPr lang="nl-NL" sz="1400" b="0" dirty="0" err="1">
                <a:latin typeface="+mn-lt"/>
              </a:rPr>
              <a:t>wwv_flow_epg_include_mod_local</a:t>
            </a:r>
            <a:r>
              <a:rPr lang="en-US" sz="1400" b="0" dirty="0">
                <a:latin typeface="+mn-lt"/>
              </a:rPr>
              <a:t> </a:t>
            </a:r>
          </a:p>
          <a:p>
            <a:pPr>
              <a:lnSpc>
                <a:spcPct val="90000"/>
              </a:lnSpc>
              <a:spcBef>
                <a:spcPts val="350"/>
              </a:spcBef>
              <a:buFont typeface="Verdana" charset="0"/>
              <a:buChar char="•"/>
              <a:defRPr/>
            </a:pPr>
            <a:endParaRPr lang="en-US" sz="1400" dirty="0">
              <a:latin typeface="Verdana" charset="0"/>
            </a:endParaRPr>
          </a:p>
          <a:p>
            <a:pPr>
              <a:lnSpc>
                <a:spcPct val="90000"/>
              </a:lnSpc>
              <a:spcBef>
                <a:spcPts val="350"/>
              </a:spcBef>
              <a:buFont typeface="Verdana" charset="0"/>
              <a:buChar char="•"/>
              <a:defRPr/>
            </a:pPr>
            <a:endParaRPr lang="en-US" sz="1400" dirty="0">
              <a:latin typeface="Verdana" charset="0"/>
            </a:endParaRPr>
          </a:p>
          <a:p>
            <a:pPr>
              <a:lnSpc>
                <a:spcPct val="90000"/>
              </a:lnSpc>
              <a:spcBef>
                <a:spcPts val="450"/>
              </a:spcBef>
              <a:defRPr/>
            </a:pPr>
            <a:endParaRPr lang="en-US" dirty="0">
              <a:latin typeface="Verdana" charset="0"/>
            </a:endParaRPr>
          </a:p>
          <a:p>
            <a:pPr>
              <a:lnSpc>
                <a:spcPct val="90000"/>
              </a:lnSpc>
              <a:spcBef>
                <a:spcPts val="450"/>
              </a:spcBef>
              <a:defRPr/>
            </a:pPr>
            <a:endParaRPr lang="en-US" dirty="0">
              <a:latin typeface="Verdana" charset="0"/>
            </a:endParaRPr>
          </a:p>
          <a:p>
            <a:pPr>
              <a:lnSpc>
                <a:spcPct val="90000"/>
              </a:lnSpc>
              <a:spcBef>
                <a:spcPts val="450"/>
              </a:spcBef>
              <a:defRPr/>
            </a:pPr>
            <a:endParaRPr lang="en-US" dirty="0">
              <a:latin typeface="Verdana" charset="0"/>
            </a:endParaRPr>
          </a:p>
          <a:p>
            <a:pPr>
              <a:lnSpc>
                <a:spcPct val="90000"/>
              </a:lnSpc>
              <a:spcBef>
                <a:spcPts val="450"/>
              </a:spcBef>
              <a:defRPr/>
            </a:pPr>
            <a:endParaRPr lang="en-US" dirty="0">
              <a:latin typeface="Verdana" charset="0"/>
            </a:endParaRPr>
          </a:p>
          <a:p>
            <a:pPr>
              <a:lnSpc>
                <a:spcPct val="90000"/>
              </a:lnSpc>
              <a:spcBef>
                <a:spcPts val="450"/>
              </a:spcBef>
              <a:defRPr/>
            </a:pPr>
            <a:endParaRPr lang="en-US" dirty="0">
              <a:latin typeface="Verdana" charset="0"/>
            </a:endParaRPr>
          </a:p>
          <a:p>
            <a:pPr>
              <a:lnSpc>
                <a:spcPct val="90000"/>
              </a:lnSpc>
              <a:spcBef>
                <a:spcPts val="350"/>
              </a:spcBef>
              <a:defRPr/>
            </a:pPr>
            <a:endParaRPr lang="en-US" sz="1400" dirty="0">
              <a:latin typeface="Verdana" charset="0"/>
            </a:endParaRPr>
          </a:p>
          <a:p>
            <a:pPr>
              <a:lnSpc>
                <a:spcPct val="90000"/>
              </a:lnSpc>
              <a:spcBef>
                <a:spcPts val="350"/>
              </a:spcBef>
              <a:buFont typeface="Verdana" charset="0"/>
              <a:buChar char="•"/>
              <a:defRPr/>
            </a:pPr>
            <a:endParaRPr lang="en-US" sz="1400" dirty="0">
              <a:latin typeface="Verdana" charset="0"/>
            </a:endParaRPr>
          </a:p>
          <a:p>
            <a:pPr>
              <a:lnSpc>
                <a:spcPct val="90000"/>
              </a:lnSpc>
              <a:spcBef>
                <a:spcPts val="350"/>
              </a:spcBef>
              <a:defRPr/>
            </a:pPr>
            <a:endParaRPr lang="en-US" sz="1400" dirty="0">
              <a:latin typeface="Verdana" charset="0"/>
            </a:endParaRPr>
          </a:p>
        </p:txBody>
      </p:sp>
      <p:pic>
        <p:nvPicPr>
          <p:cNvPr id="3" name="Picture 2"/>
          <p:cNvPicPr>
            <a:picLocks noChangeAspect="1"/>
          </p:cNvPicPr>
          <p:nvPr/>
        </p:nvPicPr>
        <p:blipFill>
          <a:blip r:embed="rId3"/>
          <a:stretch>
            <a:fillRect/>
          </a:stretch>
        </p:blipFill>
        <p:spPr>
          <a:xfrm>
            <a:off x="3142084" y="1577775"/>
            <a:ext cx="5754216" cy="1822168"/>
          </a:xfrm>
          <a:prstGeom prst="rect">
            <a:avLst/>
          </a:prstGeom>
        </p:spPr>
      </p:pic>
    </p:spTree>
    <p:extLst>
      <p:ext uri="{BB962C8B-B14F-4D97-AF65-F5344CB8AC3E}">
        <p14:creationId xmlns:p14="http://schemas.microsoft.com/office/powerpoint/2010/main" val="4163081318"/>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p:cNvSpPr txBox="1">
            <a:spLocks noChangeArrowheads="1"/>
          </p:cNvSpPr>
          <p:nvPr/>
        </p:nvSpPr>
        <p:spPr bwMode="auto">
          <a:xfrm>
            <a:off x="2593975" y="142875"/>
            <a:ext cx="7643812" cy="9398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Architectuur (MOD_PLSQL)</a:t>
            </a:r>
          </a:p>
        </p:txBody>
      </p:sp>
      <p:sp>
        <p:nvSpPr>
          <p:cNvPr id="25602" name="Text Box 2"/>
          <p:cNvSpPr txBox="1">
            <a:spLocks noChangeArrowheads="1"/>
          </p:cNvSpPr>
          <p:nvPr/>
        </p:nvSpPr>
        <p:spPr bwMode="auto">
          <a:xfrm>
            <a:off x="2451101" y="857251"/>
            <a:ext cx="7786687" cy="473198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lnSpc>
                <a:spcPct val="90000"/>
              </a:lnSpc>
              <a:spcBef>
                <a:spcPts val="350"/>
              </a:spcBef>
              <a:defRPr/>
            </a:pPr>
            <a:endParaRPr lang="en-US" sz="1400" b="0" dirty="0">
              <a:latin typeface="Verdana" charset="0"/>
            </a:endParaRPr>
          </a:p>
          <a:p>
            <a:pPr>
              <a:lnSpc>
                <a:spcPct val="90000"/>
              </a:lnSpc>
              <a:spcBef>
                <a:spcPts val="350"/>
              </a:spcBef>
              <a:buFont typeface="Verdana" charset="0"/>
              <a:buChar char="•"/>
              <a:defRPr/>
            </a:pPr>
            <a:r>
              <a:rPr lang="en-US" sz="1400" b="0" dirty="0">
                <a:latin typeface="Verdana" charset="0"/>
              </a:rPr>
              <a:t>Oracle HTTP Server (OHS) met Apache / MOD_PLSQL </a:t>
            </a:r>
          </a:p>
          <a:p>
            <a:pPr>
              <a:lnSpc>
                <a:spcPct val="90000"/>
              </a:lnSpc>
              <a:spcBef>
                <a:spcPts val="350"/>
              </a:spcBef>
              <a:buFont typeface="Verdana" charset="0"/>
              <a:buChar char="•"/>
              <a:defRPr/>
            </a:pPr>
            <a:r>
              <a:rPr lang="en-US" sz="1400" b="0" dirty="0">
                <a:latin typeface="Verdana" charset="0"/>
              </a:rPr>
              <a:t>Fusion </a:t>
            </a:r>
            <a:r>
              <a:rPr lang="en-US" sz="1400" b="0" dirty="0" err="1">
                <a:latin typeface="Verdana" charset="0"/>
              </a:rPr>
              <a:t>Weblogic</a:t>
            </a:r>
            <a:r>
              <a:rPr lang="en-US" sz="1400" b="0" dirty="0">
                <a:latin typeface="Verdana" charset="0"/>
              </a:rPr>
              <a:t> / Web Tier / Oracle HTTP Server (Apache, MOD_PLSQL)</a:t>
            </a:r>
          </a:p>
          <a:p>
            <a:pPr>
              <a:lnSpc>
                <a:spcPct val="90000"/>
              </a:lnSpc>
              <a:spcBef>
                <a:spcPts val="350"/>
              </a:spcBef>
              <a:buFont typeface="Verdana" charset="0"/>
              <a:buChar char="•"/>
              <a:defRPr/>
            </a:pPr>
            <a:r>
              <a:rPr lang="en-US" sz="1400" b="0" dirty="0">
                <a:latin typeface="Verdana" charset="0"/>
              </a:rPr>
              <a:t>Op </a:t>
            </a:r>
            <a:r>
              <a:rPr lang="en-US" sz="1400" b="0" dirty="0" err="1">
                <a:latin typeface="Verdana" charset="0"/>
              </a:rPr>
              <a:t>dezelfde</a:t>
            </a:r>
            <a:r>
              <a:rPr lang="en-US" sz="1400" b="0" dirty="0">
                <a:latin typeface="Verdana" charset="0"/>
              </a:rPr>
              <a:t> machine of op </a:t>
            </a:r>
            <a:r>
              <a:rPr lang="en-US" sz="1400" b="0" dirty="0" err="1">
                <a:latin typeface="Verdana" charset="0"/>
              </a:rPr>
              <a:t>een</a:t>
            </a:r>
            <a:r>
              <a:rPr lang="en-US" sz="1400" b="0" dirty="0">
                <a:latin typeface="Verdana" charset="0"/>
              </a:rPr>
              <a:t> </a:t>
            </a:r>
            <a:r>
              <a:rPr lang="en-US" sz="1400" b="0" dirty="0" err="1">
                <a:latin typeface="Verdana" charset="0"/>
              </a:rPr>
              <a:t>aparte</a:t>
            </a:r>
            <a:r>
              <a:rPr lang="en-US" sz="1400" b="0" dirty="0">
                <a:latin typeface="Verdana" charset="0"/>
              </a:rPr>
              <a:t> webserver (</a:t>
            </a:r>
            <a:r>
              <a:rPr lang="en-US" sz="1400" b="0" dirty="0" err="1">
                <a:latin typeface="Verdana" charset="0"/>
              </a:rPr>
              <a:t>licenties</a:t>
            </a:r>
            <a:r>
              <a:rPr lang="en-US" sz="1400" b="0" dirty="0">
                <a:latin typeface="Verdana" charset="0"/>
              </a:rPr>
              <a:t>!)</a:t>
            </a:r>
          </a:p>
          <a:p>
            <a:pPr>
              <a:lnSpc>
                <a:spcPct val="90000"/>
              </a:lnSpc>
              <a:spcBef>
                <a:spcPts val="100"/>
              </a:spcBef>
              <a:defRPr/>
            </a:pPr>
            <a:endParaRPr lang="en-US" sz="400" b="0" dirty="0">
              <a:latin typeface="Verdana" charset="0"/>
            </a:endParaRPr>
          </a:p>
          <a:p>
            <a:pPr>
              <a:lnSpc>
                <a:spcPct val="90000"/>
              </a:lnSpc>
              <a:spcBef>
                <a:spcPts val="450"/>
              </a:spcBef>
              <a:defRPr/>
            </a:pPr>
            <a:endParaRPr lang="en-US" b="0" dirty="0">
              <a:latin typeface="Verdana" charset="0"/>
            </a:endParaRPr>
          </a:p>
          <a:p>
            <a:pPr>
              <a:lnSpc>
                <a:spcPct val="90000"/>
              </a:lnSpc>
              <a:spcBef>
                <a:spcPts val="450"/>
              </a:spcBef>
              <a:defRPr/>
            </a:pPr>
            <a:endParaRPr lang="en-US" b="0" dirty="0">
              <a:latin typeface="Verdana" charset="0"/>
            </a:endParaRPr>
          </a:p>
          <a:p>
            <a:pPr>
              <a:lnSpc>
                <a:spcPct val="90000"/>
              </a:lnSpc>
              <a:spcBef>
                <a:spcPts val="450"/>
              </a:spcBef>
              <a:defRPr/>
            </a:pPr>
            <a:endParaRPr lang="en-US" b="0" dirty="0">
              <a:latin typeface="Verdana" charset="0"/>
            </a:endParaRPr>
          </a:p>
          <a:p>
            <a:pPr>
              <a:lnSpc>
                <a:spcPct val="90000"/>
              </a:lnSpc>
              <a:spcBef>
                <a:spcPts val="450"/>
              </a:spcBef>
              <a:defRPr/>
            </a:pPr>
            <a:endParaRPr lang="en-US" b="0" dirty="0">
              <a:latin typeface="Verdana" charset="0"/>
            </a:endParaRPr>
          </a:p>
          <a:p>
            <a:pPr>
              <a:lnSpc>
                <a:spcPct val="90000"/>
              </a:lnSpc>
              <a:spcBef>
                <a:spcPts val="450"/>
              </a:spcBef>
              <a:defRPr/>
            </a:pPr>
            <a:endParaRPr lang="en-US" b="0" dirty="0">
              <a:latin typeface="Verdana" charset="0"/>
            </a:endParaRPr>
          </a:p>
          <a:p>
            <a:pPr>
              <a:lnSpc>
                <a:spcPct val="90000"/>
              </a:lnSpc>
              <a:spcBef>
                <a:spcPts val="350"/>
              </a:spcBef>
              <a:defRPr/>
            </a:pPr>
            <a:endParaRPr lang="en-US" sz="1400" b="0" dirty="0">
              <a:latin typeface="Verdana" charset="0"/>
            </a:endParaRPr>
          </a:p>
          <a:p>
            <a:pPr>
              <a:lnSpc>
                <a:spcPct val="90000"/>
              </a:lnSpc>
              <a:spcBef>
                <a:spcPts val="350"/>
              </a:spcBef>
              <a:buFont typeface="Verdana" charset="0"/>
              <a:buChar char="•"/>
              <a:defRPr/>
            </a:pPr>
            <a:endParaRPr lang="en-US" sz="1400" b="0" dirty="0">
              <a:latin typeface="Verdana" charset="0"/>
            </a:endParaRPr>
          </a:p>
          <a:p>
            <a:pPr>
              <a:lnSpc>
                <a:spcPct val="90000"/>
              </a:lnSpc>
              <a:spcBef>
                <a:spcPts val="350"/>
              </a:spcBef>
              <a:defRPr/>
            </a:pPr>
            <a:endParaRPr lang="en-US" sz="1400" b="0" dirty="0">
              <a:latin typeface="Verdana" charset="0"/>
            </a:endParaRPr>
          </a:p>
          <a:p>
            <a:pPr>
              <a:lnSpc>
                <a:spcPct val="90000"/>
              </a:lnSpc>
              <a:spcBef>
                <a:spcPts val="350"/>
              </a:spcBef>
              <a:buFont typeface="Verdana" charset="0"/>
              <a:buChar char="•"/>
              <a:defRPr/>
            </a:pPr>
            <a:r>
              <a:rPr lang="en-US" sz="1400" b="0" dirty="0">
                <a:latin typeface="+mn-lt"/>
              </a:rPr>
              <a:t>‘</a:t>
            </a:r>
            <a:r>
              <a:rPr lang="en-US" sz="1400" b="0" dirty="0" err="1">
                <a:latin typeface="+mn-lt"/>
              </a:rPr>
              <a:t>mooie</a:t>
            </a:r>
            <a:r>
              <a:rPr lang="en-US" sz="1400" b="0" dirty="0">
                <a:latin typeface="+mn-lt"/>
              </a:rPr>
              <a:t> </a:t>
            </a:r>
            <a:r>
              <a:rPr lang="en-US" sz="1400" b="0" dirty="0" err="1">
                <a:latin typeface="+mn-lt"/>
              </a:rPr>
              <a:t>url</a:t>
            </a:r>
            <a:r>
              <a:rPr lang="en-US" sz="1400" b="0" dirty="0">
                <a:latin typeface="+mn-lt"/>
              </a:rPr>
              <a:t>’ </a:t>
            </a:r>
            <a:r>
              <a:rPr lang="en-US" sz="1400" b="0" dirty="0" err="1">
                <a:latin typeface="+mn-lt"/>
              </a:rPr>
              <a:t>makkelijk</a:t>
            </a:r>
            <a:r>
              <a:rPr lang="en-US" sz="1400" b="0" dirty="0">
                <a:latin typeface="+mn-lt"/>
              </a:rPr>
              <a:t> </a:t>
            </a:r>
            <a:r>
              <a:rPr lang="en-US" sz="1400" b="0" dirty="0" err="1">
                <a:latin typeface="+mn-lt"/>
              </a:rPr>
              <a:t>mogelijk</a:t>
            </a:r>
            <a:r>
              <a:rPr lang="en-US" sz="1400" b="0" dirty="0">
                <a:latin typeface="+mn-lt"/>
              </a:rPr>
              <a:t> (rewrite regels)</a:t>
            </a:r>
          </a:p>
          <a:p>
            <a:pPr>
              <a:lnSpc>
                <a:spcPct val="90000"/>
              </a:lnSpc>
              <a:spcBef>
                <a:spcPts val="350"/>
              </a:spcBef>
              <a:buFont typeface="Verdana" charset="0"/>
              <a:buChar char="•"/>
              <a:defRPr/>
            </a:pPr>
            <a:r>
              <a:rPr lang="en-US" sz="1400" b="0" dirty="0" err="1">
                <a:latin typeface="+mn-lt"/>
              </a:rPr>
              <a:t>Niet</a:t>
            </a:r>
            <a:r>
              <a:rPr lang="en-US" sz="1400" b="0" dirty="0">
                <a:latin typeface="+mn-lt"/>
              </a:rPr>
              <a:t> </a:t>
            </a:r>
            <a:r>
              <a:rPr lang="en-US" sz="1400" b="0" dirty="0" err="1">
                <a:latin typeface="+mn-lt"/>
              </a:rPr>
              <a:t>meer</a:t>
            </a:r>
            <a:r>
              <a:rPr lang="en-US" sz="1400" b="0" dirty="0">
                <a:latin typeface="+mn-lt"/>
              </a:rPr>
              <a:t> </a:t>
            </a:r>
            <a:r>
              <a:rPr lang="en-US" sz="1400" b="0" dirty="0" err="1">
                <a:latin typeface="+mn-lt"/>
              </a:rPr>
              <a:t>ondersteund</a:t>
            </a:r>
            <a:r>
              <a:rPr lang="en-US" sz="1400" b="0" dirty="0">
                <a:latin typeface="+mn-lt"/>
              </a:rPr>
              <a:t> </a:t>
            </a:r>
            <a:r>
              <a:rPr lang="en-US" sz="1400" b="0" dirty="0" err="1">
                <a:latin typeface="+mn-lt"/>
              </a:rPr>
              <a:t>voor</a:t>
            </a:r>
            <a:r>
              <a:rPr lang="en-US" sz="1400" b="0" dirty="0">
                <a:latin typeface="+mn-lt"/>
              </a:rPr>
              <a:t> </a:t>
            </a:r>
            <a:r>
              <a:rPr lang="en-US" sz="1400" b="0" dirty="0" err="1">
                <a:latin typeface="+mn-lt"/>
              </a:rPr>
              <a:t>hogere</a:t>
            </a:r>
            <a:r>
              <a:rPr lang="en-US" sz="1400" b="0" dirty="0">
                <a:latin typeface="+mn-lt"/>
              </a:rPr>
              <a:t> </a:t>
            </a:r>
            <a:r>
              <a:rPr lang="en-US" sz="1400" b="0" dirty="0" err="1">
                <a:latin typeface="+mn-lt"/>
              </a:rPr>
              <a:t>versies</a:t>
            </a:r>
            <a:r>
              <a:rPr lang="en-US" sz="1400" b="0" dirty="0">
                <a:latin typeface="+mn-lt"/>
              </a:rPr>
              <a:t> van Oracle HTTP server</a:t>
            </a:r>
          </a:p>
          <a:p>
            <a:pPr>
              <a:lnSpc>
                <a:spcPct val="90000"/>
              </a:lnSpc>
              <a:spcBef>
                <a:spcPts val="350"/>
              </a:spcBef>
              <a:buFont typeface="Verdana" charset="0"/>
              <a:buChar char="•"/>
              <a:defRPr/>
            </a:pPr>
            <a:r>
              <a:rPr lang="nl-NL" sz="1400" b="0" dirty="0">
                <a:latin typeface="+mn-lt"/>
              </a:rPr>
              <a:t>Configuratie via DAD</a:t>
            </a:r>
          </a:p>
          <a:p>
            <a:pPr>
              <a:lnSpc>
                <a:spcPct val="90000"/>
              </a:lnSpc>
              <a:spcBef>
                <a:spcPts val="350"/>
              </a:spcBef>
              <a:buFont typeface="Verdana" charset="0"/>
              <a:buChar char="•"/>
              <a:defRPr/>
            </a:pPr>
            <a:r>
              <a:rPr lang="nl-NL" sz="1400" b="0" dirty="0">
                <a:latin typeface="+mn-lt"/>
              </a:rPr>
              <a:t>Maakt voor security gebruik van </a:t>
            </a:r>
            <a:r>
              <a:rPr lang="nl-NL" sz="1400" b="0" dirty="0" err="1">
                <a:latin typeface="+mn-lt"/>
              </a:rPr>
              <a:t>wwv_flow_epg_include_mod_local</a:t>
            </a:r>
            <a:r>
              <a:rPr lang="nl-NL" sz="1400" b="0" dirty="0">
                <a:latin typeface="+mn-lt"/>
              </a:rPr>
              <a:t>, via </a:t>
            </a:r>
            <a:r>
              <a:rPr lang="nl-NL" sz="1400" b="0" dirty="0" err="1">
                <a:latin typeface="+mn-lt"/>
              </a:rPr>
              <a:t>dad</a:t>
            </a:r>
            <a:r>
              <a:rPr lang="nl-NL" sz="1400" b="0" dirty="0">
                <a:latin typeface="+mn-lt"/>
              </a:rPr>
              <a:t>: </a:t>
            </a:r>
            <a:r>
              <a:rPr lang="nl-NL" sz="1400" b="0" dirty="0" err="1">
                <a:latin typeface="+mn-lt"/>
              </a:rPr>
              <a:t>PlsqlRequestValidationFunction</a:t>
            </a:r>
            <a:endParaRPr lang="nl-NL" sz="1400" b="0" dirty="0">
              <a:latin typeface="+mn-lt"/>
            </a:endParaRPr>
          </a:p>
          <a:p>
            <a:pPr>
              <a:lnSpc>
                <a:spcPct val="90000"/>
              </a:lnSpc>
              <a:spcBef>
                <a:spcPts val="350"/>
              </a:spcBef>
              <a:buFont typeface="Verdana" charset="0"/>
              <a:buChar char="•"/>
              <a:defRPr/>
            </a:pPr>
            <a:endParaRPr lang="en-US" sz="1400" b="0" dirty="0">
              <a:latin typeface="Verdana" charset="0"/>
            </a:endParaRPr>
          </a:p>
          <a:p>
            <a:pPr>
              <a:lnSpc>
                <a:spcPct val="90000"/>
              </a:lnSpc>
              <a:spcBef>
                <a:spcPts val="350"/>
              </a:spcBef>
              <a:buFont typeface="Verdana" charset="0"/>
              <a:buChar char="•"/>
              <a:defRPr/>
            </a:pPr>
            <a:endParaRPr lang="en-US" sz="1400" b="0" dirty="0">
              <a:latin typeface="Verdana" charset="0"/>
            </a:endParaRPr>
          </a:p>
        </p:txBody>
      </p:sp>
      <p:pic>
        <p:nvPicPr>
          <p:cNvPr id="2" name="Picture 1"/>
          <p:cNvPicPr>
            <a:picLocks noChangeAspect="1"/>
          </p:cNvPicPr>
          <p:nvPr/>
        </p:nvPicPr>
        <p:blipFill>
          <a:blip r:embed="rId3"/>
          <a:stretch>
            <a:fillRect/>
          </a:stretch>
        </p:blipFill>
        <p:spPr>
          <a:xfrm>
            <a:off x="2854052" y="2204864"/>
            <a:ext cx="5760640" cy="1632181"/>
          </a:xfrm>
          <a:prstGeom prst="rect">
            <a:avLst/>
          </a:prstGeom>
        </p:spPr>
      </p:pic>
    </p:spTree>
    <p:extLst>
      <p:ext uri="{BB962C8B-B14F-4D97-AF65-F5344CB8AC3E}">
        <p14:creationId xmlns:p14="http://schemas.microsoft.com/office/powerpoint/2010/main" val="240812630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a:defRPr/>
            </a:pPr>
            <a:r>
              <a:rPr lang="nl-NL" dirty="0"/>
              <a:t>Architectuur (ORDS)</a:t>
            </a:r>
          </a:p>
        </p:txBody>
      </p:sp>
      <p:sp>
        <p:nvSpPr>
          <p:cNvPr id="206851" name="Rectangle 3"/>
          <p:cNvSpPr>
            <a:spLocks noGrp="1" noChangeArrowheads="1"/>
          </p:cNvSpPr>
          <p:nvPr>
            <p:ph idx="1"/>
          </p:nvPr>
        </p:nvSpPr>
        <p:spPr/>
        <p:txBody>
          <a:bodyPr/>
          <a:lstStyle/>
          <a:p>
            <a:pPr>
              <a:spcBef>
                <a:spcPts val="450"/>
              </a:spcBef>
              <a:buFont typeface="Arial"/>
              <a:buChar char="•"/>
              <a:defRPr/>
            </a:pPr>
            <a:r>
              <a:rPr lang="en-US" sz="1400" dirty="0"/>
              <a:t>Java, in J2EE Web Server, al </a:t>
            </a:r>
            <a:r>
              <a:rPr lang="en-US" sz="1400" dirty="0" err="1"/>
              <a:t>dan</a:t>
            </a:r>
            <a:r>
              <a:rPr lang="en-US" sz="1400" dirty="0"/>
              <a:t> </a:t>
            </a:r>
            <a:r>
              <a:rPr lang="en-US" sz="1400" dirty="0" err="1"/>
              <a:t>niet</a:t>
            </a:r>
            <a:r>
              <a:rPr lang="en-US" sz="1400" dirty="0"/>
              <a:t> gratis (</a:t>
            </a:r>
            <a:r>
              <a:rPr lang="en-US" sz="1400" dirty="0" err="1"/>
              <a:t>Weblogic</a:t>
            </a:r>
            <a:r>
              <a:rPr lang="en-US" sz="1400" dirty="0"/>
              <a:t> Server, Glassfish, and Tomcat), Standalone</a:t>
            </a:r>
            <a:endParaRPr lang="nl-NL" sz="1400" dirty="0"/>
          </a:p>
          <a:p>
            <a:pPr>
              <a:spcBef>
                <a:spcPts val="450"/>
              </a:spcBef>
              <a:buFont typeface="Arial"/>
              <a:buChar char="•"/>
              <a:defRPr/>
            </a:pPr>
            <a:r>
              <a:rPr lang="nl-NL" sz="1400" dirty="0"/>
              <a:t>Security: </a:t>
            </a:r>
            <a:r>
              <a:rPr lang="nl-NL" sz="1400" dirty="0" err="1"/>
              <a:t>wwv_flow_epg_include_mod_local</a:t>
            </a:r>
            <a:r>
              <a:rPr lang="nl-NL" sz="1400" dirty="0"/>
              <a:t> of een lijst in de </a:t>
            </a:r>
            <a:r>
              <a:rPr lang="nl-NL" sz="1400" dirty="0" err="1"/>
              <a:t>Listener</a:t>
            </a:r>
            <a:endParaRPr lang="en-US" sz="1400" dirty="0"/>
          </a:p>
          <a:p>
            <a:pPr>
              <a:spcBef>
                <a:spcPts val="450"/>
              </a:spcBef>
              <a:buFont typeface="Arial"/>
              <a:buChar char="•"/>
              <a:defRPr/>
            </a:pPr>
            <a:r>
              <a:rPr lang="nl-NL" sz="1400" dirty="0"/>
              <a:t>Configuratie in SQL Developer</a:t>
            </a:r>
          </a:p>
          <a:p>
            <a:pPr>
              <a:spcBef>
                <a:spcPts val="450"/>
              </a:spcBef>
              <a:buFont typeface="Arial"/>
              <a:buChar char="•"/>
              <a:defRPr/>
            </a:pPr>
            <a:r>
              <a:rPr lang="nl-NL" sz="1400" dirty="0"/>
              <a:t>Verbeterde security en performance / </a:t>
            </a:r>
            <a:r>
              <a:rPr lang="nl-NL" sz="1400" dirty="0" err="1"/>
              <a:t>RESTful</a:t>
            </a:r>
            <a:r>
              <a:rPr lang="nl-NL" sz="1400" dirty="0"/>
              <a:t> </a:t>
            </a:r>
            <a:r>
              <a:rPr lang="nl-NL" sz="1400" dirty="0" err="1"/>
              <a:t>webservices</a:t>
            </a:r>
            <a:endParaRPr lang="nl-NL" sz="1400" dirty="0"/>
          </a:p>
          <a:p>
            <a:pPr>
              <a:spcBef>
                <a:spcPts val="450"/>
              </a:spcBef>
              <a:buFont typeface="Arial"/>
              <a:buChar char="•"/>
              <a:defRPr/>
            </a:pPr>
            <a:r>
              <a:rPr lang="nl-NL" sz="1400" dirty="0"/>
              <a:t>Aanvullende functionaliteit</a:t>
            </a:r>
          </a:p>
          <a:p>
            <a:pPr>
              <a:spcBef>
                <a:spcPts val="450"/>
              </a:spcBef>
              <a:buFont typeface="Arial"/>
              <a:buChar char="•"/>
              <a:defRPr/>
            </a:pPr>
            <a:r>
              <a:rPr lang="nl-NL" sz="1400" dirty="0" err="1"/>
              <a:t>NoSQL</a:t>
            </a:r>
            <a:r>
              <a:rPr lang="nl-NL" sz="1400" dirty="0"/>
              <a:t> / JSON 12c</a:t>
            </a:r>
          </a:p>
          <a:p>
            <a:pPr>
              <a:spcBef>
                <a:spcPts val="450"/>
              </a:spcBef>
              <a:buFont typeface="Arial"/>
              <a:buChar char="•"/>
              <a:defRPr/>
            </a:pPr>
            <a:r>
              <a:rPr lang="nl-NL" sz="1400" dirty="0"/>
              <a:t>Oracle </a:t>
            </a:r>
            <a:r>
              <a:rPr lang="nl-NL" sz="1400" dirty="0" err="1"/>
              <a:t>recommendation</a:t>
            </a:r>
            <a:endParaRPr lang="nl-NL" sz="1400" dirty="0"/>
          </a:p>
          <a:p>
            <a:pPr>
              <a:spcBef>
                <a:spcPts val="450"/>
              </a:spcBef>
              <a:buFont typeface="Arial"/>
              <a:buChar char="•"/>
              <a:defRPr/>
            </a:pPr>
            <a:r>
              <a:rPr lang="nl-NL" sz="1400" dirty="0"/>
              <a:t>Gratis</a:t>
            </a:r>
          </a:p>
        </p:txBody>
      </p:sp>
      <p:pic>
        <p:nvPicPr>
          <p:cNvPr id="6" name="Picture 5"/>
          <p:cNvPicPr>
            <a:picLocks noChangeAspect="1"/>
          </p:cNvPicPr>
          <p:nvPr/>
        </p:nvPicPr>
        <p:blipFill>
          <a:blip r:embed="rId3">
            <a:alphaModFix/>
            <a:extLst>
              <a:ext uri="{BEBA8EAE-BF5A-486C-A8C5-ECC9F3942E4B}">
                <a14:imgProps xmlns:a14="http://schemas.microsoft.com/office/drawing/2010/main">
                  <a14:imgLayer r:embed="rId4">
                    <a14:imgEffect>
                      <a14:sharpenSoften amount="10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5086300" y="3501009"/>
            <a:ext cx="2664296" cy="3040773"/>
          </a:xfrm>
          <a:prstGeom prst="rect">
            <a:avLst/>
          </a:prstGeom>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sharpenSoften amount="100000"/>
                    </a14:imgEffect>
                    <a14:imgEffect>
                      <a14:brightnessContrast bright="-1000"/>
                    </a14:imgEffect>
                  </a14:imgLayer>
                </a14:imgProps>
              </a:ext>
              <a:ext uri="{28A0092B-C50C-407E-A947-70E740481C1C}">
                <a14:useLocalDpi xmlns:a14="http://schemas.microsoft.com/office/drawing/2010/main" val="0"/>
              </a:ext>
            </a:extLst>
          </a:blip>
          <a:stretch>
            <a:fillRect/>
          </a:stretch>
        </p:blipFill>
        <p:spPr>
          <a:xfrm>
            <a:off x="7570117" y="3177209"/>
            <a:ext cx="3060799" cy="3185961"/>
          </a:xfrm>
          <a:prstGeom prst="rect">
            <a:avLst/>
          </a:prstGeom>
        </p:spPr>
      </p:pic>
    </p:spTree>
    <p:extLst>
      <p:ext uri="{BB962C8B-B14F-4D97-AF65-F5344CB8AC3E}">
        <p14:creationId xmlns:p14="http://schemas.microsoft.com/office/powerpoint/2010/main" val="289692682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1"/>
          <p:cNvSpPr txBox="1">
            <a:spLocks noChangeArrowheads="1"/>
          </p:cNvSpPr>
          <p:nvPr/>
        </p:nvSpPr>
        <p:spPr bwMode="auto">
          <a:xfrm>
            <a:off x="2530475" y="0"/>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Architectuur</a:t>
            </a:r>
          </a:p>
        </p:txBody>
      </p:sp>
      <p:sp>
        <p:nvSpPr>
          <p:cNvPr id="24578" name="Text Box 2"/>
          <p:cNvSpPr txBox="1">
            <a:spLocks noChangeArrowheads="1"/>
          </p:cNvSpPr>
          <p:nvPr/>
        </p:nvSpPr>
        <p:spPr bwMode="auto">
          <a:xfrm>
            <a:off x="2557554" y="981075"/>
            <a:ext cx="7994650" cy="48958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spcBef>
                <a:spcPts val="450"/>
              </a:spcBef>
              <a:buFont typeface="Verdana" charset="0"/>
              <a:buChar char="•"/>
              <a:defRPr/>
            </a:pPr>
            <a:r>
              <a:rPr lang="en-US" sz="1600" b="0" dirty="0">
                <a:latin typeface="Verdana" charset="0"/>
              </a:rPr>
              <a:t>Metadata repository</a:t>
            </a:r>
          </a:p>
          <a:p>
            <a:pPr>
              <a:spcBef>
                <a:spcPts val="450"/>
              </a:spcBef>
              <a:buFont typeface="Verdana" charset="0"/>
              <a:buChar char="•"/>
              <a:defRPr/>
            </a:pPr>
            <a:r>
              <a:rPr lang="en-US" sz="1600" b="0" dirty="0">
                <a:latin typeface="Verdana" charset="0"/>
              </a:rPr>
              <a:t>Engine</a:t>
            </a:r>
          </a:p>
          <a:p>
            <a:pPr>
              <a:spcBef>
                <a:spcPts val="450"/>
              </a:spcBef>
              <a:buFont typeface="Verdana" charset="0"/>
              <a:buChar char="•"/>
              <a:defRPr/>
            </a:pPr>
            <a:r>
              <a:rPr lang="en-US" sz="1600" b="0" dirty="0" err="1">
                <a:latin typeface="Verdana" charset="0"/>
              </a:rPr>
              <a:t>Alle</a:t>
            </a:r>
            <a:r>
              <a:rPr lang="en-US" sz="1600" b="0" dirty="0">
                <a:latin typeface="Verdana" charset="0"/>
              </a:rPr>
              <a:t> HTML </a:t>
            </a:r>
            <a:r>
              <a:rPr lang="en-US" sz="1600" b="0" dirty="0" err="1">
                <a:latin typeface="Verdana" charset="0"/>
              </a:rPr>
              <a:t>wordt</a:t>
            </a:r>
            <a:r>
              <a:rPr lang="en-US" sz="1600" b="0" dirty="0">
                <a:latin typeface="Verdana" charset="0"/>
              </a:rPr>
              <a:t> runtime </a:t>
            </a:r>
            <a:r>
              <a:rPr lang="en-US" sz="1600" b="0" dirty="0" err="1">
                <a:latin typeface="Verdana" charset="0"/>
              </a:rPr>
              <a:t>gegenereerd</a:t>
            </a:r>
            <a:endParaRPr lang="en-US" sz="1600" b="0" dirty="0">
              <a:latin typeface="Verdana" charset="0"/>
            </a:endParaRPr>
          </a:p>
          <a:p>
            <a:pPr>
              <a:spcBef>
                <a:spcPts val="450"/>
              </a:spcBef>
              <a:defRPr/>
            </a:pPr>
            <a:endParaRPr lang="en-US" sz="1600" b="0" dirty="0">
              <a:latin typeface="Verdana" charset="0"/>
            </a:endParaRPr>
          </a:p>
          <a:p>
            <a:pPr>
              <a:spcBef>
                <a:spcPts val="450"/>
              </a:spcBef>
              <a:defRPr/>
            </a:pPr>
            <a:r>
              <a:rPr lang="en-US" sz="1600" b="0" dirty="0">
                <a:latin typeface="Verdana" charset="0"/>
              </a:rPr>
              <a:t>(APEX 5.1)</a:t>
            </a:r>
          </a:p>
          <a:p>
            <a:pPr>
              <a:spcBef>
                <a:spcPts val="450"/>
              </a:spcBef>
              <a:buFont typeface="Verdana" charset="0"/>
              <a:buChar char="•"/>
              <a:defRPr/>
            </a:pPr>
            <a:r>
              <a:rPr lang="en-US" sz="1600" b="0" dirty="0">
                <a:latin typeface="Verdana" charset="0"/>
              </a:rPr>
              <a:t>442 </a:t>
            </a:r>
            <a:r>
              <a:rPr lang="en-US" sz="1600" b="0" dirty="0" err="1">
                <a:latin typeface="Verdana" charset="0"/>
              </a:rPr>
              <a:t>tabellen</a:t>
            </a:r>
            <a:endParaRPr lang="en-US" sz="1600" b="0" dirty="0">
              <a:latin typeface="Verdana" charset="0"/>
            </a:endParaRPr>
          </a:p>
          <a:p>
            <a:pPr>
              <a:spcBef>
                <a:spcPts val="450"/>
              </a:spcBef>
              <a:buFont typeface="Verdana" charset="0"/>
              <a:buChar char="•"/>
              <a:defRPr/>
            </a:pPr>
            <a:r>
              <a:rPr lang="en-US" sz="1600" b="0" dirty="0">
                <a:latin typeface="Verdana" charset="0"/>
              </a:rPr>
              <a:t>279 PL/SQL packages </a:t>
            </a:r>
            <a:r>
              <a:rPr lang="en-US" sz="1600" b="0" dirty="0" err="1">
                <a:latin typeface="Verdana" charset="0"/>
              </a:rPr>
              <a:t>en</a:t>
            </a:r>
            <a:r>
              <a:rPr lang="en-US" sz="1600" b="0" dirty="0">
                <a:latin typeface="Verdana" charset="0"/>
              </a:rPr>
              <a:t> 500.000+ regels code</a:t>
            </a:r>
          </a:p>
          <a:p>
            <a:pPr>
              <a:spcBef>
                <a:spcPts val="450"/>
              </a:spcBef>
              <a:buFont typeface="Verdana" charset="0"/>
              <a:buChar char="•"/>
              <a:defRPr/>
            </a:pPr>
            <a:r>
              <a:rPr lang="en-US" sz="1600" b="0" dirty="0" err="1">
                <a:latin typeface="Verdana" charset="0"/>
              </a:rPr>
              <a:t>Geen</a:t>
            </a:r>
            <a:r>
              <a:rPr lang="en-US" sz="1600" b="0" dirty="0">
                <a:latin typeface="Verdana" charset="0"/>
              </a:rPr>
              <a:t> Java (op ORDS </a:t>
            </a:r>
            <a:r>
              <a:rPr lang="en-US" sz="1600" b="0" dirty="0" err="1">
                <a:latin typeface="Verdana" charset="0"/>
              </a:rPr>
              <a:t>na</a:t>
            </a:r>
            <a:r>
              <a:rPr lang="en-US" sz="1600" b="0" dirty="0">
                <a:latin typeface="Verdana" charset="0"/>
              </a:rPr>
              <a:t>)</a:t>
            </a:r>
          </a:p>
        </p:txBody>
      </p:sp>
      <p:pic>
        <p:nvPicPr>
          <p:cNvPr id="2" name="Picture 1"/>
          <p:cNvPicPr>
            <a:picLocks noChangeAspect="1"/>
          </p:cNvPicPr>
          <p:nvPr/>
        </p:nvPicPr>
        <p:blipFill>
          <a:blip r:embed="rId3"/>
          <a:stretch>
            <a:fillRect/>
          </a:stretch>
        </p:blipFill>
        <p:spPr>
          <a:xfrm>
            <a:off x="5590356" y="3284984"/>
            <a:ext cx="4454063" cy="2527452"/>
          </a:xfrm>
          <a:prstGeom prst="rect">
            <a:avLst/>
          </a:prstGeom>
        </p:spPr>
      </p:pic>
    </p:spTree>
    <p:extLst>
      <p:ext uri="{BB962C8B-B14F-4D97-AF65-F5344CB8AC3E}">
        <p14:creationId xmlns:p14="http://schemas.microsoft.com/office/powerpoint/2010/main" val="1264084464"/>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1"/>
          <p:cNvSpPr txBox="1">
            <a:spLocks noChangeArrowheads="1"/>
          </p:cNvSpPr>
          <p:nvPr/>
        </p:nvSpPr>
        <p:spPr bwMode="auto">
          <a:xfrm>
            <a:off x="2530475" y="0"/>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APEX</a:t>
            </a:r>
          </a:p>
        </p:txBody>
      </p:sp>
      <p:sp>
        <p:nvSpPr>
          <p:cNvPr id="29698" name="Text Box 2"/>
          <p:cNvSpPr txBox="1">
            <a:spLocks noChangeArrowheads="1"/>
          </p:cNvSpPr>
          <p:nvPr/>
        </p:nvSpPr>
        <p:spPr bwMode="auto">
          <a:xfrm>
            <a:off x="2566020" y="1268760"/>
            <a:ext cx="7994650" cy="48958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spcBef>
                <a:spcPts val="450"/>
              </a:spcBef>
              <a:buFont typeface="Verdana" charset="0"/>
              <a:buChar char="•"/>
              <a:defRPr/>
            </a:pPr>
            <a:r>
              <a:rPr lang="en-US" sz="2000" dirty="0">
                <a:latin typeface="Verdana" charset="0"/>
              </a:rPr>
              <a:t>APEX </a:t>
            </a:r>
            <a:r>
              <a:rPr lang="en-US" sz="2000" dirty="0" err="1">
                <a:latin typeface="Verdana" charset="0"/>
              </a:rPr>
              <a:t>applicatie</a:t>
            </a:r>
            <a:r>
              <a:rPr lang="en-US" sz="2000" dirty="0">
                <a:latin typeface="Verdana" charset="0"/>
              </a:rPr>
              <a:t> - Database </a:t>
            </a:r>
            <a:r>
              <a:rPr lang="en-US" sz="2000" dirty="0" err="1">
                <a:latin typeface="Verdana" charset="0"/>
              </a:rPr>
              <a:t>interactie</a:t>
            </a:r>
            <a:endParaRPr lang="en-US" sz="2000" dirty="0">
              <a:latin typeface="Verdana" charset="0"/>
            </a:endParaRPr>
          </a:p>
          <a:p>
            <a:pPr marL="800100" lvl="1" indent="-342900">
              <a:spcBef>
                <a:spcPts val="450"/>
              </a:spcBef>
              <a:buFont typeface="+mj-ea"/>
              <a:buAutoNum type="circleNumDbPlain"/>
              <a:defRPr/>
            </a:pPr>
            <a:r>
              <a:rPr lang="en-US" dirty="0">
                <a:latin typeface="Verdana" charset="0"/>
              </a:rPr>
              <a:t>ANONYMOUS / APEX_PUBLIC_USER (</a:t>
            </a:r>
            <a:r>
              <a:rPr lang="en-US" dirty="0" err="1">
                <a:latin typeface="Verdana" charset="0"/>
              </a:rPr>
              <a:t>minimale</a:t>
            </a:r>
            <a:r>
              <a:rPr lang="en-US" dirty="0">
                <a:latin typeface="Verdana" charset="0"/>
              </a:rPr>
              <a:t> </a:t>
            </a:r>
            <a:r>
              <a:rPr lang="en-US" dirty="0" err="1">
                <a:latin typeface="Verdana" charset="0"/>
              </a:rPr>
              <a:t>rechten</a:t>
            </a:r>
            <a:r>
              <a:rPr lang="en-US" dirty="0">
                <a:latin typeface="Verdana" charset="0"/>
              </a:rPr>
              <a:t>)</a:t>
            </a:r>
          </a:p>
          <a:p>
            <a:pPr marL="800100" lvl="1" indent="-342900">
              <a:spcBef>
                <a:spcPts val="450"/>
              </a:spcBef>
              <a:buFont typeface="+mj-ea"/>
              <a:buAutoNum type="circleNumDbPlain"/>
              <a:defRPr/>
            </a:pPr>
            <a:r>
              <a:rPr lang="en-US" dirty="0" err="1">
                <a:latin typeface="Verdana" charset="0"/>
              </a:rPr>
              <a:t>APEX_xxxxxx</a:t>
            </a:r>
            <a:r>
              <a:rPr lang="en-US" dirty="0">
                <a:latin typeface="Verdana" charset="0"/>
              </a:rPr>
              <a:t> (Repository)</a:t>
            </a:r>
          </a:p>
          <a:p>
            <a:pPr marL="800100" lvl="1" indent="-342900">
              <a:spcBef>
                <a:spcPts val="450"/>
              </a:spcBef>
              <a:buFont typeface="+mj-ea"/>
              <a:buAutoNum type="circleNumDbPlain"/>
              <a:defRPr/>
            </a:pPr>
            <a:r>
              <a:rPr lang="en-US" dirty="0" err="1">
                <a:latin typeface="Verdana" charset="0"/>
              </a:rPr>
              <a:t>sys.dbms_sys_sql.parse_as_user</a:t>
            </a:r>
            <a:r>
              <a:rPr lang="en-US" dirty="0">
                <a:latin typeface="Verdana" charset="0"/>
              </a:rPr>
              <a:t> (undocumented) </a:t>
            </a:r>
          </a:p>
          <a:p>
            <a:pPr marL="857250" lvl="2">
              <a:spcBef>
                <a:spcPts val="450"/>
              </a:spcBef>
              <a:defRPr/>
            </a:pPr>
            <a:r>
              <a:rPr lang="en-US" i="1" dirty="0"/>
              <a:t>It works the same as DBMS_SQL would however it has an additional entry point "parse as user" that allows you to parse a SQL statement as any other user in the database. That statement will be executed with their privileges. That makes this package an EXTREMELY powerful package. </a:t>
            </a:r>
            <a:r>
              <a:rPr lang="en-US" dirty="0"/>
              <a:t>(</a:t>
            </a:r>
            <a:r>
              <a:rPr lang="en-US" dirty="0" err="1"/>
              <a:t>askTom</a:t>
            </a:r>
            <a:r>
              <a:rPr lang="en-US" dirty="0"/>
              <a:t>)</a:t>
            </a:r>
            <a:endParaRPr lang="en-US" dirty="0">
              <a:latin typeface="Verdana" charset="0"/>
            </a:endParaRPr>
          </a:p>
          <a:p>
            <a:pPr marL="800100" lvl="1" indent="-342900">
              <a:spcBef>
                <a:spcPts val="450"/>
              </a:spcBef>
              <a:buFont typeface="+mj-ea"/>
              <a:buAutoNum type="circleNumDbPlain"/>
              <a:defRPr/>
            </a:pPr>
            <a:r>
              <a:rPr lang="en-US" dirty="0">
                <a:latin typeface="Verdana" charset="0"/>
              </a:rPr>
              <a:t>Schema / </a:t>
            </a:r>
            <a:r>
              <a:rPr lang="en-US" dirty="0" err="1">
                <a:latin typeface="Verdana" charset="0"/>
              </a:rPr>
              <a:t>objecten</a:t>
            </a:r>
            <a:endParaRPr lang="en-US" sz="2000" dirty="0">
              <a:latin typeface="Verdana" charset="0"/>
            </a:endParaRPr>
          </a:p>
          <a:p>
            <a:pPr>
              <a:spcBef>
                <a:spcPts val="450"/>
              </a:spcBef>
              <a:buFont typeface="Verdana" charset="0"/>
              <a:buChar char="•"/>
              <a:defRPr/>
            </a:pPr>
            <a:endParaRPr lang="en-US" dirty="0">
              <a:latin typeface="Verdana" charset="0"/>
            </a:endParaRPr>
          </a:p>
          <a:p>
            <a:pPr>
              <a:spcBef>
                <a:spcPts val="450"/>
              </a:spcBef>
              <a:buFont typeface="Verdana" charset="0"/>
              <a:buChar char="•"/>
              <a:defRPr/>
            </a:pPr>
            <a:r>
              <a:rPr lang="en-US" sz="2000" dirty="0" err="1">
                <a:latin typeface="Verdana" charset="0"/>
              </a:rPr>
              <a:t>Beheer</a:t>
            </a:r>
            <a:r>
              <a:rPr lang="en-US" sz="2000" dirty="0">
                <a:latin typeface="Verdana" charset="0"/>
              </a:rPr>
              <a:t>:</a:t>
            </a:r>
            <a:endParaRPr lang="en-US" dirty="0">
              <a:latin typeface="Verdana" charset="0"/>
            </a:endParaRPr>
          </a:p>
          <a:p>
            <a:pPr lvl="1">
              <a:spcBef>
                <a:spcPts val="450"/>
              </a:spcBef>
              <a:buFont typeface="Wingdings" charset="2"/>
              <a:buChar char="§"/>
              <a:defRPr/>
            </a:pPr>
            <a:r>
              <a:rPr lang="en-US" dirty="0">
                <a:latin typeface="Verdana" charset="0"/>
              </a:rPr>
              <a:t>APEX Administration Services: Instance - Administrator</a:t>
            </a:r>
          </a:p>
          <a:p>
            <a:pPr lvl="1">
              <a:spcBef>
                <a:spcPts val="450"/>
              </a:spcBef>
              <a:buFont typeface="Wingdings" charset="2"/>
              <a:buChar char="§"/>
              <a:defRPr/>
            </a:pPr>
            <a:r>
              <a:rPr lang="en-US" dirty="0">
                <a:latin typeface="Verdana" charset="0"/>
              </a:rPr>
              <a:t>APEX: </a:t>
            </a:r>
            <a:r>
              <a:rPr lang="en-US" dirty="0" err="1">
                <a:latin typeface="Verdana" charset="0"/>
              </a:rPr>
              <a:t>Binnen</a:t>
            </a:r>
            <a:r>
              <a:rPr lang="en-US" dirty="0">
                <a:latin typeface="Verdana" charset="0"/>
              </a:rPr>
              <a:t> workspace – Administrator</a:t>
            </a:r>
          </a:p>
          <a:p>
            <a:pPr lvl="1">
              <a:spcBef>
                <a:spcPts val="450"/>
              </a:spcBef>
              <a:buFont typeface="Wingdings" charset="2"/>
              <a:buChar char="§"/>
              <a:defRPr/>
            </a:pPr>
            <a:endParaRPr lang="en-US" dirty="0">
              <a:latin typeface="Verdana" charset="0"/>
            </a:endParaRPr>
          </a:p>
          <a:p>
            <a:pPr>
              <a:spcBef>
                <a:spcPts val="450"/>
              </a:spcBef>
              <a:buFont typeface="Verdana" charset="0"/>
              <a:buChar char="•"/>
              <a:defRPr/>
            </a:pPr>
            <a:r>
              <a:rPr lang="en-US" sz="2000" dirty="0">
                <a:latin typeface="Verdana" charset="0"/>
              </a:rPr>
              <a:t>Development:</a:t>
            </a:r>
          </a:p>
          <a:p>
            <a:pPr lvl="1">
              <a:spcBef>
                <a:spcPts val="450"/>
              </a:spcBef>
              <a:buFont typeface="Wingdings" charset="2"/>
              <a:buChar char="§"/>
              <a:defRPr/>
            </a:pPr>
            <a:r>
              <a:rPr lang="en-US" dirty="0">
                <a:latin typeface="Verdana" charset="0"/>
              </a:rPr>
              <a:t>In Workspace: APEX Application Builder</a:t>
            </a:r>
          </a:p>
          <a:p>
            <a:pPr lvl="1">
              <a:spcBef>
                <a:spcPts val="450"/>
              </a:spcBef>
              <a:buFont typeface="Wingdings" charset="2"/>
              <a:buChar char="§"/>
              <a:defRPr/>
            </a:pPr>
            <a:endParaRPr lang="en-US" dirty="0">
              <a:latin typeface="Verdana" charset="0"/>
            </a:endParaRPr>
          </a:p>
        </p:txBody>
      </p:sp>
    </p:spTree>
    <p:extLst>
      <p:ext uri="{BB962C8B-B14F-4D97-AF65-F5344CB8AC3E}">
        <p14:creationId xmlns:p14="http://schemas.microsoft.com/office/powerpoint/2010/main" val="429262387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el 1"/>
          <p:cNvSpPr>
            <a:spLocks noGrp="1"/>
          </p:cNvSpPr>
          <p:nvPr>
            <p:ph type="title" idx="4294967295"/>
          </p:nvPr>
        </p:nvSpPr>
        <p:spPr/>
        <p:txBody>
          <a:bodyPr lIns="0" tIns="0" rIns="0" bIns="0" anchor="b"/>
          <a:lstStyle/>
          <a:p>
            <a:pPr>
              <a:defRPr/>
            </a:pPr>
            <a:r>
              <a:rPr lang="nl-NL" dirty="0">
                <a:ea typeface="+mj-ea"/>
              </a:rPr>
              <a:t>1: APEX Installatie</a:t>
            </a:r>
            <a:endParaRPr lang="nl-NL" dirty="0">
              <a:ea typeface="+mj-ea"/>
              <a:cs typeface="+mj-cs"/>
            </a:endParaRPr>
          </a:p>
        </p:txBody>
      </p:sp>
      <p:sp>
        <p:nvSpPr>
          <p:cNvPr id="39939" name="Tijdelijke aanduiding voor tekst 2"/>
          <p:cNvSpPr>
            <a:spLocks noGrp="1"/>
          </p:cNvSpPr>
          <p:nvPr>
            <p:ph type="body" sz="quarter" idx="4294967295"/>
          </p:nvPr>
        </p:nvSpPr>
        <p:spPr>
          <a:xfrm>
            <a:off x="1341438" y="1776413"/>
            <a:ext cx="8483600" cy="4389437"/>
          </a:xfrm>
        </p:spPr>
        <p:txBody>
          <a:bodyPr lIns="0" tIns="0" rIns="0" bIns="0"/>
          <a:lstStyle/>
          <a:p>
            <a:pPr marL="287338" indent="-285750">
              <a:spcBef>
                <a:spcPts val="2400"/>
              </a:spcBef>
              <a:defRPr/>
            </a:pPr>
            <a:r>
              <a:rPr lang="nl-NL" sz="2400" dirty="0"/>
              <a:t>Apex Software (script)</a:t>
            </a:r>
          </a:p>
          <a:p>
            <a:pPr marL="611188" lvl="1" indent="0">
              <a:spcBef>
                <a:spcPts val="2400"/>
              </a:spcBef>
            </a:pPr>
            <a:r>
              <a:rPr lang="nl-NL" altLang="nl-NL" sz="2200" dirty="0"/>
              <a:t>DB bevat standaard meestal een wat oudere versie.</a:t>
            </a:r>
          </a:p>
          <a:p>
            <a:pPr marL="611188" lvl="1" indent="0">
              <a:spcBef>
                <a:spcPts val="2400"/>
              </a:spcBef>
            </a:pPr>
            <a:r>
              <a:rPr lang="nl-NL" altLang="nl-NL" sz="2200" dirty="0"/>
              <a:t>Oracle 12C</a:t>
            </a:r>
          </a:p>
          <a:p>
            <a:pPr marL="1030288" lvl="2" indent="0">
              <a:spcBef>
                <a:spcPts val="2400"/>
              </a:spcBef>
            </a:pPr>
            <a:r>
              <a:rPr lang="nl-NL" altLang="nl-NL" sz="2000" dirty="0"/>
              <a:t>Installeren op de container of </a:t>
            </a:r>
            <a:r>
              <a:rPr lang="nl-NL" altLang="nl-NL" sz="2000" dirty="0" err="1"/>
              <a:t>plugable</a:t>
            </a:r>
            <a:r>
              <a:rPr lang="nl-NL" altLang="nl-NL" sz="2000" dirty="0"/>
              <a:t> database</a:t>
            </a:r>
          </a:p>
          <a:p>
            <a:pPr marL="287338" indent="-285750">
              <a:spcBef>
                <a:spcPts val="2400"/>
              </a:spcBef>
              <a:defRPr/>
            </a:pPr>
            <a:r>
              <a:rPr lang="nl-NL" sz="2400" dirty="0"/>
              <a:t>Web/Applicatie server</a:t>
            </a:r>
          </a:p>
        </p:txBody>
      </p:sp>
      <p:sp>
        <p:nvSpPr>
          <p:cNvPr id="3994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1A87334-3DFD-4D43-BD13-287C5A0D0030}" type="slidenum">
              <a:rPr lang="nl-NL" altLang="nl-NL" sz="800" b="0" smtClean="0">
                <a:solidFill>
                  <a:srgbClr val="9F9F9F"/>
                </a:solidFill>
                <a:latin typeface="Calibri" panose="020F0502020204030204" pitchFamily="34" charset="0"/>
              </a:rPr>
              <a:pPr eaLnBrk="1" hangingPunct="1">
                <a:spcBef>
                  <a:spcPct val="0"/>
                </a:spcBef>
                <a:buClrTx/>
                <a:buFontTx/>
                <a:buNone/>
              </a:pPr>
              <a:t>28</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952500" indent="-284163">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3716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7907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2098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667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3124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5814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4038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800" dirty="0">
                <a:solidFill>
                  <a:schemeClr val="tx2"/>
                </a:solidFill>
              </a:rPr>
              <a:t>2: APEX Inrichting (</a:t>
            </a:r>
            <a:r>
              <a:rPr lang="nl-NL" altLang="nl-NL" sz="2800" dirty="0" err="1">
                <a:solidFill>
                  <a:schemeClr val="tx2"/>
                </a:solidFill>
              </a:rPr>
              <a:t>Workspace</a:t>
            </a:r>
            <a:r>
              <a:rPr lang="nl-NL" altLang="nl-NL" sz="2800" dirty="0">
                <a:solidFill>
                  <a:schemeClr val="tx2"/>
                </a:solidFill>
              </a:rPr>
              <a:t>)</a:t>
            </a:r>
          </a:p>
        </p:txBody>
      </p:sp>
      <p:sp>
        <p:nvSpPr>
          <p:cNvPr id="5" name="Tijdelijke aanduiding voor tekst 2"/>
          <p:cNvSpPr txBox="1">
            <a:spLocks/>
          </p:cNvSpPr>
          <p:nvPr/>
        </p:nvSpPr>
        <p:spPr bwMode="auto">
          <a:xfrm>
            <a:off x="1355725" y="2780928"/>
            <a:ext cx="8483600" cy="3384922"/>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mn-cs"/>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344488">
              <a:spcBef>
                <a:spcPts val="2400"/>
              </a:spcBef>
              <a:defRPr/>
            </a:pPr>
            <a:r>
              <a:rPr lang="nl-NL" sz="2400" b="0" dirty="0"/>
              <a:t>Security container</a:t>
            </a:r>
          </a:p>
          <a:p>
            <a:pPr marL="344488">
              <a:spcBef>
                <a:spcPts val="2400"/>
              </a:spcBef>
              <a:defRPr/>
            </a:pPr>
            <a:r>
              <a:rPr lang="nl-NL" sz="2400" b="0" dirty="0"/>
              <a:t>Verbinding met de database</a:t>
            </a:r>
          </a:p>
          <a:p>
            <a:pPr marL="954088" lvl="1">
              <a:spcBef>
                <a:spcPts val="2400"/>
              </a:spcBef>
              <a:defRPr/>
            </a:pPr>
            <a:r>
              <a:rPr lang="nl-NL" sz="2200" b="0" dirty="0" err="1"/>
              <a:t>Parsing</a:t>
            </a:r>
            <a:r>
              <a:rPr lang="nl-NL" sz="2200" b="0" dirty="0"/>
              <a:t> schema</a:t>
            </a:r>
          </a:p>
          <a:p>
            <a:pPr marL="954088" lvl="1">
              <a:spcBef>
                <a:spcPts val="2400"/>
              </a:spcBef>
              <a:defRPr/>
            </a:pPr>
            <a:r>
              <a:rPr lang="nl-NL" sz="2200" b="0" dirty="0"/>
              <a:t>Secundaire schema’s</a:t>
            </a:r>
          </a:p>
          <a:p>
            <a:pPr marL="1588" indent="0">
              <a:spcBef>
                <a:spcPts val="2400"/>
              </a:spcBef>
              <a:buFontTx/>
              <a:buNone/>
              <a:defRPr/>
            </a:pPr>
            <a:endParaRPr lang="nl-NL" dirty="0"/>
          </a:p>
        </p:txBody>
      </p:sp>
      <p:pic>
        <p:nvPicPr>
          <p:cNvPr id="4" name="Afbeelding 3"/>
          <p:cNvPicPr>
            <a:picLocks noChangeAspect="1"/>
          </p:cNvPicPr>
          <p:nvPr/>
        </p:nvPicPr>
        <p:blipFill>
          <a:blip r:embed="rId3"/>
          <a:stretch>
            <a:fillRect/>
          </a:stretch>
        </p:blipFill>
        <p:spPr>
          <a:xfrm>
            <a:off x="1413892" y="1124744"/>
            <a:ext cx="10270876" cy="1534829"/>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Agenda: Dag 1</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err="1">
                <a:cs typeface="+mn-cs"/>
              </a:rPr>
              <a:t>Introductie</a:t>
            </a:r>
            <a:endParaRPr lang="en-US" sz="2400" b="0" dirty="0">
              <a:cs typeface="+mn-cs"/>
            </a:endParaRPr>
          </a:p>
          <a:p>
            <a:pPr marL="1588" indent="0">
              <a:spcBef>
                <a:spcPts val="2400"/>
              </a:spcBef>
              <a:buFontTx/>
              <a:buNone/>
              <a:defRPr/>
            </a:pPr>
            <a:r>
              <a:rPr lang="en-US" sz="2400" b="0" dirty="0" err="1">
                <a:cs typeface="+mn-cs"/>
              </a:rPr>
              <a:t>Installatie</a:t>
            </a:r>
            <a:r>
              <a:rPr lang="en-US" sz="2400" b="0" dirty="0">
                <a:cs typeface="+mn-cs"/>
              </a:rPr>
              <a:t> &amp; </a:t>
            </a:r>
            <a:r>
              <a:rPr lang="en-US" sz="2400" b="0" dirty="0" err="1">
                <a:cs typeface="+mn-cs"/>
              </a:rPr>
              <a:t>Inrichting</a:t>
            </a:r>
            <a:endParaRPr lang="en-US" sz="2400" b="0" dirty="0">
              <a:cs typeface="+mn-cs"/>
            </a:endParaRPr>
          </a:p>
          <a:p>
            <a:pPr marL="1588" indent="0">
              <a:spcBef>
                <a:spcPts val="2400"/>
              </a:spcBef>
              <a:buNone/>
              <a:defRPr/>
            </a:pPr>
            <a:r>
              <a:rPr lang="en-US" sz="2400" b="0" dirty="0"/>
              <a:t>SQL Workshop</a:t>
            </a:r>
          </a:p>
          <a:p>
            <a:pPr marL="1588" indent="0">
              <a:spcBef>
                <a:spcPts val="2400"/>
              </a:spcBef>
              <a:buFontTx/>
              <a:buNone/>
              <a:defRPr/>
            </a:pPr>
            <a:r>
              <a:rPr lang="en-US" sz="2400" b="0" dirty="0">
                <a:cs typeface="+mn-cs"/>
              </a:rPr>
              <a:t>Application Builder &amp; </a:t>
            </a:r>
            <a:r>
              <a:rPr lang="en-US" sz="2400" b="0" dirty="0" err="1">
                <a:cs typeface="+mn-cs"/>
              </a:rPr>
              <a:t>Onderhoud</a:t>
            </a:r>
            <a:r>
              <a:rPr lang="en-US" sz="2400" b="0" dirty="0">
                <a:cs typeface="+mn-cs"/>
              </a:rPr>
              <a:t> van Pages</a:t>
            </a:r>
          </a:p>
          <a:p>
            <a:pPr marL="1588" indent="0">
              <a:spcBef>
                <a:spcPts val="2400"/>
              </a:spcBef>
              <a:buFontTx/>
              <a:buNone/>
              <a:defRPr/>
            </a:pPr>
            <a:r>
              <a:rPr lang="en-US" sz="2400" b="0" dirty="0">
                <a:cs typeface="+mn-cs"/>
              </a:rPr>
              <a:t>Packaged Applications</a:t>
            </a:r>
          </a:p>
          <a:p>
            <a:pPr marL="1588" indent="0">
              <a:spcBef>
                <a:spcPts val="2400"/>
              </a:spcBef>
              <a:buFontTx/>
              <a:buNone/>
              <a:defRPr/>
            </a:pPr>
            <a:r>
              <a:rPr lang="en-US" sz="2400" b="0" dirty="0">
                <a:cs typeface="+mn-cs"/>
              </a:rPr>
              <a:t>Reports</a:t>
            </a:r>
          </a:p>
          <a:p>
            <a:pPr marL="1588" indent="0">
              <a:spcBef>
                <a:spcPts val="2400"/>
              </a:spcBef>
              <a:buFontTx/>
              <a:buNone/>
              <a:defRPr/>
            </a:pPr>
            <a:endParaRPr lang="nl-NL" sz="1800" dirty="0">
              <a:cs typeface="+mn-cs"/>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
          <p:cNvSpPr txBox="1">
            <a:spLocks noChangeArrowheads="1"/>
          </p:cNvSpPr>
          <p:nvPr/>
        </p:nvSpPr>
        <p:spPr bwMode="auto">
          <a:xfrm>
            <a:off x="2530475" y="0"/>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a:latin typeface="Verdana" charset="0"/>
              </a:rPr>
              <a:t>Workspaces – schemas – applications </a:t>
            </a:r>
          </a:p>
        </p:txBody>
      </p:sp>
      <p:sp>
        <p:nvSpPr>
          <p:cNvPr id="28674" name="Text Box 2"/>
          <p:cNvSpPr txBox="1">
            <a:spLocks noChangeArrowheads="1"/>
          </p:cNvSpPr>
          <p:nvPr/>
        </p:nvSpPr>
        <p:spPr bwMode="auto">
          <a:xfrm>
            <a:off x="2494013" y="836713"/>
            <a:ext cx="7786687" cy="283959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lnSpc>
                <a:spcPct val="80000"/>
              </a:lnSpc>
              <a:spcBef>
                <a:spcPts val="425"/>
              </a:spcBef>
              <a:buFont typeface="Verdana" charset="0"/>
              <a:buChar char="•"/>
              <a:defRPr/>
            </a:pPr>
            <a:r>
              <a:rPr lang="nl-NL" sz="1700" dirty="0">
                <a:latin typeface="Verdana" charset="0"/>
              </a:rPr>
              <a:t>In </a:t>
            </a:r>
            <a:r>
              <a:rPr lang="en-US" sz="1700" dirty="0">
                <a:latin typeface="Verdana" charset="0"/>
              </a:rPr>
              <a:t>APEX</a:t>
            </a:r>
            <a:r>
              <a:rPr lang="nl-NL" sz="1700" dirty="0">
                <a:latin typeface="Verdana" charset="0"/>
              </a:rPr>
              <a:t> kunnen meerdere </a:t>
            </a:r>
            <a:r>
              <a:rPr lang="nl-NL" sz="1700" dirty="0" err="1">
                <a:latin typeface="Verdana" charset="0"/>
              </a:rPr>
              <a:t>workspaces</a:t>
            </a:r>
            <a:r>
              <a:rPr lang="nl-NL" sz="1700" dirty="0">
                <a:latin typeface="Verdana" charset="0"/>
              </a:rPr>
              <a:t> worden gemaakt door de </a:t>
            </a:r>
            <a:r>
              <a:rPr lang="en-US" sz="1700" dirty="0">
                <a:latin typeface="Verdana" charset="0"/>
              </a:rPr>
              <a:t>APEX</a:t>
            </a:r>
            <a:r>
              <a:rPr lang="nl-NL" sz="1700" dirty="0">
                <a:latin typeface="Verdana" charset="0"/>
              </a:rPr>
              <a:t> </a:t>
            </a:r>
            <a:r>
              <a:rPr lang="nl-NL" sz="1700" dirty="0" err="1">
                <a:latin typeface="Verdana" charset="0"/>
              </a:rPr>
              <a:t>instance</a:t>
            </a:r>
            <a:r>
              <a:rPr lang="nl-NL" sz="1700" dirty="0">
                <a:latin typeface="Verdana" charset="0"/>
              </a:rPr>
              <a:t> administrator (</a:t>
            </a:r>
            <a:r>
              <a:rPr lang="nl-NL" sz="1700" dirty="0" err="1">
                <a:latin typeface="Verdana" charset="0"/>
              </a:rPr>
              <a:t>internal</a:t>
            </a:r>
            <a:r>
              <a:rPr lang="nl-NL" sz="1700" dirty="0">
                <a:latin typeface="Verdana" charset="0"/>
              </a:rPr>
              <a:t>/</a:t>
            </a:r>
            <a:r>
              <a:rPr lang="nl-NL" sz="1700" dirty="0" err="1">
                <a:latin typeface="Verdana" charset="0"/>
              </a:rPr>
              <a:t>admin</a:t>
            </a:r>
            <a:r>
              <a:rPr lang="nl-NL" sz="1700" dirty="0">
                <a:latin typeface="Verdana" charset="0"/>
              </a:rPr>
              <a:t>).</a:t>
            </a:r>
          </a:p>
          <a:p>
            <a:pPr>
              <a:lnSpc>
                <a:spcPct val="80000"/>
              </a:lnSpc>
              <a:spcBef>
                <a:spcPts val="425"/>
              </a:spcBef>
              <a:buFont typeface="Verdana" charset="0"/>
              <a:buChar char="•"/>
              <a:defRPr/>
            </a:pPr>
            <a:r>
              <a:rPr lang="nl-NL" sz="1700" dirty="0">
                <a:latin typeface="Verdana" charset="0"/>
              </a:rPr>
              <a:t>Een </a:t>
            </a:r>
            <a:r>
              <a:rPr lang="nl-NL" sz="1700" dirty="0" err="1">
                <a:latin typeface="Verdana" charset="0"/>
              </a:rPr>
              <a:t>workspace</a:t>
            </a:r>
            <a:r>
              <a:rPr lang="nl-NL" sz="1700" dirty="0">
                <a:latin typeface="Verdana" charset="0"/>
              </a:rPr>
              <a:t> kan worden gebaseerd op 1 of meerdere database schema’s.</a:t>
            </a:r>
          </a:p>
          <a:p>
            <a:pPr>
              <a:lnSpc>
                <a:spcPct val="80000"/>
              </a:lnSpc>
              <a:spcBef>
                <a:spcPts val="425"/>
              </a:spcBef>
              <a:buFont typeface="Verdana" charset="0"/>
              <a:buChar char="•"/>
              <a:defRPr/>
            </a:pPr>
            <a:r>
              <a:rPr lang="nl-NL" sz="1700" dirty="0">
                <a:latin typeface="Verdana" charset="0"/>
              </a:rPr>
              <a:t>Binnen een </a:t>
            </a:r>
            <a:r>
              <a:rPr lang="nl-NL" sz="1700" dirty="0" err="1">
                <a:latin typeface="Verdana" charset="0"/>
              </a:rPr>
              <a:t>workspace</a:t>
            </a:r>
            <a:r>
              <a:rPr lang="nl-NL" sz="1700" dirty="0">
                <a:latin typeface="Verdana" charset="0"/>
              </a:rPr>
              <a:t> kunnen meerdere applicaties worden gemaakt.</a:t>
            </a:r>
          </a:p>
          <a:p>
            <a:pPr>
              <a:lnSpc>
                <a:spcPct val="80000"/>
              </a:lnSpc>
              <a:spcBef>
                <a:spcPts val="425"/>
              </a:spcBef>
              <a:buFont typeface="Verdana" charset="0"/>
              <a:buChar char="•"/>
              <a:defRPr/>
            </a:pPr>
            <a:r>
              <a:rPr lang="nl-NL" sz="1700" dirty="0">
                <a:latin typeface="Verdana" charset="0"/>
              </a:rPr>
              <a:t>Binnen een </a:t>
            </a:r>
            <a:r>
              <a:rPr lang="nl-NL" sz="1700" dirty="0" err="1">
                <a:latin typeface="Verdana" charset="0"/>
              </a:rPr>
              <a:t>workspace</a:t>
            </a:r>
            <a:r>
              <a:rPr lang="nl-NL" sz="1700" dirty="0">
                <a:latin typeface="Verdana" charset="0"/>
              </a:rPr>
              <a:t> zijn 3 soorten gebruikers te onderscheiden </a:t>
            </a:r>
            <a:r>
              <a:rPr lang="nl-NL" sz="1700" dirty="0" err="1">
                <a:latin typeface="Verdana" charset="0"/>
              </a:rPr>
              <a:t>workspace</a:t>
            </a:r>
            <a:r>
              <a:rPr lang="nl-NL" sz="1700" dirty="0">
                <a:latin typeface="Verdana" charset="0"/>
              </a:rPr>
              <a:t> administrators, </a:t>
            </a:r>
            <a:r>
              <a:rPr lang="nl-NL" sz="1700" dirty="0" err="1">
                <a:latin typeface="Verdana" charset="0"/>
              </a:rPr>
              <a:t>developers</a:t>
            </a:r>
            <a:r>
              <a:rPr lang="nl-NL" sz="1700" dirty="0">
                <a:latin typeface="Verdana" charset="0"/>
              </a:rPr>
              <a:t> en users. </a:t>
            </a:r>
          </a:p>
          <a:p>
            <a:pPr>
              <a:lnSpc>
                <a:spcPct val="80000"/>
              </a:lnSpc>
              <a:spcBef>
                <a:spcPts val="425"/>
              </a:spcBef>
              <a:buFont typeface="Verdana" charset="0"/>
              <a:buChar char="•"/>
              <a:defRPr/>
            </a:pPr>
            <a:r>
              <a:rPr lang="nl-NL" sz="1700" dirty="0">
                <a:latin typeface="Verdana" charset="0"/>
              </a:rPr>
              <a:t>Een applicatie heeft betrekking op de schema's van een </a:t>
            </a:r>
            <a:r>
              <a:rPr lang="nl-NL" sz="1700" dirty="0" err="1">
                <a:latin typeface="Verdana" charset="0"/>
              </a:rPr>
              <a:t>workspace</a:t>
            </a:r>
            <a:r>
              <a:rPr lang="nl-NL" sz="1700" dirty="0">
                <a:latin typeface="Verdana" charset="0"/>
              </a:rPr>
              <a:t>. Een user kan hier verder in beperkt worden.</a:t>
            </a:r>
          </a:p>
        </p:txBody>
      </p:sp>
      <p:pic>
        <p:nvPicPr>
          <p:cNvPr id="2" name="Picture 1"/>
          <p:cNvPicPr>
            <a:picLocks noChangeAspect="1"/>
          </p:cNvPicPr>
          <p:nvPr/>
        </p:nvPicPr>
        <p:blipFill>
          <a:blip r:embed="rId3"/>
          <a:stretch>
            <a:fillRect/>
          </a:stretch>
        </p:blipFill>
        <p:spPr>
          <a:xfrm>
            <a:off x="3171881" y="3284984"/>
            <a:ext cx="6033775" cy="3240360"/>
          </a:xfrm>
          <a:prstGeom prst="rect">
            <a:avLst/>
          </a:prstGeom>
        </p:spPr>
      </p:pic>
    </p:spTree>
    <p:extLst>
      <p:ext uri="{BB962C8B-B14F-4D97-AF65-F5344CB8AC3E}">
        <p14:creationId xmlns:p14="http://schemas.microsoft.com/office/powerpoint/2010/main" val="390079395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p:cNvSpPr txBox="1">
            <a:spLocks/>
          </p:cNvSpPr>
          <p:nvPr/>
        </p:nvSpPr>
        <p:spPr bwMode="auto">
          <a:xfrm>
            <a:off x="1344613" y="0"/>
            <a:ext cx="10656887"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952500" indent="-284163">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3716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7907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2098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667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3124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5814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4038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800" dirty="0">
                <a:solidFill>
                  <a:schemeClr val="tx2"/>
                </a:solidFill>
              </a:rPr>
              <a:t>1: APEX Inrichting (Gebruikers)</a:t>
            </a:r>
          </a:p>
        </p:txBody>
      </p:sp>
      <p:sp>
        <p:nvSpPr>
          <p:cNvPr id="5" name="Tijdelijke aanduiding voor tekst 2"/>
          <p:cNvSpPr txBox="1">
            <a:spLocks/>
          </p:cNvSpPr>
          <p:nvPr/>
        </p:nvSpPr>
        <p:spPr bwMode="auto">
          <a:xfrm>
            <a:off x="1355725"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mn-cs"/>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344488">
              <a:spcBef>
                <a:spcPts val="2400"/>
              </a:spcBef>
              <a:defRPr/>
            </a:pPr>
            <a:r>
              <a:rPr lang="nl-NL" sz="2400" b="0" dirty="0" err="1"/>
              <a:t>Workspace</a:t>
            </a:r>
            <a:r>
              <a:rPr lang="nl-NL" sz="2400" b="0" dirty="0"/>
              <a:t> administrators</a:t>
            </a:r>
          </a:p>
          <a:p>
            <a:pPr marL="344488">
              <a:spcBef>
                <a:spcPts val="2400"/>
              </a:spcBef>
              <a:defRPr/>
            </a:pPr>
            <a:r>
              <a:rPr lang="nl-NL" sz="2400" b="0" dirty="0"/>
              <a:t>Developers</a:t>
            </a:r>
          </a:p>
          <a:p>
            <a:pPr marL="344488">
              <a:spcBef>
                <a:spcPts val="2400"/>
              </a:spcBef>
              <a:defRPr/>
            </a:pPr>
            <a:r>
              <a:rPr lang="nl-NL" sz="2400" b="0" dirty="0"/>
              <a:t>End users</a:t>
            </a:r>
          </a:p>
          <a:p>
            <a:pPr marL="344488">
              <a:spcBef>
                <a:spcPts val="2400"/>
              </a:spcBef>
              <a:defRPr/>
            </a:pPr>
            <a:r>
              <a:rPr lang="nl-NL" sz="2400" b="0" dirty="0"/>
              <a:t>APEX administrators</a:t>
            </a:r>
          </a:p>
          <a:p>
            <a:pPr marL="1588" indent="0">
              <a:spcBef>
                <a:spcPts val="2400"/>
              </a:spcBef>
              <a:buFontTx/>
              <a:buNone/>
              <a:defRPr/>
            </a:pPr>
            <a:endParaRPr lang="nl-NL" dirty="0"/>
          </a:p>
        </p:txBody>
      </p:sp>
    </p:spTree>
    <p:extLst>
      <p:ext uri="{BB962C8B-B14F-4D97-AF65-F5344CB8AC3E}">
        <p14:creationId xmlns:p14="http://schemas.microsoft.com/office/powerpoint/2010/main" val="388164916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el 1"/>
          <p:cNvSpPr>
            <a:spLocks noGrp="1"/>
          </p:cNvSpPr>
          <p:nvPr>
            <p:ph type="title" idx="4294967295"/>
          </p:nvPr>
        </p:nvSpPr>
        <p:spPr/>
        <p:txBody>
          <a:bodyPr lIns="0" tIns="0" rIns="0" bIns="0" anchor="b"/>
          <a:lstStyle/>
          <a:p>
            <a:pPr>
              <a:defRPr/>
            </a:pPr>
            <a:r>
              <a:rPr lang="nl-NL">
                <a:ea typeface="+mj-ea"/>
                <a:cs typeface="+mj-cs"/>
              </a:rPr>
              <a:t>2: APEX Installatie &amp; Inrichting</a:t>
            </a:r>
          </a:p>
        </p:txBody>
      </p:sp>
      <p:sp>
        <p:nvSpPr>
          <p:cNvPr id="70658" name="Tijdelijke aanduiding voor tekst 2"/>
          <p:cNvSpPr>
            <a:spLocks noGrp="1"/>
          </p:cNvSpPr>
          <p:nvPr>
            <p:ph type="body" sz="quarter" idx="4294967295"/>
          </p:nvPr>
        </p:nvSpPr>
        <p:spPr>
          <a:xfrm>
            <a:off x="1341438" y="1776413"/>
            <a:ext cx="10660062" cy="4389437"/>
          </a:xfrm>
        </p:spPr>
        <p:txBody>
          <a:bodyPr lIns="0" tIns="0" rIns="0" bIns="0"/>
          <a:lstStyle/>
          <a:p>
            <a:pPr marL="268288" indent="-266700">
              <a:spcBef>
                <a:spcPts val="2400"/>
              </a:spcBef>
              <a:buFontTx/>
              <a:buNone/>
              <a:defRPr/>
            </a:pPr>
            <a:r>
              <a:rPr lang="nl-NL" sz="2400" dirty="0">
                <a:ea typeface="+mn-ea"/>
                <a:cs typeface="+mn-cs"/>
              </a:rPr>
              <a:t>Benodigdheden om in te loggen:</a:t>
            </a:r>
          </a:p>
          <a:p>
            <a:pPr marL="268288" indent="-266700">
              <a:spcBef>
                <a:spcPts val="2400"/>
              </a:spcBef>
              <a:defRPr/>
            </a:pPr>
            <a:r>
              <a:rPr lang="nl-NL" sz="2400" dirty="0">
                <a:ea typeface="+mn-ea"/>
                <a:cs typeface="+mn-cs"/>
              </a:rPr>
              <a:t>Workspace</a:t>
            </a:r>
          </a:p>
          <a:p>
            <a:pPr marL="268288" indent="-266700">
              <a:spcBef>
                <a:spcPts val="2400"/>
              </a:spcBef>
              <a:defRPr/>
            </a:pPr>
            <a:r>
              <a:rPr lang="nl-NL" sz="2400" dirty="0" err="1">
                <a:ea typeface="+mn-ea"/>
                <a:cs typeface="+mn-cs"/>
              </a:rPr>
              <a:t>UserID</a:t>
            </a:r>
            <a:endParaRPr lang="nl-NL" sz="2400" dirty="0">
              <a:ea typeface="+mn-ea"/>
              <a:cs typeface="+mn-cs"/>
            </a:endParaRPr>
          </a:p>
          <a:p>
            <a:pPr marL="268288" indent="-266700">
              <a:spcBef>
                <a:spcPts val="2400"/>
              </a:spcBef>
              <a:defRPr/>
            </a:pPr>
            <a:r>
              <a:rPr lang="nl-NL" sz="2400" dirty="0">
                <a:ea typeface="+mn-ea"/>
                <a:cs typeface="+mn-cs"/>
              </a:rPr>
              <a:t>Password</a:t>
            </a:r>
          </a:p>
        </p:txBody>
      </p:sp>
      <p:sp>
        <p:nvSpPr>
          <p:cNvPr id="460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4CBF748-F5B1-4AF9-8D6D-C10D998CD9C0}" type="slidenum">
              <a:rPr lang="nl-NL" altLang="nl-NL" sz="800" b="0" smtClean="0">
                <a:solidFill>
                  <a:srgbClr val="9F9F9F"/>
                </a:solidFill>
                <a:latin typeface="Calibri" panose="020F0502020204030204" pitchFamily="34" charset="0"/>
              </a:rPr>
              <a:pPr eaLnBrk="1" hangingPunct="1">
                <a:spcBef>
                  <a:spcPct val="0"/>
                </a:spcBef>
                <a:buClrTx/>
                <a:buFontTx/>
                <a:buNone/>
              </a:pPr>
              <a:t>32</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2"/>
          <a:stretch>
            <a:fillRect/>
          </a:stretch>
        </p:blipFill>
        <p:spPr>
          <a:xfrm>
            <a:off x="7030516" y="1556792"/>
            <a:ext cx="4102311" cy="4362674"/>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el 1"/>
          <p:cNvSpPr>
            <a:spLocks noGrp="1"/>
          </p:cNvSpPr>
          <p:nvPr>
            <p:ph type="title" idx="4294967295"/>
          </p:nvPr>
        </p:nvSpPr>
        <p:spPr/>
        <p:txBody>
          <a:bodyPr lIns="0" tIns="0" rIns="0" bIns="0" anchor="b"/>
          <a:lstStyle/>
          <a:p>
            <a:pPr>
              <a:defRPr/>
            </a:pPr>
            <a:r>
              <a:rPr lang="nl-NL">
                <a:ea typeface="+mj-ea"/>
                <a:cs typeface="+mj-cs"/>
              </a:rPr>
              <a:t>2: APEX Installatie &amp; Inrichting</a:t>
            </a:r>
          </a:p>
        </p:txBody>
      </p:sp>
      <p:sp>
        <p:nvSpPr>
          <p:cNvPr id="73730" name="Tijdelijke aanduiding voor tekst 2"/>
          <p:cNvSpPr>
            <a:spLocks noGrp="1"/>
          </p:cNvSpPr>
          <p:nvPr>
            <p:ph type="body" sz="quarter" idx="4294967295"/>
          </p:nvPr>
        </p:nvSpPr>
        <p:spPr>
          <a:xfrm>
            <a:off x="1341438" y="1341438"/>
            <a:ext cx="8483600" cy="4824412"/>
          </a:xfrm>
        </p:spPr>
        <p:txBody>
          <a:bodyPr lIns="0" tIns="0" rIns="0" bIns="0"/>
          <a:lstStyle/>
          <a:p>
            <a:pPr marL="1588" indent="0">
              <a:spcBef>
                <a:spcPts val="2400"/>
              </a:spcBef>
              <a:buFontTx/>
              <a:buNone/>
              <a:defRPr/>
            </a:pPr>
            <a:r>
              <a:rPr lang="nl-NL" sz="2400" dirty="0">
                <a:ea typeface="+mn-ea"/>
                <a:cs typeface="+mn-cs"/>
              </a:rPr>
              <a:t>4 hoofdgebieden:</a:t>
            </a:r>
          </a:p>
          <a:p>
            <a:pPr marL="344488">
              <a:spcBef>
                <a:spcPts val="2400"/>
              </a:spcBef>
              <a:defRPr/>
            </a:pPr>
            <a:r>
              <a:rPr lang="en-US" sz="2400" dirty="0">
                <a:ea typeface="+mn-ea"/>
                <a:cs typeface="+mn-cs"/>
              </a:rPr>
              <a:t>Create</a:t>
            </a:r>
          </a:p>
          <a:p>
            <a:pPr marL="344488">
              <a:spcBef>
                <a:spcPts val="2400"/>
              </a:spcBef>
              <a:defRPr/>
            </a:pPr>
            <a:r>
              <a:rPr lang="en-US" sz="2400" dirty="0">
                <a:ea typeface="+mn-ea"/>
                <a:cs typeface="+mn-cs"/>
              </a:rPr>
              <a:t>Import</a:t>
            </a:r>
          </a:p>
          <a:p>
            <a:pPr marL="344488">
              <a:spcBef>
                <a:spcPts val="2400"/>
              </a:spcBef>
              <a:defRPr/>
            </a:pPr>
            <a:r>
              <a:rPr lang="en-US" sz="2400" dirty="0">
                <a:ea typeface="+mn-ea"/>
                <a:cs typeface="+mn-cs"/>
              </a:rPr>
              <a:t>Dashboard</a:t>
            </a:r>
          </a:p>
          <a:p>
            <a:pPr marL="344488">
              <a:spcBef>
                <a:spcPts val="2400"/>
              </a:spcBef>
              <a:defRPr/>
            </a:pPr>
            <a:r>
              <a:rPr lang="en-US" sz="2400" dirty="0">
                <a:ea typeface="+mn-ea"/>
                <a:cs typeface="+mn-cs"/>
              </a:rPr>
              <a:t>Workspace Utilities</a:t>
            </a:r>
            <a:endParaRPr lang="nl-NL" sz="2400" dirty="0">
              <a:ea typeface="+mn-ea"/>
              <a:cs typeface="+mn-cs"/>
            </a:endParaRPr>
          </a:p>
        </p:txBody>
      </p:sp>
      <p:sp>
        <p:nvSpPr>
          <p:cNvPr id="501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1D059730-1385-4415-9A00-2A1E5BEC053D}" type="slidenum">
              <a:rPr lang="nl-NL" altLang="nl-NL" sz="800" b="0" smtClean="0">
                <a:solidFill>
                  <a:srgbClr val="9F9F9F"/>
                </a:solidFill>
                <a:latin typeface="Calibri" panose="020F0502020204030204" pitchFamily="34" charset="0"/>
              </a:rPr>
              <a:pPr eaLnBrk="1" hangingPunct="1">
                <a:spcBef>
                  <a:spcPct val="0"/>
                </a:spcBef>
                <a:buClrTx/>
                <a:buFontTx/>
                <a:buNone/>
              </a:pPr>
              <a:t>33</a:t>
            </a:fld>
            <a:endParaRPr lang="nl-NL" altLang="nl-NL" sz="800" b="0">
              <a:solidFill>
                <a:srgbClr val="9F9F9F"/>
              </a:solidFill>
              <a:latin typeface="Calibri" panose="020F0502020204030204" pitchFamily="34" charset="0"/>
            </a:endParaRPr>
          </a:p>
        </p:txBody>
      </p:sp>
      <p:pic>
        <p:nvPicPr>
          <p:cNvPr id="5018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463" y="4629150"/>
            <a:ext cx="10239375" cy="139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p:txBody>
          <a:bodyPr/>
          <a:lstStyle/>
          <a:p>
            <a:pPr>
              <a:defRPr/>
            </a:pPr>
            <a:r>
              <a:rPr lang="en-US">
                <a:ea typeface="+mj-ea"/>
                <a:cs typeface="+mj-cs"/>
              </a:rPr>
              <a:t>1: Vragen</a:t>
            </a:r>
            <a:endParaRPr lang="nl-NL">
              <a:ea typeface="+mj-ea"/>
              <a:cs typeface="+mj-cs"/>
            </a:endParaRPr>
          </a:p>
        </p:txBody>
      </p:sp>
      <p:sp>
        <p:nvSpPr>
          <p:cNvPr id="37891" name="Rectangle 3"/>
          <p:cNvSpPr>
            <a:spLocks noGrp="1" noChangeArrowheads="1"/>
          </p:cNvSpPr>
          <p:nvPr>
            <p:ph type="body" idx="1"/>
          </p:nvPr>
        </p:nvSpPr>
        <p:spPr/>
        <p:txBody>
          <a:bodyPr/>
          <a:lstStyle/>
          <a:p>
            <a:pPr marL="0" indent="0">
              <a:buFontTx/>
              <a:buNone/>
            </a:pPr>
            <a:r>
              <a:rPr lang="nl-NL" altLang="nl-NL" sz="2400" b="1" dirty="0"/>
              <a:t>Oefeningen Hoofdstuk 1 &amp; 2</a:t>
            </a:r>
          </a:p>
          <a:p>
            <a:pPr marL="0" indent="0"/>
            <a:endParaRPr lang="nl-NL" altLang="nl-NL" sz="2400" dirty="0"/>
          </a:p>
          <a:p>
            <a:pPr marL="457200" indent="-457200">
              <a:buFont typeface="+mj-lt"/>
              <a:buAutoNum type="arabicPeriod"/>
            </a:pPr>
            <a:r>
              <a:rPr lang="nl-NL" altLang="nl-NL" sz="2400" dirty="0"/>
              <a:t>Richtlijnen voor het lezen van de documentatie en de oefeningen; </a:t>
            </a:r>
            <a:r>
              <a:rPr lang="nl-NL" altLang="nl-NL" sz="2400" dirty="0" err="1"/>
              <a:t>conventions</a:t>
            </a:r>
            <a:endParaRPr lang="nl-NL" altLang="nl-NL" sz="2400" dirty="0"/>
          </a:p>
          <a:p>
            <a:pPr marL="457200" indent="-457200">
              <a:buFont typeface="+mj-lt"/>
              <a:buAutoNum type="arabicPeriod"/>
            </a:pPr>
            <a:r>
              <a:rPr lang="nl-NL" altLang="nl-NL" sz="2400" dirty="0"/>
              <a:t>Aanmaken workspace en gebruiker.</a:t>
            </a:r>
          </a:p>
          <a:p>
            <a:pPr marL="457200" indent="-457200">
              <a:buFont typeface="+mj-lt"/>
              <a:buAutoNum type="arabicPeriod"/>
            </a:pPr>
            <a:r>
              <a:rPr lang="nl-NL" altLang="nl-NL" sz="2400" dirty="0"/>
              <a:t>Tabbladen in uw ontwikkel omgeving</a:t>
            </a:r>
          </a:p>
          <a:p>
            <a:pPr marL="457200" indent="-457200">
              <a:buFont typeface="+mj-lt"/>
              <a:buAutoNum type="arabicPeriod"/>
            </a:pPr>
            <a:r>
              <a:rPr lang="nl-NL" altLang="nl-NL" sz="2400" dirty="0"/>
              <a:t>Veelgebruikte knoppen</a:t>
            </a:r>
          </a:p>
          <a:p>
            <a:pPr marL="457200" indent="-457200">
              <a:buFont typeface="+mj-lt"/>
              <a:buAutoNum type="arabicPeriod"/>
            </a:pPr>
            <a:endParaRPr lang="nl-NL" altLang="nl-NL" sz="2400" dirty="0"/>
          </a:p>
          <a:p>
            <a:pPr marL="457200" indent="-457200">
              <a:buFont typeface="+mj-lt"/>
              <a:buAutoNum type="arabicPeriod"/>
            </a:pPr>
            <a:endParaRPr lang="nl-NL" altLang="nl-NL" sz="2400"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p:txBody>
          <a:bodyPr/>
          <a:lstStyle/>
          <a:p>
            <a:pPr>
              <a:defRPr/>
            </a:pPr>
            <a:r>
              <a:rPr lang="en-US">
                <a:ea typeface="+mj-ea"/>
                <a:cs typeface="+mj-cs"/>
              </a:rPr>
              <a:t>2: Vragen?</a:t>
            </a:r>
            <a:endParaRPr lang="nl-NL">
              <a:ea typeface="+mj-ea"/>
              <a:cs typeface="+mj-cs"/>
            </a:endParaRPr>
          </a:p>
        </p:txBody>
      </p:sp>
      <p:sp>
        <p:nvSpPr>
          <p:cNvPr id="373763" name="Rectangle 3"/>
          <p:cNvSpPr>
            <a:spLocks noGrp="1" noChangeArrowheads="1"/>
          </p:cNvSpPr>
          <p:nvPr>
            <p:ph type="body" idx="1"/>
          </p:nvPr>
        </p:nvSpPr>
        <p:spPr/>
        <p:txBody>
          <a:bodyPr/>
          <a:lstStyle/>
          <a:p>
            <a:pPr marL="0" indent="0">
              <a:buFontTx/>
              <a:buNone/>
              <a:defRPr/>
            </a:pPr>
            <a:r>
              <a:rPr lang="en-US" sz="2400" b="1" dirty="0" err="1">
                <a:ea typeface="+mn-ea"/>
                <a:cs typeface="+mn-cs"/>
              </a:rPr>
              <a:t>Oefeningen</a:t>
            </a:r>
            <a:endParaRPr lang="en-US" sz="2400" b="1" dirty="0">
              <a:ea typeface="+mn-ea"/>
              <a:cs typeface="+mn-cs"/>
            </a:endParaRPr>
          </a:p>
          <a:p>
            <a:pPr marL="0" indent="0">
              <a:buFontTx/>
              <a:buNone/>
              <a:defRPr/>
            </a:pPr>
            <a:endParaRPr lang="en-US" sz="2400" dirty="0">
              <a:ea typeface="+mn-ea"/>
              <a:cs typeface="+mn-cs"/>
            </a:endParaRPr>
          </a:p>
          <a:p>
            <a:pPr>
              <a:defRPr/>
            </a:pPr>
            <a:r>
              <a:rPr lang="nl-NL" altLang="nl-NL" sz="2400" dirty="0"/>
              <a:t>Script voor het installeren van Oracle-object (§ 1.4)</a:t>
            </a:r>
          </a:p>
          <a:p>
            <a:pPr>
              <a:defRPr/>
            </a:pPr>
            <a:r>
              <a:rPr lang="en-US" sz="2400" dirty="0">
                <a:ea typeface="+mn-ea"/>
                <a:cs typeface="+mn-cs"/>
              </a:rPr>
              <a:t>Meer </a:t>
            </a:r>
            <a:r>
              <a:rPr lang="en-US" sz="2400" dirty="0" err="1">
                <a:ea typeface="+mn-ea"/>
                <a:cs typeface="+mn-cs"/>
              </a:rPr>
              <a:t>bekendheid</a:t>
            </a:r>
            <a:r>
              <a:rPr lang="en-US" sz="2400" dirty="0">
                <a:ea typeface="+mn-ea"/>
                <a:cs typeface="+mn-cs"/>
              </a:rPr>
              <a:t> met </a:t>
            </a:r>
            <a:r>
              <a:rPr lang="en-US" sz="2400" dirty="0" err="1">
                <a:ea typeface="+mn-ea"/>
                <a:cs typeface="+mn-cs"/>
              </a:rPr>
              <a:t>instellingen</a:t>
            </a:r>
            <a:r>
              <a:rPr lang="en-US" sz="2400" dirty="0">
                <a:ea typeface="+mn-ea"/>
                <a:cs typeface="+mn-cs"/>
              </a:rPr>
              <a:t> op </a:t>
            </a:r>
            <a:r>
              <a:rPr lang="en-US" sz="2400" dirty="0" err="1">
                <a:ea typeface="+mn-ea"/>
                <a:cs typeface="+mn-cs"/>
              </a:rPr>
              <a:t>applicatie-niveau</a:t>
            </a:r>
            <a:r>
              <a:rPr lang="en-US" sz="2400" dirty="0">
                <a:ea typeface="+mn-ea"/>
                <a:cs typeface="+mn-cs"/>
              </a:rPr>
              <a:t>.</a:t>
            </a:r>
          </a:p>
          <a:p>
            <a:pPr>
              <a:defRPr/>
            </a:pPr>
            <a:r>
              <a:rPr lang="en-US" sz="2400" dirty="0" err="1">
                <a:ea typeface="+mn-ea"/>
                <a:cs typeface="+mn-cs"/>
              </a:rPr>
              <a:t>Vaak</a:t>
            </a:r>
            <a:r>
              <a:rPr lang="en-US" sz="2400" dirty="0">
                <a:ea typeface="+mn-ea"/>
                <a:cs typeface="+mn-cs"/>
              </a:rPr>
              <a:t> </a:t>
            </a:r>
            <a:r>
              <a:rPr lang="en-US" sz="2400" dirty="0" err="1">
                <a:ea typeface="+mn-ea"/>
                <a:cs typeface="+mn-cs"/>
              </a:rPr>
              <a:t>gebruikte</a:t>
            </a:r>
            <a:r>
              <a:rPr lang="en-US" sz="2400" dirty="0">
                <a:ea typeface="+mn-ea"/>
                <a:cs typeface="+mn-cs"/>
              </a:rPr>
              <a:t> </a:t>
            </a:r>
            <a:r>
              <a:rPr lang="en-US" sz="2400" dirty="0" err="1">
                <a:ea typeface="+mn-ea"/>
                <a:cs typeface="+mn-cs"/>
              </a:rPr>
              <a:t>toetsen</a:t>
            </a:r>
            <a:r>
              <a:rPr lang="en-US" sz="2400" dirty="0">
                <a:ea typeface="+mn-ea"/>
                <a:cs typeface="+mn-cs"/>
              </a:rPr>
              <a:t>, hyperlinks en </a:t>
            </a:r>
            <a:r>
              <a:rPr lang="en-US" sz="2400" dirty="0" err="1">
                <a:ea typeface="+mn-ea"/>
                <a:cs typeface="+mn-cs"/>
              </a:rPr>
              <a:t>menustructuur</a:t>
            </a:r>
            <a:r>
              <a:rPr lang="en-US" sz="2400" dirty="0">
                <a:ea typeface="+mn-ea"/>
                <a:cs typeface="+mn-cs"/>
              </a:rPr>
              <a:t> </a:t>
            </a:r>
            <a:r>
              <a:rPr lang="en-US" sz="2400" dirty="0" err="1">
                <a:ea typeface="+mn-ea"/>
                <a:cs typeface="+mn-cs"/>
              </a:rPr>
              <a:t>binnen</a:t>
            </a:r>
            <a:r>
              <a:rPr lang="en-US" sz="2400" dirty="0">
                <a:ea typeface="+mn-ea"/>
                <a:cs typeface="+mn-cs"/>
              </a:rPr>
              <a:t> APEX.</a:t>
            </a:r>
          </a:p>
          <a:p>
            <a:pPr>
              <a:defRPr/>
            </a:pPr>
            <a:r>
              <a:rPr lang="en-US" sz="2400" dirty="0" err="1">
                <a:ea typeface="+mn-ea"/>
                <a:cs typeface="+mn-cs"/>
              </a:rPr>
              <a:t>Bekendheid</a:t>
            </a:r>
            <a:r>
              <a:rPr lang="en-US" sz="2400" dirty="0">
                <a:ea typeface="+mn-ea"/>
                <a:cs typeface="+mn-cs"/>
              </a:rPr>
              <a:t> met hoe </a:t>
            </a:r>
            <a:r>
              <a:rPr lang="en-US" sz="2400" dirty="0" err="1">
                <a:ea typeface="+mn-ea"/>
                <a:cs typeface="+mn-cs"/>
              </a:rPr>
              <a:t>een</a:t>
            </a:r>
            <a:r>
              <a:rPr lang="en-US" sz="2400" dirty="0">
                <a:ea typeface="+mn-ea"/>
                <a:cs typeface="+mn-cs"/>
              </a:rPr>
              <a:t> </a:t>
            </a:r>
            <a:r>
              <a:rPr lang="en-US" sz="2400" dirty="0" err="1">
                <a:ea typeface="+mn-ea"/>
                <a:cs typeface="+mn-cs"/>
              </a:rPr>
              <a:t>aantal</a:t>
            </a:r>
            <a:r>
              <a:rPr lang="en-US" sz="2400" dirty="0">
                <a:ea typeface="+mn-ea"/>
                <a:cs typeface="+mn-cs"/>
              </a:rPr>
              <a:t> </a:t>
            </a:r>
            <a:r>
              <a:rPr lang="en-US" sz="2400" dirty="0" err="1">
                <a:ea typeface="+mn-ea"/>
                <a:cs typeface="+mn-cs"/>
              </a:rPr>
              <a:t>schermen</a:t>
            </a:r>
            <a:r>
              <a:rPr lang="en-US" sz="2400" dirty="0">
                <a:ea typeface="+mn-ea"/>
                <a:cs typeface="+mn-cs"/>
              </a:rPr>
              <a:t> </a:t>
            </a:r>
            <a:r>
              <a:rPr lang="en-US" sz="2400" dirty="0" err="1">
                <a:ea typeface="+mn-ea"/>
                <a:cs typeface="+mn-cs"/>
              </a:rPr>
              <a:t>eruit</a:t>
            </a:r>
            <a:r>
              <a:rPr lang="en-US" sz="2400" dirty="0">
                <a:ea typeface="+mn-ea"/>
                <a:cs typeface="+mn-cs"/>
              </a:rPr>
              <a:t> </a:t>
            </a:r>
            <a:r>
              <a:rPr lang="en-US" sz="2400" dirty="0" err="1">
                <a:ea typeface="+mn-ea"/>
                <a:cs typeface="+mn-cs"/>
              </a:rPr>
              <a:t>zien</a:t>
            </a:r>
            <a:r>
              <a:rPr lang="en-US" sz="2400" dirty="0">
                <a:ea typeface="+mn-ea"/>
                <a:cs typeface="+mn-cs"/>
              </a:rPr>
              <a:t>.</a:t>
            </a:r>
          </a:p>
          <a:p>
            <a:pPr>
              <a:defRPr/>
            </a:pPr>
            <a:r>
              <a:rPr lang="en-US" sz="2400" dirty="0" err="1">
                <a:ea typeface="+mn-ea"/>
                <a:cs typeface="+mn-cs"/>
              </a:rPr>
              <a:t>Zoeken</a:t>
            </a:r>
            <a:r>
              <a:rPr lang="en-US" sz="2400" dirty="0">
                <a:ea typeface="+mn-ea"/>
                <a:cs typeface="+mn-cs"/>
              </a:rPr>
              <a:t> (</a:t>
            </a:r>
            <a:r>
              <a:rPr lang="en-US" sz="2400" dirty="0" err="1">
                <a:ea typeface="+mn-ea"/>
                <a:cs typeface="+mn-cs"/>
              </a:rPr>
              <a:t>naar</a:t>
            </a:r>
            <a:r>
              <a:rPr lang="en-US" sz="2400" dirty="0">
                <a:ea typeface="+mn-ea"/>
                <a:cs typeface="+mn-cs"/>
              </a:rPr>
              <a:t> </a:t>
            </a:r>
            <a:r>
              <a:rPr lang="en-US" sz="2400" dirty="0" err="1">
                <a:ea typeface="+mn-ea"/>
                <a:cs typeface="+mn-cs"/>
              </a:rPr>
              <a:t>een</a:t>
            </a:r>
            <a:r>
              <a:rPr lang="en-US" sz="2400" dirty="0">
                <a:ea typeface="+mn-ea"/>
                <a:cs typeface="+mn-cs"/>
              </a:rPr>
              <a:t> object) </a:t>
            </a:r>
            <a:r>
              <a:rPr lang="en-US" sz="2400" dirty="0" err="1">
                <a:ea typeface="+mn-ea"/>
                <a:cs typeface="+mn-cs"/>
              </a:rPr>
              <a:t>binnen</a:t>
            </a:r>
            <a:r>
              <a:rPr lang="en-US" sz="2400" dirty="0">
                <a:ea typeface="+mn-ea"/>
                <a:cs typeface="+mn-cs"/>
              </a:rPr>
              <a:t> APEX.</a:t>
            </a:r>
          </a:p>
          <a:p>
            <a:pPr>
              <a:defRPr/>
            </a:pPr>
            <a:endParaRPr lang="en-US" dirty="0">
              <a:ea typeface="+mn-ea"/>
              <a:cs typeface="+mn-cs"/>
            </a:endParaRPr>
          </a:p>
          <a:p>
            <a:pPr>
              <a:defRPr/>
            </a:pPr>
            <a:endParaRPr lang="nl-NL" dirty="0">
              <a:ea typeface="+mn-ea"/>
              <a:cs typeface="+mn-cs"/>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p:txBody>
          <a:bodyPr/>
          <a:lstStyle/>
          <a:p>
            <a:pPr marL="1588" indent="0">
              <a:spcBef>
                <a:spcPts val="2400"/>
              </a:spcBef>
              <a:buFontTx/>
              <a:buNone/>
              <a:defRPr/>
            </a:pPr>
            <a:r>
              <a:rPr lang="nl-NL" sz="2400" dirty="0">
                <a:ea typeface="+mn-ea"/>
              </a:rPr>
              <a:t>Doelstelling</a:t>
            </a:r>
          </a:p>
          <a:p>
            <a:pPr marL="287338" indent="-285750">
              <a:spcBef>
                <a:spcPts val="2400"/>
              </a:spcBef>
              <a:defRPr/>
            </a:pPr>
            <a:r>
              <a:rPr lang="nl-NL" sz="2400" dirty="0">
                <a:ea typeface="+mn-ea"/>
              </a:rPr>
              <a:t>Het SQL-onderdeel van APEX</a:t>
            </a:r>
          </a:p>
          <a:p>
            <a:pPr marL="287338" indent="-285750">
              <a:spcBef>
                <a:spcPts val="2400"/>
              </a:spcBef>
              <a:defRPr/>
            </a:pPr>
            <a:r>
              <a:rPr lang="nl-NL" sz="2400" dirty="0">
                <a:ea typeface="+mn-ea"/>
              </a:rPr>
              <a:t>Scripts</a:t>
            </a:r>
          </a:p>
          <a:p>
            <a:pPr marL="287338" indent="-285750">
              <a:spcBef>
                <a:spcPts val="2400"/>
              </a:spcBef>
              <a:defRPr/>
            </a:pPr>
            <a:r>
              <a:rPr lang="nl-NL" sz="2400" dirty="0">
                <a:ea typeface="+mn-ea"/>
              </a:rPr>
              <a:t>Object browser</a:t>
            </a:r>
          </a:p>
          <a:p>
            <a:pPr marL="287338" indent="-285750">
              <a:spcBef>
                <a:spcPts val="2400"/>
              </a:spcBef>
              <a:defRPr/>
            </a:pPr>
            <a:r>
              <a:rPr lang="nl-NL" sz="2400" dirty="0">
                <a:ea typeface="+mn-ea"/>
              </a:rPr>
              <a:t>Utilities</a:t>
            </a:r>
          </a:p>
          <a:p>
            <a:pPr>
              <a:defRPr/>
            </a:pPr>
            <a:endParaRPr lang="nl-NL" dirty="0">
              <a:ea typeface="+mn-ea"/>
            </a:endParaRPr>
          </a:p>
        </p:txBody>
      </p:sp>
      <p:sp>
        <p:nvSpPr>
          <p:cNvPr id="5" name="Titel 1"/>
          <p:cNvSpPr>
            <a:spLocks noGrp="1"/>
          </p:cNvSpPr>
          <p:nvPr>
            <p:ph type="title" idx="4294967295"/>
          </p:nvPr>
        </p:nvSpPr>
        <p:spPr/>
        <p:txBody>
          <a:bodyPr lIns="0" tIns="0" rIns="0" bIns="0" anchor="b"/>
          <a:lstStyle/>
          <a:p>
            <a:pPr>
              <a:defRPr/>
            </a:pPr>
            <a:r>
              <a:rPr lang="nl-NL" dirty="0">
                <a:ea typeface="+mj-ea"/>
                <a:cs typeface="+mj-cs"/>
              </a:rPr>
              <a:t>3: SQL Workshop</a:t>
            </a:r>
          </a:p>
        </p:txBody>
      </p:sp>
    </p:spTree>
    <p:extLst>
      <p:ext uri="{BB962C8B-B14F-4D97-AF65-F5344CB8AC3E}">
        <p14:creationId xmlns:p14="http://schemas.microsoft.com/office/powerpoint/2010/main" val="40624339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el 1"/>
          <p:cNvSpPr>
            <a:spLocks noGrp="1"/>
          </p:cNvSpPr>
          <p:nvPr>
            <p:ph type="title" idx="4294967295"/>
          </p:nvPr>
        </p:nvSpPr>
        <p:spPr/>
        <p:txBody>
          <a:bodyPr lIns="0" tIns="0" rIns="0" bIns="0" anchor="b"/>
          <a:lstStyle/>
          <a:p>
            <a:pPr>
              <a:defRPr/>
            </a:pPr>
            <a:r>
              <a:rPr lang="nl-NL" dirty="0">
                <a:ea typeface="+mj-ea"/>
                <a:cs typeface="+mj-cs"/>
              </a:rPr>
              <a:t>3: SQL Workshop</a:t>
            </a:r>
          </a:p>
        </p:txBody>
      </p:sp>
      <p:sp>
        <p:nvSpPr>
          <p:cNvPr id="107522"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9114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32907B6-2125-45E8-BABC-18563FC8567D}"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91141" name="Afbeelding 5" descr="Macintosh HD:Users:victorbax:Desktop:Screen Shot 2015-11-06 at 09.56.2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5250" y="1752600"/>
            <a:ext cx="10272713" cy="334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638265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el 1"/>
          <p:cNvSpPr>
            <a:spLocks noGrp="1"/>
          </p:cNvSpPr>
          <p:nvPr>
            <p:ph type="title" idx="4294967295"/>
          </p:nvPr>
        </p:nvSpPr>
        <p:spPr/>
        <p:txBody>
          <a:bodyPr lIns="0" tIns="0" rIns="0" bIns="0" anchor="b"/>
          <a:lstStyle/>
          <a:p>
            <a:pPr>
              <a:defRPr/>
            </a:pPr>
            <a:r>
              <a:rPr lang="nl-NL" dirty="0">
                <a:ea typeface="+mj-ea"/>
                <a:cs typeface="+mj-cs"/>
              </a:rPr>
              <a:t>3: SQL Workshop</a:t>
            </a:r>
          </a:p>
        </p:txBody>
      </p:sp>
      <p:sp>
        <p:nvSpPr>
          <p:cNvPr id="108546" name="Tijdelijke aanduiding voor tekst 2"/>
          <p:cNvSpPr>
            <a:spLocks noGrp="1"/>
          </p:cNvSpPr>
          <p:nvPr>
            <p:ph type="body" sz="quarter" idx="4294967295"/>
          </p:nvPr>
        </p:nvSpPr>
        <p:spPr>
          <a:xfrm>
            <a:off x="1344613" y="1981200"/>
            <a:ext cx="10313987" cy="3962400"/>
          </a:xfrm>
        </p:spPr>
        <p:txBody>
          <a:bodyPr lIns="0" tIns="0" rIns="0" bIns="0"/>
          <a:lstStyle/>
          <a:p>
            <a:pPr marL="1588" indent="0">
              <a:spcBef>
                <a:spcPts val="2400"/>
              </a:spcBef>
              <a:buFontTx/>
              <a:buNone/>
              <a:defRPr/>
            </a:pPr>
            <a:r>
              <a:rPr lang="nl-NL" sz="2400" dirty="0">
                <a:ea typeface="+mn-ea"/>
                <a:cs typeface="+mn-cs"/>
              </a:rPr>
              <a:t>5 knoppen (1):</a:t>
            </a:r>
          </a:p>
          <a:p>
            <a:pPr marL="1588" indent="0">
              <a:spcBef>
                <a:spcPts val="2400"/>
              </a:spcBef>
              <a:buFontTx/>
              <a:buNone/>
              <a:defRPr/>
            </a:pPr>
            <a:r>
              <a:rPr lang="nl-NL" sz="2400" b="1" dirty="0">
                <a:ea typeface="+mn-ea"/>
                <a:cs typeface="+mn-cs"/>
              </a:rPr>
              <a:t>Object Browser</a:t>
            </a:r>
            <a:r>
              <a:rPr lang="nl-NL" sz="2400" dirty="0">
                <a:ea typeface="+mn-ea"/>
                <a:cs typeface="+mn-cs"/>
              </a:rPr>
              <a:t>: de structuur van de database-objecten in detail</a:t>
            </a:r>
          </a:p>
          <a:p>
            <a:pPr marL="1588" indent="0">
              <a:spcBef>
                <a:spcPts val="2400"/>
              </a:spcBef>
              <a:buFontTx/>
              <a:buNone/>
              <a:defRPr/>
            </a:pPr>
            <a:r>
              <a:rPr lang="nl-NL" sz="2400" b="1" dirty="0">
                <a:ea typeface="+mn-ea"/>
                <a:cs typeface="+mn-cs"/>
              </a:rPr>
              <a:t>SQL </a:t>
            </a:r>
            <a:r>
              <a:rPr lang="nl-NL" sz="2400" b="1" dirty="0" err="1">
                <a:ea typeface="+mn-ea"/>
                <a:cs typeface="+mn-cs"/>
              </a:rPr>
              <a:t>Commands</a:t>
            </a:r>
            <a:r>
              <a:rPr lang="nl-NL" sz="2400" dirty="0">
                <a:ea typeface="+mn-ea"/>
                <a:cs typeface="+mn-cs"/>
              </a:rPr>
              <a:t>: hiermee kunnen SQL- en PL/SQL-statements direct vanaf een </a:t>
            </a:r>
            <a:r>
              <a:rPr lang="nl-NL" sz="2400" dirty="0" err="1">
                <a:ea typeface="+mn-ea"/>
                <a:cs typeface="+mn-cs"/>
              </a:rPr>
              <a:t>command</a:t>
            </a:r>
            <a:r>
              <a:rPr lang="nl-NL" sz="2400" dirty="0">
                <a:ea typeface="+mn-ea"/>
                <a:cs typeface="+mn-cs"/>
              </a:rPr>
              <a:t>-line worden uitgevoerd binnen de APEX-omgeving</a:t>
            </a:r>
            <a:endParaRPr lang="en-US" sz="2400" dirty="0">
              <a:ea typeface="+mn-ea"/>
              <a:cs typeface="+mn-cs"/>
            </a:endParaRPr>
          </a:p>
          <a:p>
            <a:pPr marL="1588" indent="0">
              <a:spcBef>
                <a:spcPts val="2400"/>
              </a:spcBef>
              <a:buFontTx/>
              <a:buNone/>
              <a:defRPr/>
            </a:pPr>
            <a:r>
              <a:rPr lang="nl-NL" sz="2400" b="1" dirty="0">
                <a:ea typeface="+mn-ea"/>
                <a:cs typeface="+mn-cs"/>
              </a:rPr>
              <a:t>SQL Scripts</a:t>
            </a:r>
            <a:r>
              <a:rPr lang="nl-NL" sz="2400" dirty="0">
                <a:ea typeface="+mn-ea"/>
                <a:cs typeface="+mn-cs"/>
              </a:rPr>
              <a:t>: hiermee kunnen SQL- en PL/SQL-scripts uitgevoerd en aangemaakt worden binnen de APEX omgeving</a:t>
            </a:r>
          </a:p>
        </p:txBody>
      </p:sp>
      <p:sp>
        <p:nvSpPr>
          <p:cNvPr id="9216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F8A0311-448D-4FEA-8E4E-D901A90AE164}"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80817466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el 1"/>
          <p:cNvSpPr>
            <a:spLocks noGrp="1"/>
          </p:cNvSpPr>
          <p:nvPr>
            <p:ph type="title" idx="4294967295"/>
          </p:nvPr>
        </p:nvSpPr>
        <p:spPr/>
        <p:txBody>
          <a:bodyPr lIns="0" tIns="0" rIns="0" bIns="0" anchor="b"/>
          <a:lstStyle/>
          <a:p>
            <a:pPr>
              <a:defRPr/>
            </a:pPr>
            <a:r>
              <a:rPr lang="nl-NL" dirty="0">
                <a:ea typeface="+mj-ea"/>
                <a:cs typeface="+mj-cs"/>
              </a:rPr>
              <a:t>3: SQL Workshop</a:t>
            </a:r>
          </a:p>
        </p:txBody>
      </p:sp>
      <p:sp>
        <p:nvSpPr>
          <p:cNvPr id="109570" name="Tijdelijke aanduiding voor tekst 2"/>
          <p:cNvSpPr>
            <a:spLocks noGrp="1"/>
          </p:cNvSpPr>
          <p:nvPr>
            <p:ph type="body" sz="quarter" idx="4294967295"/>
          </p:nvPr>
        </p:nvSpPr>
        <p:spPr>
          <a:xfrm>
            <a:off x="1341438" y="1992313"/>
            <a:ext cx="10656887" cy="4389437"/>
          </a:xfrm>
        </p:spPr>
        <p:txBody>
          <a:bodyPr lIns="0" tIns="0" rIns="0" bIns="0"/>
          <a:lstStyle/>
          <a:p>
            <a:pPr marL="1588" indent="0">
              <a:spcBef>
                <a:spcPts val="2400"/>
              </a:spcBef>
              <a:buFontTx/>
              <a:buNone/>
              <a:defRPr/>
            </a:pPr>
            <a:r>
              <a:rPr lang="nl-NL" sz="2400" dirty="0">
                <a:ea typeface="+mn-ea"/>
                <a:cs typeface="+mn-cs"/>
              </a:rPr>
              <a:t>5 knoppen (2):</a:t>
            </a:r>
          </a:p>
          <a:p>
            <a:pPr marL="1588" indent="0">
              <a:spcBef>
                <a:spcPts val="2400"/>
              </a:spcBef>
              <a:buFontTx/>
              <a:buNone/>
              <a:defRPr/>
            </a:pPr>
            <a:r>
              <a:rPr lang="nl-NL" sz="2400" b="1" dirty="0">
                <a:ea typeface="+mn-ea"/>
                <a:cs typeface="+mn-cs"/>
              </a:rPr>
              <a:t>Utilities</a:t>
            </a:r>
            <a:r>
              <a:rPr lang="nl-NL" sz="2400" dirty="0">
                <a:ea typeface="+mn-ea"/>
                <a:cs typeface="+mn-cs"/>
              </a:rPr>
              <a:t>: Raadplegen APEX-</a:t>
            </a:r>
            <a:r>
              <a:rPr lang="nl-NL" sz="2400" dirty="0" err="1">
                <a:ea typeface="+mn-ea"/>
                <a:cs typeface="+mn-cs"/>
              </a:rPr>
              <a:t>metadata</a:t>
            </a:r>
            <a:endParaRPr lang="en-US" sz="2400" dirty="0">
              <a:ea typeface="+mn-ea"/>
              <a:cs typeface="+mn-cs"/>
            </a:endParaRPr>
          </a:p>
          <a:p>
            <a:pPr marL="1588" indent="0">
              <a:spcBef>
                <a:spcPts val="2400"/>
              </a:spcBef>
              <a:buFontTx/>
              <a:buNone/>
              <a:defRPr/>
            </a:pPr>
            <a:r>
              <a:rPr lang="nl-NL" sz="2400" b="1" dirty="0" err="1">
                <a:ea typeface="+mn-ea"/>
                <a:cs typeface="+mn-cs"/>
              </a:rPr>
              <a:t>RESTful</a:t>
            </a:r>
            <a:r>
              <a:rPr lang="nl-NL" sz="2400" b="1" dirty="0">
                <a:ea typeface="+mn-ea"/>
                <a:cs typeface="+mn-cs"/>
              </a:rPr>
              <a:t> Services</a:t>
            </a:r>
            <a:r>
              <a:rPr lang="nl-NL" sz="2400" dirty="0">
                <a:ea typeface="+mn-ea"/>
                <a:cs typeface="+mn-cs"/>
              </a:rPr>
              <a:t>: opbouwen van web services conform de </a:t>
            </a:r>
            <a:r>
              <a:rPr lang="nl-NL" sz="2400" dirty="0" err="1">
                <a:ea typeface="+mn-ea"/>
                <a:cs typeface="+mn-cs"/>
              </a:rPr>
              <a:t>RESTful</a:t>
            </a:r>
            <a:r>
              <a:rPr lang="nl-NL" sz="2400" dirty="0">
                <a:ea typeface="+mn-ea"/>
                <a:cs typeface="+mn-cs"/>
              </a:rPr>
              <a:t> standaard</a:t>
            </a:r>
            <a:endParaRPr lang="en-US" sz="2400" dirty="0">
              <a:ea typeface="+mn-ea"/>
              <a:cs typeface="+mn-cs"/>
            </a:endParaRPr>
          </a:p>
          <a:p>
            <a:pPr marL="1588" indent="0">
              <a:spcBef>
                <a:spcPts val="2400"/>
              </a:spcBef>
              <a:buFontTx/>
              <a:buNone/>
              <a:defRPr/>
            </a:pPr>
            <a:endParaRPr lang="nl-NL" dirty="0">
              <a:ea typeface="+mn-ea"/>
              <a:cs typeface="+mn-cs"/>
            </a:endParaRPr>
          </a:p>
        </p:txBody>
      </p:sp>
      <p:sp>
        <p:nvSpPr>
          <p:cNvPr id="9318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7E33062-0FA0-4D03-A29D-A7D170109E73}"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903145632"/>
      </p:ext>
    </p:extLst>
  </p:cSld>
  <p:clrMapOvr>
    <a:masterClrMapping/>
  </p:clrMapOvr>
  <p:transition spd="slow">
    <p:split orient="vert"/>
  </p:transition>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Agenda: Dag 2</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a:cs typeface="+mn-cs"/>
              </a:rPr>
              <a:t>Charts, Calendars en Trees</a:t>
            </a:r>
          </a:p>
          <a:p>
            <a:pPr marL="1588" indent="0">
              <a:spcBef>
                <a:spcPts val="2400"/>
              </a:spcBef>
              <a:buFontTx/>
              <a:buNone/>
              <a:defRPr/>
            </a:pPr>
            <a:r>
              <a:rPr lang="en-US" sz="2400" b="0" dirty="0" err="1">
                <a:cs typeface="+mn-cs"/>
              </a:rPr>
              <a:t>Formulieren</a:t>
            </a:r>
            <a:endParaRPr lang="en-US" sz="2400" b="0" dirty="0">
              <a:cs typeface="+mn-cs"/>
            </a:endParaRPr>
          </a:p>
          <a:p>
            <a:pPr marL="1588" indent="0">
              <a:spcBef>
                <a:spcPts val="2400"/>
              </a:spcBef>
              <a:buFontTx/>
              <a:buNone/>
              <a:defRPr/>
            </a:pPr>
            <a:r>
              <a:rPr lang="en-US" sz="2400" b="0" dirty="0">
                <a:cs typeface="+mn-cs"/>
              </a:rPr>
              <a:t>Modal of Normal</a:t>
            </a:r>
          </a:p>
          <a:p>
            <a:pPr marL="1588" indent="0">
              <a:spcBef>
                <a:spcPts val="2400"/>
              </a:spcBef>
              <a:buFontTx/>
              <a:buNone/>
              <a:defRPr/>
            </a:pPr>
            <a:r>
              <a:rPr lang="en-US" sz="2400" b="0" dirty="0">
                <a:cs typeface="+mn-cs"/>
              </a:rPr>
              <a:t>Page processing</a:t>
            </a:r>
          </a:p>
          <a:p>
            <a:pPr marL="1588" indent="0">
              <a:spcBef>
                <a:spcPts val="2400"/>
              </a:spcBef>
              <a:buFontTx/>
              <a:buNone/>
              <a:defRPr/>
            </a:pPr>
            <a:r>
              <a:rPr lang="en-US" sz="2400" b="0" dirty="0">
                <a:cs typeface="+mn-cs"/>
              </a:rPr>
              <a:t>Drilling down, cascaded LOVs</a:t>
            </a:r>
          </a:p>
          <a:p>
            <a:pPr marL="1588" indent="0">
              <a:spcBef>
                <a:spcPts val="2400"/>
              </a:spcBef>
              <a:buFontTx/>
              <a:buNone/>
              <a:defRPr/>
            </a:pPr>
            <a:r>
              <a:rPr lang="en-US" sz="2400" b="0" dirty="0">
                <a:cs typeface="+mn-cs"/>
              </a:rPr>
              <a:t>Export &amp; Import</a:t>
            </a:r>
          </a:p>
          <a:p>
            <a:pPr marL="1588" indent="0">
              <a:spcBef>
                <a:spcPts val="2400"/>
              </a:spcBef>
              <a:buFontTx/>
              <a:buNone/>
              <a:defRPr/>
            </a:pPr>
            <a:r>
              <a:rPr lang="en-US" sz="2400" b="0" dirty="0">
                <a:cs typeface="+mn-cs"/>
              </a:rPr>
              <a:t>Dynamic Actions</a:t>
            </a:r>
          </a:p>
          <a:p>
            <a:pPr marL="1588" indent="0">
              <a:spcBef>
                <a:spcPts val="2400"/>
              </a:spcBef>
              <a:buFontTx/>
              <a:buNone/>
              <a:defRPr/>
            </a:pPr>
            <a:endParaRPr lang="en-US" sz="1800" dirty="0">
              <a:cs typeface="+mn-cs"/>
            </a:endParaRPr>
          </a:p>
          <a:p>
            <a:pPr marL="1588" indent="0">
              <a:spcBef>
                <a:spcPts val="2400"/>
              </a:spcBef>
              <a:buFontTx/>
              <a:buNone/>
              <a:defRPr/>
            </a:pPr>
            <a:endParaRPr lang="nl-NL" sz="1800" dirty="0">
              <a:cs typeface="+mn-cs"/>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el 1"/>
          <p:cNvSpPr>
            <a:spLocks noGrp="1"/>
          </p:cNvSpPr>
          <p:nvPr>
            <p:ph type="title" idx="4294967295"/>
          </p:nvPr>
        </p:nvSpPr>
        <p:spPr/>
        <p:txBody>
          <a:bodyPr lIns="0" tIns="0" rIns="0" bIns="0" anchor="b"/>
          <a:lstStyle/>
          <a:p>
            <a:pPr>
              <a:defRPr/>
            </a:pPr>
            <a:r>
              <a:rPr lang="nl-NL" dirty="0">
                <a:ea typeface="+mj-ea"/>
                <a:cs typeface="+mj-cs"/>
              </a:rPr>
              <a:t>3: SQL Workshop: SQL Scripts</a:t>
            </a:r>
          </a:p>
        </p:txBody>
      </p:sp>
      <p:sp>
        <p:nvSpPr>
          <p:cNvPr id="110594"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Beheer van SQL en PL/SQL-scripts</a:t>
            </a:r>
          </a:p>
          <a:p>
            <a:pPr marL="1588" indent="0">
              <a:spcBef>
                <a:spcPts val="2400"/>
              </a:spcBef>
              <a:buFontTx/>
              <a:buNone/>
              <a:defRPr/>
            </a:pPr>
            <a:r>
              <a:rPr lang="nl-NL" sz="2400" dirty="0">
                <a:ea typeface="+mn-ea"/>
                <a:cs typeface="+mn-cs"/>
              </a:rPr>
              <a:t>Controle op correctheid, qua syntax en volgorde</a:t>
            </a:r>
          </a:p>
        </p:txBody>
      </p:sp>
      <p:sp>
        <p:nvSpPr>
          <p:cNvPr id="9421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4835D98-C0E3-4D54-A281-F7657CD0B4A2}"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94213" name="Afbeelding 5" descr="Macintosh HD:Users:victorbax:Desktop:Screen Shot 2015-11-06 at 10.08.0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5088" y="3284538"/>
            <a:ext cx="10518775"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45190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el 1"/>
          <p:cNvSpPr>
            <a:spLocks noGrp="1"/>
          </p:cNvSpPr>
          <p:nvPr>
            <p:ph type="title" idx="4294967295"/>
          </p:nvPr>
        </p:nvSpPr>
        <p:spPr/>
        <p:txBody>
          <a:bodyPr lIns="0" tIns="0" rIns="0" bIns="0" anchor="b"/>
          <a:lstStyle/>
          <a:p>
            <a:pPr>
              <a:defRPr/>
            </a:pPr>
            <a:r>
              <a:rPr lang="nl-NL" dirty="0">
                <a:ea typeface="+mj-ea"/>
                <a:cs typeface="+mj-cs"/>
              </a:rPr>
              <a:t>3: SQL Workshop: SQL Scripts</a:t>
            </a:r>
          </a:p>
        </p:txBody>
      </p:sp>
      <p:sp>
        <p:nvSpPr>
          <p:cNvPr id="96259" name="Tijdelijke aanduiding voor tekst 2"/>
          <p:cNvSpPr>
            <a:spLocks noGrp="1"/>
          </p:cNvSpPr>
          <p:nvPr>
            <p:ph type="body" sz="quarter" idx="4294967295"/>
          </p:nvPr>
        </p:nvSpPr>
        <p:spPr>
          <a:xfrm>
            <a:off x="1344613" y="1776413"/>
            <a:ext cx="4175125" cy="4389437"/>
          </a:xfrm>
        </p:spPr>
        <p:txBody>
          <a:bodyPr lIns="0" tIns="0" rIns="0" bIns="0"/>
          <a:lstStyle/>
          <a:p>
            <a:pPr marL="1588" indent="0">
              <a:spcBef>
                <a:spcPts val="2400"/>
              </a:spcBef>
              <a:buFontTx/>
              <a:buNone/>
            </a:pPr>
            <a:r>
              <a:rPr lang="nl-NL" altLang="nl-NL" sz="2400"/>
              <a:t>Scripts kunnen worden geupload door middel van het volgende scherm…</a:t>
            </a:r>
          </a:p>
          <a:p>
            <a:pPr marL="1588" indent="0">
              <a:spcBef>
                <a:spcPts val="2400"/>
              </a:spcBef>
              <a:buFontTx/>
              <a:buNone/>
            </a:pPr>
            <a:r>
              <a:rPr lang="nl-NL" altLang="nl-NL" sz="2400"/>
              <a:t>Na upload kunnen scripts gerund worden, waarna kan worden gecontroleerd of een en ander correct is verlopen.</a:t>
            </a:r>
          </a:p>
        </p:txBody>
      </p:sp>
      <p:sp>
        <p:nvSpPr>
          <p:cNvPr id="962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51A5B04-9C11-4B74-94EC-FE2E15892A9E}"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96261" name="Afbeelding 5" descr="Macintosh HD:Users:victorbax:Desktop:Screen Shot 2015-11-06 at 10.12.0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62613" y="2349500"/>
            <a:ext cx="602773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0206316"/>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5" name="Titel 1"/>
          <p:cNvSpPr>
            <a:spLocks noGrp="1"/>
          </p:cNvSpPr>
          <p:nvPr>
            <p:ph type="title" idx="4294967295"/>
          </p:nvPr>
        </p:nvSpPr>
        <p:spPr/>
        <p:txBody>
          <a:bodyPr lIns="0" tIns="0" rIns="0" bIns="0" anchor="b"/>
          <a:lstStyle/>
          <a:p>
            <a:pPr>
              <a:defRPr/>
            </a:pPr>
            <a:r>
              <a:rPr lang="nl-NL" dirty="0">
                <a:ea typeface="+mj-ea"/>
                <a:cs typeface="+mj-cs"/>
              </a:rPr>
              <a:t>4: SQL Workshop: SQL Scripts</a:t>
            </a:r>
          </a:p>
        </p:txBody>
      </p:sp>
      <p:sp>
        <p:nvSpPr>
          <p:cNvPr id="11366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972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5D8C349-96D2-4D73-B505-C8F0F21DE6E2}"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97285" name="Afbeelding 5" descr="Screen Shot 2016-01-04 at 19.42.4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81525" y="1125538"/>
            <a:ext cx="7104063" cy="518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04 at 19.42.5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41663" y="4076700"/>
            <a:ext cx="7959725"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15230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el 1"/>
          <p:cNvSpPr>
            <a:spLocks noGrp="1"/>
          </p:cNvSpPr>
          <p:nvPr>
            <p:ph type="title" idx="4294967295"/>
          </p:nvPr>
        </p:nvSpPr>
        <p:spPr/>
        <p:txBody>
          <a:bodyPr lIns="0" tIns="0" rIns="0" bIns="0" anchor="b"/>
          <a:lstStyle/>
          <a:p>
            <a:pPr>
              <a:defRPr/>
            </a:pPr>
            <a:r>
              <a:rPr lang="nl-NL" dirty="0">
                <a:ea typeface="+mj-ea"/>
                <a:cs typeface="+mj-cs"/>
              </a:rPr>
              <a:t>3: SQL Workshop: Object Browser</a:t>
            </a:r>
          </a:p>
        </p:txBody>
      </p:sp>
      <p:sp>
        <p:nvSpPr>
          <p:cNvPr id="3" name="Tijdelijke aanduiding voor tekst 2"/>
          <p:cNvSpPr>
            <a:spLocks noGrp="1"/>
          </p:cNvSpPr>
          <p:nvPr>
            <p:ph type="body" sz="quarter" idx="4294967295"/>
          </p:nvPr>
        </p:nvSpPr>
        <p:spPr>
          <a:xfrm>
            <a:off x="1485900" y="1412875"/>
            <a:ext cx="8483600" cy="4389438"/>
          </a:xfrm>
        </p:spPr>
        <p:txBody>
          <a:bodyPr lIns="0" tIns="0" rIns="0" bIns="0">
            <a:noAutofit/>
          </a:bodyPr>
          <a:lstStyle/>
          <a:p>
            <a:pPr marL="1588" indent="0">
              <a:spcBef>
                <a:spcPts val="2400"/>
              </a:spcBef>
              <a:buFontTx/>
              <a:buNone/>
              <a:defRPr/>
            </a:pPr>
            <a:r>
              <a:rPr lang="nl-NL" sz="2400" dirty="0">
                <a:ea typeface="+mn-ea"/>
                <a:cs typeface="+mn-cs"/>
              </a:rPr>
              <a:t>Beheer van:</a:t>
            </a:r>
          </a:p>
          <a:p>
            <a:pPr marL="344488">
              <a:lnSpc>
                <a:spcPct val="50000"/>
              </a:lnSpc>
              <a:spcBef>
                <a:spcPts val="2400"/>
              </a:spcBef>
              <a:defRPr/>
            </a:pPr>
            <a:r>
              <a:rPr lang="nl-NL" sz="2400" dirty="0">
                <a:ea typeface="+mn-ea"/>
                <a:cs typeface="+mn-cs"/>
              </a:rPr>
              <a:t>tabellen</a:t>
            </a:r>
          </a:p>
          <a:p>
            <a:pPr marL="344488">
              <a:lnSpc>
                <a:spcPct val="50000"/>
              </a:lnSpc>
              <a:spcBef>
                <a:spcPts val="2400"/>
              </a:spcBef>
              <a:defRPr/>
            </a:pPr>
            <a:r>
              <a:rPr lang="nl-NL" sz="2400" dirty="0">
                <a:ea typeface="+mn-ea"/>
                <a:cs typeface="+mn-cs"/>
              </a:rPr>
              <a:t>views</a:t>
            </a:r>
          </a:p>
          <a:p>
            <a:pPr marL="344488">
              <a:lnSpc>
                <a:spcPct val="50000"/>
              </a:lnSpc>
              <a:spcBef>
                <a:spcPts val="2400"/>
              </a:spcBef>
              <a:defRPr/>
            </a:pPr>
            <a:r>
              <a:rPr lang="nl-NL" sz="2400" dirty="0" err="1">
                <a:ea typeface="+mn-ea"/>
                <a:cs typeface="+mn-cs"/>
              </a:rPr>
              <a:t>sequences</a:t>
            </a:r>
            <a:endParaRPr lang="nl-NL" sz="2400" dirty="0">
              <a:ea typeface="+mn-ea"/>
              <a:cs typeface="+mn-cs"/>
            </a:endParaRPr>
          </a:p>
          <a:p>
            <a:pPr marL="344488">
              <a:lnSpc>
                <a:spcPct val="50000"/>
              </a:lnSpc>
              <a:spcBef>
                <a:spcPts val="2400"/>
              </a:spcBef>
              <a:defRPr/>
            </a:pPr>
            <a:r>
              <a:rPr lang="nl-NL" sz="2400" dirty="0">
                <a:ea typeface="+mn-ea"/>
                <a:cs typeface="+mn-cs"/>
              </a:rPr>
              <a:t>procedures</a:t>
            </a:r>
          </a:p>
          <a:p>
            <a:pPr marL="344488">
              <a:lnSpc>
                <a:spcPct val="50000"/>
              </a:lnSpc>
              <a:spcBef>
                <a:spcPts val="2400"/>
              </a:spcBef>
              <a:defRPr/>
            </a:pPr>
            <a:r>
              <a:rPr lang="nl-NL" sz="2400" dirty="0">
                <a:ea typeface="+mn-ea"/>
                <a:cs typeface="+mn-cs"/>
              </a:rPr>
              <a:t>functies</a:t>
            </a:r>
          </a:p>
          <a:p>
            <a:pPr marL="344488">
              <a:lnSpc>
                <a:spcPct val="50000"/>
              </a:lnSpc>
              <a:spcBef>
                <a:spcPts val="2400"/>
              </a:spcBef>
              <a:defRPr/>
            </a:pPr>
            <a:r>
              <a:rPr lang="nl-NL" sz="2400" dirty="0">
                <a:ea typeface="+mn-ea"/>
                <a:cs typeface="+mn-cs"/>
              </a:rPr>
              <a:t>packages</a:t>
            </a:r>
          </a:p>
        </p:txBody>
      </p:sp>
      <p:sp>
        <p:nvSpPr>
          <p:cNvPr id="983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89BFCB1-7296-4F0A-8A42-CA8EB4412D56}"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65066694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7" name="Titel 1"/>
          <p:cNvSpPr>
            <a:spLocks noGrp="1"/>
          </p:cNvSpPr>
          <p:nvPr>
            <p:ph type="title" idx="4294967295"/>
          </p:nvPr>
        </p:nvSpPr>
        <p:spPr/>
        <p:txBody>
          <a:bodyPr lIns="0" tIns="0" rIns="0" bIns="0" anchor="b"/>
          <a:lstStyle/>
          <a:p>
            <a:pPr>
              <a:defRPr/>
            </a:pPr>
            <a:r>
              <a:rPr lang="nl-NL" dirty="0">
                <a:ea typeface="+mj-ea"/>
                <a:cs typeface="+mj-cs"/>
              </a:rPr>
              <a:t>5: SQL Workshop: Object Browser</a:t>
            </a:r>
          </a:p>
        </p:txBody>
      </p:sp>
      <p:sp>
        <p:nvSpPr>
          <p:cNvPr id="99331" name="Tijdelijke aanduiding voor tekst 2"/>
          <p:cNvSpPr>
            <a:spLocks noGrp="1"/>
          </p:cNvSpPr>
          <p:nvPr>
            <p:ph type="body" sz="quarter" idx="4294967295"/>
          </p:nvPr>
        </p:nvSpPr>
        <p:spPr>
          <a:xfrm>
            <a:off x="1344613" y="1776413"/>
            <a:ext cx="8488362" cy="4389437"/>
          </a:xfrm>
        </p:spPr>
        <p:txBody>
          <a:bodyPr lIns="0" tIns="0" rIns="0" bIns="0"/>
          <a:lstStyle/>
          <a:p>
            <a:pPr marL="1588" indent="0">
              <a:spcBef>
                <a:spcPts val="2400"/>
              </a:spcBef>
              <a:buFontTx/>
              <a:buNone/>
            </a:pPr>
            <a:r>
              <a:rPr lang="nl-NL" altLang="nl-NL"/>
              <a:t>Details van deze objecten, kolommen van de tabellen, samenstelling van de views, code in de functies, procedures, packages en triggers</a:t>
            </a:r>
          </a:p>
          <a:p>
            <a:pPr marL="1588" indent="0">
              <a:spcBef>
                <a:spcPts val="2400"/>
              </a:spcBef>
              <a:buFontTx/>
              <a:buNone/>
            </a:pPr>
            <a:r>
              <a:rPr lang="nl-NL" altLang="nl-NL"/>
              <a:t>Ook de data van de tabellen en views kunnen bekeken worden zonder dat daarbij een applicatie nodig is…</a:t>
            </a:r>
          </a:p>
        </p:txBody>
      </p:sp>
      <p:sp>
        <p:nvSpPr>
          <p:cNvPr id="993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F381790-24D5-4808-814D-0E0603CBDF20}"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084608429"/>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el 1"/>
          <p:cNvSpPr>
            <a:spLocks noGrp="1"/>
          </p:cNvSpPr>
          <p:nvPr>
            <p:ph type="title" idx="4294967295"/>
          </p:nvPr>
        </p:nvSpPr>
        <p:spPr/>
        <p:txBody>
          <a:bodyPr lIns="0" tIns="0" rIns="0" bIns="0" anchor="b"/>
          <a:lstStyle/>
          <a:p>
            <a:pPr>
              <a:defRPr/>
            </a:pPr>
            <a:r>
              <a:rPr lang="nl-NL" dirty="0">
                <a:ea typeface="+mj-ea"/>
                <a:cs typeface="+mj-cs"/>
              </a:rPr>
              <a:t>3: SQL Workshop: Object Browser</a:t>
            </a:r>
          </a:p>
        </p:txBody>
      </p:sp>
      <p:sp>
        <p:nvSpPr>
          <p:cNvPr id="117762"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003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51F42F4-8790-4065-BFD2-14741AB77B5E}"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100357" name="Afbeelding 5" descr="Screen Shot 2016-01-04 at 19.47.4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1438" y="1628775"/>
            <a:ext cx="74041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04 at 19.48.4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51150" y="1196975"/>
            <a:ext cx="9337675" cy="365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descr="Screen Shot 2016-01-04 at 19.49.58.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62163" y="2349500"/>
            <a:ext cx="9291637"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209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el 1"/>
          <p:cNvSpPr>
            <a:spLocks noGrp="1"/>
          </p:cNvSpPr>
          <p:nvPr>
            <p:ph type="title" idx="4294967295"/>
          </p:nvPr>
        </p:nvSpPr>
        <p:spPr/>
        <p:txBody>
          <a:bodyPr lIns="0" tIns="0" rIns="0" bIns="0" anchor="b"/>
          <a:lstStyle/>
          <a:p>
            <a:pPr>
              <a:defRPr/>
            </a:pPr>
            <a:r>
              <a:rPr lang="nl-NL" dirty="0">
                <a:ea typeface="+mj-ea"/>
                <a:cs typeface="+mj-cs"/>
              </a:rPr>
              <a:t>3: SQL Workshop: Utilities</a:t>
            </a:r>
          </a:p>
        </p:txBody>
      </p:sp>
      <p:sp>
        <p:nvSpPr>
          <p:cNvPr id="11981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1024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B4ACC89-1B66-429B-A4FD-DD780EDA4FD3}"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2" name="Afbeelding 1"/>
          <p:cNvPicPr>
            <a:picLocks noChangeAspect="1"/>
          </p:cNvPicPr>
          <p:nvPr/>
        </p:nvPicPr>
        <p:blipFill>
          <a:blip r:embed="rId3"/>
          <a:stretch>
            <a:fillRect/>
          </a:stretch>
        </p:blipFill>
        <p:spPr>
          <a:xfrm>
            <a:off x="1269876" y="1556792"/>
            <a:ext cx="10844211" cy="1488496"/>
          </a:xfrm>
          <a:prstGeom prst="rect">
            <a:avLst/>
          </a:prstGeom>
        </p:spPr>
      </p:pic>
    </p:spTree>
    <p:extLst>
      <p:ext uri="{BB962C8B-B14F-4D97-AF65-F5344CB8AC3E}">
        <p14:creationId xmlns:p14="http://schemas.microsoft.com/office/powerpoint/2010/main" val="364846453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el 1"/>
          <p:cNvSpPr>
            <a:spLocks noGrp="1"/>
          </p:cNvSpPr>
          <p:nvPr>
            <p:ph type="title" idx="4294967295"/>
          </p:nvPr>
        </p:nvSpPr>
        <p:spPr/>
        <p:txBody>
          <a:bodyPr lIns="0" tIns="0" rIns="0" bIns="0" anchor="b"/>
          <a:lstStyle/>
          <a:p>
            <a:pPr>
              <a:defRPr/>
            </a:pPr>
            <a:r>
              <a:rPr lang="nl-NL" dirty="0">
                <a:ea typeface="+mj-ea"/>
                <a:cs typeface="+mj-cs"/>
              </a:rPr>
              <a:t>3: SQL Workshop: Utilities</a:t>
            </a:r>
          </a:p>
        </p:txBody>
      </p:sp>
      <p:sp>
        <p:nvSpPr>
          <p:cNvPr id="121858" name="Tijdelijke aanduiding voor tekst 2"/>
          <p:cNvSpPr>
            <a:spLocks noGrp="1"/>
          </p:cNvSpPr>
          <p:nvPr>
            <p:ph type="body" sz="quarter" idx="4294967295"/>
          </p:nvPr>
        </p:nvSpPr>
        <p:spPr>
          <a:xfrm>
            <a:off x="1344613" y="1776413"/>
            <a:ext cx="2925762" cy="4389437"/>
          </a:xfrm>
        </p:spPr>
        <p:txBody>
          <a:bodyPr lIns="0" tIns="0" rIns="0" bIns="0"/>
          <a:lstStyle/>
          <a:p>
            <a:pPr marL="1588" indent="0">
              <a:spcBef>
                <a:spcPts val="2400"/>
              </a:spcBef>
              <a:buFontTx/>
              <a:buNone/>
              <a:defRPr/>
            </a:pPr>
            <a:r>
              <a:rPr lang="nl-NL" sz="2400" dirty="0" err="1">
                <a:ea typeface="+mn-ea"/>
                <a:cs typeface="+mn-cs"/>
              </a:rPr>
              <a:t>Methods</a:t>
            </a:r>
            <a:r>
              <a:rPr lang="nl-NL" sz="2400" dirty="0">
                <a:ea typeface="+mn-ea"/>
                <a:cs typeface="+mn-cs"/>
              </a:rPr>
              <a:t> on </a:t>
            </a:r>
            <a:r>
              <a:rPr lang="nl-NL" sz="2400" dirty="0" err="1">
                <a:ea typeface="+mn-ea"/>
                <a:cs typeface="+mn-cs"/>
              </a:rPr>
              <a:t>tables</a:t>
            </a:r>
            <a:endParaRPr lang="nl-NL" sz="2400" dirty="0">
              <a:ea typeface="+mn-ea"/>
              <a:cs typeface="+mn-cs"/>
            </a:endParaRPr>
          </a:p>
        </p:txBody>
      </p:sp>
      <p:sp>
        <p:nvSpPr>
          <p:cNvPr id="10445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3D17B3-B0DA-4B3C-ADAA-E25A02920FE9}"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pic>
        <p:nvPicPr>
          <p:cNvPr id="2" name="Afbeelding 1"/>
          <p:cNvPicPr>
            <a:picLocks noChangeAspect="1"/>
          </p:cNvPicPr>
          <p:nvPr/>
        </p:nvPicPr>
        <p:blipFill>
          <a:blip r:embed="rId2"/>
          <a:stretch>
            <a:fillRect/>
          </a:stretch>
        </p:blipFill>
        <p:spPr>
          <a:xfrm>
            <a:off x="5446340" y="1628800"/>
            <a:ext cx="4870700" cy="3048157"/>
          </a:xfrm>
          <a:prstGeom prst="rect">
            <a:avLst/>
          </a:prstGeom>
        </p:spPr>
      </p:pic>
    </p:spTree>
    <p:extLst>
      <p:ext uri="{BB962C8B-B14F-4D97-AF65-F5344CB8AC3E}">
        <p14:creationId xmlns:p14="http://schemas.microsoft.com/office/powerpoint/2010/main" val="2063863737"/>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el 1"/>
          <p:cNvSpPr>
            <a:spLocks noGrp="1"/>
          </p:cNvSpPr>
          <p:nvPr>
            <p:ph type="title" idx="4294967295"/>
          </p:nvPr>
        </p:nvSpPr>
        <p:spPr/>
        <p:txBody>
          <a:bodyPr lIns="0" tIns="0" rIns="0" bIns="0" anchor="b"/>
          <a:lstStyle/>
          <a:p>
            <a:pPr>
              <a:defRPr/>
            </a:pPr>
            <a:r>
              <a:rPr lang="nl-NL" dirty="0">
                <a:ea typeface="+mj-ea"/>
                <a:cs typeface="+mj-cs"/>
              </a:rPr>
              <a:t>3: SQL Workshop: Utilities</a:t>
            </a:r>
          </a:p>
        </p:txBody>
      </p:sp>
      <p:sp>
        <p:nvSpPr>
          <p:cNvPr id="105475"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pPr>
            <a:r>
              <a:rPr lang="nl-NL" altLang="nl-NL" sz="2400"/>
              <a:t>Wat er o.a. wordt gegenereerd:</a:t>
            </a:r>
          </a:p>
          <a:p>
            <a:pPr marL="1588" indent="0">
              <a:spcBef>
                <a:spcPts val="2400"/>
              </a:spcBef>
              <a:buFontTx/>
              <a:buNone/>
            </a:pPr>
            <a:r>
              <a:rPr lang="nl-NL" altLang="nl-NL" sz="2400"/>
              <a:t>Procedures:</a:t>
            </a:r>
          </a:p>
          <a:p>
            <a:pPr marL="1588" indent="0">
              <a:lnSpc>
                <a:spcPct val="50000"/>
              </a:lnSpc>
              <a:spcBef>
                <a:spcPts val="2400"/>
              </a:spcBef>
            </a:pPr>
            <a:r>
              <a:rPr lang="nl-NL" altLang="nl-NL" sz="2400"/>
              <a:t>INS_EMP</a:t>
            </a:r>
          </a:p>
          <a:p>
            <a:pPr marL="1588" indent="0">
              <a:lnSpc>
                <a:spcPct val="50000"/>
              </a:lnSpc>
              <a:spcBef>
                <a:spcPts val="2400"/>
              </a:spcBef>
            </a:pPr>
            <a:r>
              <a:rPr lang="nl-NL" altLang="nl-NL" sz="2400"/>
              <a:t>UPD_EMP</a:t>
            </a:r>
          </a:p>
          <a:p>
            <a:pPr marL="1588" indent="0">
              <a:lnSpc>
                <a:spcPct val="50000"/>
              </a:lnSpc>
              <a:spcBef>
                <a:spcPts val="2400"/>
              </a:spcBef>
            </a:pPr>
            <a:r>
              <a:rPr lang="nl-NL" altLang="nl-NL" sz="2400"/>
              <a:t>DEL_EMP</a:t>
            </a:r>
          </a:p>
          <a:p>
            <a:pPr marL="1588" indent="0">
              <a:spcBef>
                <a:spcPts val="2400"/>
              </a:spcBef>
              <a:buFontTx/>
              <a:buNone/>
            </a:pPr>
            <a:r>
              <a:rPr lang="nl-NL" altLang="nl-NL" sz="2400"/>
              <a:t>Deze zijn naar believen na te bewerken…</a:t>
            </a:r>
          </a:p>
          <a:p>
            <a:pPr marL="1588" indent="0">
              <a:spcBef>
                <a:spcPts val="2400"/>
              </a:spcBef>
              <a:buFontTx/>
              <a:buNone/>
            </a:pPr>
            <a:endParaRPr lang="nl-NL" altLang="nl-NL"/>
          </a:p>
        </p:txBody>
      </p:sp>
      <p:sp>
        <p:nvSpPr>
          <p:cNvPr id="1054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9C7EA5A-162B-4CF4-BE97-93DD0377BEC2}"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391822749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el 1"/>
          <p:cNvSpPr>
            <a:spLocks noGrp="1"/>
          </p:cNvSpPr>
          <p:nvPr>
            <p:ph type="title" idx="4294967295"/>
          </p:nvPr>
        </p:nvSpPr>
        <p:spPr/>
        <p:txBody>
          <a:bodyPr lIns="0" tIns="0" rIns="0" bIns="0" anchor="b"/>
          <a:lstStyle/>
          <a:p>
            <a:pPr>
              <a:defRPr/>
            </a:pPr>
            <a:r>
              <a:rPr lang="nl-NL" dirty="0">
                <a:ea typeface="+mj-ea"/>
                <a:cs typeface="+mj-cs"/>
              </a:rPr>
              <a:t>3: SQL Workshop: Utilities</a:t>
            </a:r>
          </a:p>
        </p:txBody>
      </p:sp>
      <p:sp>
        <p:nvSpPr>
          <p:cNvPr id="106499" name="Tijdelijke aanduiding voor tekst 2"/>
          <p:cNvSpPr>
            <a:spLocks noGrp="1"/>
          </p:cNvSpPr>
          <p:nvPr>
            <p:ph type="body" sz="quarter" idx="4294967295"/>
          </p:nvPr>
        </p:nvSpPr>
        <p:spPr>
          <a:xfrm>
            <a:off x="1344613" y="1447800"/>
            <a:ext cx="10313987" cy="4495800"/>
          </a:xfrm>
        </p:spPr>
        <p:txBody>
          <a:bodyPr lIns="0" tIns="0" rIns="0" bIns="0"/>
          <a:lstStyle/>
          <a:p>
            <a:pPr marL="1588" indent="0">
              <a:spcBef>
                <a:spcPts val="2400"/>
              </a:spcBef>
              <a:buFontTx/>
              <a:buNone/>
            </a:pPr>
            <a:r>
              <a:rPr lang="nl-NL" altLang="nl-NL" sz="2400"/>
              <a:t>Data Workshop, voor gegevensuitwisseling</a:t>
            </a:r>
          </a:p>
          <a:p>
            <a:pPr marL="1588" indent="0">
              <a:spcBef>
                <a:spcPts val="2400"/>
              </a:spcBef>
              <a:buFontTx/>
              <a:buNone/>
            </a:pPr>
            <a:r>
              <a:rPr lang="nl-NL" altLang="nl-NL" sz="2400"/>
              <a:t>Query Builder, met behulp van grafische interface opbouwen van SELECT-statements</a:t>
            </a:r>
          </a:p>
          <a:p>
            <a:pPr marL="1588" indent="0">
              <a:spcBef>
                <a:spcPts val="2400"/>
              </a:spcBef>
              <a:buFontTx/>
              <a:buNone/>
            </a:pPr>
            <a:r>
              <a:rPr lang="nl-NL" altLang="nl-NL" sz="2400"/>
              <a:t>User Interface Defaults, een centrale plaats voor het uniform definiëren van zaken rond kolommen, items</a:t>
            </a:r>
          </a:p>
          <a:p>
            <a:pPr marL="1588" indent="0">
              <a:spcBef>
                <a:spcPts val="2400"/>
              </a:spcBef>
              <a:buFontTx/>
              <a:buNone/>
            </a:pPr>
            <a:r>
              <a:rPr lang="nl-NL" altLang="nl-NL" sz="2400"/>
              <a:t>Object Reports, rapportage over allerhande Oracle-objecten</a:t>
            </a:r>
          </a:p>
          <a:p>
            <a:pPr marL="1588" indent="0">
              <a:spcBef>
                <a:spcPts val="2400"/>
              </a:spcBef>
              <a:buFontTx/>
              <a:buNone/>
            </a:pPr>
            <a:r>
              <a:rPr lang="nl-NL" altLang="nl-NL" sz="2400"/>
              <a:t>Schema Comparison, objecten uit 2 schemas met elkaar vergelijken</a:t>
            </a:r>
          </a:p>
          <a:p>
            <a:pPr marL="1588" indent="0">
              <a:spcBef>
                <a:spcPts val="2400"/>
              </a:spcBef>
              <a:buFontTx/>
              <a:buNone/>
            </a:pPr>
            <a:r>
              <a:rPr lang="nl-NL" altLang="nl-NL" sz="2400"/>
              <a:t>Recycle Bin, gewiste objecten evt. terugzetten…</a:t>
            </a:r>
          </a:p>
        </p:txBody>
      </p:sp>
      <p:sp>
        <p:nvSpPr>
          <p:cNvPr id="1065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3232B3A-70DC-41CC-8208-3B90B41823B0}" type="slidenum">
              <a:rPr kumimoji="0" lang="nl-NL" altLang="nl-NL" sz="800" b="0" i="0" u="none" strike="noStrike" kern="1200" cap="none" spc="0" normalizeH="0" baseline="0" noProof="0" smtClean="0">
                <a:ln>
                  <a:noFill/>
                </a:ln>
                <a:solidFill>
                  <a:srgbClr val="9F9F9F"/>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0" lang="nl-NL" altLang="nl-NL" sz="800" b="0" i="0" u="none" strike="noStrike" kern="1200" cap="none" spc="0" normalizeH="0" baseline="0" noProof="0">
              <a:ln>
                <a:noFill/>
              </a:ln>
              <a:solidFill>
                <a:srgbClr val="9F9F9F"/>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10848359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Agenda: Dag 3</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1800" dirty="0" err="1">
                <a:cs typeface="+mn-cs"/>
              </a:rPr>
              <a:t>Deel</a:t>
            </a:r>
            <a:r>
              <a:rPr lang="en-US" sz="1800" dirty="0">
                <a:cs typeface="+mn-cs"/>
              </a:rPr>
              <a:t> 3</a:t>
            </a:r>
            <a:endParaRPr lang="nl-NL" sz="1800" dirty="0">
              <a:cs typeface="+mn-cs"/>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p:txBody>
          <a:bodyPr/>
          <a:lstStyle/>
          <a:p>
            <a:pPr>
              <a:defRPr/>
            </a:pPr>
            <a:r>
              <a:rPr lang="nl-NL" dirty="0">
                <a:ea typeface="+mj-ea"/>
                <a:cs typeface="+mj-cs"/>
              </a:rPr>
              <a:t>3: Vragen</a:t>
            </a:r>
          </a:p>
        </p:txBody>
      </p:sp>
      <p:sp>
        <p:nvSpPr>
          <p:cNvPr id="375811" name="Rectangle 3"/>
          <p:cNvSpPr>
            <a:spLocks noGrp="1" noChangeArrowheads="1"/>
          </p:cNvSpPr>
          <p:nvPr>
            <p:ph type="body" idx="1"/>
          </p:nvPr>
        </p:nvSpPr>
        <p:spPr/>
        <p:txBody>
          <a:bodyPr/>
          <a:lstStyle/>
          <a:p>
            <a:pPr marL="0" indent="0">
              <a:buFontTx/>
              <a:buNone/>
              <a:defRPr/>
            </a:pPr>
            <a:r>
              <a:rPr lang="en-US" sz="2400" b="1" dirty="0" err="1">
                <a:ea typeface="+mn-ea"/>
                <a:cs typeface="+mn-cs"/>
              </a:rPr>
              <a:t>Oefeningen</a:t>
            </a:r>
            <a:r>
              <a:rPr lang="en-US" sz="2400" b="1" dirty="0">
                <a:ea typeface="+mn-ea"/>
                <a:cs typeface="+mn-cs"/>
              </a:rPr>
              <a:t> </a:t>
            </a:r>
            <a:r>
              <a:rPr lang="en-US" sz="2400" b="1" dirty="0" err="1">
                <a:ea typeface="+mn-ea"/>
                <a:cs typeface="+mn-cs"/>
              </a:rPr>
              <a:t>Hoofdstuk</a:t>
            </a:r>
            <a:r>
              <a:rPr lang="en-US" sz="2400" b="1" dirty="0">
                <a:ea typeface="+mn-ea"/>
                <a:cs typeface="+mn-cs"/>
              </a:rPr>
              <a:t> 3</a:t>
            </a:r>
          </a:p>
          <a:p>
            <a:pPr marL="457200" indent="-457200">
              <a:buFont typeface="+mj-lt"/>
              <a:buAutoNum type="arabicPeriod"/>
              <a:defRPr/>
            </a:pPr>
            <a:r>
              <a:rPr lang="en-US" sz="2400" dirty="0" err="1">
                <a:ea typeface="+mn-ea"/>
                <a:cs typeface="+mn-cs"/>
              </a:rPr>
              <a:t>Aanmaken</a:t>
            </a:r>
            <a:r>
              <a:rPr lang="en-US" sz="2400" dirty="0">
                <a:ea typeface="+mn-ea"/>
                <a:cs typeface="+mn-cs"/>
              </a:rPr>
              <a:t> van het </a:t>
            </a:r>
            <a:r>
              <a:rPr lang="en-US" sz="2400" dirty="0" err="1">
                <a:ea typeface="+mn-ea"/>
                <a:cs typeface="+mn-cs"/>
              </a:rPr>
              <a:t>datamodel</a:t>
            </a:r>
            <a:r>
              <a:rPr lang="en-US" sz="2400" dirty="0">
                <a:ea typeface="+mn-ea"/>
                <a:cs typeface="+mn-cs"/>
              </a:rPr>
              <a:t> </a:t>
            </a:r>
            <a:r>
              <a:rPr lang="en-US" sz="2400" dirty="0" err="1">
                <a:ea typeface="+mn-ea"/>
                <a:cs typeface="+mn-cs"/>
              </a:rPr>
              <a:t>voor</a:t>
            </a:r>
            <a:r>
              <a:rPr lang="en-US" sz="2400" dirty="0">
                <a:ea typeface="+mn-ea"/>
                <a:cs typeface="+mn-cs"/>
              </a:rPr>
              <a:t> de cursus.</a:t>
            </a:r>
          </a:p>
          <a:p>
            <a:pPr marL="457200" indent="-457200">
              <a:buFont typeface="+mj-lt"/>
              <a:buAutoNum type="arabicPeriod"/>
              <a:defRPr/>
            </a:pPr>
            <a:r>
              <a:rPr lang="en-US" sz="2400" dirty="0">
                <a:ea typeface="+mn-ea"/>
                <a:cs typeface="+mn-cs"/>
              </a:rPr>
              <a:t>U </a:t>
            </a:r>
            <a:r>
              <a:rPr lang="en-US" sz="2400" dirty="0" err="1">
                <a:ea typeface="+mn-ea"/>
                <a:cs typeface="+mn-cs"/>
              </a:rPr>
              <a:t>maakt</a:t>
            </a:r>
            <a:r>
              <a:rPr lang="en-US" sz="2400" dirty="0">
                <a:ea typeface="+mn-ea"/>
                <a:cs typeface="+mn-cs"/>
              </a:rPr>
              <a:t> </a:t>
            </a:r>
            <a:r>
              <a:rPr lang="en-US" sz="2400" dirty="0" err="1">
                <a:ea typeface="+mn-ea"/>
                <a:cs typeface="+mn-cs"/>
              </a:rPr>
              <a:t>uzelf</a:t>
            </a:r>
            <a:r>
              <a:rPr lang="en-US" sz="2400" dirty="0">
                <a:ea typeface="+mn-ea"/>
                <a:cs typeface="+mn-cs"/>
              </a:rPr>
              <a:t> </a:t>
            </a:r>
            <a:r>
              <a:rPr lang="en-US" sz="2400" dirty="0" err="1">
                <a:ea typeface="+mn-ea"/>
                <a:cs typeface="+mn-cs"/>
              </a:rPr>
              <a:t>wegwijs</a:t>
            </a:r>
            <a:r>
              <a:rPr lang="en-US" sz="2400" dirty="0">
                <a:ea typeface="+mn-ea"/>
                <a:cs typeface="+mn-cs"/>
              </a:rPr>
              <a:t> </a:t>
            </a:r>
            <a:r>
              <a:rPr lang="en-US" sz="2400" dirty="0" err="1">
                <a:ea typeface="+mn-ea"/>
                <a:cs typeface="+mn-cs"/>
              </a:rPr>
              <a:t>binnen</a:t>
            </a:r>
            <a:r>
              <a:rPr lang="en-US" sz="2400" dirty="0">
                <a:ea typeface="+mn-ea"/>
                <a:cs typeface="+mn-cs"/>
              </a:rPr>
              <a:t> de </a:t>
            </a:r>
            <a:r>
              <a:rPr lang="en-US" sz="2400" dirty="0" err="1">
                <a:ea typeface="+mn-ea"/>
                <a:cs typeface="+mn-cs"/>
              </a:rPr>
              <a:t>omgeving</a:t>
            </a:r>
            <a:r>
              <a:rPr lang="en-US" sz="2400" dirty="0">
                <a:ea typeface="+mn-ea"/>
                <a:cs typeface="+mn-cs"/>
              </a:rPr>
              <a:t> van SQL en PL/SQL </a:t>
            </a:r>
            <a:r>
              <a:rPr lang="en-US" sz="2400" dirty="0" err="1">
                <a:ea typeface="+mn-ea"/>
                <a:cs typeface="+mn-cs"/>
              </a:rPr>
              <a:t>binnen</a:t>
            </a:r>
            <a:r>
              <a:rPr lang="en-US" sz="2400" dirty="0">
                <a:ea typeface="+mn-ea"/>
                <a:cs typeface="+mn-cs"/>
              </a:rPr>
              <a:t> APEX</a:t>
            </a:r>
          </a:p>
          <a:p>
            <a:pPr marL="457200" indent="-457200">
              <a:buFont typeface="+mj-lt"/>
              <a:buAutoNum type="arabicPeriod"/>
              <a:defRPr/>
            </a:pPr>
            <a:r>
              <a:rPr lang="en-US" sz="2400" dirty="0">
                <a:ea typeface="+mn-ea"/>
                <a:cs typeface="+mn-cs"/>
              </a:rPr>
              <a:t>U </a:t>
            </a:r>
            <a:r>
              <a:rPr lang="en-US" sz="2400" dirty="0" err="1">
                <a:ea typeface="+mn-ea"/>
                <a:cs typeface="+mn-cs"/>
              </a:rPr>
              <a:t>ziet</a:t>
            </a:r>
            <a:r>
              <a:rPr lang="en-US" sz="2400" dirty="0">
                <a:ea typeface="+mn-ea"/>
                <a:cs typeface="+mn-cs"/>
              </a:rPr>
              <a:t> de </a:t>
            </a:r>
            <a:r>
              <a:rPr lang="en-US" sz="2400" dirty="0" err="1">
                <a:ea typeface="+mn-ea"/>
                <a:cs typeface="+mn-cs"/>
              </a:rPr>
              <a:t>omgeving</a:t>
            </a:r>
            <a:r>
              <a:rPr lang="en-US" sz="2400" dirty="0">
                <a:ea typeface="+mn-ea"/>
                <a:cs typeface="+mn-cs"/>
              </a:rPr>
              <a:t> </a:t>
            </a:r>
            <a:r>
              <a:rPr lang="en-US" sz="2400" dirty="0" err="1">
                <a:ea typeface="+mn-ea"/>
                <a:cs typeface="+mn-cs"/>
              </a:rPr>
              <a:t>waar</a:t>
            </a:r>
            <a:r>
              <a:rPr lang="en-US" sz="2400" dirty="0">
                <a:ea typeface="+mn-ea"/>
                <a:cs typeface="+mn-cs"/>
              </a:rPr>
              <a:t> u </a:t>
            </a:r>
            <a:r>
              <a:rPr lang="en-US" sz="2400" dirty="0" err="1">
                <a:ea typeface="+mn-ea"/>
                <a:cs typeface="+mn-cs"/>
              </a:rPr>
              <a:t>eerder</a:t>
            </a:r>
            <a:r>
              <a:rPr lang="en-US" sz="2400" dirty="0">
                <a:ea typeface="+mn-ea"/>
                <a:cs typeface="+mn-cs"/>
              </a:rPr>
              <a:t> in de les </a:t>
            </a:r>
            <a:r>
              <a:rPr lang="en-US" sz="2400" dirty="0" err="1">
                <a:ea typeface="+mn-ea"/>
                <a:cs typeface="+mn-cs"/>
              </a:rPr>
              <a:t>een</a:t>
            </a:r>
            <a:r>
              <a:rPr lang="en-US" sz="2400" dirty="0">
                <a:ea typeface="+mn-ea"/>
                <a:cs typeface="+mn-cs"/>
              </a:rPr>
              <a:t> script had </a:t>
            </a:r>
            <a:r>
              <a:rPr lang="en-US" sz="2400" dirty="0" err="1">
                <a:ea typeface="+mn-ea"/>
                <a:cs typeface="+mn-cs"/>
              </a:rPr>
              <a:t>geimporteerd</a:t>
            </a:r>
            <a:endParaRPr lang="en-US" sz="2400" dirty="0">
              <a:ea typeface="+mn-ea"/>
              <a:cs typeface="+mn-cs"/>
            </a:endParaRPr>
          </a:p>
          <a:p>
            <a:pPr marL="457200" indent="-457200">
              <a:buFont typeface="+mj-lt"/>
              <a:buAutoNum type="arabicPeriod"/>
              <a:defRPr/>
            </a:pPr>
            <a:r>
              <a:rPr lang="en-US" sz="2400" dirty="0">
                <a:ea typeface="+mn-ea"/>
                <a:cs typeface="+mn-cs"/>
              </a:rPr>
              <a:t>U </a:t>
            </a:r>
            <a:r>
              <a:rPr lang="en-US" sz="2400" dirty="0" err="1">
                <a:ea typeface="+mn-ea"/>
                <a:cs typeface="+mn-cs"/>
              </a:rPr>
              <a:t>genereert</a:t>
            </a:r>
            <a:r>
              <a:rPr lang="en-US" sz="2400" dirty="0">
                <a:ea typeface="+mn-ea"/>
                <a:cs typeface="+mn-cs"/>
              </a:rPr>
              <a:t> code die u in </a:t>
            </a:r>
            <a:r>
              <a:rPr lang="en-US" sz="2400" dirty="0" err="1">
                <a:ea typeface="+mn-ea"/>
                <a:cs typeface="+mn-cs"/>
              </a:rPr>
              <a:t>staat</a:t>
            </a:r>
            <a:r>
              <a:rPr lang="en-US" sz="2400" dirty="0">
                <a:ea typeface="+mn-ea"/>
                <a:cs typeface="+mn-cs"/>
              </a:rPr>
              <a:t> </a:t>
            </a:r>
            <a:r>
              <a:rPr lang="en-US" sz="2400" dirty="0" err="1">
                <a:ea typeface="+mn-ea"/>
                <a:cs typeface="+mn-cs"/>
              </a:rPr>
              <a:t>stelt</a:t>
            </a:r>
            <a:r>
              <a:rPr lang="en-US" sz="2400" dirty="0">
                <a:ea typeface="+mn-ea"/>
                <a:cs typeface="+mn-cs"/>
              </a:rPr>
              <a:t> </a:t>
            </a:r>
            <a:r>
              <a:rPr lang="en-US" sz="2400" dirty="0" err="1">
                <a:ea typeface="+mn-ea"/>
                <a:cs typeface="+mn-cs"/>
              </a:rPr>
              <a:t>om</a:t>
            </a:r>
            <a:r>
              <a:rPr lang="en-US" sz="2400" dirty="0">
                <a:ea typeface="+mn-ea"/>
                <a:cs typeface="+mn-cs"/>
              </a:rPr>
              <a:t> de </a:t>
            </a:r>
            <a:r>
              <a:rPr lang="en-US" sz="2400" dirty="0" err="1">
                <a:ea typeface="+mn-ea"/>
                <a:cs typeface="+mn-cs"/>
              </a:rPr>
              <a:t>ontworpen</a:t>
            </a:r>
            <a:r>
              <a:rPr lang="en-US" sz="2400" dirty="0">
                <a:ea typeface="+mn-ea"/>
                <a:cs typeface="+mn-cs"/>
              </a:rPr>
              <a:t> </a:t>
            </a:r>
            <a:r>
              <a:rPr lang="en-US" sz="2400" dirty="0" err="1">
                <a:ea typeface="+mn-ea"/>
                <a:cs typeface="+mn-cs"/>
              </a:rPr>
              <a:t>tabellen</a:t>
            </a:r>
            <a:r>
              <a:rPr lang="en-US" sz="2400" dirty="0">
                <a:ea typeface="+mn-ea"/>
                <a:cs typeface="+mn-cs"/>
              </a:rPr>
              <a:t> en </a:t>
            </a:r>
            <a:r>
              <a:rPr lang="en-US" sz="2400" dirty="0" err="1">
                <a:ea typeface="+mn-ea"/>
                <a:cs typeface="+mn-cs"/>
              </a:rPr>
              <a:t>andere</a:t>
            </a:r>
            <a:r>
              <a:rPr lang="en-US" sz="2400" dirty="0">
                <a:ea typeface="+mn-ea"/>
                <a:cs typeface="+mn-cs"/>
              </a:rPr>
              <a:t> </a:t>
            </a:r>
            <a:r>
              <a:rPr lang="en-US" sz="2400" dirty="0" err="1">
                <a:ea typeface="+mn-ea"/>
                <a:cs typeface="+mn-cs"/>
              </a:rPr>
              <a:t>objecten</a:t>
            </a:r>
            <a:r>
              <a:rPr lang="en-US" sz="2400" dirty="0">
                <a:ea typeface="+mn-ea"/>
                <a:cs typeface="+mn-cs"/>
              </a:rPr>
              <a:t> op </a:t>
            </a:r>
            <a:r>
              <a:rPr lang="en-US" sz="2400" dirty="0" err="1">
                <a:ea typeface="+mn-ea"/>
                <a:cs typeface="+mn-cs"/>
              </a:rPr>
              <a:t>te</a:t>
            </a:r>
            <a:r>
              <a:rPr lang="en-US" sz="2400" dirty="0">
                <a:ea typeface="+mn-ea"/>
                <a:cs typeface="+mn-cs"/>
              </a:rPr>
              <a:t> </a:t>
            </a:r>
            <a:r>
              <a:rPr lang="en-US" sz="2400" dirty="0" err="1">
                <a:ea typeface="+mn-ea"/>
                <a:cs typeface="+mn-cs"/>
              </a:rPr>
              <a:t>bouwen</a:t>
            </a:r>
            <a:endParaRPr lang="en-US" sz="2400" dirty="0">
              <a:ea typeface="+mn-ea"/>
              <a:cs typeface="+mn-cs"/>
            </a:endParaRPr>
          </a:p>
          <a:p>
            <a:pPr marL="457200" indent="-457200">
              <a:buFont typeface="+mj-lt"/>
              <a:buAutoNum type="arabicPeriod"/>
              <a:defRPr/>
            </a:pPr>
            <a:r>
              <a:rPr lang="en-US" sz="2400" dirty="0">
                <a:ea typeface="+mn-ea"/>
                <a:cs typeface="+mn-cs"/>
              </a:rPr>
              <a:t>U </a:t>
            </a:r>
            <a:r>
              <a:rPr lang="en-US" sz="2400" dirty="0" err="1">
                <a:ea typeface="+mn-ea"/>
                <a:cs typeface="+mn-cs"/>
              </a:rPr>
              <a:t>genereert</a:t>
            </a:r>
            <a:r>
              <a:rPr lang="en-US" sz="2400" dirty="0">
                <a:ea typeface="+mn-ea"/>
                <a:cs typeface="+mn-cs"/>
              </a:rPr>
              <a:t> extra code </a:t>
            </a:r>
            <a:r>
              <a:rPr lang="en-US" sz="2400" dirty="0" err="1">
                <a:ea typeface="+mn-ea"/>
                <a:cs typeface="+mn-cs"/>
              </a:rPr>
              <a:t>rond</a:t>
            </a:r>
            <a:r>
              <a:rPr lang="en-US" sz="2400" dirty="0">
                <a:ea typeface="+mn-ea"/>
                <a:cs typeface="+mn-cs"/>
              </a:rPr>
              <a:t> </a:t>
            </a:r>
            <a:r>
              <a:rPr lang="en-US" sz="2400" dirty="0" err="1">
                <a:ea typeface="+mn-ea"/>
                <a:cs typeface="+mn-cs"/>
              </a:rPr>
              <a:t>een</a:t>
            </a:r>
            <a:r>
              <a:rPr lang="en-US" sz="2400" dirty="0">
                <a:ea typeface="+mn-ea"/>
                <a:cs typeface="+mn-cs"/>
              </a:rPr>
              <a:t> </a:t>
            </a:r>
            <a:r>
              <a:rPr lang="en-US" sz="2400" dirty="0" err="1">
                <a:ea typeface="+mn-ea"/>
                <a:cs typeface="+mn-cs"/>
              </a:rPr>
              <a:t>bestaande</a:t>
            </a:r>
            <a:r>
              <a:rPr lang="en-US" sz="2400" dirty="0">
                <a:ea typeface="+mn-ea"/>
                <a:cs typeface="+mn-cs"/>
              </a:rPr>
              <a:t> </a:t>
            </a:r>
            <a:r>
              <a:rPr lang="en-US" sz="2400" dirty="0" err="1">
                <a:ea typeface="+mn-ea"/>
                <a:cs typeface="+mn-cs"/>
              </a:rPr>
              <a:t>tabel</a:t>
            </a:r>
            <a:r>
              <a:rPr lang="en-US" sz="2400" dirty="0">
                <a:ea typeface="+mn-ea"/>
                <a:cs typeface="+mn-cs"/>
              </a:rPr>
              <a:t>, TAPI</a:t>
            </a:r>
            <a:endParaRPr lang="nl-NL" sz="2400" dirty="0">
              <a:ea typeface="+mn-ea"/>
              <a:cs typeface="+mn-cs"/>
            </a:endParaRPr>
          </a:p>
        </p:txBody>
      </p:sp>
    </p:spTree>
    <p:extLst>
      <p:ext uri="{BB962C8B-B14F-4D97-AF65-F5344CB8AC3E}">
        <p14:creationId xmlns:p14="http://schemas.microsoft.com/office/powerpoint/2010/main" val="2359658006"/>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44613" y="227013"/>
            <a:ext cx="10656887" cy="1041400"/>
          </a:xfrm>
        </p:spPr>
        <p:txBody>
          <a:bodyPr/>
          <a:lstStyle/>
          <a:p>
            <a:pPr>
              <a:defRPr/>
            </a:pPr>
            <a:r>
              <a:rPr lang="nl-NL" dirty="0">
                <a:ea typeface="+mj-ea"/>
              </a:rPr>
              <a:t>4: Application Builder</a:t>
            </a: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sz="2400" dirty="0">
                <a:ea typeface="+mn-ea"/>
              </a:rPr>
              <a:t>Doelstelling</a:t>
            </a:r>
          </a:p>
          <a:p>
            <a:pPr marL="287338" indent="-285750">
              <a:spcBef>
                <a:spcPts val="2400"/>
              </a:spcBef>
              <a:defRPr/>
            </a:pPr>
            <a:r>
              <a:rPr lang="nl-NL" sz="2400" dirty="0">
                <a:ea typeface="+mn-ea"/>
              </a:rPr>
              <a:t>Kennismaking met de Application Builder</a:t>
            </a:r>
          </a:p>
          <a:p>
            <a:pPr marL="287338" indent="-285750">
              <a:spcBef>
                <a:spcPts val="2400"/>
              </a:spcBef>
              <a:defRPr/>
            </a:pPr>
            <a:r>
              <a:rPr lang="nl-NL" sz="2400" dirty="0">
                <a:ea typeface="+mn-ea"/>
              </a:rPr>
              <a:t>Kennismaking met de Page Designer, de Component View</a:t>
            </a:r>
          </a:p>
          <a:p>
            <a:pPr marL="287338" indent="-285750">
              <a:spcBef>
                <a:spcPts val="2400"/>
              </a:spcBef>
              <a:defRPr/>
            </a:pPr>
            <a:r>
              <a:rPr lang="nl-NL" sz="2400" dirty="0">
                <a:ea typeface="+mn-ea"/>
              </a:rPr>
              <a:t>Het aanmaken van uw eerste applicatie</a:t>
            </a:r>
          </a:p>
          <a:p>
            <a:pPr marL="287338" indent="-285750">
              <a:spcBef>
                <a:spcPts val="2400"/>
              </a:spcBef>
              <a:defRPr/>
            </a:pPr>
            <a:r>
              <a:rPr lang="nl-NL" sz="2400" dirty="0">
                <a:ea typeface="+mn-ea"/>
              </a:rPr>
              <a:t>Wat voor typen applicaties zijn er binnen APEX?</a:t>
            </a:r>
          </a:p>
          <a:p>
            <a:pPr marL="287338" indent="-285750">
              <a:spcBef>
                <a:spcPts val="2400"/>
              </a:spcBef>
              <a:defRPr/>
            </a:pPr>
            <a:r>
              <a:rPr lang="nl-NL" sz="2400" dirty="0">
                <a:ea typeface="+mn-ea"/>
              </a:rPr>
              <a:t>Eerste kennismaking met Universal </a:t>
            </a:r>
            <a:r>
              <a:rPr lang="nl-NL" sz="2400" dirty="0" err="1">
                <a:ea typeface="+mn-ea"/>
              </a:rPr>
              <a:t>Theme</a:t>
            </a:r>
            <a:r>
              <a:rPr lang="nl-NL" sz="2400" dirty="0">
                <a:ea typeface="+mn-ea"/>
              </a:rPr>
              <a:t>, </a:t>
            </a:r>
            <a:r>
              <a:rPr lang="nl-NL" sz="2400" dirty="0" err="1">
                <a:ea typeface="+mn-ea"/>
              </a:rPr>
              <a:t>Theme</a:t>
            </a:r>
            <a:r>
              <a:rPr lang="nl-NL" sz="2400" dirty="0">
                <a:ea typeface="+mn-ea"/>
              </a:rPr>
              <a:t> 42</a:t>
            </a:r>
          </a:p>
          <a:p>
            <a:pPr marL="287338" indent="-285750">
              <a:spcBef>
                <a:spcPts val="2400"/>
              </a:spcBef>
              <a:defRPr/>
            </a:pPr>
            <a:r>
              <a:rPr lang="nl-NL" sz="2400" dirty="0">
                <a:ea typeface="+mn-ea"/>
              </a:rPr>
              <a:t>De Werkbalk</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el 1"/>
          <p:cNvSpPr>
            <a:spLocks noGrp="1"/>
          </p:cNvSpPr>
          <p:nvPr>
            <p:ph type="title" idx="4294967295"/>
          </p:nvPr>
        </p:nvSpPr>
        <p:spPr/>
        <p:txBody>
          <a:bodyPr lIns="0" tIns="0" rIns="0" bIns="0" anchor="b"/>
          <a:lstStyle/>
          <a:p>
            <a:pPr>
              <a:defRPr/>
            </a:pPr>
            <a:r>
              <a:rPr lang="nl-NL" dirty="0">
                <a:ea typeface="+mj-ea"/>
                <a:cs typeface="+mj-cs"/>
              </a:rPr>
              <a:t>4: Application Builder: een applicatie</a:t>
            </a:r>
          </a:p>
        </p:txBody>
      </p:sp>
      <p:sp>
        <p:nvSpPr>
          <p:cNvPr id="54275" name="Tijdelijke aanduiding voor tekst 2"/>
          <p:cNvSpPr>
            <a:spLocks noGrp="1"/>
          </p:cNvSpPr>
          <p:nvPr>
            <p:ph type="body" sz="quarter" idx="4294967295"/>
          </p:nvPr>
        </p:nvSpPr>
        <p:spPr>
          <a:xfrm>
            <a:off x="1341438" y="1776413"/>
            <a:ext cx="8483600" cy="4389437"/>
          </a:xfrm>
        </p:spPr>
        <p:txBody>
          <a:bodyPr lIns="0" tIns="0" rIns="0" bIns="0"/>
          <a:lstStyle/>
          <a:p>
            <a:pPr marL="268288" indent="-266700">
              <a:spcBef>
                <a:spcPts val="2400"/>
              </a:spcBef>
              <a:buFontTx/>
              <a:buNone/>
            </a:pPr>
            <a:r>
              <a:rPr lang="nl-NL" altLang="nl-NL" sz="2400" dirty="0"/>
              <a:t>Verzameling van één of meer webpagina’s</a:t>
            </a:r>
          </a:p>
          <a:p>
            <a:pPr marL="268288" indent="-266700">
              <a:spcBef>
                <a:spcPts val="2400"/>
              </a:spcBef>
              <a:buFontTx/>
              <a:buNone/>
            </a:pPr>
            <a:r>
              <a:rPr lang="nl-NL" altLang="nl-NL" sz="2400" dirty="0"/>
              <a:t>Gekoppeld door middel van</a:t>
            </a:r>
          </a:p>
          <a:p>
            <a:pPr marL="268288" indent="-266700">
              <a:spcBef>
                <a:spcPts val="2400"/>
              </a:spcBef>
            </a:pPr>
            <a:r>
              <a:rPr lang="nl-NL" altLang="nl-NL" sz="2400" dirty="0"/>
              <a:t>Tabbladen</a:t>
            </a:r>
          </a:p>
          <a:p>
            <a:pPr marL="268288" indent="-266700">
              <a:spcBef>
                <a:spcPts val="2400"/>
              </a:spcBef>
            </a:pPr>
            <a:r>
              <a:rPr lang="nl-NL" altLang="nl-NL" sz="2400" dirty="0"/>
              <a:t>Buttons</a:t>
            </a:r>
          </a:p>
          <a:p>
            <a:pPr marL="268288" indent="-266700">
              <a:spcBef>
                <a:spcPts val="2400"/>
              </a:spcBef>
            </a:pPr>
            <a:r>
              <a:rPr lang="nl-NL" altLang="nl-NL" sz="2400" dirty="0"/>
              <a:t>Hyperlinks</a:t>
            </a:r>
          </a:p>
        </p:txBody>
      </p:sp>
      <p:sp>
        <p:nvSpPr>
          <p:cNvPr id="542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DC9B709-9BEC-47B8-B375-77386D45FF68}" type="slidenum">
              <a:rPr lang="nl-NL" altLang="nl-NL" sz="800" b="0" smtClean="0">
                <a:solidFill>
                  <a:srgbClr val="9F9F9F"/>
                </a:solidFill>
                <a:latin typeface="Calibri" panose="020F0502020204030204" pitchFamily="34" charset="0"/>
              </a:rPr>
              <a:pPr eaLnBrk="1" hangingPunct="1">
                <a:spcBef>
                  <a:spcPct val="0"/>
                </a:spcBef>
                <a:buClrTx/>
                <a:buFontTx/>
                <a:buNone/>
              </a:pPr>
              <a:t>52</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el 1"/>
          <p:cNvSpPr>
            <a:spLocks noGrp="1"/>
          </p:cNvSpPr>
          <p:nvPr>
            <p:ph type="title" idx="4294967295"/>
          </p:nvPr>
        </p:nvSpPr>
        <p:spPr/>
        <p:txBody>
          <a:bodyPr lIns="0" tIns="0" rIns="0" bIns="0" anchor="b"/>
          <a:lstStyle/>
          <a:p>
            <a:pPr>
              <a:defRPr/>
            </a:pPr>
            <a:r>
              <a:rPr lang="nl-NL" dirty="0">
                <a:ea typeface="+mj-ea"/>
                <a:cs typeface="+mj-cs"/>
              </a:rPr>
              <a:t>4: Application Builder</a:t>
            </a:r>
          </a:p>
        </p:txBody>
      </p:sp>
      <p:sp>
        <p:nvSpPr>
          <p:cNvPr id="59395" name="Tijdelijke aanduiding voor tekst 2"/>
          <p:cNvSpPr>
            <a:spLocks noGrp="1"/>
          </p:cNvSpPr>
          <p:nvPr>
            <p:ph type="body" sz="quarter" idx="4294967295"/>
          </p:nvPr>
        </p:nvSpPr>
        <p:spPr>
          <a:xfrm>
            <a:off x="1341438" y="1270000"/>
            <a:ext cx="8489950" cy="4389438"/>
          </a:xfrm>
        </p:spPr>
        <p:txBody>
          <a:bodyPr lIns="0" tIns="0" rIns="0" bIns="0"/>
          <a:lstStyle/>
          <a:p>
            <a:pPr marL="1588" indent="0">
              <a:spcBef>
                <a:spcPts val="2400"/>
              </a:spcBef>
              <a:buFontTx/>
              <a:buNone/>
            </a:pPr>
            <a:r>
              <a:rPr lang="nl-NL" altLang="nl-NL" sz="2400" dirty="0"/>
              <a:t>Applicatietypes:</a:t>
            </a:r>
          </a:p>
          <a:p>
            <a:pPr marL="1588" indent="0">
              <a:spcBef>
                <a:spcPts val="2400"/>
              </a:spcBef>
            </a:pPr>
            <a:r>
              <a:rPr lang="nl-NL" altLang="nl-NL" sz="2400" dirty="0"/>
              <a:t>Desktop (voorheen “database”)</a:t>
            </a:r>
          </a:p>
          <a:p>
            <a:pPr marL="1588" indent="0">
              <a:spcBef>
                <a:spcPts val="2400"/>
              </a:spcBef>
            </a:pPr>
            <a:r>
              <a:rPr lang="nl-NL" altLang="nl-NL" sz="2400" dirty="0"/>
              <a:t>Mobile</a:t>
            </a:r>
          </a:p>
          <a:p>
            <a:pPr marL="1588" indent="0">
              <a:spcBef>
                <a:spcPts val="2400"/>
              </a:spcBef>
            </a:pPr>
            <a:r>
              <a:rPr lang="nl-NL" altLang="nl-NL" sz="2400" dirty="0" err="1"/>
              <a:t>Websheet</a:t>
            </a:r>
            <a:endParaRPr lang="nl-NL" altLang="nl-NL" sz="2400" dirty="0"/>
          </a:p>
          <a:p>
            <a:pPr marL="1588" indent="0">
              <a:spcBef>
                <a:spcPts val="2400"/>
              </a:spcBef>
            </a:pPr>
            <a:r>
              <a:rPr lang="nl-NL" altLang="nl-NL" sz="2400" dirty="0" err="1"/>
              <a:t>Packaged</a:t>
            </a:r>
            <a:r>
              <a:rPr lang="nl-NL" altLang="nl-NL" sz="2400" dirty="0"/>
              <a:t> Application</a:t>
            </a:r>
          </a:p>
          <a:p>
            <a:pPr marL="1588" indent="0">
              <a:spcBef>
                <a:spcPts val="2400"/>
              </a:spcBef>
              <a:buFontTx/>
              <a:buNone/>
            </a:pPr>
            <a:endParaRPr lang="nl-NL" altLang="nl-NL" dirty="0"/>
          </a:p>
        </p:txBody>
      </p:sp>
      <p:sp>
        <p:nvSpPr>
          <p:cNvPr id="593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546AF194-5B2C-45DA-9F66-D1DD2832C963}" type="slidenum">
              <a:rPr lang="nl-NL" altLang="nl-NL" sz="800" b="0" smtClean="0">
                <a:solidFill>
                  <a:srgbClr val="9F9F9F"/>
                </a:solidFill>
                <a:latin typeface="Calibri" panose="020F0502020204030204" pitchFamily="34" charset="0"/>
              </a:rPr>
              <a:pPr eaLnBrk="1" hangingPunct="1">
                <a:spcBef>
                  <a:spcPct val="0"/>
                </a:spcBef>
                <a:buClrTx/>
                <a:buFontTx/>
                <a:buNone/>
              </a:pPr>
              <a:t>53</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el 1"/>
          <p:cNvSpPr>
            <a:spLocks noGrp="1"/>
          </p:cNvSpPr>
          <p:nvPr>
            <p:ph type="title" idx="4294967295"/>
          </p:nvPr>
        </p:nvSpPr>
        <p:spPr/>
        <p:txBody>
          <a:bodyPr lIns="0" tIns="0" rIns="0" bIns="0" anchor="b"/>
          <a:lstStyle/>
          <a:p>
            <a:pPr>
              <a:defRPr/>
            </a:pPr>
            <a:r>
              <a:rPr lang="nl-NL" dirty="0">
                <a:ea typeface="+mj-ea"/>
                <a:cs typeface="+mj-cs"/>
              </a:rPr>
              <a:t>4: Application Builder</a:t>
            </a:r>
          </a:p>
        </p:txBody>
      </p:sp>
      <p:sp>
        <p:nvSpPr>
          <p:cNvPr id="57347" name="Tijdelijke aanduiding voor tekst 2"/>
          <p:cNvSpPr>
            <a:spLocks noGrp="1"/>
          </p:cNvSpPr>
          <p:nvPr>
            <p:ph type="body" sz="quarter" idx="4294967295"/>
          </p:nvPr>
        </p:nvSpPr>
        <p:spPr>
          <a:xfrm>
            <a:off x="1341438" y="1776413"/>
            <a:ext cx="9937750" cy="4389437"/>
          </a:xfrm>
        </p:spPr>
        <p:txBody>
          <a:bodyPr lIns="0" tIns="0" rIns="0" bIns="0"/>
          <a:lstStyle/>
          <a:p>
            <a:pPr marL="268288" indent="-266700">
              <a:spcBef>
                <a:spcPts val="2400"/>
              </a:spcBef>
              <a:buFontTx/>
              <a:buNone/>
            </a:pPr>
            <a:r>
              <a:rPr lang="nl-NL" altLang="nl-NL" sz="2400" dirty="0"/>
              <a:t>Een applicatie maken</a:t>
            </a:r>
          </a:p>
          <a:p>
            <a:pPr marL="268288" indent="-266700">
              <a:spcBef>
                <a:spcPts val="2400"/>
              </a:spcBef>
              <a:buFontTx/>
              <a:buNone/>
            </a:pPr>
            <a:r>
              <a:rPr lang="nl-NL" altLang="nl-NL" sz="2400" dirty="0"/>
              <a:t>Dataset (</a:t>
            </a:r>
            <a:r>
              <a:rPr lang="nl-NL" altLang="nl-NL" sz="2400" b="1" dirty="0"/>
              <a:t>EMP</a:t>
            </a:r>
            <a:r>
              <a:rPr lang="nl-NL" altLang="nl-NL" sz="2400" dirty="0"/>
              <a:t> en </a:t>
            </a:r>
            <a:r>
              <a:rPr lang="nl-NL" altLang="nl-NL" sz="2400" b="1" dirty="0"/>
              <a:t>DEPT</a:t>
            </a:r>
            <a:r>
              <a:rPr lang="nl-NL" altLang="nl-NL" sz="2400" dirty="0"/>
              <a:t> tabellen)</a:t>
            </a:r>
          </a:p>
          <a:p>
            <a:pPr marL="268288" indent="-266700">
              <a:spcBef>
                <a:spcPts val="2400"/>
              </a:spcBef>
            </a:pPr>
            <a:r>
              <a:rPr lang="nl-NL" altLang="nl-NL" sz="2400" b="1" dirty="0"/>
              <a:t>EMP</a:t>
            </a:r>
            <a:r>
              <a:rPr lang="nl-NL" altLang="nl-NL" sz="2400" dirty="0"/>
              <a:t> bevat Employees</a:t>
            </a:r>
          </a:p>
          <a:p>
            <a:pPr marL="268288" indent="-266700">
              <a:spcBef>
                <a:spcPts val="2400"/>
              </a:spcBef>
            </a:pPr>
            <a:r>
              <a:rPr lang="nl-NL" altLang="nl-NL" sz="2400" b="1" dirty="0"/>
              <a:t>DEPT</a:t>
            </a:r>
            <a:r>
              <a:rPr lang="nl-NL" altLang="nl-NL" sz="2400" dirty="0"/>
              <a:t> bevat Afdelingen</a:t>
            </a:r>
          </a:p>
        </p:txBody>
      </p:sp>
      <p:sp>
        <p:nvSpPr>
          <p:cNvPr id="573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115A5E9-A864-4E99-8F10-58ECA255ECA5}" type="slidenum">
              <a:rPr lang="nl-NL" altLang="nl-NL" sz="800" b="0" smtClean="0">
                <a:solidFill>
                  <a:srgbClr val="9F9F9F"/>
                </a:solidFill>
                <a:latin typeface="Calibri" panose="020F0502020204030204" pitchFamily="34" charset="0"/>
              </a:rPr>
              <a:pPr eaLnBrk="1" hangingPunct="1">
                <a:spcBef>
                  <a:spcPct val="0"/>
                </a:spcBef>
                <a:buClrTx/>
                <a:buFontTx/>
                <a:buNone/>
              </a:pPr>
              <a:t>54</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el 1"/>
          <p:cNvSpPr>
            <a:spLocks noGrp="1"/>
          </p:cNvSpPr>
          <p:nvPr>
            <p:ph type="title" idx="4294967295"/>
          </p:nvPr>
        </p:nvSpPr>
        <p:spPr/>
        <p:txBody>
          <a:bodyPr lIns="0" tIns="0" rIns="0" bIns="0" anchor="b"/>
          <a:lstStyle/>
          <a:p>
            <a:pPr>
              <a:defRPr/>
            </a:pPr>
            <a:r>
              <a:rPr lang="nl-NL" dirty="0">
                <a:ea typeface="+mj-ea"/>
                <a:cs typeface="+mj-cs"/>
              </a:rPr>
              <a:t>4: Application Builder</a:t>
            </a:r>
          </a:p>
        </p:txBody>
      </p:sp>
      <p:sp>
        <p:nvSpPr>
          <p:cNvPr id="57347" name="Tijdelijke aanduiding voor tekst 2"/>
          <p:cNvSpPr>
            <a:spLocks noGrp="1"/>
          </p:cNvSpPr>
          <p:nvPr>
            <p:ph type="body" sz="quarter" idx="4294967295"/>
          </p:nvPr>
        </p:nvSpPr>
        <p:spPr>
          <a:xfrm>
            <a:off x="1341438" y="1776413"/>
            <a:ext cx="9937750" cy="4389437"/>
          </a:xfrm>
        </p:spPr>
        <p:txBody>
          <a:bodyPr lIns="0" tIns="0" rIns="0" bIns="0"/>
          <a:lstStyle/>
          <a:p>
            <a:pPr marL="268288" indent="-266700">
              <a:spcBef>
                <a:spcPts val="2400"/>
              </a:spcBef>
              <a:buFontTx/>
              <a:buNone/>
            </a:pPr>
            <a:r>
              <a:rPr lang="nl-NL" altLang="nl-NL" sz="2400" dirty="0"/>
              <a:t>Demo</a:t>
            </a:r>
          </a:p>
        </p:txBody>
      </p:sp>
      <p:sp>
        <p:nvSpPr>
          <p:cNvPr id="573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4115A5E9-A864-4E99-8F10-58ECA255ECA5}" type="slidenum">
              <a:rPr lang="nl-NL" altLang="nl-NL" sz="800" b="0" smtClean="0">
                <a:solidFill>
                  <a:srgbClr val="9F9F9F"/>
                </a:solidFill>
                <a:latin typeface="Calibri" panose="020F0502020204030204" pitchFamily="34" charset="0"/>
              </a:rPr>
              <a:pPr eaLnBrk="1" hangingPunct="1">
                <a:spcBef>
                  <a:spcPct val="0"/>
                </a:spcBef>
                <a:buClrTx/>
                <a:buFontTx/>
                <a:buNone/>
              </a:pPr>
              <a:t>55</a:t>
            </a:fld>
            <a:endParaRPr lang="nl-NL" altLang="nl-NL" sz="800" b="0">
              <a:solidFill>
                <a:srgbClr val="9F9F9F"/>
              </a:solidFill>
              <a:latin typeface="Calibri" panose="020F0502020204030204" pitchFamily="34" charset="0"/>
            </a:endParaRPr>
          </a:p>
        </p:txBody>
      </p:sp>
    </p:spTree>
    <p:extLst>
      <p:ext uri="{BB962C8B-B14F-4D97-AF65-F5344CB8AC3E}">
        <p14:creationId xmlns:p14="http://schemas.microsoft.com/office/powerpoint/2010/main" val="4127811756"/>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5777" name="Titel 1"/>
          <p:cNvSpPr>
            <a:spLocks noGrp="1"/>
          </p:cNvSpPr>
          <p:nvPr>
            <p:ph type="title" idx="4294967295"/>
          </p:nvPr>
        </p:nvSpPr>
        <p:spPr/>
        <p:txBody>
          <a:bodyPr lIns="0" tIns="0" rIns="0" bIns="0" anchor="b"/>
          <a:lstStyle/>
          <a:p>
            <a:pPr>
              <a:defRPr/>
            </a:pPr>
            <a:r>
              <a:rPr lang="nl-NL" dirty="0">
                <a:ea typeface="+mj-ea"/>
                <a:cs typeface="+mj-cs"/>
              </a:rPr>
              <a:t>4: Application Builder</a:t>
            </a:r>
          </a:p>
        </p:txBody>
      </p:sp>
      <p:sp>
        <p:nvSpPr>
          <p:cNvPr id="75778" name="Tijdelijke aanduiding voor tekst 2"/>
          <p:cNvSpPr>
            <a:spLocks noGrp="1"/>
          </p:cNvSpPr>
          <p:nvPr>
            <p:ph type="body" sz="quarter" idx="4294967295"/>
          </p:nvPr>
        </p:nvSpPr>
        <p:spPr>
          <a:xfrm>
            <a:off x="1376886" y="1412776"/>
            <a:ext cx="8483600" cy="4389437"/>
          </a:xfrm>
        </p:spPr>
        <p:txBody>
          <a:bodyPr lIns="0" tIns="0" rIns="0" bIns="0"/>
          <a:lstStyle/>
          <a:p>
            <a:pPr marL="344488">
              <a:spcBef>
                <a:spcPts val="2400"/>
              </a:spcBef>
              <a:defRPr/>
            </a:pPr>
            <a:r>
              <a:rPr lang="nl-NL" sz="2400" dirty="0">
                <a:ea typeface="+mn-ea"/>
                <a:cs typeface="+mn-cs"/>
              </a:rPr>
              <a:t>Applicatie creëren</a:t>
            </a:r>
          </a:p>
          <a:p>
            <a:pPr marL="344488">
              <a:spcBef>
                <a:spcPts val="1200"/>
              </a:spcBef>
              <a:defRPr/>
            </a:pPr>
            <a:r>
              <a:rPr lang="nl-NL" sz="2400" dirty="0">
                <a:ea typeface="+mn-ea"/>
                <a:cs typeface="+mn-cs"/>
              </a:rPr>
              <a:t>Page Designer</a:t>
            </a:r>
          </a:p>
          <a:p>
            <a:pPr marL="954088" lvl="1">
              <a:spcBef>
                <a:spcPts val="0"/>
              </a:spcBef>
              <a:defRPr/>
            </a:pPr>
            <a:r>
              <a:rPr lang="nl-NL" sz="2200" dirty="0" err="1">
                <a:ea typeface="+mn-ea"/>
                <a:cs typeface="+mn-cs"/>
              </a:rPr>
              <a:t>Gridlayout</a:t>
            </a:r>
            <a:endParaRPr lang="nl-NL" sz="2200" dirty="0">
              <a:ea typeface="+mn-ea"/>
              <a:cs typeface="+mn-cs"/>
            </a:endParaRPr>
          </a:p>
          <a:p>
            <a:pPr marL="954088" lvl="1">
              <a:spcBef>
                <a:spcPts val="0"/>
              </a:spcBef>
              <a:defRPr/>
            </a:pPr>
            <a:r>
              <a:rPr lang="nl-NL" sz="2200" dirty="0">
                <a:ea typeface="+mn-ea"/>
                <a:cs typeface="+mn-cs"/>
              </a:rPr>
              <a:t>Component view</a:t>
            </a:r>
          </a:p>
          <a:p>
            <a:pPr marL="344488">
              <a:spcBef>
                <a:spcPts val="1200"/>
              </a:spcBef>
              <a:defRPr/>
            </a:pPr>
            <a:r>
              <a:rPr lang="nl-NL" sz="2400" dirty="0">
                <a:ea typeface="+mn-ea"/>
                <a:cs typeface="+mn-cs"/>
              </a:rPr>
              <a:t>Shared </a:t>
            </a:r>
            <a:r>
              <a:rPr lang="nl-NL" sz="2400" dirty="0" err="1">
                <a:ea typeface="+mn-ea"/>
                <a:cs typeface="+mn-cs"/>
              </a:rPr>
              <a:t>Components</a:t>
            </a:r>
            <a:endParaRPr lang="nl-NL" sz="2400" dirty="0">
              <a:ea typeface="+mn-ea"/>
              <a:cs typeface="+mn-cs"/>
            </a:endParaRPr>
          </a:p>
          <a:p>
            <a:pPr marL="344488">
              <a:spcBef>
                <a:spcPts val="1200"/>
              </a:spcBef>
              <a:defRPr/>
            </a:pPr>
            <a:r>
              <a:rPr lang="nl-NL" sz="2400" dirty="0">
                <a:ea typeface="+mn-ea"/>
                <a:cs typeface="+mn-cs"/>
              </a:rPr>
              <a:t>Import</a:t>
            </a:r>
          </a:p>
          <a:p>
            <a:pPr marL="344488">
              <a:spcBef>
                <a:spcPts val="1200"/>
              </a:spcBef>
              <a:defRPr/>
            </a:pPr>
            <a:r>
              <a:rPr lang="nl-NL" sz="2400" dirty="0">
                <a:ea typeface="+mn-ea"/>
                <a:cs typeface="+mn-cs"/>
              </a:rPr>
              <a:t>Dashboard</a:t>
            </a:r>
          </a:p>
          <a:p>
            <a:pPr marL="344488">
              <a:spcBef>
                <a:spcPts val="1200"/>
              </a:spcBef>
              <a:defRPr/>
            </a:pPr>
            <a:r>
              <a:rPr lang="nl-NL" sz="2400" dirty="0">
                <a:ea typeface="+mn-ea"/>
                <a:cs typeface="+mn-cs"/>
              </a:rPr>
              <a:t>Werkbalk</a:t>
            </a:r>
          </a:p>
          <a:p>
            <a:pPr marL="344488">
              <a:spcBef>
                <a:spcPts val="2400"/>
              </a:spcBef>
              <a:defRPr/>
            </a:pPr>
            <a:endParaRPr lang="nl-NL" sz="2400" dirty="0">
              <a:ea typeface="+mn-ea"/>
              <a:cs typeface="+mn-cs"/>
            </a:endParaRPr>
          </a:p>
          <a:p>
            <a:pPr marL="1588" indent="0">
              <a:spcBef>
                <a:spcPts val="2400"/>
              </a:spcBef>
              <a:buFontTx/>
              <a:buNone/>
              <a:defRPr/>
            </a:pPr>
            <a:endParaRPr lang="nl-NL" dirty="0">
              <a:ea typeface="+mn-ea"/>
              <a:cs typeface="+mn-cs"/>
            </a:endParaRPr>
          </a:p>
        </p:txBody>
      </p:sp>
      <p:sp>
        <p:nvSpPr>
          <p:cNvPr id="553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EEFAA13-B593-494E-8075-A9CC4B53A440}" type="slidenum">
              <a:rPr lang="nl-NL" altLang="nl-NL" sz="800" b="0" smtClean="0">
                <a:solidFill>
                  <a:srgbClr val="9F9F9F"/>
                </a:solidFill>
                <a:latin typeface="Calibri" panose="020F0502020204030204" pitchFamily="34" charset="0"/>
              </a:rPr>
              <a:pPr eaLnBrk="1" hangingPunct="1">
                <a:spcBef>
                  <a:spcPct val="0"/>
                </a:spcBef>
                <a:buClrTx/>
                <a:buFontTx/>
                <a:buNone/>
              </a:pPr>
              <a:t>56</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8849" name="Titel 1"/>
          <p:cNvSpPr>
            <a:spLocks noGrp="1"/>
          </p:cNvSpPr>
          <p:nvPr>
            <p:ph type="title" idx="4294967295"/>
          </p:nvPr>
        </p:nvSpPr>
        <p:spPr/>
        <p:txBody>
          <a:bodyPr lIns="0" tIns="0" rIns="0" bIns="0" anchor="b"/>
          <a:lstStyle/>
          <a:p>
            <a:pPr>
              <a:defRPr/>
            </a:pPr>
            <a:r>
              <a:rPr lang="nl-NL">
                <a:ea typeface="+mj-ea"/>
                <a:cs typeface="+mj-cs"/>
              </a:rPr>
              <a:t>3: Application Builder</a:t>
            </a:r>
          </a:p>
        </p:txBody>
      </p:sp>
      <p:sp>
        <p:nvSpPr>
          <p:cNvPr id="7885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583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9D90724-49AE-4CFD-903D-50DD712B4964}" type="slidenum">
              <a:rPr lang="nl-NL" altLang="nl-NL" sz="800" b="0" smtClean="0">
                <a:solidFill>
                  <a:srgbClr val="9F9F9F"/>
                </a:solidFill>
                <a:latin typeface="Calibri" panose="020F0502020204030204" pitchFamily="34" charset="0"/>
              </a:rPr>
              <a:pPr eaLnBrk="1" hangingPunct="1">
                <a:spcBef>
                  <a:spcPct val="0"/>
                </a:spcBef>
                <a:buClrTx/>
                <a:buFontTx/>
                <a:buNone/>
              </a:pPr>
              <a:t>57</a:t>
            </a:fld>
            <a:endParaRPr lang="nl-NL" altLang="nl-NL" sz="800" b="0">
              <a:solidFill>
                <a:srgbClr val="9F9F9F"/>
              </a:solidFill>
              <a:latin typeface="Calibri" panose="020F0502020204030204" pitchFamily="34" charset="0"/>
            </a:endParaRPr>
          </a:p>
        </p:txBody>
      </p:sp>
      <p:pic>
        <p:nvPicPr>
          <p:cNvPr id="58373"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1773238"/>
            <a:ext cx="107315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3" name="Titel 1"/>
          <p:cNvSpPr>
            <a:spLocks noGrp="1"/>
          </p:cNvSpPr>
          <p:nvPr>
            <p:ph type="title" idx="4294967295"/>
          </p:nvPr>
        </p:nvSpPr>
        <p:spPr/>
        <p:txBody>
          <a:bodyPr lIns="0" tIns="0" rIns="0" bIns="0" anchor="b"/>
          <a:lstStyle/>
          <a:p>
            <a:pPr>
              <a:defRPr/>
            </a:pPr>
            <a:r>
              <a:rPr lang="nl-NL">
                <a:ea typeface="+mj-ea"/>
                <a:cs typeface="+mj-cs"/>
              </a:rPr>
              <a:t>3: Application Builder</a:t>
            </a:r>
          </a:p>
        </p:txBody>
      </p:sp>
      <p:sp>
        <p:nvSpPr>
          <p:cNvPr id="79874"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6042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ACEFD39-D51F-4CB9-BA53-02F2B8F3493E}" type="slidenum">
              <a:rPr lang="nl-NL" altLang="nl-NL" sz="800" b="0" smtClean="0">
                <a:solidFill>
                  <a:srgbClr val="9F9F9F"/>
                </a:solidFill>
                <a:latin typeface="Calibri" panose="020F0502020204030204" pitchFamily="34" charset="0"/>
              </a:rPr>
              <a:pPr eaLnBrk="1" hangingPunct="1">
                <a:spcBef>
                  <a:spcPct val="0"/>
                </a:spcBef>
                <a:buClrTx/>
                <a:buFontTx/>
                <a:buNone/>
              </a:pPr>
              <a:t>58</a:t>
            </a:fld>
            <a:endParaRPr lang="nl-NL" altLang="nl-NL" sz="800" b="0">
              <a:solidFill>
                <a:srgbClr val="9F9F9F"/>
              </a:solidFill>
              <a:latin typeface="Calibri" panose="020F0502020204030204" pitchFamily="34" charset="0"/>
            </a:endParaRPr>
          </a:p>
        </p:txBody>
      </p:sp>
      <p:pic>
        <p:nvPicPr>
          <p:cNvPr id="6042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3525" y="1196975"/>
            <a:ext cx="7323138" cy="501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61443"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8C2159C-2B69-41CD-B8ED-06CBACE0439D}" type="slidenum">
              <a:rPr lang="nl-NL" altLang="nl-NL" sz="800" b="0" smtClean="0">
                <a:solidFill>
                  <a:srgbClr val="9F9F9F"/>
                </a:solidFill>
                <a:latin typeface="Calibri" panose="020F0502020204030204" pitchFamily="34" charset="0"/>
              </a:rPr>
              <a:pPr eaLnBrk="1" hangingPunct="1">
                <a:spcBef>
                  <a:spcPct val="0"/>
                </a:spcBef>
                <a:buClrTx/>
                <a:buFontTx/>
                <a:buNone/>
              </a:pPr>
              <a:t>59</a:t>
            </a:fld>
            <a:endParaRPr lang="nl-NL" altLang="nl-NL" sz="800" b="0">
              <a:solidFill>
                <a:srgbClr val="9F9F9F"/>
              </a:solidFill>
              <a:latin typeface="Calibri" panose="020F0502020204030204" pitchFamily="34" charset="0"/>
            </a:endParaRPr>
          </a:p>
        </p:txBody>
      </p:sp>
      <p:pic>
        <p:nvPicPr>
          <p:cNvPr id="61444" name="Afbeelding 5" descr="Macintosh HD:Users:victorbax:Desktop:Screen Shot 2015-11-05 at 10.30.1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600200"/>
            <a:ext cx="8493125" cy="374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5" name="Titel 1"/>
          <p:cNvSpPr>
            <a:spLocks/>
          </p:cNvSpPr>
          <p:nvPr/>
        </p:nvSpPr>
        <p:spPr bwMode="auto">
          <a:xfrm>
            <a:off x="1392238" y="-100013"/>
            <a:ext cx="99583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(1)</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Huishoudelijke mededelingen</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err="1">
                <a:cs typeface="+mn-cs"/>
              </a:rPr>
              <a:t>Deelnemerslijst</a:t>
            </a:r>
            <a:r>
              <a:rPr lang="en-US" sz="2400" b="0" dirty="0">
                <a:cs typeface="+mn-cs"/>
              </a:rPr>
              <a:t>/</a:t>
            </a:r>
            <a:r>
              <a:rPr lang="en-US" sz="2400" b="0" dirty="0" err="1">
                <a:cs typeface="+mn-cs"/>
              </a:rPr>
              <a:t>Voorstelronde</a:t>
            </a:r>
            <a:endParaRPr lang="en-US" sz="2400" b="0" dirty="0">
              <a:cs typeface="+mn-cs"/>
            </a:endParaRPr>
          </a:p>
          <a:p>
            <a:pPr marL="1588" indent="0">
              <a:spcBef>
                <a:spcPts val="2400"/>
              </a:spcBef>
              <a:buFontTx/>
              <a:buNone/>
              <a:defRPr/>
            </a:pPr>
            <a:r>
              <a:rPr lang="en-US" sz="2400" b="0" dirty="0">
                <a:cs typeface="+mn-cs"/>
              </a:rPr>
              <a:t>Lunch 12:00</a:t>
            </a:r>
          </a:p>
          <a:p>
            <a:pPr marL="1588" indent="0">
              <a:spcBef>
                <a:spcPts val="2400"/>
              </a:spcBef>
              <a:buFontTx/>
              <a:buNone/>
              <a:defRPr/>
            </a:pPr>
            <a:r>
              <a:rPr lang="en-US" sz="2400" b="0" dirty="0" err="1">
                <a:cs typeface="+mn-cs"/>
              </a:rPr>
              <a:t>Cursustijden</a:t>
            </a:r>
            <a:endParaRPr lang="nl-NL" sz="2400" b="0" dirty="0">
              <a:cs typeface="+mn-cs"/>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3969"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62467"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E62AA03-7FB0-4BA6-9423-841FE0BF51E6}" type="slidenum">
              <a:rPr lang="nl-NL" altLang="nl-NL" sz="800" b="0" smtClean="0">
                <a:solidFill>
                  <a:srgbClr val="9F9F9F"/>
                </a:solidFill>
                <a:latin typeface="Calibri" panose="020F0502020204030204" pitchFamily="34" charset="0"/>
              </a:rPr>
              <a:pPr eaLnBrk="1" hangingPunct="1">
                <a:spcBef>
                  <a:spcPct val="0"/>
                </a:spcBef>
                <a:buClrTx/>
                <a:buFontTx/>
                <a:buNone/>
              </a:pPr>
              <a:t>60</a:t>
            </a:fld>
            <a:endParaRPr lang="nl-NL" altLang="nl-NL" sz="800" b="0">
              <a:solidFill>
                <a:srgbClr val="9F9F9F"/>
              </a:solidFill>
              <a:latin typeface="Calibri" panose="020F0502020204030204" pitchFamily="34" charset="0"/>
            </a:endParaRPr>
          </a:p>
        </p:txBody>
      </p:sp>
      <p:pic>
        <p:nvPicPr>
          <p:cNvPr id="62468"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2700" y="1700213"/>
            <a:ext cx="1078865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Titel 1"/>
          <p:cNvSpPr>
            <a:spLocks/>
          </p:cNvSpPr>
          <p:nvPr/>
        </p:nvSpPr>
        <p:spPr bwMode="auto">
          <a:xfrm>
            <a:off x="1392238" y="-100013"/>
            <a:ext cx="99583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(2)</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4993"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63491"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B498141-8812-4A56-8B32-E0146EDF3AB0}" type="slidenum">
              <a:rPr lang="nl-NL" altLang="nl-NL" sz="800" b="0" smtClean="0">
                <a:solidFill>
                  <a:srgbClr val="9F9F9F"/>
                </a:solidFill>
                <a:latin typeface="Calibri" panose="020F0502020204030204" pitchFamily="34" charset="0"/>
              </a:rPr>
              <a:pPr eaLnBrk="1" hangingPunct="1">
                <a:spcBef>
                  <a:spcPct val="0"/>
                </a:spcBef>
                <a:buClrTx/>
                <a:buFontTx/>
                <a:buNone/>
              </a:pPr>
              <a:t>61</a:t>
            </a:fld>
            <a:endParaRPr lang="nl-NL" altLang="nl-NL" sz="800" b="0">
              <a:solidFill>
                <a:srgbClr val="9F9F9F"/>
              </a:solidFill>
              <a:latin typeface="Calibri" panose="020F0502020204030204" pitchFamily="34" charset="0"/>
            </a:endParaRPr>
          </a:p>
        </p:txBody>
      </p:sp>
      <p:pic>
        <p:nvPicPr>
          <p:cNvPr id="63492" name="Afbeelding 8" descr="Macintosh HD:Users:victorbax:Desktop:Screen Shot 2015-11-05 at 10.40.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9863" y="1557338"/>
            <a:ext cx="7629525" cy="408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itel 1"/>
          <p:cNvSpPr>
            <a:spLocks/>
          </p:cNvSpPr>
          <p:nvPr/>
        </p:nvSpPr>
        <p:spPr bwMode="auto">
          <a:xfrm>
            <a:off x="1392238" y="-100013"/>
            <a:ext cx="88788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(3)</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6017"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dirty="0">
              <a:ea typeface="+mn-ea"/>
              <a:cs typeface="+mn-cs"/>
            </a:endParaRPr>
          </a:p>
        </p:txBody>
      </p:sp>
      <p:sp>
        <p:nvSpPr>
          <p:cNvPr id="65539"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E0AEBE4-12E6-4010-AC36-13E4B1EEA71F}" type="slidenum">
              <a:rPr lang="nl-NL" altLang="nl-NL" sz="800" b="0" smtClean="0">
                <a:solidFill>
                  <a:srgbClr val="9F9F9F"/>
                </a:solidFill>
                <a:latin typeface="Calibri" panose="020F0502020204030204" pitchFamily="34" charset="0"/>
              </a:rPr>
              <a:pPr eaLnBrk="1" hangingPunct="1">
                <a:spcBef>
                  <a:spcPct val="0"/>
                </a:spcBef>
                <a:buClrTx/>
                <a:buFontTx/>
                <a:buNone/>
              </a:pPr>
              <a:t>62</a:t>
            </a:fld>
            <a:endParaRPr lang="nl-NL" altLang="nl-NL" sz="800" b="0">
              <a:solidFill>
                <a:srgbClr val="9F9F9F"/>
              </a:solidFill>
              <a:latin typeface="Calibri" panose="020F0502020204030204" pitchFamily="34" charset="0"/>
            </a:endParaRPr>
          </a:p>
        </p:txBody>
      </p:sp>
      <p:sp>
        <p:nvSpPr>
          <p:cNvPr id="65540" name="Afbeelding 6" descr="Macintosh HD:Users:victorbax:Desktop:Screen Shot 2015-11-05 at 10.43.05.png"/>
          <p:cNvSpPr>
            <a:spLocks noChangeAspect="1" noChangeArrowheads="1"/>
          </p:cNvSpPr>
          <p:nvPr/>
        </p:nvSpPr>
        <p:spPr bwMode="auto">
          <a:xfrm>
            <a:off x="1414463" y="1412875"/>
            <a:ext cx="9572625"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lgn="ctr">
              <a:spcBef>
                <a:spcPct val="30000"/>
              </a:spcBef>
              <a:buClrTx/>
              <a:buFontTx/>
              <a:buNone/>
            </a:pPr>
            <a:endParaRPr lang="nl-NL" altLang="nl-NL">
              <a:latin typeface="Arial" panose="020B0604020202020204" pitchFamily="34" charset="0"/>
            </a:endParaRPr>
          </a:p>
        </p:txBody>
      </p:sp>
      <p:sp>
        <p:nvSpPr>
          <p:cNvPr id="65541" name="Titel 1"/>
          <p:cNvSpPr>
            <a:spLocks/>
          </p:cNvSpPr>
          <p:nvPr/>
        </p:nvSpPr>
        <p:spPr bwMode="auto">
          <a:xfrm>
            <a:off x="1392238" y="-100013"/>
            <a:ext cx="99583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(4)</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7041" name="Tijdelijke aanduiding voor tekst 2"/>
          <p:cNvSpPr>
            <a:spLocks noGrp="1"/>
          </p:cNvSpPr>
          <p:nvPr>
            <p:ph type="body" sz="quarter" idx="4294967295"/>
          </p:nvPr>
        </p:nvSpPr>
        <p:spPr>
          <a:xfrm>
            <a:off x="1414463" y="1557338"/>
            <a:ext cx="9504362" cy="4389437"/>
          </a:xfrm>
        </p:spPr>
        <p:txBody>
          <a:bodyPr lIns="0" tIns="0" rIns="0" bIns="0"/>
          <a:lstStyle/>
          <a:p>
            <a:pPr marL="1588" indent="0">
              <a:spcBef>
                <a:spcPts val="2400"/>
              </a:spcBef>
              <a:buFontTx/>
              <a:buNone/>
              <a:defRPr/>
            </a:pPr>
            <a:r>
              <a:rPr lang="nl-NL" sz="2400" dirty="0">
                <a:ea typeface="+mn-ea"/>
                <a:cs typeface="+mn-cs"/>
              </a:rPr>
              <a:t>Soms (bij de eerste sessie) moet er na het bouwen aangelogd worden:</a:t>
            </a:r>
          </a:p>
        </p:txBody>
      </p:sp>
      <p:sp>
        <p:nvSpPr>
          <p:cNvPr id="66563"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2064D04-EAC2-46A8-A1FC-F301A1B0FAEE}" type="slidenum">
              <a:rPr lang="nl-NL" altLang="nl-NL" sz="800" b="0" smtClean="0">
                <a:solidFill>
                  <a:srgbClr val="9F9F9F"/>
                </a:solidFill>
                <a:latin typeface="Calibri" panose="020F0502020204030204" pitchFamily="34" charset="0"/>
              </a:rPr>
              <a:pPr eaLnBrk="1" hangingPunct="1">
                <a:spcBef>
                  <a:spcPct val="0"/>
                </a:spcBef>
                <a:buClrTx/>
                <a:buFontTx/>
                <a:buNone/>
              </a:pPr>
              <a:t>63</a:t>
            </a:fld>
            <a:endParaRPr lang="nl-NL" altLang="nl-NL" sz="800" b="0">
              <a:solidFill>
                <a:srgbClr val="9F9F9F"/>
              </a:solidFill>
              <a:latin typeface="Calibri" panose="020F0502020204030204" pitchFamily="34" charset="0"/>
            </a:endParaRPr>
          </a:p>
        </p:txBody>
      </p:sp>
      <p:pic>
        <p:nvPicPr>
          <p:cNvPr id="66564" name="Afbeelding 6" descr="Macintosh HD:Users:victorbax:Desktop:Screen Shot 2015-11-05 at 10.56.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0225" y="2781300"/>
            <a:ext cx="5791200" cy="2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5" name="Titel 1"/>
          <p:cNvSpPr>
            <a:spLocks/>
          </p:cNvSpPr>
          <p:nvPr/>
        </p:nvSpPr>
        <p:spPr bwMode="auto">
          <a:xfrm>
            <a:off x="1392238" y="-100013"/>
            <a:ext cx="99583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(5)</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8065" name="Tijdelijke aanduiding voor tekst 2"/>
          <p:cNvSpPr>
            <a:spLocks noGrp="1"/>
          </p:cNvSpPr>
          <p:nvPr>
            <p:ph type="body" sz="quarter" idx="4294967295"/>
          </p:nvPr>
        </p:nvSpPr>
        <p:spPr>
          <a:xfrm>
            <a:off x="1414463" y="1776413"/>
            <a:ext cx="10587037" cy="4389437"/>
          </a:xfrm>
        </p:spPr>
        <p:txBody>
          <a:bodyPr lIns="0" tIns="0" rIns="0" bIns="0"/>
          <a:lstStyle/>
          <a:p>
            <a:pPr marL="1588" indent="0">
              <a:spcBef>
                <a:spcPts val="2400"/>
              </a:spcBef>
              <a:buFontTx/>
              <a:buNone/>
              <a:defRPr/>
            </a:pPr>
            <a:r>
              <a:rPr lang="nl-NL" sz="2400" dirty="0">
                <a:ea typeface="+mn-ea"/>
                <a:cs typeface="+mn-cs"/>
              </a:rPr>
              <a:t>Resultaat:</a:t>
            </a:r>
          </a:p>
        </p:txBody>
      </p:sp>
      <p:sp>
        <p:nvSpPr>
          <p:cNvPr id="67587"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D875A8C3-2169-4A91-9F3A-10DA50E646C3}" type="slidenum">
              <a:rPr lang="nl-NL" altLang="nl-NL" sz="800" b="0" smtClean="0">
                <a:solidFill>
                  <a:srgbClr val="9F9F9F"/>
                </a:solidFill>
                <a:latin typeface="Calibri" panose="020F0502020204030204" pitchFamily="34" charset="0"/>
              </a:rPr>
              <a:pPr eaLnBrk="1" hangingPunct="1">
                <a:spcBef>
                  <a:spcPct val="0"/>
                </a:spcBef>
                <a:buClrTx/>
                <a:buFontTx/>
                <a:buNone/>
              </a:pPr>
              <a:t>64</a:t>
            </a:fld>
            <a:endParaRPr lang="nl-NL" altLang="nl-NL" sz="800" b="0">
              <a:solidFill>
                <a:srgbClr val="9F9F9F"/>
              </a:solidFill>
              <a:latin typeface="Calibri" panose="020F0502020204030204" pitchFamily="34" charset="0"/>
            </a:endParaRPr>
          </a:p>
        </p:txBody>
      </p:sp>
      <p:pic>
        <p:nvPicPr>
          <p:cNvPr id="67588" name="Afbeelding 6" descr="Macintosh HD:Users:victorbax:Desktop:Screen Shot 2015-11-05 at 10.58.4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2276475"/>
            <a:ext cx="9842500"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9" name="Titel 1"/>
          <p:cNvSpPr>
            <a:spLocks/>
          </p:cNvSpPr>
          <p:nvPr/>
        </p:nvSpPr>
        <p:spPr bwMode="auto">
          <a:xfrm>
            <a:off x="1392238" y="-100013"/>
            <a:ext cx="9958387" cy="66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ct val="0"/>
              </a:spcBef>
              <a:buClrTx/>
              <a:buFontTx/>
              <a:buNone/>
            </a:pPr>
            <a:r>
              <a:rPr lang="nl-NL" altLang="nl-NL" sz="2400">
                <a:solidFill>
                  <a:schemeClr val="tx2"/>
                </a:solidFill>
              </a:rPr>
              <a:t>3: Application Builder: bouw een applicatie (6)</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9089" name="Titel 1"/>
          <p:cNvSpPr>
            <a:spLocks noGrp="1"/>
          </p:cNvSpPr>
          <p:nvPr>
            <p:ph type="title" idx="4294967295"/>
          </p:nvPr>
        </p:nvSpPr>
        <p:spPr/>
        <p:txBody>
          <a:bodyPr lIns="0" tIns="0" rIns="0" bIns="0" anchor="b"/>
          <a:lstStyle/>
          <a:p>
            <a:pPr>
              <a:defRPr/>
            </a:pPr>
            <a:r>
              <a:rPr lang="nl-NL">
                <a:ea typeface="+mj-ea"/>
                <a:cs typeface="+mj-cs"/>
              </a:rPr>
              <a:t>3: Application Builder: Onderdelen van de applicatie</a:t>
            </a:r>
          </a:p>
        </p:txBody>
      </p:sp>
      <p:sp>
        <p:nvSpPr>
          <p:cNvPr id="89090" name="Tijdelijke aanduiding voor tekst 2"/>
          <p:cNvSpPr>
            <a:spLocks noGrp="1"/>
          </p:cNvSpPr>
          <p:nvPr>
            <p:ph type="body" sz="quarter" idx="4294967295"/>
          </p:nvPr>
        </p:nvSpPr>
        <p:spPr>
          <a:xfrm>
            <a:off x="1419225" y="1776413"/>
            <a:ext cx="9788525" cy="4389437"/>
          </a:xfrm>
        </p:spPr>
        <p:txBody>
          <a:bodyPr lIns="0" tIns="0" rIns="0" bIns="0"/>
          <a:lstStyle/>
          <a:p>
            <a:pPr marL="458788" indent="-457200">
              <a:spcBef>
                <a:spcPts val="2400"/>
              </a:spcBef>
              <a:defRPr/>
            </a:pPr>
            <a:r>
              <a:rPr lang="nl-NL" sz="2400" dirty="0">
                <a:ea typeface="+mn-ea"/>
                <a:cs typeface="+mn-cs"/>
              </a:rPr>
              <a:t>Het URL</a:t>
            </a:r>
          </a:p>
          <a:p>
            <a:pPr marL="458788" indent="-457200">
              <a:spcBef>
                <a:spcPts val="2400"/>
              </a:spcBef>
              <a:defRPr/>
            </a:pPr>
            <a:r>
              <a:rPr lang="nl-NL" sz="2400" dirty="0">
                <a:ea typeface="+mn-ea"/>
                <a:cs typeface="+mn-cs"/>
              </a:rPr>
              <a:t>2 tabbladen voor APEX-activiteiten:</a:t>
            </a:r>
          </a:p>
          <a:p>
            <a:pPr marL="800100" lvl="1">
              <a:spcBef>
                <a:spcPts val="2400"/>
              </a:spcBef>
              <a:buFont typeface="Arial" charset="0"/>
              <a:buChar char="•"/>
              <a:defRPr/>
            </a:pPr>
            <a:r>
              <a:rPr lang="nl-NL" sz="2600" dirty="0">
                <a:ea typeface="+mn-ea"/>
              </a:rPr>
              <a:t>Het tabblad waarmee we bouwen</a:t>
            </a:r>
          </a:p>
          <a:p>
            <a:pPr marL="800100" lvl="1">
              <a:spcBef>
                <a:spcPts val="2400"/>
              </a:spcBef>
              <a:buFont typeface="Arial" charset="0"/>
              <a:buChar char="•"/>
              <a:defRPr/>
            </a:pPr>
            <a:r>
              <a:rPr lang="nl-NL" sz="2600" dirty="0">
                <a:ea typeface="+mn-ea"/>
              </a:rPr>
              <a:t>Tabblad voor het huidige scherm (zie voorgaande bladzijde)</a:t>
            </a:r>
          </a:p>
          <a:p>
            <a:pPr marL="458788" indent="-457200">
              <a:spcBef>
                <a:spcPts val="2400"/>
              </a:spcBef>
              <a:defRPr/>
            </a:pPr>
            <a:r>
              <a:rPr lang="nl-NL" sz="2400" dirty="0">
                <a:ea typeface="+mn-ea"/>
                <a:cs typeface="+mn-cs"/>
              </a:rPr>
              <a:t>De applicatie zelf</a:t>
            </a:r>
          </a:p>
        </p:txBody>
      </p:sp>
      <p:sp>
        <p:nvSpPr>
          <p:cNvPr id="6861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1334119-CFB5-4091-9C04-A4BC3CDC9E5D}" type="slidenum">
              <a:rPr lang="nl-NL" altLang="nl-NL" sz="800" b="0" smtClean="0">
                <a:solidFill>
                  <a:srgbClr val="9F9F9F"/>
                </a:solidFill>
                <a:latin typeface="Calibri" panose="020F0502020204030204" pitchFamily="34" charset="0"/>
              </a:rPr>
              <a:pPr eaLnBrk="1" hangingPunct="1">
                <a:spcBef>
                  <a:spcPct val="0"/>
                </a:spcBef>
                <a:buClrTx/>
                <a:buFontTx/>
                <a:buNone/>
              </a:pPr>
              <a:t>65</a:t>
            </a:fld>
            <a:endParaRPr lang="nl-NL" altLang="nl-NL" sz="800" b="0">
              <a:solidFill>
                <a:srgbClr val="9F9F9F"/>
              </a:solidFill>
              <a:latin typeface="Calibri" panose="020F0502020204030204" pitchFamily="34" charset="0"/>
            </a:endParaRPr>
          </a:p>
        </p:txBody>
      </p:sp>
      <p:pic>
        <p:nvPicPr>
          <p:cNvPr id="2" name="Afbeelding 1" descr="Screen Shot 2016-04-19 at 11.53.5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525" y="469900"/>
            <a:ext cx="59309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113" name="Titel 1"/>
          <p:cNvSpPr>
            <a:spLocks noGrp="1"/>
          </p:cNvSpPr>
          <p:nvPr>
            <p:ph type="title" idx="4294967295"/>
          </p:nvPr>
        </p:nvSpPr>
        <p:spPr/>
        <p:txBody>
          <a:bodyPr lIns="0" tIns="0" rIns="0" bIns="0" anchor="b"/>
          <a:lstStyle/>
          <a:p>
            <a:pPr>
              <a:defRPr/>
            </a:pPr>
            <a:r>
              <a:rPr lang="nl-NL">
                <a:ea typeface="+mj-ea"/>
                <a:cs typeface="+mj-cs"/>
              </a:rPr>
              <a:t>3: Application Builder</a:t>
            </a:r>
          </a:p>
        </p:txBody>
      </p:sp>
      <p:sp>
        <p:nvSpPr>
          <p:cNvPr id="90114" name="Tijdelijke aanduiding voor tekst 2"/>
          <p:cNvSpPr>
            <a:spLocks noGrp="1"/>
          </p:cNvSpPr>
          <p:nvPr>
            <p:ph type="body" sz="quarter" idx="4294967295"/>
          </p:nvPr>
        </p:nvSpPr>
        <p:spPr>
          <a:xfrm>
            <a:off x="1419225" y="1776413"/>
            <a:ext cx="8485188" cy="4389437"/>
          </a:xfrm>
        </p:spPr>
        <p:txBody>
          <a:bodyPr lIns="0" tIns="0" rIns="0" bIns="0"/>
          <a:lstStyle/>
          <a:p>
            <a:pPr marL="1588" indent="0">
              <a:spcBef>
                <a:spcPts val="2400"/>
              </a:spcBef>
              <a:buFontTx/>
              <a:buNone/>
              <a:defRPr/>
            </a:pPr>
            <a:r>
              <a:rPr lang="nl-NL" sz="2400" dirty="0">
                <a:ea typeface="+mn-ea"/>
                <a:cs typeface="+mn-cs"/>
              </a:rPr>
              <a:t>Werkbalk:</a:t>
            </a:r>
          </a:p>
        </p:txBody>
      </p:sp>
      <p:sp>
        <p:nvSpPr>
          <p:cNvPr id="6963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33D274D-785C-4EFC-A99C-B0EED5D40F09}" type="slidenum">
              <a:rPr lang="nl-NL" altLang="nl-NL" sz="800" b="0" smtClean="0">
                <a:solidFill>
                  <a:srgbClr val="9F9F9F"/>
                </a:solidFill>
                <a:latin typeface="Calibri" panose="020F0502020204030204" pitchFamily="34" charset="0"/>
              </a:rPr>
              <a:pPr eaLnBrk="1" hangingPunct="1">
                <a:spcBef>
                  <a:spcPct val="0"/>
                </a:spcBef>
                <a:buClrTx/>
                <a:buFontTx/>
                <a:buNone/>
              </a:pPr>
              <a:t>66</a:t>
            </a:fld>
            <a:endParaRPr lang="nl-NL" altLang="nl-NL" sz="800" b="0">
              <a:solidFill>
                <a:srgbClr val="9F9F9F"/>
              </a:solidFill>
              <a:latin typeface="Calibri" panose="020F0502020204030204" pitchFamily="34" charset="0"/>
            </a:endParaRPr>
          </a:p>
        </p:txBody>
      </p:sp>
      <p:pic>
        <p:nvPicPr>
          <p:cNvPr id="69637" name="Afbeelding 6" descr="Screen Shot 2016-01-03 at 20.42.5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71613" y="2636838"/>
            <a:ext cx="20104100"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0658" name="Afbeelding 6" descr="Screen Shot 2016-01-03 at 20.42.5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18463" y="2636838"/>
            <a:ext cx="2010410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1137" name="Titel 1"/>
          <p:cNvSpPr>
            <a:spLocks noGrp="1"/>
          </p:cNvSpPr>
          <p:nvPr>
            <p:ph type="title" idx="4294967295"/>
          </p:nvPr>
        </p:nvSpPr>
        <p:spPr/>
        <p:txBody>
          <a:bodyPr lIns="0" tIns="0" rIns="0" bIns="0" anchor="b"/>
          <a:lstStyle/>
          <a:p>
            <a:pPr>
              <a:defRPr/>
            </a:pPr>
            <a:r>
              <a:rPr lang="nl-NL">
                <a:ea typeface="+mj-ea"/>
                <a:cs typeface="+mj-cs"/>
              </a:rPr>
              <a:t>3: Application Builder: onderhoud van Pages</a:t>
            </a:r>
          </a:p>
        </p:txBody>
      </p:sp>
      <p:sp>
        <p:nvSpPr>
          <p:cNvPr id="9113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r>
              <a:rPr lang="nl-NL">
                <a:ea typeface="+mn-ea"/>
                <a:cs typeface="+mn-cs"/>
              </a:rPr>
              <a:t>Page Designer</a:t>
            </a:r>
          </a:p>
          <a:p>
            <a:pPr marL="1588" indent="0">
              <a:spcBef>
                <a:spcPts val="2400"/>
              </a:spcBef>
              <a:buFontTx/>
              <a:buNone/>
              <a:defRPr/>
            </a:pPr>
            <a:r>
              <a:rPr lang="nl-NL">
                <a:ea typeface="+mn-ea"/>
                <a:cs typeface="+mn-cs"/>
              </a:rPr>
              <a:t>komt in beeld na evt. gebruik van wizards</a:t>
            </a:r>
          </a:p>
          <a:p>
            <a:pPr marL="1588" indent="0">
              <a:spcBef>
                <a:spcPts val="2400"/>
              </a:spcBef>
              <a:buFontTx/>
              <a:buNone/>
              <a:defRPr/>
            </a:pPr>
            <a:r>
              <a:rPr lang="nl-NL">
                <a:ea typeface="+mn-ea"/>
                <a:cs typeface="+mn-cs"/>
              </a:rPr>
              <a:t>ook bruikbaar voor bouw van pages zonder wizard</a:t>
            </a:r>
          </a:p>
          <a:p>
            <a:pPr marL="1588" indent="0">
              <a:spcBef>
                <a:spcPts val="2400"/>
              </a:spcBef>
              <a:buFontTx/>
              <a:buNone/>
              <a:defRPr/>
            </a:pPr>
            <a:endParaRPr lang="nl-NL">
              <a:ea typeface="+mn-ea"/>
              <a:cs typeface="+mn-cs"/>
            </a:endParaRPr>
          </a:p>
          <a:p>
            <a:pPr marL="1588" indent="0">
              <a:spcBef>
                <a:spcPts val="2400"/>
              </a:spcBef>
              <a:buFontTx/>
              <a:buNone/>
              <a:defRPr/>
            </a:pPr>
            <a:endParaRPr lang="nl-NL">
              <a:ea typeface="+mn-ea"/>
              <a:cs typeface="+mn-cs"/>
            </a:endParaRPr>
          </a:p>
        </p:txBody>
      </p:sp>
      <p:sp>
        <p:nvSpPr>
          <p:cNvPr id="716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4618C12-76AB-4985-9DC6-CDA7772ACEAA}" type="slidenum">
              <a:rPr lang="nl-NL" altLang="nl-NL" sz="800" b="0" smtClean="0">
                <a:solidFill>
                  <a:srgbClr val="9F9F9F"/>
                </a:solidFill>
                <a:latin typeface="Calibri" panose="020F0502020204030204" pitchFamily="34" charset="0"/>
              </a:rPr>
              <a:pPr eaLnBrk="1" hangingPunct="1">
                <a:spcBef>
                  <a:spcPct val="0"/>
                </a:spcBef>
                <a:buClrTx/>
                <a:buFontTx/>
                <a:buNone/>
              </a:pPr>
              <a:t>68</a:t>
            </a:fld>
            <a:endParaRPr lang="nl-NL" altLang="nl-NL" sz="800" b="0">
              <a:solidFill>
                <a:srgbClr val="9F9F9F"/>
              </a:solidFill>
              <a:latin typeface="Calibri" panose="020F0502020204030204" pitchFamily="34" charset="0"/>
            </a:endParaRPr>
          </a:p>
        </p:txBody>
      </p:sp>
      <p:pic>
        <p:nvPicPr>
          <p:cNvPr id="7" name="Afbeelding 6" descr="Screen Shot 2016-02-10 at 09.33.3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6675" y="1268413"/>
            <a:ext cx="10445750"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1" name="Titel 1"/>
          <p:cNvSpPr>
            <a:spLocks noGrp="1"/>
          </p:cNvSpPr>
          <p:nvPr>
            <p:ph type="title" idx="4294967295"/>
          </p:nvPr>
        </p:nvSpPr>
        <p:spPr/>
        <p:txBody>
          <a:bodyPr lIns="0" tIns="0" rIns="0" bIns="0" anchor="b"/>
          <a:lstStyle/>
          <a:p>
            <a:pPr>
              <a:defRPr/>
            </a:pPr>
            <a:r>
              <a:rPr lang="nl-NL">
                <a:ea typeface="+mj-ea"/>
                <a:cs typeface="+mj-cs"/>
              </a:rPr>
              <a:t>3: Application Builder: onderhoud van Pages</a:t>
            </a:r>
          </a:p>
        </p:txBody>
      </p:sp>
      <p:sp>
        <p:nvSpPr>
          <p:cNvPr id="92162" name="Tijdelijke aanduiding voor tekst 2"/>
          <p:cNvSpPr>
            <a:spLocks noGrp="1"/>
          </p:cNvSpPr>
          <p:nvPr>
            <p:ph type="body" sz="quarter" idx="4294967295"/>
          </p:nvPr>
        </p:nvSpPr>
        <p:spPr>
          <a:xfrm>
            <a:off x="1414463" y="1776413"/>
            <a:ext cx="8483600" cy="4389437"/>
          </a:xfrm>
        </p:spPr>
        <p:txBody>
          <a:bodyPr lIns="0" tIns="0" rIns="0" bIns="0"/>
          <a:lstStyle/>
          <a:p>
            <a:pPr marL="1588" indent="0">
              <a:spcBef>
                <a:spcPts val="2400"/>
              </a:spcBef>
              <a:buFontTx/>
              <a:buNone/>
              <a:defRPr/>
            </a:pPr>
            <a:r>
              <a:rPr lang="nl-NL" sz="2400" dirty="0">
                <a:ea typeface="+mn-ea"/>
                <a:cs typeface="+mn-cs"/>
              </a:rPr>
              <a:t>IDE: </a:t>
            </a:r>
            <a:r>
              <a:rPr lang="nl-NL" sz="2400" dirty="0" err="1">
                <a:ea typeface="+mn-ea"/>
                <a:cs typeface="+mn-cs"/>
              </a:rPr>
              <a:t>Integrated</a:t>
            </a:r>
            <a:r>
              <a:rPr lang="nl-NL" sz="2400" dirty="0">
                <a:ea typeface="+mn-ea"/>
                <a:cs typeface="+mn-cs"/>
              </a:rPr>
              <a:t> Development Environment</a:t>
            </a:r>
          </a:p>
          <a:p>
            <a:pPr marL="1588" indent="0">
              <a:spcBef>
                <a:spcPts val="2400"/>
              </a:spcBef>
              <a:buFontTx/>
              <a:buNone/>
              <a:defRPr/>
            </a:pPr>
            <a:r>
              <a:rPr lang="nl-NL" sz="2400" dirty="0">
                <a:ea typeface="+mn-ea"/>
                <a:cs typeface="+mn-cs"/>
              </a:rPr>
              <a:t>Default pages: 1 en 101</a:t>
            </a:r>
          </a:p>
          <a:p>
            <a:pPr marL="1588" indent="0">
              <a:spcBef>
                <a:spcPts val="2400"/>
              </a:spcBef>
              <a:buFontTx/>
              <a:buNone/>
              <a:defRPr/>
            </a:pPr>
            <a:endParaRPr lang="nl-NL" sz="2400" dirty="0">
              <a:ea typeface="+mn-ea"/>
              <a:cs typeface="+mn-cs"/>
            </a:endParaRPr>
          </a:p>
          <a:p>
            <a:pPr marL="1588" indent="0">
              <a:spcBef>
                <a:spcPts val="2400"/>
              </a:spcBef>
              <a:buFontTx/>
              <a:buNone/>
              <a:defRPr/>
            </a:pPr>
            <a:r>
              <a:rPr lang="nl-NL" sz="2400" dirty="0">
                <a:ea typeface="+mn-ea"/>
                <a:cs typeface="+mn-cs"/>
              </a:rPr>
              <a:t>Application valt uiteen in 2 omgevingen:</a:t>
            </a:r>
          </a:p>
          <a:p>
            <a:pPr marL="458788" indent="-457200">
              <a:spcBef>
                <a:spcPts val="2400"/>
              </a:spcBef>
              <a:buFont typeface="+mj-lt"/>
              <a:buAutoNum type="arabicPeriod"/>
              <a:defRPr/>
            </a:pPr>
            <a:r>
              <a:rPr lang="nl-NL" sz="2400" dirty="0">
                <a:ea typeface="+mn-ea"/>
                <a:cs typeface="+mn-cs"/>
              </a:rPr>
              <a:t>Application Builder</a:t>
            </a:r>
          </a:p>
          <a:p>
            <a:pPr marL="458788" indent="-457200">
              <a:spcBef>
                <a:spcPts val="2400"/>
              </a:spcBef>
              <a:buFont typeface="+mj-lt"/>
              <a:buAutoNum type="arabicPeriod"/>
              <a:defRPr/>
            </a:pPr>
            <a:r>
              <a:rPr lang="nl-NL" sz="2400" dirty="0">
                <a:ea typeface="+mn-ea"/>
                <a:cs typeface="+mn-cs"/>
              </a:rPr>
              <a:t>Component View</a:t>
            </a:r>
          </a:p>
          <a:p>
            <a:pPr marL="1588" indent="0">
              <a:spcBef>
                <a:spcPts val="2400"/>
              </a:spcBef>
              <a:buFontTx/>
              <a:buNone/>
              <a:defRPr/>
            </a:pPr>
            <a:endParaRPr lang="nl-NL" sz="2400" dirty="0">
              <a:ea typeface="+mn-ea"/>
              <a:cs typeface="+mn-cs"/>
            </a:endParaRPr>
          </a:p>
        </p:txBody>
      </p:sp>
      <p:sp>
        <p:nvSpPr>
          <p:cNvPr id="7373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E29C1FFB-9F8F-47C0-B116-486ACB739D59}" type="slidenum">
              <a:rPr lang="nl-NL" altLang="nl-NL" sz="800" b="0" smtClean="0">
                <a:solidFill>
                  <a:srgbClr val="9F9F9F"/>
                </a:solidFill>
                <a:latin typeface="Calibri" panose="020F0502020204030204" pitchFamily="34" charset="0"/>
              </a:rPr>
              <a:pPr eaLnBrk="1" hangingPunct="1">
                <a:spcBef>
                  <a:spcPct val="0"/>
                </a:spcBef>
                <a:buClrTx/>
                <a:buFontTx/>
                <a:buNone/>
              </a:pPr>
              <a:t>69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Huishoudelijke mededelingen</a:t>
            </a:r>
          </a:p>
        </p:txBody>
      </p:sp>
      <p:sp>
        <p:nvSpPr>
          <p:cNvPr id="3" name="Tijdelijke aanduiding voor tekst 2"/>
          <p:cNvSpPr txBox="1">
            <a:spLocks/>
          </p:cNvSpPr>
          <p:nvPr/>
        </p:nvSpPr>
        <p:spPr bwMode="auto">
          <a:xfrm>
            <a:off x="1341438" y="1776413"/>
            <a:ext cx="8483600" cy="4389437"/>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lstStyle>
            <a:lvl1pPr marL="342900" indent="-342900" algn="l" rtl="0" eaLnBrk="0" fontAlgn="base" hangingPunct="0">
              <a:spcBef>
                <a:spcPct val="20000"/>
              </a:spcBef>
              <a:spcAft>
                <a:spcPct val="0"/>
              </a:spcAft>
              <a:buClr>
                <a:schemeClr val="tx2"/>
              </a:buClr>
              <a:buChar char="•"/>
              <a:defRPr>
                <a:solidFill>
                  <a:schemeClr val="tx1"/>
                </a:solidFill>
                <a:latin typeface="+mn-lt"/>
                <a:ea typeface="+mn-ea"/>
                <a:cs typeface="ＭＳ Ｐゴシック" charset="0"/>
              </a:defRPr>
            </a:lvl1pPr>
            <a:lvl2pPr marL="952500" indent="-284163" algn="l" rtl="0" eaLnBrk="0" fontAlgn="base" hangingPunct="0">
              <a:spcBef>
                <a:spcPct val="20000"/>
              </a:spcBef>
              <a:spcAft>
                <a:spcPct val="0"/>
              </a:spcAft>
              <a:buFont typeface="Wingdings" charset="0"/>
              <a:buChar char="§"/>
              <a:defRPr sz="1600">
                <a:solidFill>
                  <a:schemeClr val="tx1"/>
                </a:solidFill>
                <a:latin typeface="+mn-lt"/>
                <a:ea typeface="+mn-ea"/>
              </a:defRPr>
            </a:lvl2pPr>
            <a:lvl3pPr marL="1371600" indent="-228600" algn="l" rtl="0" eaLnBrk="0" fontAlgn="base" hangingPunct="0">
              <a:spcBef>
                <a:spcPct val="20000"/>
              </a:spcBef>
              <a:spcAft>
                <a:spcPct val="0"/>
              </a:spcAft>
              <a:buChar char="-"/>
              <a:defRPr sz="1400">
                <a:solidFill>
                  <a:schemeClr val="tx1"/>
                </a:solidFill>
                <a:latin typeface="+mn-lt"/>
                <a:ea typeface="+mn-ea"/>
              </a:defRPr>
            </a:lvl3pPr>
            <a:lvl4pPr marL="1790700" indent="-228600" algn="l" rtl="0" eaLnBrk="0" fontAlgn="base" hangingPunct="0">
              <a:spcBef>
                <a:spcPct val="20000"/>
              </a:spcBef>
              <a:spcAft>
                <a:spcPct val="0"/>
              </a:spcAft>
              <a:buFont typeface="Wingdings" charset="0"/>
              <a:buChar char=" "/>
              <a:defRPr sz="1400">
                <a:solidFill>
                  <a:schemeClr val="tx1"/>
                </a:solidFill>
                <a:latin typeface="+mn-lt"/>
                <a:ea typeface="+mn-ea"/>
              </a:defRPr>
            </a:lvl4pPr>
            <a:lvl5pPr marL="2209800" indent="-228600" algn="l" rtl="0" eaLnBrk="0" fontAlgn="base" hangingPunct="0">
              <a:spcBef>
                <a:spcPct val="20000"/>
              </a:spcBef>
              <a:spcAft>
                <a:spcPct val="0"/>
              </a:spcAft>
              <a:buFont typeface="Wingdings" charset="0"/>
              <a:buChar char="s"/>
              <a:defRPr sz="1400">
                <a:solidFill>
                  <a:schemeClr val="tx1"/>
                </a:solidFill>
                <a:latin typeface="+mn-lt"/>
                <a:ea typeface="+mn-ea"/>
              </a:defRPr>
            </a:lvl5pPr>
            <a:lvl6pPr marL="2667000" indent="-228600" algn="l" rtl="0" eaLnBrk="0" fontAlgn="base" hangingPunct="0">
              <a:spcBef>
                <a:spcPct val="20000"/>
              </a:spcBef>
              <a:spcAft>
                <a:spcPct val="0"/>
              </a:spcAft>
              <a:buFont typeface="Wingdings" charset="0"/>
              <a:buChar char="s"/>
              <a:defRPr sz="1400">
                <a:solidFill>
                  <a:schemeClr val="tx1"/>
                </a:solidFill>
                <a:latin typeface="+mn-lt"/>
                <a:ea typeface="+mn-ea"/>
              </a:defRPr>
            </a:lvl6pPr>
            <a:lvl7pPr marL="3124200" indent="-228600" algn="l" rtl="0" eaLnBrk="0" fontAlgn="base" hangingPunct="0">
              <a:spcBef>
                <a:spcPct val="20000"/>
              </a:spcBef>
              <a:spcAft>
                <a:spcPct val="0"/>
              </a:spcAft>
              <a:buFont typeface="Wingdings" charset="0"/>
              <a:buChar char="s"/>
              <a:defRPr sz="1400">
                <a:solidFill>
                  <a:schemeClr val="tx1"/>
                </a:solidFill>
                <a:latin typeface="+mn-lt"/>
                <a:ea typeface="+mn-ea"/>
              </a:defRPr>
            </a:lvl7pPr>
            <a:lvl8pPr marL="3581400" indent="-228600" algn="l" rtl="0" eaLnBrk="0" fontAlgn="base" hangingPunct="0">
              <a:spcBef>
                <a:spcPct val="20000"/>
              </a:spcBef>
              <a:spcAft>
                <a:spcPct val="0"/>
              </a:spcAft>
              <a:buFont typeface="Wingdings" charset="0"/>
              <a:buChar char="s"/>
              <a:defRPr sz="1400">
                <a:solidFill>
                  <a:schemeClr val="tx1"/>
                </a:solidFill>
                <a:latin typeface="+mn-lt"/>
                <a:ea typeface="+mn-ea"/>
              </a:defRPr>
            </a:lvl8pPr>
            <a:lvl9pPr marL="4038600" indent="-228600" algn="l" rtl="0" eaLnBrk="0" fontAlgn="base" hangingPunct="0">
              <a:spcBef>
                <a:spcPct val="20000"/>
              </a:spcBef>
              <a:spcAft>
                <a:spcPct val="0"/>
              </a:spcAft>
              <a:buFont typeface="Wingdings" charset="0"/>
              <a:buChar char="s"/>
              <a:defRPr sz="1400">
                <a:solidFill>
                  <a:schemeClr val="tx1"/>
                </a:solidFill>
                <a:latin typeface="+mn-lt"/>
                <a:ea typeface="+mn-ea"/>
              </a:defRPr>
            </a:lvl9pPr>
          </a:lstStyle>
          <a:p>
            <a:pPr marL="1588" indent="0">
              <a:spcBef>
                <a:spcPts val="2400"/>
              </a:spcBef>
              <a:buFontTx/>
              <a:buNone/>
              <a:defRPr/>
            </a:pPr>
            <a:r>
              <a:rPr lang="en-US" sz="2400" b="0" dirty="0" err="1">
                <a:cs typeface="+mn-cs"/>
              </a:rPr>
              <a:t>Deelnemerslijst</a:t>
            </a:r>
            <a:r>
              <a:rPr lang="en-US" sz="2400" b="0" dirty="0">
                <a:cs typeface="+mn-cs"/>
              </a:rPr>
              <a:t>/</a:t>
            </a:r>
            <a:r>
              <a:rPr lang="en-US" sz="2400" b="0" dirty="0" err="1">
                <a:cs typeface="+mn-cs"/>
              </a:rPr>
              <a:t>Voorstelronde</a:t>
            </a:r>
            <a:endParaRPr lang="en-US" sz="2400" b="0" dirty="0">
              <a:cs typeface="+mn-cs"/>
            </a:endParaRPr>
          </a:p>
        </p:txBody>
      </p:sp>
    </p:spTree>
    <p:extLst>
      <p:ext uri="{BB962C8B-B14F-4D97-AF65-F5344CB8AC3E}">
        <p14:creationId xmlns:p14="http://schemas.microsoft.com/office/powerpoint/2010/main" val="388968201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5" name="Titel 1"/>
          <p:cNvSpPr>
            <a:spLocks noGrp="1"/>
          </p:cNvSpPr>
          <p:nvPr>
            <p:ph type="title" idx="4294967295"/>
          </p:nvPr>
        </p:nvSpPr>
        <p:spPr/>
        <p:txBody>
          <a:bodyPr lIns="0" tIns="0" rIns="0" bIns="0" anchor="b"/>
          <a:lstStyle/>
          <a:p>
            <a:pPr>
              <a:defRPr/>
            </a:pPr>
            <a:r>
              <a:rPr lang="nl-NL" dirty="0">
                <a:ea typeface="+mj-ea"/>
                <a:cs typeface="+mj-cs"/>
              </a:rPr>
              <a:t>3: Application Builder</a:t>
            </a:r>
          </a:p>
        </p:txBody>
      </p:sp>
      <p:sp>
        <p:nvSpPr>
          <p:cNvPr id="9318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7475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4AA6947-DB22-4C0A-BE16-172BFCC1E504}" type="slidenum">
              <a:rPr lang="nl-NL" altLang="nl-NL" sz="800" b="0" smtClean="0">
                <a:solidFill>
                  <a:srgbClr val="9F9F9F"/>
                </a:solidFill>
                <a:latin typeface="Calibri" panose="020F0502020204030204" pitchFamily="34" charset="0"/>
              </a:rPr>
              <a:pPr eaLnBrk="1" hangingPunct="1">
                <a:spcBef>
                  <a:spcPct val="0"/>
                </a:spcBef>
                <a:buClrTx/>
                <a:buFontTx/>
                <a:buNone/>
              </a:pPr>
              <a:t>70</a:t>
            </a:fld>
            <a:endParaRPr lang="nl-NL" altLang="nl-NL" sz="800" b="0">
              <a:solidFill>
                <a:srgbClr val="9F9F9F"/>
              </a:solidFill>
              <a:latin typeface="Calibri" panose="020F0502020204030204" pitchFamily="34" charset="0"/>
            </a:endParaRPr>
          </a:p>
        </p:txBody>
      </p:sp>
      <p:pic>
        <p:nvPicPr>
          <p:cNvPr id="74757" name="Afbeelding 5" descr="Macintosh HD:Users:victorbax:Desktop:Screen Shot 2015-11-05 at 11.53.2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1438" y="1135063"/>
            <a:ext cx="8588375" cy="546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4209" name="Titel 1"/>
          <p:cNvSpPr>
            <a:spLocks noGrp="1"/>
          </p:cNvSpPr>
          <p:nvPr>
            <p:ph type="title" idx="4294967295"/>
          </p:nvPr>
        </p:nvSpPr>
        <p:spPr/>
        <p:txBody>
          <a:bodyPr lIns="0" tIns="0" rIns="0" bIns="0" anchor="b"/>
          <a:lstStyle/>
          <a:p>
            <a:pPr>
              <a:defRPr/>
            </a:pPr>
            <a:r>
              <a:rPr lang="nl-NL">
                <a:ea typeface="+mj-ea"/>
                <a:cs typeface="+mj-cs"/>
              </a:rPr>
              <a:t>3: Component View</a:t>
            </a:r>
          </a:p>
        </p:txBody>
      </p:sp>
      <p:sp>
        <p:nvSpPr>
          <p:cNvPr id="9421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7578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8C1DD82-BB8A-4A29-B42C-2F3CBB7739CD}" type="slidenum">
              <a:rPr lang="nl-NL" altLang="nl-NL" sz="800" b="0" smtClean="0">
                <a:solidFill>
                  <a:srgbClr val="9F9F9F"/>
                </a:solidFill>
                <a:latin typeface="Calibri" panose="020F0502020204030204" pitchFamily="34" charset="0"/>
              </a:rPr>
              <a:pPr eaLnBrk="1" hangingPunct="1">
                <a:spcBef>
                  <a:spcPct val="0"/>
                </a:spcBef>
                <a:buClrTx/>
                <a:buFontTx/>
                <a:buNone/>
              </a:pPr>
              <a:t>71</a:t>
            </a:fld>
            <a:endParaRPr lang="nl-NL" altLang="nl-NL" sz="800" b="0">
              <a:solidFill>
                <a:srgbClr val="9F9F9F"/>
              </a:solidFill>
              <a:latin typeface="Calibri" panose="020F0502020204030204" pitchFamily="34" charset="0"/>
            </a:endParaRPr>
          </a:p>
        </p:txBody>
      </p:sp>
      <p:pic>
        <p:nvPicPr>
          <p:cNvPr id="75781" name="Afbeelding 5" descr="Macintosh HD:Users:victorbax:Desktop:Screen Shot 2015-11-05 at 12.42.3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625" y="1528763"/>
            <a:ext cx="1754188"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2" name="Afbeelding 6" descr="Macintosh HD:Users:victorbax:Desktop:Screen Shot 2015-11-05 at 21.03.0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4463" y="1484313"/>
            <a:ext cx="7575550" cy="433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5233" name="Titel 1"/>
          <p:cNvSpPr>
            <a:spLocks noGrp="1"/>
          </p:cNvSpPr>
          <p:nvPr>
            <p:ph type="title" idx="4294967295"/>
          </p:nvPr>
        </p:nvSpPr>
        <p:spPr>
          <a:xfrm>
            <a:off x="1344613" y="0"/>
            <a:ext cx="10656887" cy="595313"/>
          </a:xfrm>
        </p:spPr>
        <p:txBody>
          <a:bodyPr lIns="0" tIns="0" rIns="0" bIns="0" anchor="b"/>
          <a:lstStyle/>
          <a:p>
            <a:pPr>
              <a:defRPr/>
            </a:pPr>
            <a:r>
              <a:rPr lang="nl-NL">
                <a:ea typeface="+mj-ea"/>
                <a:cs typeface="+mj-cs"/>
              </a:rPr>
              <a:t>3: Application Builder: Grid layout</a:t>
            </a:r>
          </a:p>
        </p:txBody>
      </p:sp>
      <p:sp>
        <p:nvSpPr>
          <p:cNvPr id="95234"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7680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EBEAB43-F77D-4A60-9F38-22DE711E9451}" type="slidenum">
              <a:rPr lang="nl-NL" altLang="nl-NL" sz="800" b="0" smtClean="0">
                <a:solidFill>
                  <a:srgbClr val="9F9F9F"/>
                </a:solidFill>
                <a:latin typeface="Calibri" panose="020F0502020204030204" pitchFamily="34" charset="0"/>
              </a:rPr>
              <a:pPr eaLnBrk="1" hangingPunct="1">
                <a:spcBef>
                  <a:spcPct val="0"/>
                </a:spcBef>
                <a:buClrTx/>
                <a:buFontTx/>
                <a:buNone/>
              </a:pPr>
              <a:t>72</a:t>
            </a:fld>
            <a:endParaRPr lang="nl-NL" altLang="nl-NL" sz="800" b="0">
              <a:solidFill>
                <a:srgbClr val="9F9F9F"/>
              </a:solidFill>
              <a:latin typeface="Calibri" panose="020F0502020204030204" pitchFamily="34" charset="0"/>
            </a:endParaRPr>
          </a:p>
        </p:txBody>
      </p:sp>
      <p:pic>
        <p:nvPicPr>
          <p:cNvPr id="76805" name="Afbeelding 5" descr="Macintosh HD:Users:victorbax:Desktop:Screen Shot 2015-11-05 at 15.45.2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963" y="692150"/>
            <a:ext cx="5103812" cy="554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1" name="Titel 1"/>
          <p:cNvSpPr>
            <a:spLocks noGrp="1"/>
          </p:cNvSpPr>
          <p:nvPr>
            <p:ph type="title" idx="4294967295"/>
          </p:nvPr>
        </p:nvSpPr>
        <p:spPr>
          <a:xfrm>
            <a:off x="1344613" y="-458788"/>
            <a:ext cx="10656887" cy="1041401"/>
          </a:xfrm>
        </p:spPr>
        <p:txBody>
          <a:bodyPr lIns="0" tIns="0" rIns="0" bIns="0" anchor="b"/>
          <a:lstStyle/>
          <a:p>
            <a:pPr>
              <a:defRPr/>
            </a:pPr>
            <a:r>
              <a:rPr lang="nl-NL" dirty="0">
                <a:ea typeface="+mj-ea"/>
                <a:cs typeface="+mj-cs"/>
              </a:rPr>
              <a:t>3: Application Builder: </a:t>
            </a:r>
            <a:r>
              <a:rPr lang="nl-NL" dirty="0" err="1">
                <a:ea typeface="+mj-ea"/>
                <a:cs typeface="+mj-cs"/>
              </a:rPr>
              <a:t>Grid</a:t>
            </a:r>
            <a:r>
              <a:rPr lang="nl-NL" dirty="0">
                <a:ea typeface="+mj-ea"/>
                <a:cs typeface="+mj-cs"/>
              </a:rPr>
              <a:t> </a:t>
            </a:r>
            <a:r>
              <a:rPr lang="nl-NL" dirty="0" err="1">
                <a:ea typeface="+mj-ea"/>
                <a:cs typeface="+mj-cs"/>
              </a:rPr>
              <a:t>layout</a:t>
            </a:r>
            <a:endParaRPr lang="nl-NL" dirty="0">
              <a:ea typeface="+mj-ea"/>
              <a:cs typeface="+mj-cs"/>
            </a:endParaRPr>
          </a:p>
        </p:txBody>
      </p:sp>
      <p:sp>
        <p:nvSpPr>
          <p:cNvPr id="77827" name="Tijdelijke aanduiding voor tekst 2"/>
          <p:cNvSpPr>
            <a:spLocks noGrp="1"/>
          </p:cNvSpPr>
          <p:nvPr>
            <p:ph type="body" sz="quarter" idx="4294967295"/>
          </p:nvPr>
        </p:nvSpPr>
        <p:spPr>
          <a:xfrm>
            <a:off x="1414463" y="1268413"/>
            <a:ext cx="4824412" cy="4389437"/>
          </a:xfrm>
        </p:spPr>
        <p:txBody>
          <a:bodyPr lIns="0" tIns="0" rIns="0" bIns="0"/>
          <a:lstStyle/>
          <a:p>
            <a:pPr marL="1588" indent="0">
              <a:spcBef>
                <a:spcPts val="2400"/>
              </a:spcBef>
              <a:buFontTx/>
              <a:buNone/>
            </a:pPr>
            <a:r>
              <a:rPr lang="nl-NL" altLang="nl-NL" sz="2400"/>
              <a:t>Functionaliteiten:</a:t>
            </a:r>
          </a:p>
          <a:p>
            <a:pPr marL="1588" indent="0">
              <a:spcBef>
                <a:spcPts val="2400"/>
              </a:spcBef>
              <a:buFontTx/>
              <a:buNone/>
            </a:pPr>
            <a:r>
              <a:rPr lang="nl-NL" altLang="nl-NL" sz="2400"/>
              <a:t>Middelste kolom binnen Page Designer</a:t>
            </a:r>
          </a:p>
          <a:p>
            <a:pPr marL="1588" indent="0">
              <a:spcBef>
                <a:spcPts val="2400"/>
              </a:spcBef>
              <a:buFontTx/>
              <a:buNone/>
            </a:pPr>
            <a:r>
              <a:rPr lang="nl-NL" altLang="nl-NL" sz="2400"/>
              <a:t>Drag &amp; drop: verplaatsen van objecten, zoals items, buttons</a:t>
            </a:r>
          </a:p>
          <a:p>
            <a:pPr marL="1588" indent="0">
              <a:spcBef>
                <a:spcPts val="2400"/>
              </a:spcBef>
              <a:buFontTx/>
              <a:buNone/>
            </a:pPr>
            <a:r>
              <a:rPr lang="nl-NL" altLang="nl-NL" sz="2400"/>
              <a:t>Wijzigingen eigenschappen in de Property Editor wanneer objecten hier veranderd, verplaatst worden,…</a:t>
            </a:r>
          </a:p>
          <a:p>
            <a:pPr marL="1588" indent="0">
              <a:spcBef>
                <a:spcPts val="2400"/>
              </a:spcBef>
              <a:buFontTx/>
              <a:buNone/>
            </a:pPr>
            <a:r>
              <a:rPr lang="nl-NL" altLang="nl-NL" sz="1600"/>
              <a:t> </a:t>
            </a:r>
          </a:p>
        </p:txBody>
      </p:sp>
      <p:sp>
        <p:nvSpPr>
          <p:cNvPr id="7782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706F37EE-07AA-4BB2-99FA-09B388738B30}" type="slidenum">
              <a:rPr lang="nl-NL" altLang="nl-NL" sz="800" b="0" smtClean="0">
                <a:solidFill>
                  <a:srgbClr val="9F9F9F"/>
                </a:solidFill>
                <a:latin typeface="Calibri" panose="020F0502020204030204" pitchFamily="34" charset="0"/>
              </a:rPr>
              <a:pPr eaLnBrk="1" hangingPunct="1">
                <a:spcBef>
                  <a:spcPct val="0"/>
                </a:spcBef>
                <a:buClrTx/>
                <a:buFontTx/>
                <a:buNone/>
              </a:pPr>
              <a:t>73</a:t>
            </a:fld>
            <a:endParaRPr lang="nl-NL" altLang="nl-NL" sz="800" b="0">
              <a:solidFill>
                <a:srgbClr val="9F9F9F"/>
              </a:solidFill>
              <a:latin typeface="Calibri" panose="020F0502020204030204" pitchFamily="34" charset="0"/>
            </a:endParaRPr>
          </a:p>
        </p:txBody>
      </p:sp>
      <p:pic>
        <p:nvPicPr>
          <p:cNvPr id="7782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4775" y="1125538"/>
            <a:ext cx="5400675"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8850"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4775" y="1125538"/>
            <a:ext cx="5400675" cy="437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el 1"/>
          <p:cNvSpPr txBox="1">
            <a:spLocks/>
          </p:cNvSpPr>
          <p:nvPr/>
        </p:nvSpPr>
        <p:spPr bwMode="auto">
          <a:xfrm>
            <a:off x="1344613" y="-458788"/>
            <a:ext cx="10656887" cy="1041401"/>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3: Application Builder: </a:t>
            </a:r>
            <a:r>
              <a:rPr lang="nl-NL" dirty="0" err="1">
                <a:cs typeface="+mj-cs"/>
              </a:rPr>
              <a:t>Grid</a:t>
            </a:r>
            <a:r>
              <a:rPr lang="nl-NL" dirty="0">
                <a:cs typeface="+mj-cs"/>
              </a:rPr>
              <a:t> </a:t>
            </a:r>
            <a:r>
              <a:rPr lang="nl-NL" dirty="0" err="1">
                <a:cs typeface="+mj-cs"/>
              </a:rPr>
              <a:t>layout</a:t>
            </a:r>
            <a:endParaRPr lang="nl-NL" dirty="0">
              <a:cs typeface="+mj-cs"/>
            </a:endParaRPr>
          </a:p>
        </p:txBody>
      </p:sp>
      <p:sp>
        <p:nvSpPr>
          <p:cNvPr id="78852" name="Tijdelijke aanduiding voor tekst 2"/>
          <p:cNvSpPr txBox="1">
            <a:spLocks/>
          </p:cNvSpPr>
          <p:nvPr/>
        </p:nvSpPr>
        <p:spPr bwMode="auto">
          <a:xfrm>
            <a:off x="1414463" y="1268413"/>
            <a:ext cx="4824412" cy="438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1588">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a:spcBef>
                <a:spcPts val="2400"/>
              </a:spcBef>
              <a:buFontTx/>
              <a:buNone/>
            </a:pPr>
            <a:r>
              <a:rPr lang="nl-NL" altLang="nl-NL" sz="2400" b="0"/>
              <a:t>En omgekeerd…</a:t>
            </a:r>
          </a:p>
          <a:p>
            <a:pPr>
              <a:spcBef>
                <a:spcPts val="2400"/>
              </a:spcBef>
              <a:buFontTx/>
              <a:buNone/>
            </a:pPr>
            <a:r>
              <a:rPr lang="nl-NL" altLang="nl-NL" sz="2400" b="0"/>
              <a:t>Nieuwe objecten kunnen toegevoegd worden</a:t>
            </a:r>
          </a:p>
          <a:p>
            <a:pPr>
              <a:spcBef>
                <a:spcPts val="2400"/>
              </a:spcBef>
              <a:buFontTx/>
              <a:buNone/>
            </a:pPr>
            <a:r>
              <a:rPr lang="nl-NL" altLang="nl-NL" sz="1600"/>
              <a:t> </a:t>
            </a:r>
          </a:p>
        </p:txBody>
      </p:sp>
    </p:spTree>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8305" name="Titel 1"/>
          <p:cNvSpPr>
            <a:spLocks noGrp="1"/>
          </p:cNvSpPr>
          <p:nvPr>
            <p:ph type="title" idx="4294967295"/>
          </p:nvPr>
        </p:nvSpPr>
        <p:spPr>
          <a:xfrm>
            <a:off x="1344613" y="-458788"/>
            <a:ext cx="10656887" cy="1041401"/>
          </a:xfrm>
        </p:spPr>
        <p:txBody>
          <a:bodyPr lIns="0" tIns="0" rIns="0" bIns="0" anchor="b"/>
          <a:lstStyle/>
          <a:p>
            <a:pPr>
              <a:defRPr/>
            </a:pPr>
            <a:r>
              <a:rPr lang="nl-NL">
                <a:ea typeface="+mj-ea"/>
                <a:cs typeface="+mj-cs"/>
              </a:rPr>
              <a:t>3: Grid layout</a:t>
            </a:r>
          </a:p>
        </p:txBody>
      </p:sp>
      <p:sp>
        <p:nvSpPr>
          <p:cNvPr id="9830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r>
              <a:rPr lang="nl-NL">
                <a:ea typeface="+mn-ea"/>
                <a:cs typeface="+mn-cs"/>
              </a:rPr>
              <a:t>Vergroten</a:t>
            </a:r>
          </a:p>
        </p:txBody>
      </p:sp>
      <p:sp>
        <p:nvSpPr>
          <p:cNvPr id="7987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71754F7-DB95-4330-BEF9-7B15F8D025F1}" type="slidenum">
              <a:rPr lang="nl-NL" altLang="nl-NL" sz="800" b="0" smtClean="0">
                <a:solidFill>
                  <a:srgbClr val="9F9F9F"/>
                </a:solidFill>
                <a:latin typeface="Calibri" panose="020F0502020204030204" pitchFamily="34" charset="0"/>
              </a:rPr>
              <a:pPr eaLnBrk="1" hangingPunct="1">
                <a:spcBef>
                  <a:spcPct val="0"/>
                </a:spcBef>
                <a:buClrTx/>
                <a:buFontTx/>
                <a:buNone/>
              </a:pPr>
              <a:t>75</a:t>
            </a:fld>
            <a:endParaRPr lang="nl-NL" altLang="nl-NL" sz="800" b="0">
              <a:solidFill>
                <a:srgbClr val="9F9F9F"/>
              </a:solidFill>
              <a:latin typeface="Calibri" panose="020F0502020204030204" pitchFamily="34" charset="0"/>
            </a:endParaRPr>
          </a:p>
        </p:txBody>
      </p:sp>
      <p:pic>
        <p:nvPicPr>
          <p:cNvPr id="79877" name="Afbeelding 5" descr="Screen Shot 2016-01-03 at 20.31.1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86350" y="152400"/>
            <a:ext cx="59436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03 at 20.31.0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205038"/>
            <a:ext cx="211613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9329" name="Titel 1"/>
          <p:cNvSpPr>
            <a:spLocks noGrp="1"/>
          </p:cNvSpPr>
          <p:nvPr>
            <p:ph type="title" idx="4294967295"/>
          </p:nvPr>
        </p:nvSpPr>
        <p:spPr>
          <a:xfrm>
            <a:off x="1344613" y="-492125"/>
            <a:ext cx="10656887" cy="1041400"/>
          </a:xfrm>
        </p:spPr>
        <p:txBody>
          <a:bodyPr lIns="0" tIns="0" rIns="0" bIns="0" anchor="b"/>
          <a:lstStyle/>
          <a:p>
            <a:pPr>
              <a:defRPr/>
            </a:pPr>
            <a:r>
              <a:rPr lang="nl-NL" dirty="0">
                <a:ea typeface="+mj-ea"/>
                <a:cs typeface="+mj-cs"/>
              </a:rPr>
              <a:t>3: Application Builder: Property editor</a:t>
            </a:r>
          </a:p>
        </p:txBody>
      </p:sp>
      <p:sp>
        <p:nvSpPr>
          <p:cNvPr id="80899" name="Tijdelijke aanduiding voor tekst 2"/>
          <p:cNvSpPr>
            <a:spLocks noGrp="1"/>
          </p:cNvSpPr>
          <p:nvPr>
            <p:ph type="body" sz="quarter" idx="4294967295"/>
          </p:nvPr>
        </p:nvSpPr>
        <p:spPr>
          <a:xfrm>
            <a:off x="1485900" y="1196975"/>
            <a:ext cx="4619625" cy="4389438"/>
          </a:xfrm>
        </p:spPr>
        <p:txBody>
          <a:bodyPr lIns="0" tIns="0" rIns="0" bIns="0"/>
          <a:lstStyle/>
          <a:p>
            <a:pPr marL="1588" indent="0">
              <a:spcBef>
                <a:spcPts val="2400"/>
              </a:spcBef>
              <a:buFontTx/>
              <a:buNone/>
            </a:pPr>
            <a:r>
              <a:rPr lang="nl-NL" altLang="nl-NL" sz="2400"/>
              <a:t>Vertoont eigenschappen van een object waarvan eigenschappen beschikbaar zijn</a:t>
            </a:r>
          </a:p>
          <a:p>
            <a:pPr marL="1588" indent="0">
              <a:spcBef>
                <a:spcPts val="2400"/>
              </a:spcBef>
              <a:buFontTx/>
              <a:buNone/>
            </a:pPr>
            <a:r>
              <a:rPr lang="nl-NL" altLang="nl-NL" sz="2400"/>
              <a:t>Eén enkel object</a:t>
            </a:r>
          </a:p>
          <a:p>
            <a:pPr marL="1588" indent="0">
              <a:spcBef>
                <a:spcPts val="2400"/>
              </a:spcBef>
              <a:buFontTx/>
              <a:buNone/>
            </a:pPr>
            <a:r>
              <a:rPr lang="nl-NL" altLang="nl-NL" sz="2400"/>
              <a:t>Verplichte eigenschappen zijn voorzien van een rood hoekje in de linkerboven hoek</a:t>
            </a:r>
          </a:p>
          <a:p>
            <a:pPr marL="1588" indent="0">
              <a:spcBef>
                <a:spcPts val="2400"/>
              </a:spcBef>
              <a:buFontTx/>
              <a:buNone/>
            </a:pPr>
            <a:r>
              <a:rPr lang="nl-NL" altLang="nl-NL" sz="2400"/>
              <a:t>Meestal ondersteund door LOV</a:t>
            </a:r>
          </a:p>
          <a:p>
            <a:pPr marL="1588" indent="0">
              <a:spcBef>
                <a:spcPts val="2400"/>
              </a:spcBef>
              <a:buFontTx/>
              <a:buNone/>
            </a:pPr>
            <a:r>
              <a:rPr lang="nl-NL" altLang="nl-NL"/>
              <a:t> </a:t>
            </a:r>
          </a:p>
        </p:txBody>
      </p:sp>
      <p:sp>
        <p:nvSpPr>
          <p:cNvPr id="8090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FBF4E40-ABF9-450E-9577-204A6DA57C58}" type="slidenum">
              <a:rPr lang="nl-NL" altLang="nl-NL" sz="800" b="0" smtClean="0">
                <a:solidFill>
                  <a:srgbClr val="9F9F9F"/>
                </a:solidFill>
                <a:latin typeface="Calibri" panose="020F0502020204030204" pitchFamily="34" charset="0"/>
              </a:rPr>
              <a:pPr eaLnBrk="1" hangingPunct="1">
                <a:spcBef>
                  <a:spcPct val="0"/>
                </a:spcBef>
                <a:buClrTx/>
                <a:buFontTx/>
                <a:buNone/>
              </a:pPr>
              <a:t>76</a:t>
            </a:fld>
            <a:endParaRPr lang="nl-NL" altLang="nl-NL" sz="800" b="0">
              <a:solidFill>
                <a:srgbClr val="9F9F9F"/>
              </a:solidFill>
              <a:latin typeface="Calibri" panose="020F0502020204030204" pitchFamily="34" charset="0"/>
            </a:endParaRPr>
          </a:p>
        </p:txBody>
      </p:sp>
      <p:pic>
        <p:nvPicPr>
          <p:cNvPr id="8090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750" y="1249363"/>
            <a:ext cx="3987800"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0353" name="Titel 1"/>
          <p:cNvSpPr>
            <a:spLocks noGrp="1"/>
          </p:cNvSpPr>
          <p:nvPr>
            <p:ph type="title" idx="4294967295"/>
          </p:nvPr>
        </p:nvSpPr>
        <p:spPr>
          <a:xfrm>
            <a:off x="1344613" y="-492125"/>
            <a:ext cx="10656887" cy="1041400"/>
          </a:xfrm>
        </p:spPr>
        <p:txBody>
          <a:bodyPr lIns="0" tIns="0" rIns="0" bIns="0" anchor="b"/>
          <a:lstStyle/>
          <a:p>
            <a:pPr>
              <a:defRPr/>
            </a:pPr>
            <a:r>
              <a:rPr lang="nl-NL" dirty="0">
                <a:ea typeface="+mj-ea"/>
                <a:cs typeface="+mj-cs"/>
              </a:rPr>
              <a:t>3: Application Builder: Page processing</a:t>
            </a:r>
          </a:p>
        </p:txBody>
      </p:sp>
      <p:sp>
        <p:nvSpPr>
          <p:cNvPr id="81923" name="Tijdelijke aanduiding voor tekst 2"/>
          <p:cNvSpPr>
            <a:spLocks noGrp="1"/>
          </p:cNvSpPr>
          <p:nvPr>
            <p:ph type="body" sz="quarter" idx="4294967295"/>
          </p:nvPr>
        </p:nvSpPr>
        <p:spPr>
          <a:xfrm>
            <a:off x="1341438" y="1524000"/>
            <a:ext cx="5507037" cy="4495800"/>
          </a:xfrm>
        </p:spPr>
        <p:txBody>
          <a:bodyPr lIns="0" tIns="0" rIns="0" bIns="0"/>
          <a:lstStyle/>
          <a:p>
            <a:pPr marL="1588" indent="0">
              <a:spcBef>
                <a:spcPts val="2400"/>
              </a:spcBef>
              <a:buFontTx/>
              <a:buNone/>
            </a:pPr>
            <a:r>
              <a:rPr lang="nl-NL" altLang="nl-NL" sz="2400"/>
              <a:t>Bij drukken op [Submit], of gelijkwaardige knop, wordt er een proces opgestart. Dit noemt men “Page processing”:</a:t>
            </a:r>
          </a:p>
          <a:p>
            <a:pPr marL="1588" indent="0">
              <a:spcBef>
                <a:spcPts val="2400"/>
              </a:spcBef>
            </a:pPr>
            <a:r>
              <a:rPr lang="nl-NL" altLang="nl-NL" sz="2400"/>
              <a:t>Processes</a:t>
            </a:r>
          </a:p>
          <a:p>
            <a:pPr marL="1588" indent="0">
              <a:spcBef>
                <a:spcPts val="2400"/>
              </a:spcBef>
            </a:pPr>
            <a:r>
              <a:rPr lang="nl-NL" altLang="nl-NL" sz="2400"/>
              <a:t>Computations</a:t>
            </a:r>
          </a:p>
          <a:p>
            <a:pPr marL="1588" indent="0">
              <a:spcBef>
                <a:spcPts val="2400"/>
              </a:spcBef>
            </a:pPr>
            <a:r>
              <a:rPr lang="nl-NL" altLang="nl-NL" sz="2400"/>
              <a:t>Validations</a:t>
            </a:r>
          </a:p>
          <a:p>
            <a:pPr marL="1588" indent="0">
              <a:spcBef>
                <a:spcPts val="2400"/>
              </a:spcBef>
            </a:pPr>
            <a:r>
              <a:rPr lang="nl-NL" altLang="nl-NL" sz="2400"/>
              <a:t>Branches</a:t>
            </a:r>
          </a:p>
          <a:p>
            <a:pPr marL="1588" indent="0">
              <a:spcBef>
                <a:spcPts val="2400"/>
              </a:spcBef>
              <a:buFontTx/>
              <a:buNone/>
            </a:pPr>
            <a:r>
              <a:rPr lang="nl-NL" altLang="nl-NL" sz="2400"/>
              <a:t>Meer in § 11</a:t>
            </a:r>
          </a:p>
        </p:txBody>
      </p:sp>
      <p:sp>
        <p:nvSpPr>
          <p:cNvPr id="8192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AB5ECED-A5B9-4FF2-A936-0338DA3ABAB9}" type="slidenum">
              <a:rPr lang="nl-NL" altLang="nl-NL" sz="800" b="0" smtClean="0">
                <a:solidFill>
                  <a:srgbClr val="9F9F9F"/>
                </a:solidFill>
                <a:latin typeface="Calibri" panose="020F0502020204030204" pitchFamily="34" charset="0"/>
              </a:rPr>
              <a:pPr eaLnBrk="1" hangingPunct="1">
                <a:spcBef>
                  <a:spcPct val="0"/>
                </a:spcBef>
                <a:buClrTx/>
                <a:buFontTx/>
                <a:buNone/>
              </a:pPr>
              <a:t>77</a:t>
            </a:fld>
            <a:endParaRPr lang="nl-NL" altLang="nl-NL" sz="800" b="0">
              <a:solidFill>
                <a:srgbClr val="9F9F9F"/>
              </a:solidFill>
              <a:latin typeface="Calibri" panose="020F0502020204030204" pitchFamily="34" charset="0"/>
            </a:endParaRPr>
          </a:p>
        </p:txBody>
      </p:sp>
      <p:pic>
        <p:nvPicPr>
          <p:cNvPr id="81925" name="Afbeelding 5" descr="Macintosh HD:Users:victorbax:Desktop:Screen Shot 2015-11-05 at 17.00.3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129463" y="1166813"/>
            <a:ext cx="3141662" cy="514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1377" name="Titel 1"/>
          <p:cNvSpPr>
            <a:spLocks noGrp="1"/>
          </p:cNvSpPr>
          <p:nvPr>
            <p:ph type="title" idx="4294967295"/>
          </p:nvPr>
        </p:nvSpPr>
        <p:spPr>
          <a:xfrm>
            <a:off x="1344613" y="-531813"/>
            <a:ext cx="10656887" cy="1041401"/>
          </a:xfrm>
        </p:spPr>
        <p:txBody>
          <a:bodyPr lIns="0" tIns="0" rIns="0" bIns="0" anchor="b"/>
          <a:lstStyle/>
          <a:p>
            <a:pPr>
              <a:defRPr/>
            </a:pPr>
            <a:r>
              <a:rPr lang="nl-NL" dirty="0">
                <a:ea typeface="+mj-ea"/>
                <a:cs typeface="+mj-cs"/>
              </a:rPr>
              <a:t>3: Shared </a:t>
            </a:r>
            <a:r>
              <a:rPr lang="nl-NL" dirty="0" err="1">
                <a:ea typeface="+mj-ea"/>
                <a:cs typeface="+mj-cs"/>
              </a:rPr>
              <a:t>components</a:t>
            </a:r>
            <a:endParaRPr lang="nl-NL" dirty="0">
              <a:ea typeface="+mj-ea"/>
              <a:cs typeface="+mj-cs"/>
            </a:endParaRPr>
          </a:p>
        </p:txBody>
      </p:sp>
      <p:sp>
        <p:nvSpPr>
          <p:cNvPr id="82947" name="Tijdelijke aanduiding voor tekst 2"/>
          <p:cNvSpPr>
            <a:spLocks noGrp="1"/>
          </p:cNvSpPr>
          <p:nvPr>
            <p:ph type="body" sz="quarter" idx="4294967295"/>
          </p:nvPr>
        </p:nvSpPr>
        <p:spPr>
          <a:xfrm>
            <a:off x="1341438" y="692150"/>
            <a:ext cx="10291762" cy="4387850"/>
          </a:xfrm>
        </p:spPr>
        <p:txBody>
          <a:bodyPr lIns="0" tIns="0" rIns="0" bIns="0"/>
          <a:lstStyle/>
          <a:p>
            <a:pPr marL="1588" indent="0">
              <a:spcBef>
                <a:spcPts val="2400"/>
              </a:spcBef>
              <a:buFontTx/>
              <a:buNone/>
            </a:pPr>
            <a:r>
              <a:rPr lang="nl-NL" altLang="nl-NL" sz="2400"/>
              <a:t>Gedeelde componenten, die over een gehele applicatie beschikbaar zijn, zowel in Reports als Forms. Deze worden op een centrale plaats gedefinieerd:</a:t>
            </a:r>
          </a:p>
          <a:p>
            <a:pPr marL="1588" indent="0">
              <a:spcBef>
                <a:spcPts val="2400"/>
              </a:spcBef>
              <a:buFontTx/>
              <a:buNone/>
            </a:pPr>
            <a:r>
              <a:rPr lang="nl-NL" altLang="nl-NL" sz="2400"/>
              <a:t>LOVs </a:t>
            </a:r>
          </a:p>
          <a:p>
            <a:pPr marL="1588" indent="0">
              <a:spcBef>
                <a:spcPts val="2400"/>
              </a:spcBef>
              <a:buFontTx/>
              <a:buNone/>
            </a:pPr>
            <a:r>
              <a:rPr lang="nl-NL" altLang="nl-NL" sz="2400"/>
              <a:t>Lists</a:t>
            </a:r>
          </a:p>
          <a:p>
            <a:pPr marL="1588" indent="0">
              <a:spcBef>
                <a:spcPts val="2400"/>
              </a:spcBef>
              <a:buFontTx/>
              <a:buNone/>
            </a:pPr>
            <a:r>
              <a:rPr lang="nl-NL" altLang="nl-NL" sz="2400"/>
              <a:t>Menu</a:t>
            </a:r>
            <a:r>
              <a:rPr lang="fr-FR" altLang="nl-NL" sz="2400"/>
              <a:t>’</a:t>
            </a:r>
            <a:r>
              <a:rPr lang="nl-NL" altLang="ja-JP" sz="2400"/>
              <a:t>s</a:t>
            </a:r>
          </a:p>
          <a:p>
            <a:pPr marL="1588" indent="0">
              <a:spcBef>
                <a:spcPts val="2400"/>
              </a:spcBef>
              <a:buFontTx/>
              <a:buNone/>
            </a:pPr>
            <a:r>
              <a:rPr lang="en-US" altLang="nl-NL" sz="2400"/>
              <a:t>User interface attributes</a:t>
            </a:r>
          </a:p>
          <a:p>
            <a:pPr marL="1588" indent="0">
              <a:spcBef>
                <a:spcPts val="2400"/>
              </a:spcBef>
              <a:buFontTx/>
              <a:buNone/>
            </a:pPr>
            <a:r>
              <a:rPr lang="en-US" altLang="nl-NL" sz="2400"/>
              <a:t>Themes</a:t>
            </a:r>
          </a:p>
          <a:p>
            <a:pPr marL="1588" indent="0">
              <a:spcBef>
                <a:spcPts val="2400"/>
              </a:spcBef>
              <a:buFontTx/>
              <a:buNone/>
            </a:pPr>
            <a:r>
              <a:rPr lang="en-US" altLang="nl-NL" sz="2400"/>
              <a:t>Templates</a:t>
            </a:r>
            <a:endParaRPr lang="nl-NL" altLang="nl-NL" sz="2400"/>
          </a:p>
        </p:txBody>
      </p:sp>
      <p:sp>
        <p:nvSpPr>
          <p:cNvPr id="8294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207807D-27BE-4DB6-AB48-F5190093EFD7}" type="slidenum">
              <a:rPr lang="nl-NL" altLang="nl-NL" sz="800" b="0" smtClean="0">
                <a:solidFill>
                  <a:srgbClr val="9F9F9F"/>
                </a:solidFill>
                <a:latin typeface="Calibri" panose="020F0502020204030204" pitchFamily="34" charset="0"/>
              </a:rPr>
              <a:pPr eaLnBrk="1" hangingPunct="1">
                <a:spcBef>
                  <a:spcPct val="0"/>
                </a:spcBef>
                <a:buClrTx/>
                <a:buFontTx/>
                <a:buNone/>
              </a:pPr>
              <a:t>78</a:t>
            </a:fld>
            <a:endParaRPr lang="nl-NL" altLang="nl-NL" sz="800" b="0">
              <a:solidFill>
                <a:srgbClr val="9F9F9F"/>
              </a:solidFill>
              <a:latin typeface="Calibri" panose="020F0502020204030204" pitchFamily="34" charset="0"/>
            </a:endParaRPr>
          </a:p>
        </p:txBody>
      </p:sp>
      <p:pic>
        <p:nvPicPr>
          <p:cNvPr id="82949" name="Afbeelding 5" descr="Macintosh HD:Users:victorbax:Desktop:Screen Shot 2015-11-05 at 20.50.47.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88313" y="4916488"/>
            <a:ext cx="3568700"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2401" name="Titel 1"/>
          <p:cNvSpPr>
            <a:spLocks noGrp="1"/>
          </p:cNvSpPr>
          <p:nvPr>
            <p:ph type="title" idx="4294967295"/>
          </p:nvPr>
        </p:nvSpPr>
        <p:spPr/>
        <p:txBody>
          <a:bodyPr lIns="0" tIns="0" rIns="0" bIns="0" anchor="b"/>
          <a:lstStyle/>
          <a:p>
            <a:pPr>
              <a:defRPr/>
            </a:pPr>
            <a:r>
              <a:rPr lang="nl-NL">
                <a:ea typeface="+mj-ea"/>
                <a:cs typeface="+mj-cs"/>
              </a:rPr>
              <a:t>3: Component View</a:t>
            </a:r>
          </a:p>
        </p:txBody>
      </p:sp>
      <p:sp>
        <p:nvSpPr>
          <p:cNvPr id="102402" name="Tijdelijke aanduiding voor tekst 2"/>
          <p:cNvSpPr>
            <a:spLocks noGrp="1"/>
          </p:cNvSpPr>
          <p:nvPr>
            <p:ph type="body" sz="quarter" idx="4294967295"/>
          </p:nvPr>
        </p:nvSpPr>
        <p:spPr>
          <a:xfrm>
            <a:off x="1419225" y="1776413"/>
            <a:ext cx="8485188" cy="4389437"/>
          </a:xfrm>
        </p:spPr>
        <p:txBody>
          <a:bodyPr lIns="0" tIns="0" rIns="0" bIns="0"/>
          <a:lstStyle/>
          <a:p>
            <a:pPr marL="1588" indent="0">
              <a:spcBef>
                <a:spcPts val="2400"/>
              </a:spcBef>
              <a:buFontTx/>
              <a:buNone/>
              <a:defRPr/>
            </a:pPr>
            <a:r>
              <a:rPr lang="nl-NL" sz="2400" dirty="0">
                <a:ea typeface="+mn-ea"/>
                <a:cs typeface="+mn-cs"/>
              </a:rPr>
              <a:t>Klassieke versie van het IDE (APEX 4.0, 4.1 en 4.2)</a:t>
            </a:r>
          </a:p>
          <a:p>
            <a:pPr marL="1588" indent="0">
              <a:spcBef>
                <a:spcPts val="2400"/>
              </a:spcBef>
              <a:buFontTx/>
              <a:buNone/>
              <a:defRPr/>
            </a:pPr>
            <a:r>
              <a:rPr lang="nl-NL" sz="2400" dirty="0">
                <a:ea typeface="+mn-ea"/>
                <a:cs typeface="+mn-cs"/>
              </a:rPr>
              <a:t>Heen en weer/</a:t>
            </a:r>
            <a:r>
              <a:rPr lang="nl-NL" sz="2400" dirty="0" err="1">
                <a:ea typeface="+mn-ea"/>
                <a:cs typeface="+mn-cs"/>
              </a:rPr>
              <a:t>toggle</a:t>
            </a:r>
            <a:r>
              <a:rPr lang="nl-NL" sz="2400" dirty="0">
                <a:ea typeface="+mn-ea"/>
                <a:cs typeface="+mn-cs"/>
              </a:rPr>
              <a:t>:</a:t>
            </a:r>
          </a:p>
          <a:p>
            <a:pPr marL="1588" indent="0">
              <a:spcBef>
                <a:spcPts val="2400"/>
              </a:spcBef>
              <a:buFontTx/>
              <a:buNone/>
              <a:defRPr/>
            </a:pPr>
            <a:r>
              <a:rPr lang="nl-NL" sz="2400" dirty="0">
                <a:ea typeface="+mn-ea"/>
                <a:cs typeface="+mn-cs"/>
              </a:rPr>
              <a:t>Van Component View naar Page Designer</a:t>
            </a:r>
          </a:p>
          <a:p>
            <a:pPr marL="1588" indent="0">
              <a:spcBef>
                <a:spcPts val="2400"/>
              </a:spcBef>
              <a:buFontTx/>
              <a:buNone/>
              <a:defRPr/>
            </a:pPr>
            <a:endParaRPr lang="nl-NL" sz="2400" dirty="0">
              <a:ea typeface="+mn-ea"/>
              <a:cs typeface="+mn-cs"/>
            </a:endParaRPr>
          </a:p>
          <a:p>
            <a:pPr marL="1588" indent="0">
              <a:spcBef>
                <a:spcPts val="2400"/>
              </a:spcBef>
              <a:buFontTx/>
              <a:buNone/>
              <a:defRPr/>
            </a:pPr>
            <a:r>
              <a:rPr lang="nl-NL" sz="2400" dirty="0">
                <a:ea typeface="+mn-ea"/>
                <a:cs typeface="+mn-cs"/>
              </a:rPr>
              <a:t>Van Page Designer naar Component View</a:t>
            </a:r>
          </a:p>
        </p:txBody>
      </p:sp>
      <p:sp>
        <p:nvSpPr>
          <p:cNvPr id="839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331FF05-FD6F-4E68-85ED-159CCF2A8291}" type="slidenum">
              <a:rPr lang="nl-NL" altLang="nl-NL" sz="800" b="0" smtClean="0">
                <a:solidFill>
                  <a:srgbClr val="9F9F9F"/>
                </a:solidFill>
                <a:latin typeface="Calibri" panose="020F0502020204030204" pitchFamily="34" charset="0"/>
              </a:rPr>
              <a:pPr eaLnBrk="1" hangingPunct="1">
                <a:spcBef>
                  <a:spcPct val="0"/>
                </a:spcBef>
                <a:buClrTx/>
                <a:buFontTx/>
                <a:buNone/>
              </a:pPr>
              <a:t>79</a:t>
            </a:fld>
            <a:endParaRPr lang="nl-NL" altLang="nl-NL" sz="800" b="0">
              <a:solidFill>
                <a:srgbClr val="9F9F9F"/>
              </a:solidFill>
              <a:latin typeface="Calibri" panose="020F0502020204030204" pitchFamily="34" charset="0"/>
            </a:endParaRPr>
          </a:p>
        </p:txBody>
      </p:sp>
      <p:pic>
        <p:nvPicPr>
          <p:cNvPr id="83973" name="Afbeelding 5" descr="Macintosh HD:Users:victorbax:Desktop:Screen Shot 2015-11-05 at 21.07.0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48775" y="2743200"/>
            <a:ext cx="1114425"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4" name="Afbeelding 6" descr="Macintosh HD:Users:victorbax:Desktop:Screen Shot 2015-11-05 at 21.06.3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93225" y="4191000"/>
            <a:ext cx="969963"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ext Box 1"/>
          <p:cNvSpPr txBox="1">
            <a:spLocks noChangeArrowheads="1"/>
          </p:cNvSpPr>
          <p:nvPr/>
        </p:nvSpPr>
        <p:spPr bwMode="auto">
          <a:xfrm>
            <a:off x="2530475" y="-27384"/>
            <a:ext cx="7994650" cy="1041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ct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S Gothic" charset="0"/>
                <a:cs typeface="MS Gothic" charset="0"/>
              </a:defRPr>
            </a:lvl9pPr>
          </a:lstStyle>
          <a:p>
            <a:pPr>
              <a:buClrTx/>
              <a:buFontTx/>
              <a:buNone/>
              <a:defRPr/>
            </a:pPr>
            <a:r>
              <a:rPr lang="nl-NL" sz="2800" dirty="0">
                <a:latin typeface="Verdana" charset="0"/>
              </a:rPr>
              <a:t>Introductie</a:t>
            </a:r>
          </a:p>
        </p:txBody>
      </p:sp>
      <p:sp>
        <p:nvSpPr>
          <p:cNvPr id="16386" name="Text Box 2"/>
          <p:cNvSpPr txBox="1">
            <a:spLocks noChangeArrowheads="1"/>
          </p:cNvSpPr>
          <p:nvPr/>
        </p:nvSpPr>
        <p:spPr bwMode="auto">
          <a:xfrm>
            <a:off x="2530475" y="764704"/>
            <a:ext cx="7994650" cy="518457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marL="338138" indent="-338138">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1pPr>
            <a:lvl2pPr marL="947738" indent="-282575">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2pPr>
            <a:lvl3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3pPr>
            <a:lvl4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4pPr>
            <a:lvl5pP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5pPr>
            <a:lvl6pPr marL="25146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6pPr>
            <a:lvl7pPr marL="29718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7pPr>
            <a:lvl8pPr marL="34290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8pPr>
            <a:lvl9pPr marL="3886200" indent="-228600" defTabSz="449263" fontAlgn="base">
              <a:spcBef>
                <a:spcPct val="0"/>
              </a:spcBef>
              <a:spcAft>
                <a:spcPct val="0"/>
              </a:spcAft>
              <a:buClr>
                <a:srgbClr val="000000"/>
              </a:buClr>
              <a:buSzPct val="100000"/>
              <a:buFont typeface="Times New Roman" charset="0"/>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defRPr>
                <a:solidFill>
                  <a:srgbClr val="000000"/>
                </a:solidFill>
                <a:latin typeface="Arial" charset="0"/>
                <a:ea typeface="MS Gothic" charset="0"/>
                <a:cs typeface="MS Gothic" charset="0"/>
              </a:defRPr>
            </a:lvl9pPr>
          </a:lstStyle>
          <a:p>
            <a:pPr>
              <a:spcBef>
                <a:spcPts val="450"/>
              </a:spcBef>
              <a:buFont typeface="Verdana" charset="0"/>
              <a:buChar char="•"/>
              <a:defRPr/>
            </a:pPr>
            <a:r>
              <a:rPr lang="en-US" dirty="0" err="1">
                <a:latin typeface="Verdana" charset="0"/>
              </a:rPr>
              <a:t>Itium</a:t>
            </a:r>
            <a:r>
              <a:rPr lang="en-US" dirty="0">
                <a:latin typeface="Verdana" charset="0"/>
              </a:rPr>
              <a:t>	</a:t>
            </a:r>
          </a:p>
          <a:p>
            <a:pPr lvl="1">
              <a:spcBef>
                <a:spcPts val="400"/>
              </a:spcBef>
              <a:buFont typeface="Wingdings" charset="0"/>
              <a:buChar char=""/>
              <a:defRPr/>
            </a:pPr>
            <a:r>
              <a:rPr lang="en-US" sz="1600" dirty="0" err="1">
                <a:latin typeface="Verdana" charset="0"/>
              </a:rPr>
              <a:t>Detachering</a:t>
            </a:r>
            <a:endParaRPr lang="en-US" sz="1600" dirty="0">
              <a:latin typeface="Verdana" charset="0"/>
            </a:endParaRPr>
          </a:p>
          <a:p>
            <a:pPr lvl="1">
              <a:spcBef>
                <a:spcPts val="400"/>
              </a:spcBef>
              <a:buFont typeface="Wingdings" charset="0"/>
              <a:buChar char=""/>
              <a:defRPr/>
            </a:pPr>
            <a:r>
              <a:rPr lang="en-US" sz="1600" dirty="0" err="1">
                <a:latin typeface="Verdana" charset="0"/>
              </a:rPr>
              <a:t>Projecten</a:t>
            </a:r>
            <a:endParaRPr lang="en-US" sz="1600" dirty="0">
              <a:latin typeface="Verdana" charset="0"/>
            </a:endParaRPr>
          </a:p>
          <a:p>
            <a:pPr lvl="1">
              <a:spcBef>
                <a:spcPts val="400"/>
              </a:spcBef>
              <a:buFont typeface="Wingdings" charset="0"/>
              <a:buChar char=""/>
              <a:defRPr/>
            </a:pPr>
            <a:r>
              <a:rPr lang="en-US" sz="1600" dirty="0" err="1">
                <a:latin typeface="Verdana" charset="0"/>
              </a:rPr>
              <a:t>Beheer</a:t>
            </a:r>
            <a:endParaRPr lang="en-US" sz="1600" dirty="0">
              <a:latin typeface="Verdana" charset="0"/>
            </a:endParaRPr>
          </a:p>
          <a:p>
            <a:pPr lvl="1">
              <a:spcBef>
                <a:spcPts val="400"/>
              </a:spcBef>
              <a:buFont typeface="Wingdings" charset="0"/>
              <a:buChar char=""/>
              <a:defRPr/>
            </a:pPr>
            <a:r>
              <a:rPr lang="en-US" dirty="0" err="1">
                <a:latin typeface="Verdana" charset="0"/>
              </a:rPr>
              <a:t>www.apex-plugin.com</a:t>
            </a:r>
            <a:r>
              <a:rPr lang="en-US" dirty="0">
                <a:latin typeface="Verdana" charset="0"/>
              </a:rPr>
              <a:t> / </a:t>
            </a:r>
            <a:r>
              <a:rPr lang="en-US" dirty="0" err="1">
                <a:latin typeface="Verdana" charset="0"/>
              </a:rPr>
              <a:t>www.apex-cloud.com</a:t>
            </a:r>
            <a:r>
              <a:rPr lang="en-US" dirty="0">
                <a:latin typeface="Verdana" charset="0"/>
              </a:rPr>
              <a:t> </a:t>
            </a:r>
          </a:p>
          <a:p>
            <a:pPr lvl="1">
              <a:spcBef>
                <a:spcPts val="400"/>
              </a:spcBef>
              <a:buFont typeface="Wingdings" charset="0"/>
              <a:buChar char=""/>
              <a:defRPr/>
            </a:pPr>
            <a:endParaRPr lang="en-US" sz="500" dirty="0">
              <a:latin typeface="Verdana" charset="0"/>
            </a:endParaRPr>
          </a:p>
          <a:p>
            <a:pPr>
              <a:spcBef>
                <a:spcPts val="450"/>
              </a:spcBef>
              <a:buFont typeface="Verdana" charset="0"/>
              <a:buChar char="•"/>
              <a:defRPr/>
            </a:pPr>
            <a:r>
              <a:rPr lang="en-US" dirty="0">
                <a:latin typeface="Verdana" charset="0"/>
              </a:rPr>
              <a:t>Nico Klaver, </a:t>
            </a:r>
            <a:r>
              <a:rPr lang="en-US" dirty="0" err="1">
                <a:latin typeface="Verdana" charset="0"/>
              </a:rPr>
              <a:t>ervaring</a:t>
            </a:r>
            <a:r>
              <a:rPr lang="en-US" dirty="0">
                <a:latin typeface="Verdana" charset="0"/>
              </a:rPr>
              <a:t> met Oracle </a:t>
            </a:r>
            <a:r>
              <a:rPr lang="en-US" dirty="0" err="1">
                <a:latin typeface="Verdana" charset="0"/>
              </a:rPr>
              <a:t>sinds</a:t>
            </a:r>
            <a:r>
              <a:rPr lang="en-US" dirty="0">
                <a:latin typeface="Verdana" charset="0"/>
              </a:rPr>
              <a:t> 1989</a:t>
            </a:r>
          </a:p>
          <a:p>
            <a:pPr lvl="1">
              <a:spcBef>
                <a:spcPts val="400"/>
              </a:spcBef>
              <a:buFont typeface="Wingdings" charset="0"/>
              <a:buChar char=""/>
              <a:defRPr/>
            </a:pPr>
            <a:r>
              <a:rPr lang="en-US" sz="1600" dirty="0">
                <a:latin typeface="Verdana" charset="0"/>
              </a:rPr>
              <a:t>Designer</a:t>
            </a:r>
          </a:p>
          <a:p>
            <a:pPr lvl="1">
              <a:spcBef>
                <a:spcPts val="400"/>
              </a:spcBef>
              <a:buFont typeface="Wingdings" charset="0"/>
              <a:buChar char=""/>
              <a:defRPr/>
            </a:pPr>
            <a:r>
              <a:rPr lang="en-US" sz="1600" dirty="0">
                <a:latin typeface="Verdana" charset="0"/>
              </a:rPr>
              <a:t>Reports</a:t>
            </a:r>
          </a:p>
          <a:p>
            <a:pPr lvl="1">
              <a:spcBef>
                <a:spcPts val="400"/>
              </a:spcBef>
              <a:buFont typeface="Wingdings" charset="0"/>
              <a:buChar char=""/>
              <a:defRPr/>
            </a:pPr>
            <a:r>
              <a:rPr lang="en-US" sz="1600" dirty="0">
                <a:latin typeface="Verdana" charset="0"/>
              </a:rPr>
              <a:t>Forms</a:t>
            </a:r>
          </a:p>
          <a:p>
            <a:pPr lvl="1">
              <a:spcBef>
                <a:spcPts val="400"/>
              </a:spcBef>
              <a:buFont typeface="Wingdings" charset="0"/>
              <a:buChar char=""/>
              <a:defRPr/>
            </a:pPr>
            <a:r>
              <a:rPr lang="en-US" sz="1600" dirty="0">
                <a:latin typeface="Verdana" charset="0"/>
              </a:rPr>
              <a:t>PL/SQL</a:t>
            </a:r>
          </a:p>
          <a:p>
            <a:pPr lvl="1">
              <a:spcBef>
                <a:spcPts val="400"/>
              </a:spcBef>
              <a:buFont typeface="Wingdings" charset="0"/>
              <a:buChar char=""/>
              <a:defRPr/>
            </a:pPr>
            <a:r>
              <a:rPr lang="en-US" sz="1600" dirty="0">
                <a:latin typeface="Verdana" charset="0"/>
              </a:rPr>
              <a:t>(</a:t>
            </a:r>
            <a:r>
              <a:rPr lang="en-US" sz="1600" dirty="0" err="1">
                <a:latin typeface="Verdana" charset="0"/>
              </a:rPr>
              <a:t>WebDB</a:t>
            </a:r>
            <a:r>
              <a:rPr lang="en-US" sz="1600" dirty="0">
                <a:latin typeface="Verdana" charset="0"/>
              </a:rPr>
              <a:t>/HTMLDB) APEX</a:t>
            </a:r>
          </a:p>
          <a:p>
            <a:pPr lvl="1">
              <a:spcBef>
                <a:spcPts val="400"/>
              </a:spcBef>
              <a:buFont typeface="Wingdings" charset="0"/>
              <a:buChar char=""/>
              <a:defRPr/>
            </a:pPr>
            <a:r>
              <a:rPr lang="nl-NL" sz="1600" dirty="0">
                <a:latin typeface="Verdana" charset="0"/>
              </a:rPr>
              <a:t>E</a:t>
            </a:r>
            <a:r>
              <a:rPr lang="en-US" sz="1600" dirty="0">
                <a:latin typeface="Verdana" charset="0"/>
              </a:rPr>
              <a:t>-Business Suite</a:t>
            </a:r>
          </a:p>
          <a:p>
            <a:pPr lvl="1">
              <a:spcBef>
                <a:spcPts val="400"/>
              </a:spcBef>
              <a:buFont typeface="Wingdings" charset="0"/>
              <a:buChar char=""/>
              <a:defRPr/>
            </a:pPr>
            <a:r>
              <a:rPr lang="nl-NL" sz="1600" dirty="0">
                <a:latin typeface="Verdana" charset="0"/>
              </a:rPr>
              <a:t>S</a:t>
            </a:r>
            <a:r>
              <a:rPr lang="en-US" sz="1600" dirty="0">
                <a:latin typeface="Verdana" charset="0"/>
              </a:rPr>
              <a:t>OA Suite</a:t>
            </a:r>
          </a:p>
          <a:p>
            <a:pPr lvl="1">
              <a:spcBef>
                <a:spcPts val="400"/>
              </a:spcBef>
              <a:buFont typeface="Wingdings" charset="0"/>
              <a:buChar char=""/>
              <a:defRPr/>
            </a:pPr>
            <a:r>
              <a:rPr lang="en-US" sz="1600" dirty="0">
                <a:latin typeface="Verdana" charset="0"/>
              </a:rPr>
              <a:t>HTML/CSS</a:t>
            </a:r>
          </a:p>
          <a:p>
            <a:pPr lvl="1">
              <a:spcBef>
                <a:spcPts val="400"/>
              </a:spcBef>
              <a:buFont typeface="Wingdings" charset="0"/>
              <a:buChar char=""/>
              <a:defRPr/>
            </a:pPr>
            <a:r>
              <a:rPr lang="en-US" sz="1600" dirty="0" err="1">
                <a:latin typeface="Verdana" charset="0"/>
              </a:rPr>
              <a:t>Javascript</a:t>
            </a:r>
            <a:endParaRPr lang="en-US" sz="1600" dirty="0">
              <a:latin typeface="Verdana" charset="0"/>
            </a:endParaRPr>
          </a:p>
          <a:p>
            <a:pPr>
              <a:spcBef>
                <a:spcPts val="450"/>
              </a:spcBef>
              <a:buFont typeface="Verdana" charset="0"/>
              <a:buChar char="•"/>
              <a:defRPr/>
            </a:pPr>
            <a:endParaRPr lang="en-US" sz="300" dirty="0">
              <a:latin typeface="Verdana" charset="0"/>
            </a:endParaRPr>
          </a:p>
          <a:p>
            <a:pPr>
              <a:spcBef>
                <a:spcPts val="450"/>
              </a:spcBef>
              <a:buFont typeface="Verdana" charset="0"/>
              <a:buChar char="•"/>
              <a:defRPr/>
            </a:pPr>
            <a:r>
              <a:rPr lang="en-US" dirty="0" err="1">
                <a:latin typeface="Verdana" charset="0"/>
              </a:rPr>
              <a:t>Cursisten</a:t>
            </a:r>
            <a:r>
              <a:rPr lang="en-US" dirty="0">
                <a:latin typeface="Verdana" charset="0"/>
              </a:rPr>
              <a:t>?</a:t>
            </a:r>
          </a:p>
        </p:txBody>
      </p:sp>
    </p:spTree>
    <p:extLst>
      <p:ext uri="{BB962C8B-B14F-4D97-AF65-F5344CB8AC3E}">
        <p14:creationId xmlns:p14="http://schemas.microsoft.com/office/powerpoint/2010/main" val="377745267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3425" name="Titel 1"/>
          <p:cNvSpPr>
            <a:spLocks noGrp="1"/>
          </p:cNvSpPr>
          <p:nvPr>
            <p:ph type="title" idx="4294967295"/>
          </p:nvPr>
        </p:nvSpPr>
        <p:spPr/>
        <p:txBody>
          <a:bodyPr lIns="0" tIns="0" rIns="0" bIns="0" anchor="b"/>
          <a:lstStyle/>
          <a:p>
            <a:pPr>
              <a:defRPr/>
            </a:pPr>
            <a:r>
              <a:rPr lang="nl-NL">
                <a:ea typeface="+mj-ea"/>
                <a:cs typeface="+mj-cs"/>
              </a:rPr>
              <a:t>3: Import</a:t>
            </a:r>
          </a:p>
        </p:txBody>
      </p:sp>
      <p:sp>
        <p:nvSpPr>
          <p:cNvPr id="103426"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849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B624ED8-D4D2-4DA2-B2CE-443D7EC1A38D}" type="slidenum">
              <a:rPr lang="nl-NL" altLang="nl-NL" sz="800" b="0" smtClean="0">
                <a:solidFill>
                  <a:srgbClr val="9F9F9F"/>
                </a:solidFill>
                <a:latin typeface="Calibri" panose="020F0502020204030204" pitchFamily="34" charset="0"/>
              </a:rPr>
              <a:pPr eaLnBrk="1" hangingPunct="1">
                <a:spcBef>
                  <a:spcPct val="0"/>
                </a:spcBef>
                <a:buClrTx/>
                <a:buFontTx/>
                <a:buNone/>
              </a:pPr>
              <a:t>80</a:t>
            </a:fld>
            <a:endParaRPr lang="nl-NL" altLang="nl-NL" sz="800" b="0">
              <a:solidFill>
                <a:srgbClr val="9F9F9F"/>
              </a:solidFill>
              <a:latin typeface="Calibri" panose="020F0502020204030204" pitchFamily="34" charset="0"/>
            </a:endParaRPr>
          </a:p>
        </p:txBody>
      </p:sp>
      <p:pic>
        <p:nvPicPr>
          <p:cNvPr id="84997" name="Afbeelding 5" descr="Screen Shot 2016-01-03 at 20.56.1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1213" y="333375"/>
            <a:ext cx="8791575" cy="194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03 at 20.56.5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14463" y="2420938"/>
            <a:ext cx="226377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descr="Screen Shot 2016-01-03 at 20.58.1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62388" y="2349500"/>
            <a:ext cx="7777162" cy="401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xit" presetSubtype="10" fill="hold" nodeType="clickEffect">
                                  <p:stCondLst>
                                    <p:cond delay="0"/>
                                  </p:stCondLst>
                                  <p:childTnLst>
                                    <p:animEffect transition="out" filter="checkerboard(across)">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3" presetClass="entr" presetSubtype="16"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4449" name="Titel 1"/>
          <p:cNvSpPr>
            <a:spLocks noGrp="1"/>
          </p:cNvSpPr>
          <p:nvPr>
            <p:ph type="title" idx="4294967295"/>
          </p:nvPr>
        </p:nvSpPr>
        <p:spPr/>
        <p:txBody>
          <a:bodyPr lIns="0" tIns="0" rIns="0" bIns="0" anchor="b"/>
          <a:lstStyle/>
          <a:p>
            <a:pPr>
              <a:defRPr/>
            </a:pPr>
            <a:r>
              <a:rPr lang="nl-NL" dirty="0">
                <a:ea typeface="+mj-ea"/>
                <a:cs typeface="+mj-cs"/>
              </a:rPr>
              <a:t>3: Dashboard</a:t>
            </a:r>
          </a:p>
        </p:txBody>
      </p:sp>
      <p:sp>
        <p:nvSpPr>
          <p:cNvPr id="104450"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8602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C57246F5-0E68-4327-8110-B4A3EA789AB8}" type="slidenum">
              <a:rPr lang="nl-NL" altLang="nl-NL" sz="800" b="0" smtClean="0">
                <a:solidFill>
                  <a:srgbClr val="9F9F9F"/>
                </a:solidFill>
                <a:latin typeface="Calibri" panose="020F0502020204030204" pitchFamily="34" charset="0"/>
              </a:rPr>
              <a:pPr eaLnBrk="1" hangingPunct="1">
                <a:spcBef>
                  <a:spcPct val="0"/>
                </a:spcBef>
                <a:buClrTx/>
                <a:buFontTx/>
                <a:buNone/>
              </a:pPr>
              <a:t>81</a:t>
            </a:fld>
            <a:endParaRPr lang="nl-NL" altLang="nl-NL" sz="800" b="0">
              <a:solidFill>
                <a:srgbClr val="9F9F9F"/>
              </a:solidFill>
              <a:latin typeface="Calibri" panose="020F0502020204030204" pitchFamily="34" charset="0"/>
            </a:endParaRPr>
          </a:p>
        </p:txBody>
      </p:sp>
      <p:pic>
        <p:nvPicPr>
          <p:cNvPr id="86021" name="Afbeelding 5" descr="Macintosh HD:Users:victorbax:Desktop:Screen Shot 2015-11-12 at 15.44.48.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854325" y="1089025"/>
            <a:ext cx="7343775" cy="522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5473" name="Titel 1"/>
          <p:cNvSpPr>
            <a:spLocks noGrp="1"/>
          </p:cNvSpPr>
          <p:nvPr>
            <p:ph type="title" idx="4294967295"/>
          </p:nvPr>
        </p:nvSpPr>
        <p:spPr/>
        <p:txBody>
          <a:bodyPr lIns="0" tIns="0" rIns="0" bIns="0" anchor="b"/>
          <a:lstStyle/>
          <a:p>
            <a:pPr>
              <a:defRPr/>
            </a:pPr>
            <a:r>
              <a:rPr lang="nl-NL">
                <a:ea typeface="+mj-ea"/>
                <a:cs typeface="+mj-cs"/>
              </a:rPr>
              <a:t>3: Workspace Utilities</a:t>
            </a:r>
          </a:p>
        </p:txBody>
      </p:sp>
      <p:sp>
        <p:nvSpPr>
          <p:cNvPr id="105474"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8704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8ACBD329-E9A6-4C43-AACD-27ED5F0DFCED}" type="slidenum">
              <a:rPr lang="nl-NL" altLang="nl-NL" sz="800" b="0" smtClean="0">
                <a:solidFill>
                  <a:srgbClr val="9F9F9F"/>
                </a:solidFill>
                <a:latin typeface="Calibri" panose="020F0502020204030204" pitchFamily="34" charset="0"/>
              </a:rPr>
              <a:pPr eaLnBrk="1" hangingPunct="1">
                <a:spcBef>
                  <a:spcPct val="0"/>
                </a:spcBef>
                <a:buClrTx/>
                <a:buFontTx/>
                <a:buNone/>
              </a:pPr>
              <a:t>82</a:t>
            </a:fld>
            <a:endParaRPr lang="nl-NL" altLang="nl-NL" sz="800" b="0">
              <a:solidFill>
                <a:srgbClr val="9F9F9F"/>
              </a:solidFill>
              <a:latin typeface="Calibri" panose="020F0502020204030204" pitchFamily="34" charset="0"/>
            </a:endParaRPr>
          </a:p>
        </p:txBody>
      </p:sp>
      <p:pic>
        <p:nvPicPr>
          <p:cNvPr id="87045" name="Afbeelding 5" descr="Screen Shot 2016-01-03 at 21.03.40.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81300" y="1196975"/>
            <a:ext cx="7907338" cy="154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descr="Screen Shot 2016-01-03 at 21.04.0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7338" y="2205038"/>
            <a:ext cx="3959225" cy="366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descr="Screen Shot 2016-01-03 at 21.07.3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81750" y="3429000"/>
            <a:ext cx="5513388"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7" name="Titel 1"/>
          <p:cNvSpPr>
            <a:spLocks noGrp="1"/>
          </p:cNvSpPr>
          <p:nvPr>
            <p:ph type="title" idx="4294967295"/>
          </p:nvPr>
        </p:nvSpPr>
        <p:spPr/>
        <p:txBody>
          <a:bodyPr lIns="0" tIns="0" rIns="0" bIns="0" anchor="b"/>
          <a:lstStyle/>
          <a:p>
            <a:pPr>
              <a:defRPr/>
            </a:pPr>
            <a:r>
              <a:rPr lang="nl-NL" dirty="0">
                <a:ea typeface="+mj-ea"/>
                <a:cs typeface="+mj-cs"/>
              </a:rPr>
              <a:t>3: Export </a:t>
            </a:r>
            <a:r>
              <a:rPr lang="nl-NL" dirty="0" err="1">
                <a:ea typeface="+mj-ea"/>
                <a:cs typeface="+mj-cs"/>
              </a:rPr>
              <a:t>Utility</a:t>
            </a:r>
            <a:endParaRPr lang="nl-NL" dirty="0">
              <a:ea typeface="+mj-ea"/>
              <a:cs typeface="+mj-cs"/>
            </a:endParaRPr>
          </a:p>
        </p:txBody>
      </p:sp>
      <p:sp>
        <p:nvSpPr>
          <p:cNvPr id="106498" name="Tijdelijke aanduiding voor tekst 2"/>
          <p:cNvSpPr>
            <a:spLocks noGrp="1"/>
          </p:cNvSpPr>
          <p:nvPr>
            <p:ph type="body" sz="quarter" idx="4294967295"/>
          </p:nvPr>
        </p:nvSpPr>
        <p:spPr>
          <a:xfrm>
            <a:off x="3517900" y="1776413"/>
            <a:ext cx="8483600" cy="4389437"/>
          </a:xfrm>
        </p:spPr>
        <p:txBody>
          <a:bodyPr lIns="0" tIns="0" rIns="0" bIns="0"/>
          <a:lstStyle/>
          <a:p>
            <a:pPr marL="1588" indent="0">
              <a:spcBef>
                <a:spcPts val="2400"/>
              </a:spcBef>
              <a:buFontTx/>
              <a:buNone/>
              <a:defRPr/>
            </a:pPr>
            <a:endParaRPr lang="nl-NL">
              <a:ea typeface="+mn-ea"/>
              <a:cs typeface="+mn-cs"/>
            </a:endParaRPr>
          </a:p>
        </p:txBody>
      </p:sp>
      <p:sp>
        <p:nvSpPr>
          <p:cNvPr id="880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6D81A7C-4530-456C-BD9C-72B5DE34A481}" type="slidenum">
              <a:rPr lang="nl-NL" altLang="nl-NL" sz="800" b="0" smtClean="0">
                <a:solidFill>
                  <a:srgbClr val="9F9F9F"/>
                </a:solidFill>
                <a:latin typeface="Calibri" panose="020F0502020204030204" pitchFamily="34" charset="0"/>
              </a:rPr>
              <a:pPr eaLnBrk="1" hangingPunct="1">
                <a:spcBef>
                  <a:spcPct val="0"/>
                </a:spcBef>
                <a:buClrTx/>
                <a:buFontTx/>
                <a:buNone/>
              </a:pPr>
              <a:t>83</a:t>
            </a:fld>
            <a:endParaRPr lang="nl-NL" altLang="nl-NL" sz="800" b="0">
              <a:solidFill>
                <a:srgbClr val="9F9F9F"/>
              </a:solidFill>
              <a:latin typeface="Calibri" panose="020F0502020204030204" pitchFamily="34" charset="0"/>
            </a:endParaRPr>
          </a:p>
        </p:txBody>
      </p:sp>
      <p:pic>
        <p:nvPicPr>
          <p:cNvPr id="88069" name="Afbeelding 5" descr="Macintosh HD:Users:victorbax:Desktop:Screen Shot 2015-11-12 at 15.53.4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12875" y="1524000"/>
            <a:ext cx="10352088"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noChangeArrowheads="1"/>
          </p:cNvSpPr>
          <p:nvPr>
            <p:ph type="title"/>
          </p:nvPr>
        </p:nvSpPr>
        <p:spPr/>
        <p:txBody>
          <a:bodyPr/>
          <a:lstStyle/>
          <a:p>
            <a:r>
              <a:rPr lang="en-US" dirty="0"/>
              <a:t>4: </a:t>
            </a:r>
            <a:r>
              <a:rPr lang="en-US" dirty="0" err="1"/>
              <a:t>Vragen</a:t>
            </a:r>
            <a:r>
              <a:rPr lang="en-US" dirty="0"/>
              <a:t>?</a:t>
            </a:r>
            <a:endParaRPr lang="nl-NL" dirty="0"/>
          </a:p>
        </p:txBody>
      </p:sp>
      <p:sp>
        <p:nvSpPr>
          <p:cNvPr id="372739" name="Rectangle 3"/>
          <p:cNvSpPr>
            <a:spLocks noGrp="1" noChangeArrowheads="1"/>
          </p:cNvSpPr>
          <p:nvPr>
            <p:ph type="body" idx="1"/>
          </p:nvPr>
        </p:nvSpPr>
        <p:spPr/>
        <p:txBody>
          <a:bodyPr/>
          <a:lstStyle/>
          <a:p>
            <a:pPr marL="0" indent="0">
              <a:buNone/>
            </a:pPr>
            <a:r>
              <a:rPr lang="en-US" b="1" dirty="0" err="1"/>
              <a:t>Oefeningen</a:t>
            </a:r>
            <a:r>
              <a:rPr lang="en-US" b="1" dirty="0"/>
              <a:t> </a:t>
            </a:r>
            <a:r>
              <a:rPr lang="en-US" b="1" dirty="0" err="1"/>
              <a:t>Hoofdstuk</a:t>
            </a:r>
            <a:r>
              <a:rPr lang="en-US" b="1" dirty="0"/>
              <a:t> 4</a:t>
            </a:r>
          </a:p>
          <a:p>
            <a:pPr>
              <a:buFont typeface="+mj-lt"/>
              <a:buAutoNum type="arabicPeriod"/>
            </a:pPr>
            <a:r>
              <a:rPr lang="en-US" dirty="0" err="1"/>
              <a:t>Uw</a:t>
            </a:r>
            <a:r>
              <a:rPr lang="en-US" dirty="0"/>
              <a:t> </a:t>
            </a:r>
            <a:r>
              <a:rPr lang="en-US" dirty="0" err="1"/>
              <a:t>eerste</a:t>
            </a:r>
            <a:r>
              <a:rPr lang="en-US" dirty="0"/>
              <a:t> </a:t>
            </a:r>
            <a:r>
              <a:rPr lang="en-US" dirty="0" err="1"/>
              <a:t>applicatie</a:t>
            </a:r>
            <a:r>
              <a:rPr lang="en-US" dirty="0"/>
              <a:t> </a:t>
            </a:r>
            <a:r>
              <a:rPr lang="en-US" dirty="0" err="1"/>
              <a:t>maken</a:t>
            </a:r>
            <a:endParaRPr lang="en-US" dirty="0"/>
          </a:p>
          <a:p>
            <a:pPr>
              <a:buFont typeface="+mj-lt"/>
              <a:buAutoNum type="arabicPeriod"/>
            </a:pPr>
            <a:r>
              <a:rPr lang="en-US" dirty="0" err="1"/>
              <a:t>Wegwijs</a:t>
            </a:r>
            <a:r>
              <a:rPr lang="en-US" dirty="0"/>
              <a:t> </a:t>
            </a:r>
            <a:r>
              <a:rPr lang="en-US" dirty="0" err="1"/>
              <a:t>binnen</a:t>
            </a:r>
            <a:r>
              <a:rPr lang="en-US" dirty="0"/>
              <a:t> de Application Builder </a:t>
            </a:r>
            <a:r>
              <a:rPr lang="en-US" dirty="0" err="1"/>
              <a:t>en</a:t>
            </a:r>
            <a:r>
              <a:rPr lang="en-US" dirty="0"/>
              <a:t> de Component Viewer</a:t>
            </a:r>
          </a:p>
          <a:p>
            <a:pPr>
              <a:buFont typeface="+mj-lt"/>
              <a:buAutoNum type="arabicPeriod"/>
            </a:pPr>
            <a:r>
              <a:rPr lang="en-US" dirty="0"/>
              <a:t>LOV at first sight</a:t>
            </a:r>
          </a:p>
          <a:p>
            <a:pPr>
              <a:buFont typeface="+mj-lt"/>
              <a:buAutoNum type="arabicPeriod"/>
            </a:pPr>
            <a:r>
              <a:rPr lang="en-US" dirty="0" err="1"/>
              <a:t>Werkbalk</a:t>
            </a:r>
            <a:endParaRPr lang="en-US" dirty="0"/>
          </a:p>
          <a:p>
            <a:endParaRPr lang="nl-NL" dirty="0"/>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endParaRPr lang="nl-NL">
              <a:ea typeface="+mj-ea"/>
            </a:endParaRP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dirty="0">
                <a:ea typeface="+mn-ea"/>
              </a:rPr>
              <a:t>Doelstelling</a:t>
            </a:r>
          </a:p>
          <a:p>
            <a:pPr marL="287338" indent="-285750">
              <a:spcBef>
                <a:spcPts val="2400"/>
              </a:spcBef>
              <a:defRPr/>
            </a:pPr>
            <a:r>
              <a:rPr lang="nl-NL" dirty="0">
                <a:ea typeface="+mn-ea"/>
              </a:rPr>
              <a:t>Na deze les kunt u:</a:t>
            </a:r>
          </a:p>
          <a:p>
            <a:pPr>
              <a:defRPr/>
            </a:pPr>
            <a:endParaRPr lang="nl-NL" dirty="0">
              <a:ea typeface="+mn-ea"/>
            </a:endParaRPr>
          </a:p>
          <a:p>
            <a:pPr>
              <a:defRPr/>
            </a:pPr>
            <a:endParaRPr lang="nl-NL" dirty="0">
              <a:ea typeface="+mn-ea"/>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el 1"/>
          <p:cNvSpPr>
            <a:spLocks noGrp="1"/>
          </p:cNvSpPr>
          <p:nvPr>
            <p:ph type="title" idx="4294967295"/>
          </p:nvPr>
        </p:nvSpPr>
        <p:spPr/>
        <p:txBody>
          <a:bodyPr lIns="0" tIns="0" rIns="0" bIns="0" anchor="b"/>
          <a:lstStyle/>
          <a:p>
            <a:pPr>
              <a:defRPr/>
            </a:pPr>
            <a:r>
              <a:rPr lang="nl-NL" dirty="0">
                <a:ea typeface="+mj-ea"/>
                <a:cs typeface="+mj-cs"/>
              </a:rPr>
              <a:t>5: </a:t>
            </a:r>
            <a:r>
              <a:rPr lang="nl-NL" dirty="0" err="1">
                <a:ea typeface="+mj-ea"/>
                <a:cs typeface="+mj-cs"/>
              </a:rPr>
              <a:t>Packaged</a:t>
            </a:r>
            <a:r>
              <a:rPr lang="nl-NL" dirty="0">
                <a:ea typeface="+mj-ea"/>
                <a:cs typeface="+mj-cs"/>
              </a:rPr>
              <a:t> Applications</a:t>
            </a:r>
          </a:p>
        </p:txBody>
      </p:sp>
      <p:sp>
        <p:nvSpPr>
          <p:cNvPr id="109571" name="Tijdelijke aanduiding voor tekst 2"/>
          <p:cNvSpPr>
            <a:spLocks noGrp="1"/>
          </p:cNvSpPr>
          <p:nvPr>
            <p:ph type="body" sz="quarter" idx="4294967295"/>
          </p:nvPr>
        </p:nvSpPr>
        <p:spPr>
          <a:xfrm>
            <a:off x="1341438" y="1412875"/>
            <a:ext cx="8483600" cy="4389438"/>
          </a:xfrm>
        </p:spPr>
        <p:txBody>
          <a:bodyPr lIns="0" tIns="0" rIns="0" bIns="0"/>
          <a:lstStyle/>
          <a:p>
            <a:pPr marL="1588" indent="0">
              <a:spcBef>
                <a:spcPts val="2400"/>
              </a:spcBef>
              <a:buFontTx/>
              <a:buNone/>
            </a:pPr>
            <a:r>
              <a:rPr lang="nl-NL" altLang="nl-NL" sz="2400"/>
              <a:t>Vooraf “ingepakte” applicaties</a:t>
            </a:r>
          </a:p>
          <a:p>
            <a:pPr marL="1588" indent="0">
              <a:spcBef>
                <a:spcPts val="2400"/>
              </a:spcBef>
              <a:buFontTx/>
              <a:buNone/>
            </a:pPr>
            <a:r>
              <a:rPr lang="nl-NL" altLang="nl-NL" sz="2400"/>
              <a:t>Leidraad voor het leren van APEX</a:t>
            </a:r>
          </a:p>
          <a:p>
            <a:pPr marL="1588" indent="0">
              <a:spcBef>
                <a:spcPts val="2400"/>
              </a:spcBef>
              <a:buFontTx/>
              <a:buNone/>
            </a:pPr>
            <a:r>
              <a:rPr lang="nl-NL" altLang="nl-NL" sz="2400"/>
              <a:t>Hoe maakt Oracle zelf APEX-applicaties?</a:t>
            </a:r>
          </a:p>
          <a:p>
            <a:pPr marL="1588" indent="0">
              <a:spcBef>
                <a:spcPts val="2400"/>
              </a:spcBef>
              <a:buFontTx/>
              <a:buNone/>
            </a:pPr>
            <a:r>
              <a:rPr lang="nl-NL" altLang="nl-NL" sz="2400"/>
              <a:t>Voorbeeldcode</a:t>
            </a:r>
          </a:p>
        </p:txBody>
      </p:sp>
      <p:sp>
        <p:nvSpPr>
          <p:cNvPr id="10957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299B696D-2CE6-4D04-A532-AF4A21447302}" type="slidenum">
              <a:rPr lang="nl-NL" altLang="nl-NL" sz="800" b="0" smtClean="0">
                <a:solidFill>
                  <a:srgbClr val="9F9F9F"/>
                </a:solidFill>
                <a:latin typeface="Calibri" panose="020F0502020204030204" pitchFamily="34" charset="0"/>
              </a:rPr>
              <a:pPr eaLnBrk="1" hangingPunct="1">
                <a:spcBef>
                  <a:spcPct val="0"/>
                </a:spcBef>
                <a:buClrTx/>
                <a:buFontTx/>
                <a:buNone/>
              </a:pPr>
              <a:t>86</a:t>
            </a:fld>
            <a:endParaRPr lang="nl-NL" altLang="nl-NL" sz="800" b="0">
              <a:solidFill>
                <a:srgbClr val="9F9F9F"/>
              </a:solidFill>
              <a:latin typeface="Calibri" panose="020F0502020204030204" pitchFamily="34" charset="0"/>
            </a:endParaRPr>
          </a:p>
        </p:txBody>
      </p:sp>
      <p:pic>
        <p:nvPicPr>
          <p:cNvPr id="109573" name="Afbeelding 5" descr="Macintosh HD:Users:victorbax:Desktop:Screen Shot 2015-11-09 at 09.45.55.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90725" y="4076700"/>
            <a:ext cx="9355138"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el 1"/>
          <p:cNvSpPr>
            <a:spLocks noGrp="1"/>
          </p:cNvSpPr>
          <p:nvPr>
            <p:ph type="title" idx="4294967295"/>
          </p:nvPr>
        </p:nvSpPr>
        <p:spPr/>
        <p:txBody>
          <a:bodyPr lIns="0" tIns="0" rIns="0" bIns="0" anchor="b"/>
          <a:lstStyle/>
          <a:p>
            <a:pPr>
              <a:defRPr/>
            </a:pPr>
            <a:r>
              <a:rPr lang="nl-NL" dirty="0">
                <a:ea typeface="+mj-ea"/>
                <a:cs typeface="+mj-cs"/>
              </a:rPr>
              <a:t>5: </a:t>
            </a:r>
            <a:r>
              <a:rPr lang="nl-NL" dirty="0" err="1">
                <a:ea typeface="+mj-ea"/>
                <a:cs typeface="+mj-cs"/>
              </a:rPr>
              <a:t>Packaged</a:t>
            </a:r>
            <a:r>
              <a:rPr lang="nl-NL" dirty="0">
                <a:ea typeface="+mj-ea"/>
                <a:cs typeface="+mj-cs"/>
              </a:rPr>
              <a:t> Applications</a:t>
            </a:r>
          </a:p>
        </p:txBody>
      </p:sp>
      <p:sp>
        <p:nvSpPr>
          <p:cNvPr id="110595" name="Tijdelijke aanduiding voor tekst 2"/>
          <p:cNvSpPr>
            <a:spLocks noGrp="1"/>
          </p:cNvSpPr>
          <p:nvPr>
            <p:ph type="body" sz="quarter" idx="4294967295"/>
          </p:nvPr>
        </p:nvSpPr>
        <p:spPr>
          <a:xfrm>
            <a:off x="1412875" y="1341438"/>
            <a:ext cx="11691938" cy="5791200"/>
          </a:xfrm>
        </p:spPr>
        <p:txBody>
          <a:bodyPr lIns="0" tIns="0" rIns="0" bIns="0"/>
          <a:lstStyle/>
          <a:p>
            <a:pPr marL="1588" indent="0">
              <a:spcBef>
                <a:spcPts val="2400"/>
              </a:spcBef>
              <a:buFontTx/>
              <a:buNone/>
            </a:pPr>
            <a:r>
              <a:rPr lang="nl-NL" altLang="nl-NL" sz="2400"/>
              <a:t>“Full production ready applications”</a:t>
            </a:r>
          </a:p>
          <a:p>
            <a:pPr marL="1588" indent="0">
              <a:spcBef>
                <a:spcPts val="2400"/>
              </a:spcBef>
              <a:buFontTx/>
              <a:buNone/>
            </a:pPr>
            <a:r>
              <a:rPr lang="nl-NL" altLang="nl-NL" sz="2400"/>
              <a:t>“</a:t>
            </a:r>
            <a:r>
              <a:rPr lang="nl-NL" altLang="ja-JP" sz="2400"/>
              <a:t>Wealth of features</a:t>
            </a:r>
            <a:r>
              <a:rPr lang="nl-NL" altLang="nl-NL" sz="2400"/>
              <a:t>”</a:t>
            </a:r>
            <a:endParaRPr lang="nl-NL" altLang="ja-JP" sz="2400"/>
          </a:p>
          <a:p>
            <a:pPr marL="1588" indent="0">
              <a:spcBef>
                <a:spcPts val="2400"/>
              </a:spcBef>
              <a:buFontTx/>
              <a:buNone/>
            </a:pPr>
            <a:r>
              <a:rPr lang="nl-NL" altLang="nl-NL" sz="2400"/>
              <a:t>“</a:t>
            </a:r>
            <a:r>
              <a:rPr lang="nl-NL" altLang="ja-JP" sz="2400"/>
              <a:t>Plugs in</a:t>
            </a:r>
            <a:r>
              <a:rPr lang="nl-NL" altLang="nl-NL" sz="2400"/>
              <a:t>”</a:t>
            </a:r>
            <a:r>
              <a:rPr lang="nl-NL" altLang="ja-JP" sz="2400"/>
              <a:t>, extensions to the APEX framework</a:t>
            </a:r>
          </a:p>
          <a:p>
            <a:pPr marL="1588" indent="0">
              <a:spcBef>
                <a:spcPts val="2400"/>
              </a:spcBef>
              <a:buFontTx/>
              <a:buNone/>
            </a:pPr>
            <a:r>
              <a:rPr lang="nl-NL" altLang="nl-NL" sz="2400"/>
              <a:t>http://www.explorer-development.uk.com/packaged-app-plugins/</a:t>
            </a:r>
          </a:p>
          <a:p>
            <a:pPr marL="1588" indent="0">
              <a:spcBef>
                <a:spcPts val="2400"/>
              </a:spcBef>
              <a:buFontTx/>
              <a:buNone/>
            </a:pPr>
            <a:endParaRPr lang="nl-NL" altLang="nl-NL" sz="2400"/>
          </a:p>
        </p:txBody>
      </p:sp>
      <p:sp>
        <p:nvSpPr>
          <p:cNvPr id="11059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7B96507-E6B9-4581-AB4B-68EC23AD35E3}" type="slidenum">
              <a:rPr lang="nl-NL" altLang="nl-NL" sz="800" b="0" smtClean="0">
                <a:solidFill>
                  <a:srgbClr val="9F9F9F"/>
                </a:solidFill>
                <a:latin typeface="Calibri" panose="020F0502020204030204" pitchFamily="34" charset="0"/>
              </a:rPr>
              <a:pPr eaLnBrk="1" hangingPunct="1">
                <a:spcBef>
                  <a:spcPct val="0"/>
                </a:spcBef>
                <a:buClrTx/>
                <a:buFontTx/>
                <a:buNone/>
              </a:pPr>
              <a:t>87</a:t>
            </a:fld>
            <a:endParaRPr lang="nl-NL" altLang="nl-NL" sz="800" b="0">
              <a:solidFill>
                <a:srgbClr val="9F9F9F"/>
              </a:solidFill>
              <a:latin typeface="Calibri" panose="020F0502020204030204" pitchFamily="34" charset="0"/>
            </a:endParaRPr>
          </a:p>
        </p:txBody>
      </p:sp>
      <p:pic>
        <p:nvPicPr>
          <p:cNvPr id="7" name="Afbeelding 6" descr="Macintosh HD:Users:victorbax:Desktop:Screen Shot 2015-11-09 at 09.56.1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0000" y="4037013"/>
            <a:ext cx="9094788"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Click="0" advTm="2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700" fill="hold"/>
                                        <p:tgtEl>
                                          <p:spTgt spid="7"/>
                                        </p:tgtEl>
                                        <p:attrNameLst>
                                          <p:attrName>ppt_x</p:attrName>
                                        </p:attrNameLst>
                                      </p:cBhvr>
                                      <p:tavLst>
                                        <p:tav tm="0">
                                          <p:val>
                                            <p:strVal val="#ppt_x"/>
                                          </p:val>
                                        </p:tav>
                                        <p:tav tm="100000">
                                          <p:val>
                                            <p:strVal val="#ppt_x"/>
                                          </p:val>
                                        </p:tav>
                                      </p:tavLst>
                                    </p:anim>
                                    <p:anim calcmode="lin" valueType="num">
                                      <p:cBhvr additive="base">
                                        <p:cTn id="8" dur="17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el 1"/>
          <p:cNvSpPr>
            <a:spLocks noGrp="1"/>
          </p:cNvSpPr>
          <p:nvPr>
            <p:ph type="title" idx="4294967295"/>
          </p:nvPr>
        </p:nvSpPr>
        <p:spPr/>
        <p:txBody>
          <a:bodyPr lIns="0" tIns="0" rIns="0" bIns="0" anchor="b"/>
          <a:lstStyle/>
          <a:p>
            <a:pPr>
              <a:defRPr/>
            </a:pPr>
            <a:r>
              <a:rPr lang="nl-NL">
                <a:ea typeface="+mj-ea"/>
                <a:cs typeface="+mj-cs"/>
              </a:rPr>
              <a:t>Packaged</a:t>
            </a:r>
            <a:br>
              <a:rPr lang="nl-NL">
                <a:ea typeface="+mj-ea"/>
                <a:cs typeface="+mj-cs"/>
              </a:rPr>
            </a:br>
            <a:r>
              <a:rPr lang="nl-NL">
                <a:ea typeface="+mj-ea"/>
                <a:cs typeface="+mj-cs"/>
              </a:rPr>
              <a:t>Applications</a:t>
            </a:r>
          </a:p>
        </p:txBody>
      </p:sp>
      <p:sp>
        <p:nvSpPr>
          <p:cNvPr id="136194" name="Tijdelijke aanduiding voor tekst 2"/>
          <p:cNvSpPr>
            <a:spLocks noGrp="1"/>
          </p:cNvSpPr>
          <p:nvPr>
            <p:ph type="body" sz="quarter" idx="4294967295"/>
          </p:nvPr>
        </p:nvSpPr>
        <p:spPr>
          <a:xfrm>
            <a:off x="1344613" y="1776413"/>
            <a:ext cx="1612900" cy="4389437"/>
          </a:xfrm>
        </p:spPr>
        <p:txBody>
          <a:bodyPr lIns="0" tIns="0" rIns="0" bIns="0"/>
          <a:lstStyle/>
          <a:p>
            <a:pPr marL="1588" indent="0">
              <a:spcBef>
                <a:spcPts val="2400"/>
              </a:spcBef>
              <a:buFontTx/>
              <a:buNone/>
              <a:defRPr/>
            </a:pPr>
            <a:r>
              <a:rPr lang="nl-NL">
                <a:ea typeface="+mn-ea"/>
                <a:cs typeface="+mn-cs"/>
              </a:rPr>
              <a:t>Sample Database Application</a:t>
            </a:r>
          </a:p>
        </p:txBody>
      </p:sp>
      <p:sp>
        <p:nvSpPr>
          <p:cNvPr id="11264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4A2BDDA-830B-4569-8EF4-CCBBDA1E1734}" type="slidenum">
              <a:rPr lang="nl-NL" altLang="nl-NL" sz="800" b="0" smtClean="0">
                <a:solidFill>
                  <a:srgbClr val="9F9F9F"/>
                </a:solidFill>
                <a:latin typeface="Calibri" panose="020F0502020204030204" pitchFamily="34" charset="0"/>
              </a:rPr>
              <a:pPr eaLnBrk="1" hangingPunct="1">
                <a:spcBef>
                  <a:spcPct val="0"/>
                </a:spcBef>
                <a:buClrTx/>
                <a:buFontTx/>
                <a:buNone/>
              </a:pPr>
              <a:t>88</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2"/>
          <a:stretch>
            <a:fillRect/>
          </a:stretch>
        </p:blipFill>
        <p:spPr>
          <a:xfrm>
            <a:off x="3316908" y="1124744"/>
            <a:ext cx="7458024" cy="5200155"/>
          </a:xfrm>
          <a:prstGeom prst="rect">
            <a:avLst/>
          </a:prstGeom>
        </p:spPr>
      </p:pic>
      <p:pic>
        <p:nvPicPr>
          <p:cNvPr id="8" name="Afbeelding 7" descr="Screen Shot 2016-01-10 at 19.34.2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41438" y="1773238"/>
            <a:ext cx="10301287"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el 1"/>
          <p:cNvSpPr>
            <a:spLocks noGrp="1"/>
          </p:cNvSpPr>
          <p:nvPr>
            <p:ph type="title" idx="4294967295"/>
          </p:nvPr>
        </p:nvSpPr>
        <p:spPr/>
        <p:txBody>
          <a:bodyPr lIns="0" tIns="0" rIns="0" bIns="0" anchor="b"/>
          <a:lstStyle/>
          <a:p>
            <a:pPr>
              <a:defRPr/>
            </a:pPr>
            <a:r>
              <a:rPr lang="nl-NL" dirty="0">
                <a:ea typeface="+mj-ea"/>
                <a:cs typeface="+mj-cs"/>
              </a:rPr>
              <a:t>5: </a:t>
            </a:r>
            <a:r>
              <a:rPr lang="nl-NL" dirty="0" err="1">
                <a:ea typeface="+mj-ea"/>
                <a:cs typeface="+mj-cs"/>
              </a:rPr>
              <a:t>Packaged</a:t>
            </a:r>
            <a:r>
              <a:rPr lang="nl-NL" dirty="0">
                <a:ea typeface="+mj-ea"/>
                <a:cs typeface="+mj-cs"/>
              </a:rPr>
              <a:t> Applications</a:t>
            </a:r>
          </a:p>
        </p:txBody>
      </p:sp>
      <p:sp>
        <p:nvSpPr>
          <p:cNvPr id="113667" name="Tijdelijke aanduiding voor tekst 2"/>
          <p:cNvSpPr>
            <a:spLocks noGrp="1"/>
          </p:cNvSpPr>
          <p:nvPr>
            <p:ph type="body" sz="quarter" idx="4294967295"/>
          </p:nvPr>
        </p:nvSpPr>
        <p:spPr>
          <a:xfrm>
            <a:off x="1344613" y="1484313"/>
            <a:ext cx="10656887" cy="4389437"/>
          </a:xfrm>
        </p:spPr>
        <p:txBody>
          <a:bodyPr lIns="0" tIns="0" rIns="0" bIns="0"/>
          <a:lstStyle/>
          <a:p>
            <a:pPr marL="1588" indent="0">
              <a:spcBef>
                <a:spcPts val="2400"/>
              </a:spcBef>
              <a:buFontTx/>
              <a:buNone/>
            </a:pPr>
            <a:r>
              <a:rPr lang="nl-NL" altLang="nl-NL" sz="2400"/>
              <a:t>Onder “Home”: menu-opties</a:t>
            </a:r>
          </a:p>
          <a:p>
            <a:pPr marL="1588" indent="0">
              <a:spcBef>
                <a:spcPts val="2400"/>
              </a:spcBef>
              <a:buFontTx/>
              <a:buNone/>
            </a:pPr>
            <a:r>
              <a:rPr lang="nl-NL" altLang="nl-NL" sz="2400"/>
              <a:t>Weergave van bijvoorbeeld aantal klanten, producten, orders, etc.</a:t>
            </a:r>
          </a:p>
          <a:p>
            <a:pPr marL="1588" indent="0">
              <a:spcBef>
                <a:spcPts val="2400"/>
              </a:spcBef>
              <a:buFontTx/>
              <a:buNone/>
            </a:pPr>
            <a:r>
              <a:rPr lang="nl-NL" altLang="nl-NL" sz="2400"/>
              <a:t>Tooltips</a:t>
            </a:r>
          </a:p>
          <a:p>
            <a:pPr marL="1588" indent="0">
              <a:spcBef>
                <a:spcPts val="2400"/>
              </a:spcBef>
              <a:buFontTx/>
              <a:buNone/>
            </a:pPr>
            <a:r>
              <a:rPr lang="nl-NL" altLang="nl-NL" sz="2400"/>
              <a:t>Gebruik van werkbalk</a:t>
            </a:r>
          </a:p>
          <a:p>
            <a:pPr marL="1588" indent="0">
              <a:spcBef>
                <a:spcPts val="2400"/>
              </a:spcBef>
              <a:buFontTx/>
              <a:buNone/>
            </a:pPr>
            <a:endParaRPr lang="nl-NL" altLang="nl-NL" sz="2400"/>
          </a:p>
          <a:p>
            <a:pPr marL="1588" indent="0">
              <a:spcBef>
                <a:spcPts val="2400"/>
              </a:spcBef>
              <a:buFontTx/>
              <a:buNone/>
            </a:pPr>
            <a:endParaRPr lang="nl-NL" altLang="nl-NL" sz="2400"/>
          </a:p>
          <a:p>
            <a:pPr marL="1588" indent="0">
              <a:spcBef>
                <a:spcPts val="2400"/>
              </a:spcBef>
              <a:buFontTx/>
              <a:buNone/>
            </a:pPr>
            <a:r>
              <a:rPr lang="nl-NL" altLang="nl-NL" sz="2400"/>
              <a:t>Werken met Thema 42, in Fundamentals 2</a:t>
            </a:r>
          </a:p>
        </p:txBody>
      </p:sp>
      <p:sp>
        <p:nvSpPr>
          <p:cNvPr id="11366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9914B10E-86EC-407B-8952-5143CDE87E4C}" type="slidenum">
              <a:rPr lang="nl-NL" altLang="nl-NL" sz="800" b="0" smtClean="0">
                <a:solidFill>
                  <a:srgbClr val="9F9F9F"/>
                </a:solidFill>
                <a:latin typeface="Calibri" panose="020F0502020204030204" pitchFamily="34" charset="0"/>
              </a:rPr>
              <a:pPr eaLnBrk="1" hangingPunct="1">
                <a:spcBef>
                  <a:spcPct val="0"/>
                </a:spcBef>
                <a:buClrTx/>
                <a:buFontTx/>
                <a:buNone/>
              </a:pPr>
              <a:t>89</a:t>
            </a:fld>
            <a:endParaRPr lang="nl-NL" altLang="nl-NL" sz="800" b="0">
              <a:solidFill>
                <a:srgbClr val="9F9F9F"/>
              </a:solidFill>
              <a:latin typeface="Calibri" panose="020F0502020204030204" pitchFamily="34" charset="0"/>
            </a:endParaRPr>
          </a:p>
        </p:txBody>
      </p:sp>
      <p:pic>
        <p:nvPicPr>
          <p:cNvPr id="2" name="Afbeelding 1"/>
          <p:cNvPicPr>
            <a:picLocks noChangeAspect="1"/>
          </p:cNvPicPr>
          <p:nvPr/>
        </p:nvPicPr>
        <p:blipFill>
          <a:blip r:embed="rId2"/>
          <a:stretch>
            <a:fillRect/>
          </a:stretch>
        </p:blipFill>
        <p:spPr>
          <a:xfrm>
            <a:off x="6706113" y="2924944"/>
            <a:ext cx="4407127" cy="1936850"/>
          </a:xfrm>
          <a:prstGeom prst="rect">
            <a:avLst/>
          </a:prstGeom>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txBox="1">
            <a:spLocks/>
          </p:cNvSpPr>
          <p:nvPr/>
        </p:nvSpPr>
        <p:spPr bwMode="auto">
          <a:xfrm>
            <a:off x="1344613" y="0"/>
            <a:ext cx="10656887" cy="1041400"/>
          </a:xfrm>
          <a:prstGeom prst="rect">
            <a:avLst/>
          </a:prstGeom>
          <a:noFill/>
          <a:ln>
            <a:noFill/>
          </a:ln>
          <a:effectLst/>
          <a:extLst>
            <a:ext uri="{909E8E84-426E-40dd-AFC4-6F175D3DCCD1}"/>
            <a:ext uri="{91240B29-F687-4f45-9708-019B960494DF}"/>
            <a:ext uri="{AF507438-7753-43e0-B8FC-AC1667EBCBE1}"/>
            <a:ext uri="{FAA26D3D-D897-4be2-8F04-BA451C77F1D7}"/>
          </a:extLst>
        </p:spPr>
        <p:txBody>
          <a:bodyPr lIns="0" tIns="0" rIns="0" bIns="0" anchor="b"/>
          <a:lstStyle>
            <a:lvl1pPr algn="l" rtl="0" eaLnBrk="0" fontAlgn="base" hangingPunct="0">
              <a:spcBef>
                <a:spcPct val="0"/>
              </a:spcBef>
              <a:spcAft>
                <a:spcPct val="0"/>
              </a:spcAft>
              <a:defRPr sz="2800" b="1">
                <a:solidFill>
                  <a:schemeClr val="tx2"/>
                </a:solidFill>
                <a:latin typeface="+mj-lt"/>
                <a:ea typeface="+mj-ea"/>
                <a:cs typeface="ＭＳ Ｐゴシック" charset="0"/>
              </a:defRPr>
            </a:lvl1pPr>
            <a:lvl2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2pPr>
            <a:lvl3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3pPr>
            <a:lvl4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4pPr>
            <a:lvl5pPr algn="l" rtl="0" eaLnBrk="0" fontAlgn="base" hangingPunct="0">
              <a:spcBef>
                <a:spcPct val="0"/>
              </a:spcBef>
              <a:spcAft>
                <a:spcPct val="0"/>
              </a:spcAft>
              <a:defRPr sz="2800" b="1">
                <a:solidFill>
                  <a:schemeClr val="tx2"/>
                </a:solidFill>
                <a:latin typeface="Verdana" charset="0"/>
                <a:ea typeface="ＭＳ Ｐゴシック" charset="0"/>
                <a:cs typeface="ＭＳ Ｐゴシック" charset="0"/>
              </a:defRPr>
            </a:lvl5pPr>
            <a:lvl6pPr marL="457200" algn="l" rtl="0" eaLnBrk="0" fontAlgn="base" hangingPunct="0">
              <a:spcBef>
                <a:spcPct val="0"/>
              </a:spcBef>
              <a:spcAft>
                <a:spcPct val="0"/>
              </a:spcAft>
              <a:defRPr sz="2800" b="1">
                <a:solidFill>
                  <a:schemeClr val="tx2"/>
                </a:solidFill>
                <a:latin typeface="Verdana" charset="0"/>
                <a:ea typeface="ＭＳ Ｐゴシック" charset="0"/>
              </a:defRPr>
            </a:lvl6pPr>
            <a:lvl7pPr marL="914400" algn="l" rtl="0" eaLnBrk="0" fontAlgn="base" hangingPunct="0">
              <a:spcBef>
                <a:spcPct val="0"/>
              </a:spcBef>
              <a:spcAft>
                <a:spcPct val="0"/>
              </a:spcAft>
              <a:defRPr sz="2800" b="1">
                <a:solidFill>
                  <a:schemeClr val="tx2"/>
                </a:solidFill>
                <a:latin typeface="Verdana" charset="0"/>
                <a:ea typeface="ＭＳ Ｐゴシック" charset="0"/>
              </a:defRPr>
            </a:lvl7pPr>
            <a:lvl8pPr marL="1371600" algn="l" rtl="0" eaLnBrk="0" fontAlgn="base" hangingPunct="0">
              <a:spcBef>
                <a:spcPct val="0"/>
              </a:spcBef>
              <a:spcAft>
                <a:spcPct val="0"/>
              </a:spcAft>
              <a:defRPr sz="2800" b="1">
                <a:solidFill>
                  <a:schemeClr val="tx2"/>
                </a:solidFill>
                <a:latin typeface="Verdana" charset="0"/>
                <a:ea typeface="ＭＳ Ｐゴシック" charset="0"/>
              </a:defRPr>
            </a:lvl8pPr>
            <a:lvl9pPr marL="1828800" algn="l" rtl="0" eaLnBrk="0" fontAlgn="base" hangingPunct="0">
              <a:spcBef>
                <a:spcPct val="0"/>
              </a:spcBef>
              <a:spcAft>
                <a:spcPct val="0"/>
              </a:spcAft>
              <a:defRPr sz="2800" b="1">
                <a:solidFill>
                  <a:schemeClr val="tx2"/>
                </a:solidFill>
                <a:latin typeface="Verdana" charset="0"/>
                <a:ea typeface="ＭＳ Ｐゴシック" charset="0"/>
              </a:defRPr>
            </a:lvl9pPr>
          </a:lstStyle>
          <a:p>
            <a:pPr>
              <a:defRPr/>
            </a:pPr>
            <a:r>
              <a:rPr lang="nl-NL" dirty="0">
                <a:cs typeface="+mj-cs"/>
              </a:rPr>
              <a:t>0: Vragen?</a:t>
            </a: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el 1"/>
          <p:cNvSpPr>
            <a:spLocks noGrp="1"/>
          </p:cNvSpPr>
          <p:nvPr>
            <p:ph type="title" idx="4294967295"/>
          </p:nvPr>
        </p:nvSpPr>
        <p:spPr/>
        <p:txBody>
          <a:bodyPr lIns="0" tIns="0" rIns="0" bIns="0" anchor="b"/>
          <a:lstStyle/>
          <a:p>
            <a:pPr>
              <a:defRPr/>
            </a:pPr>
            <a:r>
              <a:rPr lang="nl-NL">
                <a:ea typeface="+mj-ea"/>
                <a:cs typeface="+mj-cs"/>
              </a:rPr>
              <a:t>Packaged Applications</a:t>
            </a:r>
          </a:p>
        </p:txBody>
      </p:sp>
      <p:sp>
        <p:nvSpPr>
          <p:cNvPr id="138242" name="Tijdelijke aanduiding voor tekst 2"/>
          <p:cNvSpPr>
            <a:spLocks noGrp="1"/>
          </p:cNvSpPr>
          <p:nvPr>
            <p:ph type="body" sz="quarter" idx="4294967295"/>
          </p:nvPr>
        </p:nvSpPr>
        <p:spPr>
          <a:xfrm>
            <a:off x="1344613" y="1556793"/>
            <a:ext cx="2877591" cy="4609058"/>
          </a:xfrm>
        </p:spPr>
        <p:txBody>
          <a:bodyPr lIns="0" tIns="0" rIns="0" bIns="0"/>
          <a:lstStyle/>
          <a:p>
            <a:pPr marL="1588" indent="0">
              <a:spcBef>
                <a:spcPts val="2400"/>
              </a:spcBef>
              <a:buFontTx/>
              <a:buNone/>
              <a:defRPr/>
            </a:pPr>
            <a:r>
              <a:rPr lang="nl-NL" dirty="0" err="1">
                <a:ea typeface="+mn-ea"/>
                <a:cs typeface="+mn-cs"/>
              </a:rPr>
              <a:t>Theme</a:t>
            </a:r>
            <a:r>
              <a:rPr lang="nl-NL" dirty="0">
                <a:ea typeface="+mn-ea"/>
                <a:cs typeface="+mn-cs"/>
              </a:rPr>
              <a:t> 42: Universal </a:t>
            </a:r>
            <a:r>
              <a:rPr lang="nl-NL" dirty="0" err="1">
                <a:ea typeface="+mn-ea"/>
                <a:cs typeface="+mn-cs"/>
              </a:rPr>
              <a:t>Theme</a:t>
            </a:r>
            <a:endParaRPr lang="nl-NL" dirty="0">
              <a:ea typeface="+mn-ea"/>
              <a:cs typeface="+mn-cs"/>
            </a:endParaRPr>
          </a:p>
        </p:txBody>
      </p:sp>
      <p:sp>
        <p:nvSpPr>
          <p:cNvPr id="11469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8F1151E-8D69-455F-8463-BDADB144245D}" type="slidenum">
              <a:rPr lang="nl-NL" altLang="nl-NL" sz="800" b="0" smtClean="0">
                <a:solidFill>
                  <a:srgbClr val="9F9F9F"/>
                </a:solidFill>
                <a:latin typeface="Calibri" panose="020F0502020204030204" pitchFamily="34" charset="0"/>
              </a:rPr>
              <a:pPr eaLnBrk="1" hangingPunct="1">
                <a:spcBef>
                  <a:spcPct val="0"/>
                </a:spcBef>
                <a:buClrTx/>
                <a:buFontTx/>
                <a:buNone/>
              </a:pPr>
              <a:t>90</a:t>
            </a:fld>
            <a:endParaRPr lang="nl-NL" altLang="nl-NL" sz="800" b="0">
              <a:solidFill>
                <a:srgbClr val="9F9F9F"/>
              </a:solidFill>
              <a:latin typeface="Calibri" panose="020F0502020204030204" pitchFamily="34" charset="0"/>
            </a:endParaRPr>
          </a:p>
        </p:txBody>
      </p:sp>
      <p:pic>
        <p:nvPicPr>
          <p:cNvPr id="114694" name="Afbeelding 6" descr="Macintosh HD:Users:victorbax:Desktop:Screen Shot 2015-11-09 at 10.45.52.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66825" y="4724400"/>
            <a:ext cx="108267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p:cNvPicPr>
            <a:picLocks noChangeAspect="1"/>
          </p:cNvPicPr>
          <p:nvPr/>
        </p:nvPicPr>
        <p:blipFill>
          <a:blip r:embed="rId3"/>
          <a:stretch>
            <a:fillRect/>
          </a:stretch>
        </p:blipFill>
        <p:spPr>
          <a:xfrm>
            <a:off x="4298376" y="0"/>
            <a:ext cx="7890449" cy="6858000"/>
          </a:xfrm>
          <a:prstGeom prst="rect">
            <a:avLst/>
          </a:prstGeom>
        </p:spPr>
      </p:pic>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p:txBody>
          <a:bodyPr/>
          <a:lstStyle/>
          <a:p>
            <a:pPr>
              <a:defRPr/>
            </a:pPr>
            <a:r>
              <a:rPr lang="en-US" dirty="0">
                <a:ea typeface="+mj-ea"/>
                <a:cs typeface="+mj-cs"/>
              </a:rPr>
              <a:t>5: </a:t>
            </a:r>
            <a:r>
              <a:rPr lang="en-US" dirty="0" err="1">
                <a:ea typeface="+mj-ea"/>
                <a:cs typeface="+mj-cs"/>
              </a:rPr>
              <a:t>Vragen</a:t>
            </a:r>
            <a:endParaRPr lang="nl-NL" dirty="0">
              <a:ea typeface="+mj-ea"/>
              <a:cs typeface="+mj-cs"/>
            </a:endParaRPr>
          </a:p>
        </p:txBody>
      </p:sp>
      <p:sp>
        <p:nvSpPr>
          <p:cNvPr id="377859" name="Rectangle 3"/>
          <p:cNvSpPr>
            <a:spLocks noGrp="1" noChangeArrowheads="1"/>
          </p:cNvSpPr>
          <p:nvPr>
            <p:ph type="body" idx="1"/>
          </p:nvPr>
        </p:nvSpPr>
        <p:spPr/>
        <p:txBody>
          <a:bodyPr/>
          <a:lstStyle/>
          <a:p>
            <a:pPr marL="0" indent="0">
              <a:buFontTx/>
              <a:buNone/>
              <a:defRPr/>
            </a:pPr>
            <a:r>
              <a:rPr lang="en-US" sz="2400" b="1" dirty="0" err="1">
                <a:ea typeface="+mn-ea"/>
                <a:cs typeface="+mn-cs"/>
              </a:rPr>
              <a:t>Oefeningen</a:t>
            </a:r>
            <a:r>
              <a:rPr lang="en-US" sz="2400" b="1" dirty="0">
                <a:ea typeface="+mn-ea"/>
                <a:cs typeface="+mn-cs"/>
              </a:rPr>
              <a:t> </a:t>
            </a:r>
            <a:r>
              <a:rPr lang="en-US" sz="2400" b="1" dirty="0" err="1">
                <a:ea typeface="+mn-ea"/>
                <a:cs typeface="+mn-cs"/>
              </a:rPr>
              <a:t>Hoofdstuk</a:t>
            </a:r>
            <a:r>
              <a:rPr lang="en-US" sz="2400" b="1" dirty="0">
                <a:ea typeface="+mn-ea"/>
                <a:cs typeface="+mn-cs"/>
              </a:rPr>
              <a:t> 5</a:t>
            </a:r>
          </a:p>
          <a:p>
            <a:pPr marL="457200" indent="-457200">
              <a:buFont typeface="+mj-lt"/>
              <a:buAutoNum type="arabicPeriod"/>
              <a:defRPr/>
            </a:pPr>
            <a:r>
              <a:rPr lang="en-US" sz="2400" dirty="0" err="1">
                <a:ea typeface="+mn-ea"/>
                <a:cs typeface="+mn-cs"/>
              </a:rPr>
              <a:t>Werken</a:t>
            </a:r>
            <a:r>
              <a:rPr lang="en-US" sz="2400" dirty="0">
                <a:ea typeface="+mn-ea"/>
                <a:cs typeface="+mn-cs"/>
              </a:rPr>
              <a:t> met de Sample application</a:t>
            </a:r>
          </a:p>
          <a:p>
            <a:pPr marL="457200" indent="-457200">
              <a:buFont typeface="+mj-lt"/>
              <a:buAutoNum type="arabicPeriod"/>
              <a:defRPr/>
            </a:pPr>
            <a:r>
              <a:rPr lang="en-US" sz="2400" dirty="0" err="1">
                <a:ea typeface="+mn-ea"/>
                <a:cs typeface="+mn-cs"/>
              </a:rPr>
              <a:t>Werken</a:t>
            </a:r>
            <a:r>
              <a:rPr lang="en-US" sz="2400" dirty="0">
                <a:ea typeface="+mn-ea"/>
                <a:cs typeface="+mn-cs"/>
              </a:rPr>
              <a:t> met de Universal Theme application, </a:t>
            </a:r>
            <a:r>
              <a:rPr lang="en-US" sz="2400" dirty="0" err="1">
                <a:ea typeface="+mn-ea"/>
                <a:cs typeface="+mn-cs"/>
              </a:rPr>
              <a:t>waarbij</a:t>
            </a:r>
            <a:r>
              <a:rPr lang="en-US" sz="2400" dirty="0">
                <a:ea typeface="+mn-ea"/>
                <a:cs typeface="+mn-cs"/>
              </a:rPr>
              <a:t> u </a:t>
            </a:r>
            <a:r>
              <a:rPr lang="en-US" sz="2400" dirty="0" err="1">
                <a:ea typeface="+mn-ea"/>
                <a:cs typeface="+mn-cs"/>
              </a:rPr>
              <a:t>ziet</a:t>
            </a:r>
            <a:r>
              <a:rPr lang="en-US" sz="2400" dirty="0">
                <a:ea typeface="+mn-ea"/>
                <a:cs typeface="+mn-cs"/>
              </a:rPr>
              <a:t> hoe de </a:t>
            </a:r>
            <a:r>
              <a:rPr lang="en-US" sz="2400" dirty="0" err="1">
                <a:ea typeface="+mn-ea"/>
                <a:cs typeface="+mn-cs"/>
              </a:rPr>
              <a:t>verschillende</a:t>
            </a:r>
            <a:r>
              <a:rPr lang="en-US" sz="2400" dirty="0">
                <a:ea typeface="+mn-ea"/>
                <a:cs typeface="+mn-cs"/>
              </a:rPr>
              <a:t> </a:t>
            </a:r>
            <a:r>
              <a:rPr lang="en-US" sz="2400" dirty="0" err="1">
                <a:ea typeface="+mn-ea"/>
                <a:cs typeface="+mn-cs"/>
              </a:rPr>
              <a:t>objecten</a:t>
            </a:r>
            <a:r>
              <a:rPr lang="en-US" sz="2400" dirty="0">
                <a:ea typeface="+mn-ea"/>
                <a:cs typeface="+mn-cs"/>
              </a:rPr>
              <a:t> </a:t>
            </a:r>
            <a:r>
              <a:rPr lang="en-US" sz="2400" dirty="0" err="1">
                <a:ea typeface="+mn-ea"/>
                <a:cs typeface="+mn-cs"/>
              </a:rPr>
              <a:t>zich</a:t>
            </a:r>
            <a:r>
              <a:rPr lang="en-US" sz="2400" dirty="0">
                <a:ea typeface="+mn-ea"/>
                <a:cs typeface="+mn-cs"/>
              </a:rPr>
              <a:t> </a:t>
            </a:r>
            <a:r>
              <a:rPr lang="en-US" sz="2400" dirty="0" err="1">
                <a:ea typeface="+mn-ea"/>
                <a:cs typeface="+mn-cs"/>
              </a:rPr>
              <a:t>gedragen</a:t>
            </a:r>
            <a:r>
              <a:rPr lang="en-US" sz="2400" dirty="0">
                <a:ea typeface="+mn-ea"/>
                <a:cs typeface="+mn-cs"/>
              </a:rPr>
              <a:t> met de templates die in Theme 42 </a:t>
            </a:r>
            <a:r>
              <a:rPr lang="en-US" sz="2400" dirty="0" err="1">
                <a:ea typeface="+mn-ea"/>
                <a:cs typeface="+mn-cs"/>
              </a:rPr>
              <a:t>zich</a:t>
            </a:r>
            <a:r>
              <a:rPr lang="en-US" sz="2400" dirty="0">
                <a:ea typeface="+mn-ea"/>
                <a:cs typeface="+mn-cs"/>
              </a:rPr>
              <a:t> </a:t>
            </a:r>
            <a:r>
              <a:rPr lang="en-US" sz="2400" dirty="0" err="1">
                <a:ea typeface="+mn-ea"/>
                <a:cs typeface="+mn-cs"/>
              </a:rPr>
              <a:t>bevinden</a:t>
            </a:r>
            <a:endParaRPr lang="nl-NL" sz="2400" dirty="0">
              <a:ea typeface="+mn-ea"/>
              <a:cs typeface="+mn-cs"/>
            </a:endParaRPr>
          </a:p>
        </p:txBody>
      </p:sp>
    </p:spTree>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Titel 1"/>
          <p:cNvSpPr>
            <a:spLocks noGrp="1"/>
          </p:cNvSpPr>
          <p:nvPr>
            <p:ph type="title"/>
          </p:nvPr>
        </p:nvSpPr>
        <p:spPr/>
        <p:txBody>
          <a:bodyPr/>
          <a:lstStyle/>
          <a:p>
            <a:r>
              <a:rPr lang="nl-NL" altLang="nl-NL"/>
              <a:t>Vandaag…</a:t>
            </a:r>
          </a:p>
        </p:txBody>
      </p:sp>
      <p:sp>
        <p:nvSpPr>
          <p:cNvPr id="3" name="Tijdelijke aanduiding voor inhoud 2"/>
          <p:cNvSpPr>
            <a:spLocks noGrp="1"/>
          </p:cNvSpPr>
          <p:nvPr>
            <p:ph idx="1"/>
          </p:nvPr>
        </p:nvSpPr>
        <p:spPr/>
        <p:txBody>
          <a:bodyPr/>
          <a:lstStyle/>
          <a:p>
            <a:pPr>
              <a:defRPr/>
            </a:pPr>
            <a:r>
              <a:rPr lang="nl-NL" sz="2400" dirty="0">
                <a:ea typeface="+mn-ea"/>
              </a:rPr>
              <a:t>Rapporten</a:t>
            </a:r>
          </a:p>
          <a:p>
            <a:pPr>
              <a:defRPr/>
            </a:pPr>
            <a:r>
              <a:rPr lang="nl-NL" sz="2400" dirty="0">
                <a:ea typeface="+mn-ea"/>
              </a:rPr>
              <a:t>Forms</a:t>
            </a:r>
          </a:p>
          <a:p>
            <a:pPr>
              <a:defRPr/>
            </a:pPr>
            <a:r>
              <a:rPr lang="nl-NL" sz="2400" dirty="0" err="1">
                <a:ea typeface="+mn-ea"/>
              </a:rPr>
              <a:t>Calendars</a:t>
            </a:r>
            <a:endParaRPr lang="nl-NL" sz="2400" dirty="0">
              <a:ea typeface="+mn-ea"/>
            </a:endParaRPr>
          </a:p>
          <a:p>
            <a:pPr>
              <a:defRPr/>
            </a:pPr>
            <a:r>
              <a:rPr lang="nl-NL" sz="2400" dirty="0">
                <a:ea typeface="+mn-ea"/>
              </a:rPr>
              <a:t>Trees</a:t>
            </a:r>
          </a:p>
          <a:p>
            <a:pPr>
              <a:defRPr/>
            </a:pPr>
            <a:r>
              <a:rPr lang="nl-NL" sz="2400" dirty="0" err="1">
                <a:ea typeface="+mn-ea"/>
              </a:rPr>
              <a:t>Graphs</a:t>
            </a:r>
            <a:endParaRPr lang="nl-NL" sz="2400" dirty="0">
              <a:ea typeface="+mn-ea"/>
            </a:endParaRPr>
          </a:p>
          <a:p>
            <a:pPr>
              <a:defRPr/>
            </a:pPr>
            <a:endParaRPr lang="nl-NL" dirty="0">
              <a:ea typeface="+mn-ea"/>
            </a:endParaRPr>
          </a:p>
          <a:p>
            <a:pPr>
              <a:defRPr/>
            </a:pPr>
            <a:endParaRPr lang="nl-NL" dirty="0">
              <a:ea typeface="+mn-ea"/>
            </a:endParaRPr>
          </a:p>
          <a:p>
            <a:pPr>
              <a:defRPr/>
            </a:pPr>
            <a:endParaRPr lang="nl-NL" dirty="0">
              <a:ea typeface="+mn-ea"/>
            </a:endParaRPr>
          </a:p>
          <a:p>
            <a:pPr>
              <a:defRPr/>
            </a:pPr>
            <a:endParaRPr lang="nl-NL" dirty="0">
              <a:ea typeface="+mn-ea"/>
            </a:endParaRPr>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nl-NL" dirty="0">
                <a:ea typeface="+mj-ea"/>
              </a:rPr>
              <a:t>6: Rapporten</a:t>
            </a:r>
          </a:p>
        </p:txBody>
      </p:sp>
      <p:sp>
        <p:nvSpPr>
          <p:cNvPr id="3" name="Tijdelijke aanduiding voor inhoud 2"/>
          <p:cNvSpPr>
            <a:spLocks noGrp="1"/>
          </p:cNvSpPr>
          <p:nvPr>
            <p:ph idx="1"/>
          </p:nvPr>
        </p:nvSpPr>
        <p:spPr/>
        <p:txBody>
          <a:bodyPr/>
          <a:lstStyle/>
          <a:p>
            <a:pPr marL="1588" indent="0">
              <a:spcBef>
                <a:spcPts val="2400"/>
              </a:spcBef>
              <a:buFontTx/>
              <a:buNone/>
              <a:defRPr/>
            </a:pPr>
            <a:r>
              <a:rPr lang="nl-NL" sz="2400" dirty="0">
                <a:ea typeface="+mn-ea"/>
              </a:rPr>
              <a:t>Doelstelling</a:t>
            </a:r>
          </a:p>
          <a:p>
            <a:pPr marL="287338" indent="-285750">
              <a:spcBef>
                <a:spcPts val="2400"/>
              </a:spcBef>
              <a:defRPr/>
            </a:pPr>
            <a:r>
              <a:rPr lang="nl-NL" sz="2400" dirty="0">
                <a:ea typeface="+mn-ea"/>
              </a:rPr>
              <a:t>Het bekijken van de data zoals deze moet worden gepresenteerd in een Report</a:t>
            </a:r>
          </a:p>
          <a:p>
            <a:pPr marL="287338" indent="-285750">
              <a:spcBef>
                <a:spcPts val="2400"/>
              </a:spcBef>
              <a:defRPr/>
            </a:pPr>
            <a:r>
              <a:rPr lang="nl-NL" sz="2400" dirty="0">
                <a:ea typeface="+mn-ea"/>
              </a:rPr>
              <a:t>Het maken van een Classic Report</a:t>
            </a:r>
          </a:p>
          <a:p>
            <a:pPr marL="287338" indent="-285750">
              <a:spcBef>
                <a:spcPts val="2400"/>
              </a:spcBef>
              <a:defRPr/>
            </a:pPr>
            <a:r>
              <a:rPr lang="nl-NL" sz="2400" dirty="0">
                <a:ea typeface="+mn-ea"/>
              </a:rPr>
              <a:t>Het maken van een Interactive Report (IR)</a:t>
            </a:r>
          </a:p>
          <a:p>
            <a:pPr marL="287338" indent="-285750">
              <a:spcBef>
                <a:spcPts val="2400"/>
              </a:spcBef>
              <a:defRPr/>
            </a:pPr>
            <a:r>
              <a:rPr lang="nl-NL" sz="2400" dirty="0">
                <a:ea typeface="+mn-ea"/>
              </a:rPr>
              <a:t>Het verschil kunnen bepalen tussen een Classic Report en een IR</a:t>
            </a:r>
          </a:p>
          <a:p>
            <a:pPr>
              <a:defRPr/>
            </a:pPr>
            <a:endParaRPr lang="nl-NL" dirty="0">
              <a:ea typeface="+mn-ea"/>
            </a:endParaRPr>
          </a:p>
          <a:p>
            <a:pPr>
              <a:defRPr/>
            </a:pPr>
            <a:endParaRPr lang="nl-NL" dirty="0">
              <a:ea typeface="+mn-ea"/>
            </a:endParaRPr>
          </a:p>
        </p:txBody>
      </p:sp>
    </p:spTree>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el 1"/>
          <p:cNvSpPr>
            <a:spLocks noGrp="1"/>
          </p:cNvSpPr>
          <p:nvPr>
            <p:ph type="title" idx="4294967295"/>
          </p:nvPr>
        </p:nvSpPr>
        <p:spPr/>
        <p:txBody>
          <a:bodyPr lIns="0" tIns="0" rIns="0" bIns="0" anchor="b"/>
          <a:lstStyle/>
          <a:p>
            <a:pPr>
              <a:defRPr/>
            </a:pPr>
            <a:r>
              <a:rPr lang="nl-NL" dirty="0">
                <a:ea typeface="+mj-ea"/>
                <a:cs typeface="+mj-cs"/>
              </a:rPr>
              <a:t>6: Rapporten</a:t>
            </a:r>
          </a:p>
        </p:txBody>
      </p:sp>
      <p:sp>
        <p:nvSpPr>
          <p:cNvPr id="139266"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r>
              <a:rPr lang="nl-NL" sz="2400" dirty="0">
                <a:ea typeface="+mn-ea"/>
                <a:cs typeface="+mn-cs"/>
              </a:rPr>
              <a:t>Essentieel: datamodel</a:t>
            </a:r>
          </a:p>
        </p:txBody>
      </p:sp>
      <p:sp>
        <p:nvSpPr>
          <p:cNvPr id="11878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07860978-D920-41CC-A14E-609F787F9FF5}" type="slidenum">
              <a:rPr lang="nl-NL" altLang="nl-NL" sz="800" b="0" smtClean="0">
                <a:solidFill>
                  <a:srgbClr val="9F9F9F"/>
                </a:solidFill>
                <a:latin typeface="Calibri" panose="020F0502020204030204" pitchFamily="34" charset="0"/>
              </a:rPr>
              <a:pPr eaLnBrk="1" hangingPunct="1">
                <a:spcBef>
                  <a:spcPct val="0"/>
                </a:spcBef>
                <a:buClrTx/>
                <a:buFontTx/>
                <a:buNone/>
              </a:pPr>
              <a:t>94</a:t>
            </a:fld>
            <a:endParaRPr lang="nl-NL" altLang="nl-NL" sz="800" b="0">
              <a:solidFill>
                <a:srgbClr val="9F9F9F"/>
              </a:solidFill>
              <a:latin typeface="Calibri" panose="020F0502020204030204" pitchFamily="34" charset="0"/>
            </a:endParaRPr>
          </a:p>
        </p:txBody>
      </p:sp>
      <p:pic>
        <p:nvPicPr>
          <p:cNvPr id="118789" name="Afbeelding 5" descr="Macintosh HD:Users:victorbax:Desktop:Screen Shot 2015-10-27 at 19.28.06.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66838" y="2590800"/>
            <a:ext cx="96964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el 1"/>
          <p:cNvSpPr>
            <a:spLocks noGrp="1"/>
          </p:cNvSpPr>
          <p:nvPr>
            <p:ph type="title" idx="4294967295"/>
          </p:nvPr>
        </p:nvSpPr>
        <p:spPr/>
        <p:txBody>
          <a:bodyPr lIns="0" tIns="0" rIns="0" bIns="0" anchor="b"/>
          <a:lstStyle/>
          <a:p>
            <a:pPr>
              <a:defRPr/>
            </a:pPr>
            <a:r>
              <a:rPr lang="nl-NL" dirty="0">
                <a:ea typeface="+mj-ea"/>
                <a:cs typeface="+mj-cs"/>
              </a:rPr>
              <a:t>6: Rapporten</a:t>
            </a:r>
          </a:p>
        </p:txBody>
      </p:sp>
      <p:sp>
        <p:nvSpPr>
          <p:cNvPr id="140290" name="Tijdelijke aanduiding voor tekst 2"/>
          <p:cNvSpPr>
            <a:spLocks noGrp="1"/>
          </p:cNvSpPr>
          <p:nvPr>
            <p:ph type="body" sz="quarter" idx="4294967295"/>
          </p:nvPr>
        </p:nvSpPr>
        <p:spPr>
          <a:xfrm>
            <a:off x="1344613" y="1776413"/>
            <a:ext cx="10656887" cy="4389437"/>
          </a:xfrm>
        </p:spPr>
        <p:txBody>
          <a:bodyPr lIns="0" tIns="0" rIns="0" bIns="0"/>
          <a:lstStyle/>
          <a:p>
            <a:pPr marL="1588" indent="0">
              <a:spcBef>
                <a:spcPts val="2400"/>
              </a:spcBef>
              <a:buFontTx/>
              <a:buNone/>
              <a:defRPr/>
            </a:pPr>
            <a:endParaRPr lang="nl-NL" dirty="0">
              <a:ea typeface="+mn-ea"/>
              <a:cs typeface="+mn-cs"/>
            </a:endParaRPr>
          </a:p>
        </p:txBody>
      </p:sp>
      <p:sp>
        <p:nvSpPr>
          <p:cNvPr id="119812"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E3E9251-4315-4C38-AA98-0A3F69899E47}" type="slidenum">
              <a:rPr lang="nl-NL" altLang="nl-NL" sz="800" b="0" smtClean="0">
                <a:solidFill>
                  <a:srgbClr val="9F9F9F"/>
                </a:solidFill>
                <a:latin typeface="Calibri" panose="020F0502020204030204" pitchFamily="34" charset="0"/>
              </a:rPr>
              <a:pPr eaLnBrk="1" hangingPunct="1">
                <a:spcBef>
                  <a:spcPct val="0"/>
                </a:spcBef>
                <a:buClrTx/>
                <a:buFontTx/>
                <a:buNone/>
              </a:pPr>
              <a:t>95</a:t>
            </a:fld>
            <a:endParaRPr lang="nl-NL" altLang="nl-NL" sz="800" b="0">
              <a:solidFill>
                <a:srgbClr val="9F9F9F"/>
              </a:solidFill>
              <a:latin typeface="Calibri" panose="020F0502020204030204" pitchFamily="34" charset="0"/>
            </a:endParaRPr>
          </a:p>
        </p:txBody>
      </p:sp>
      <p:pic>
        <p:nvPicPr>
          <p:cNvPr id="119813" name="Afbeelding 5" descr="Macintosh HD:Users:victorbax:Desktop:Screen Shot 2016-01-31 at 18.27.4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58900" y="2386013"/>
            <a:ext cx="10721975"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el 1"/>
          <p:cNvSpPr>
            <a:spLocks noGrp="1"/>
          </p:cNvSpPr>
          <p:nvPr>
            <p:ph type="title" idx="4294967295"/>
          </p:nvPr>
        </p:nvSpPr>
        <p:spPr/>
        <p:txBody>
          <a:bodyPr lIns="0" tIns="0" rIns="0" bIns="0" anchor="b"/>
          <a:lstStyle/>
          <a:p>
            <a:pPr>
              <a:defRPr/>
            </a:pPr>
            <a:r>
              <a:rPr lang="nl-NL" dirty="0">
                <a:ea typeface="+mj-ea"/>
                <a:cs typeface="+mj-cs"/>
              </a:rPr>
              <a:t>6: Rapporten</a:t>
            </a:r>
          </a:p>
        </p:txBody>
      </p:sp>
      <p:sp>
        <p:nvSpPr>
          <p:cNvPr id="141314" name="Tijdelijke aanduiding voor tekst 2"/>
          <p:cNvSpPr>
            <a:spLocks noGrp="1"/>
          </p:cNvSpPr>
          <p:nvPr>
            <p:ph type="body" sz="quarter" idx="4294967295"/>
          </p:nvPr>
        </p:nvSpPr>
        <p:spPr>
          <a:xfrm>
            <a:off x="1419225" y="1776413"/>
            <a:ext cx="8485188" cy="4389437"/>
          </a:xfrm>
        </p:spPr>
        <p:txBody>
          <a:bodyPr lIns="0" tIns="0" rIns="0" bIns="0"/>
          <a:lstStyle/>
          <a:p>
            <a:pPr marL="1588" indent="0">
              <a:spcBef>
                <a:spcPts val="2400"/>
              </a:spcBef>
              <a:buFontTx/>
              <a:buNone/>
              <a:defRPr/>
            </a:pPr>
            <a:r>
              <a:rPr lang="nl-NL" sz="2400" dirty="0">
                <a:ea typeface="+mn-ea"/>
                <a:cs typeface="+mn-cs"/>
              </a:rPr>
              <a:t>De belangrijkste knoppen:</a:t>
            </a:r>
          </a:p>
          <a:p>
            <a:pPr marL="1588" indent="0">
              <a:spcBef>
                <a:spcPts val="2400"/>
              </a:spcBef>
              <a:buFontTx/>
              <a:buNone/>
              <a:defRPr/>
            </a:pPr>
            <a:endParaRPr lang="nl-NL" dirty="0">
              <a:ea typeface="+mn-ea"/>
              <a:cs typeface="+mn-cs"/>
            </a:endParaRPr>
          </a:p>
        </p:txBody>
      </p:sp>
      <p:sp>
        <p:nvSpPr>
          <p:cNvPr id="120836"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FD1C3A79-2323-4372-8DFE-768604D092BA}" type="slidenum">
              <a:rPr lang="nl-NL" altLang="nl-NL" sz="800" b="0" smtClean="0">
                <a:solidFill>
                  <a:srgbClr val="9F9F9F"/>
                </a:solidFill>
                <a:latin typeface="Calibri" panose="020F0502020204030204" pitchFamily="34" charset="0"/>
              </a:rPr>
              <a:pPr eaLnBrk="1" hangingPunct="1">
                <a:spcBef>
                  <a:spcPct val="0"/>
                </a:spcBef>
                <a:buClrTx/>
                <a:buFontTx/>
                <a:buNone/>
              </a:pPr>
              <a:t>96</a:t>
            </a:fld>
            <a:endParaRPr lang="nl-NL" altLang="nl-NL" sz="800" b="0">
              <a:solidFill>
                <a:srgbClr val="9F9F9F"/>
              </a:solidFill>
              <a:latin typeface="Calibri" panose="020F0502020204030204" pitchFamily="34" charset="0"/>
            </a:endParaRPr>
          </a:p>
        </p:txBody>
      </p:sp>
      <p:pic>
        <p:nvPicPr>
          <p:cNvPr id="120837" name="Afbeelding 2" descr="Screen Shot 2016-03-16 at 16.47.33.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14463" y="2349500"/>
            <a:ext cx="8983662" cy="370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el 1"/>
          <p:cNvSpPr>
            <a:spLocks noGrp="1"/>
          </p:cNvSpPr>
          <p:nvPr>
            <p:ph type="title" idx="4294967295"/>
          </p:nvPr>
        </p:nvSpPr>
        <p:spPr/>
        <p:txBody>
          <a:bodyPr lIns="0" tIns="0" rIns="0" bIns="0" anchor="b"/>
          <a:lstStyle/>
          <a:p>
            <a:pPr>
              <a:defRPr/>
            </a:pPr>
            <a:r>
              <a:rPr lang="nl-NL" dirty="0">
                <a:ea typeface="+mj-ea"/>
                <a:cs typeface="+mj-cs"/>
              </a:rPr>
              <a:t>6: Rapporten</a:t>
            </a:r>
          </a:p>
        </p:txBody>
      </p:sp>
      <p:sp>
        <p:nvSpPr>
          <p:cNvPr id="142338" name="Tijdelijke aanduiding voor tekst 2"/>
          <p:cNvSpPr>
            <a:spLocks noGrp="1"/>
          </p:cNvSpPr>
          <p:nvPr>
            <p:ph type="body" sz="quarter" idx="4294967295"/>
          </p:nvPr>
        </p:nvSpPr>
        <p:spPr>
          <a:xfrm>
            <a:off x="1344613" y="1776413"/>
            <a:ext cx="8488362" cy="4389437"/>
          </a:xfrm>
        </p:spPr>
        <p:txBody>
          <a:bodyPr lIns="0" tIns="0" rIns="0" bIns="0"/>
          <a:lstStyle/>
          <a:p>
            <a:pPr marL="1588" indent="0">
              <a:spcBef>
                <a:spcPts val="2400"/>
              </a:spcBef>
              <a:buFontTx/>
              <a:buNone/>
              <a:defRPr/>
            </a:pPr>
            <a:r>
              <a:rPr lang="nl-NL" sz="2400" dirty="0">
                <a:ea typeface="+mn-ea"/>
                <a:cs typeface="+mn-cs"/>
              </a:rPr>
              <a:t>Van de SQL Workshop gebruiken we de Object Browser:</a:t>
            </a:r>
          </a:p>
          <a:p>
            <a:pPr marL="1588" indent="0">
              <a:spcBef>
                <a:spcPts val="2400"/>
              </a:spcBef>
              <a:buFontTx/>
              <a:buNone/>
              <a:defRPr/>
            </a:pPr>
            <a:endParaRPr lang="nl-NL" sz="2400" dirty="0">
              <a:ea typeface="+mn-ea"/>
              <a:cs typeface="+mn-cs"/>
            </a:endParaRPr>
          </a:p>
          <a:p>
            <a:pPr marL="1588" indent="0">
              <a:spcBef>
                <a:spcPts val="2400"/>
              </a:spcBef>
              <a:buFontTx/>
              <a:buNone/>
              <a:defRPr/>
            </a:pPr>
            <a:endParaRPr lang="nl-NL" sz="2400" dirty="0">
              <a:ea typeface="+mn-ea"/>
              <a:cs typeface="+mn-cs"/>
            </a:endParaRPr>
          </a:p>
        </p:txBody>
      </p:sp>
      <p:sp>
        <p:nvSpPr>
          <p:cNvPr id="121860"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B6FF612A-782A-46AF-B9FA-DE722AD745BC}" type="slidenum">
              <a:rPr lang="nl-NL" altLang="nl-NL" sz="800" b="0" smtClean="0">
                <a:solidFill>
                  <a:srgbClr val="9F9F9F"/>
                </a:solidFill>
                <a:latin typeface="Calibri" panose="020F0502020204030204" pitchFamily="34" charset="0"/>
              </a:rPr>
              <a:pPr eaLnBrk="1" hangingPunct="1">
                <a:spcBef>
                  <a:spcPct val="0"/>
                </a:spcBef>
                <a:buClrTx/>
                <a:buFontTx/>
                <a:buNone/>
              </a:pPr>
              <a:t>97</a:t>
            </a:fld>
            <a:endParaRPr lang="nl-NL" altLang="nl-NL" sz="800" b="0">
              <a:solidFill>
                <a:srgbClr val="9F9F9F"/>
              </a:solidFill>
              <a:latin typeface="Calibri" panose="020F0502020204030204" pitchFamily="34" charset="0"/>
            </a:endParaRPr>
          </a:p>
        </p:txBody>
      </p:sp>
      <p:pic>
        <p:nvPicPr>
          <p:cNvPr id="121861" name="Afbeelding 5" descr="Macintosh HD:Users:victorbax:Desktop:Screen Shot 2015-10-27 at 19.32.54.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26313" y="2341563"/>
            <a:ext cx="2584450" cy="310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el 1"/>
          <p:cNvSpPr>
            <a:spLocks noGrp="1"/>
          </p:cNvSpPr>
          <p:nvPr>
            <p:ph type="title" idx="4294967295"/>
          </p:nvPr>
        </p:nvSpPr>
        <p:spPr/>
        <p:txBody>
          <a:bodyPr lIns="0" tIns="0" rIns="0" bIns="0" anchor="b"/>
          <a:lstStyle/>
          <a:p>
            <a:pPr>
              <a:defRPr/>
            </a:pPr>
            <a:r>
              <a:rPr lang="nl-NL" dirty="0">
                <a:ea typeface="+mj-ea"/>
                <a:cs typeface="+mj-cs"/>
              </a:rPr>
              <a:t>6: Rapporten</a:t>
            </a:r>
          </a:p>
        </p:txBody>
      </p:sp>
      <p:sp>
        <p:nvSpPr>
          <p:cNvPr id="122883" name="Tijdelijke aanduiding voor tekst 2"/>
          <p:cNvSpPr>
            <a:spLocks noGrp="1"/>
          </p:cNvSpPr>
          <p:nvPr>
            <p:ph type="body" sz="quarter" idx="4294967295"/>
          </p:nvPr>
        </p:nvSpPr>
        <p:spPr>
          <a:xfrm>
            <a:off x="1344613" y="1270000"/>
            <a:ext cx="10656887" cy="4389438"/>
          </a:xfrm>
        </p:spPr>
        <p:txBody>
          <a:bodyPr lIns="0" tIns="0" rIns="0" bIns="0"/>
          <a:lstStyle/>
          <a:p>
            <a:pPr marL="1588" indent="0">
              <a:spcBef>
                <a:spcPts val="2400"/>
              </a:spcBef>
              <a:buFontTx/>
              <a:buNone/>
            </a:pPr>
            <a:r>
              <a:rPr lang="nl-NL" altLang="nl-NL" sz="2400"/>
              <a:t>Overzicht van tabellen…</a:t>
            </a:r>
          </a:p>
        </p:txBody>
      </p:sp>
      <p:sp>
        <p:nvSpPr>
          <p:cNvPr id="122884"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6DC1EBE8-F553-4EB6-9D6C-4A03186661C3}" type="slidenum">
              <a:rPr lang="nl-NL" altLang="nl-NL" sz="800" b="0" smtClean="0">
                <a:solidFill>
                  <a:srgbClr val="9F9F9F"/>
                </a:solidFill>
                <a:latin typeface="Calibri" panose="020F0502020204030204" pitchFamily="34" charset="0"/>
              </a:rPr>
              <a:pPr eaLnBrk="1" hangingPunct="1">
                <a:spcBef>
                  <a:spcPct val="0"/>
                </a:spcBef>
                <a:buClrTx/>
                <a:buFontTx/>
                <a:buNone/>
              </a:pPr>
              <a:t>98</a:t>
            </a:fld>
            <a:endParaRPr lang="nl-NL" altLang="nl-NL" sz="800" b="0">
              <a:solidFill>
                <a:srgbClr val="9F9F9F"/>
              </a:solidFill>
              <a:latin typeface="Calibri" panose="020F0502020204030204" pitchFamily="34" charset="0"/>
            </a:endParaRPr>
          </a:p>
        </p:txBody>
      </p:sp>
      <p:pic>
        <p:nvPicPr>
          <p:cNvPr id="122885" name="Afbeelding 5" descr="Macintosh HD:Users:victorbax:Desktop:Screen Shot 2015-10-29 at 14.11.59.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41438" y="2133600"/>
            <a:ext cx="8396287" cy="349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el 1"/>
          <p:cNvSpPr>
            <a:spLocks noGrp="1"/>
          </p:cNvSpPr>
          <p:nvPr>
            <p:ph type="title" idx="4294967295"/>
          </p:nvPr>
        </p:nvSpPr>
        <p:spPr/>
        <p:txBody>
          <a:bodyPr lIns="0" tIns="0" rIns="0" bIns="0" anchor="b"/>
          <a:lstStyle/>
          <a:p>
            <a:pPr>
              <a:defRPr/>
            </a:pPr>
            <a:r>
              <a:rPr lang="nl-NL" dirty="0">
                <a:ea typeface="+mj-ea"/>
                <a:cs typeface="+mj-cs"/>
              </a:rPr>
              <a:t>6: Rapporten: SQL Workshop</a:t>
            </a:r>
          </a:p>
        </p:txBody>
      </p:sp>
      <p:sp>
        <p:nvSpPr>
          <p:cNvPr id="123907" name="Tijdelijke aanduiding voor tekst 2"/>
          <p:cNvSpPr>
            <a:spLocks noGrp="1"/>
          </p:cNvSpPr>
          <p:nvPr>
            <p:ph type="body" sz="quarter" idx="4294967295"/>
          </p:nvPr>
        </p:nvSpPr>
        <p:spPr>
          <a:xfrm>
            <a:off x="1344613" y="1557338"/>
            <a:ext cx="10656887" cy="4389437"/>
          </a:xfrm>
        </p:spPr>
        <p:txBody>
          <a:bodyPr lIns="0" tIns="0" rIns="0" bIns="0"/>
          <a:lstStyle/>
          <a:p>
            <a:pPr marL="1588" indent="0">
              <a:spcBef>
                <a:spcPts val="2400"/>
              </a:spcBef>
              <a:buFontTx/>
              <a:buNone/>
            </a:pPr>
            <a:r>
              <a:rPr lang="nl-NL" altLang="nl-NL" sz="2400"/>
              <a:t>Datamodel bekijken:</a:t>
            </a:r>
          </a:p>
          <a:p>
            <a:pPr marL="1588" indent="0">
              <a:spcBef>
                <a:spcPts val="2400"/>
              </a:spcBef>
              <a:buFontTx/>
              <a:buNone/>
            </a:pPr>
            <a:r>
              <a:rPr lang="nl-NL" altLang="nl-NL" sz="2400"/>
              <a:t>Tabellen, definities van tabellen. De data!</a:t>
            </a:r>
          </a:p>
          <a:p>
            <a:pPr marL="1588" indent="0">
              <a:spcBef>
                <a:spcPts val="2400"/>
              </a:spcBef>
              <a:buFontTx/>
              <a:buNone/>
            </a:pPr>
            <a:r>
              <a:rPr lang="nl-NL" altLang="nl-NL" sz="2400"/>
              <a:t>Views</a:t>
            </a:r>
          </a:p>
          <a:p>
            <a:pPr marL="1588" indent="0">
              <a:spcBef>
                <a:spcPts val="2400"/>
              </a:spcBef>
              <a:buFontTx/>
              <a:buNone/>
            </a:pPr>
            <a:r>
              <a:rPr lang="nl-NL" altLang="nl-NL" sz="2400"/>
              <a:t>Functies, procedures, packages, triggers, indexes, etc. etc.</a:t>
            </a:r>
          </a:p>
          <a:p>
            <a:pPr marL="1588" indent="0">
              <a:spcBef>
                <a:spcPts val="2400"/>
              </a:spcBef>
              <a:buFontTx/>
              <a:buNone/>
            </a:pPr>
            <a:r>
              <a:rPr lang="nl-NL" altLang="nl-NL" sz="2400"/>
              <a:t>Alles uit de database…</a:t>
            </a:r>
          </a:p>
        </p:txBody>
      </p:sp>
      <p:sp>
        <p:nvSpPr>
          <p:cNvPr id="123908" name="Tijdelijke aanduiding voor dianummer 4"/>
          <p:cNvSpPr>
            <a:spLocks noGrp="1"/>
          </p:cNvSpPr>
          <p:nvPr>
            <p:ph type="sldNum" sz="quarter" idx="10"/>
          </p:nvPr>
        </p:nvSpPr>
        <p:spPr>
          <a:xfrm>
            <a:off x="11276013" y="6556375"/>
            <a:ext cx="381000" cy="182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spcBef>
                <a:spcPct val="20000"/>
              </a:spcBef>
              <a:buClr>
                <a:schemeClr val="tx2"/>
              </a:buClr>
              <a:buChar char="•"/>
              <a:defRPr>
                <a:solidFill>
                  <a:schemeClr val="tx1"/>
                </a:solidFill>
                <a:latin typeface="Verdana" panose="020B0604030504040204" pitchFamily="34" charset="0"/>
                <a:ea typeface="MS PGothic" panose="020B0600070205080204" pitchFamily="34" charset="-128"/>
              </a:defRPr>
            </a:lvl1pPr>
            <a:lvl2pPr marL="742950" indent="-285750">
              <a:spcBef>
                <a:spcPct val="20000"/>
              </a:spcBef>
              <a:buFont typeface="Wingdings" panose="05000000000000000000" pitchFamily="2" charset="2"/>
              <a:buChar char="§"/>
              <a:defRPr sz="1600">
                <a:solidFill>
                  <a:schemeClr val="tx1"/>
                </a:solidFill>
                <a:latin typeface="Verdana" panose="020B0604030504040204" pitchFamily="34" charset="0"/>
                <a:ea typeface="MS PGothic" panose="020B0600070205080204" pitchFamily="34" charset="-128"/>
              </a:defRPr>
            </a:lvl2pPr>
            <a:lvl3pPr marL="1143000" indent="-228600">
              <a:spcBef>
                <a:spcPct val="20000"/>
              </a:spcBef>
              <a:buChar char="-"/>
              <a:defRPr sz="1400">
                <a:solidFill>
                  <a:schemeClr val="tx1"/>
                </a:solidFill>
                <a:latin typeface="Verdana" panose="020B0604030504040204" pitchFamily="34" charset="0"/>
                <a:ea typeface="MS PGothic" panose="020B0600070205080204" pitchFamily="34" charset="-128"/>
              </a:defRPr>
            </a:lvl3pPr>
            <a:lvl4pPr marL="1600200" indent="-228600">
              <a:spcBef>
                <a:spcPct val="20000"/>
              </a:spcBef>
              <a:buFont typeface="Wingdings" panose="05000000000000000000" pitchFamily="2" charset="2"/>
              <a:buChar char=" "/>
              <a:defRPr sz="1400">
                <a:solidFill>
                  <a:schemeClr val="tx1"/>
                </a:solidFill>
                <a:latin typeface="Verdana" panose="020B0604030504040204" pitchFamily="34" charset="0"/>
                <a:ea typeface="MS PGothic" panose="020B0600070205080204" pitchFamily="34" charset="-128"/>
              </a:defRPr>
            </a:lvl4pPr>
            <a:lvl5pPr marL="2057400" indent="-228600">
              <a:spcBef>
                <a:spcPct val="20000"/>
              </a:spcBef>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20000"/>
              </a:spcBef>
              <a:spcAft>
                <a:spcPct val="0"/>
              </a:spcAft>
              <a:buFont typeface="Wingdings" panose="05000000000000000000" pitchFamily="2" charset="2"/>
              <a:buChar char="s"/>
              <a:defRPr sz="1400">
                <a:solidFill>
                  <a:schemeClr val="tx1"/>
                </a:solidFill>
                <a:latin typeface="Verdana" panose="020B0604030504040204" pitchFamily="34" charset="0"/>
                <a:ea typeface="MS PGothic" panose="020B0600070205080204" pitchFamily="34" charset="-128"/>
              </a:defRPr>
            </a:lvl9pPr>
          </a:lstStyle>
          <a:p>
            <a:pPr eaLnBrk="1" hangingPunct="1">
              <a:spcBef>
                <a:spcPct val="0"/>
              </a:spcBef>
              <a:buClrTx/>
              <a:buFontTx/>
              <a:buNone/>
            </a:pPr>
            <a:fld id="{30BFFF00-7CA8-4A6A-A4AF-B35E68815D0E}" type="slidenum">
              <a:rPr lang="nl-NL" altLang="nl-NL" sz="800" b="0" smtClean="0">
                <a:solidFill>
                  <a:srgbClr val="9F9F9F"/>
                </a:solidFill>
                <a:latin typeface="Calibri" panose="020F0502020204030204" pitchFamily="34" charset="0"/>
              </a:rPr>
              <a:pPr eaLnBrk="1" hangingPunct="1">
                <a:spcBef>
                  <a:spcPct val="0"/>
                </a:spcBef>
                <a:buClrTx/>
                <a:buFontTx/>
                <a:buNone/>
              </a:pPr>
              <a:t>99</a:t>
            </a:fld>
            <a:endParaRPr lang="nl-NL" altLang="nl-NL" sz="800" b="0">
              <a:solidFill>
                <a:srgbClr val="9F9F9F"/>
              </a:solidFill>
              <a:latin typeface="Calibri" panose="020F0502020204030204" pitchFamily="34"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std_presentati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FF0000"/>
      </a:hlink>
      <a:folHlink>
        <a:srgbClr val="FF0000"/>
      </a:folHlink>
    </a:clrScheme>
    <a:fontScheme name="std_presentati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30000"/>
          </a:spcBef>
          <a:spcAft>
            <a:spcPct val="0"/>
          </a:spcAft>
          <a:buClrTx/>
          <a:buSzTx/>
          <a:buFontTx/>
          <a:buNone/>
          <a:tabLst/>
          <a:defRPr kumimoji="0" lang="en-US" sz="1200" b="1" i="0" u="none" strike="noStrike" cap="none" normalizeH="0" baseline="0">
            <a:ln>
              <a:noFill/>
            </a:ln>
            <a:solidFill>
              <a:schemeClr val="tx1"/>
            </a:solidFill>
            <a:effectLst/>
            <a:latin typeface="Arial" charset="0"/>
            <a:ea typeface="ＭＳ Ｐゴシック" charset="0"/>
          </a:defRPr>
        </a:defPPr>
      </a:lstStyle>
    </a:spDef>
    <a:lnDef>
      <a:spPr bwMode="auto">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a:lstStyle/>
    </a:lnDef>
  </a:objectDefaults>
  <a:extraClrSchemeLst>
    <a:extraClrScheme>
      <a:clrScheme name="std_presentati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d_presentati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d_presentati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d_presentati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d_presentati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d_presentati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d_presentati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PresentatieIt</Template>
  <TotalTime>29292</TotalTime>
  <Words>7152</Words>
  <Application>Microsoft Office PowerPoint</Application>
  <PresentationFormat>Aangepast</PresentationFormat>
  <Paragraphs>1233</Paragraphs>
  <Slides>216</Slides>
  <Notes>59</Notes>
  <HiddenSlides>63</HiddenSlides>
  <MMClips>0</MMClips>
  <ScaleCrop>false</ScaleCrop>
  <HeadingPairs>
    <vt:vector size="8" baseType="variant">
      <vt:variant>
        <vt:lpstr>Gebruikte lettertypen</vt:lpstr>
      </vt:variant>
      <vt:variant>
        <vt:i4>11</vt:i4>
      </vt:variant>
      <vt:variant>
        <vt:lpstr>Thema</vt:lpstr>
      </vt:variant>
      <vt:variant>
        <vt:i4>1</vt:i4>
      </vt:variant>
      <vt:variant>
        <vt:lpstr>Ingesloten OLE-bronprogramma's</vt:lpstr>
      </vt:variant>
      <vt:variant>
        <vt:i4>1</vt:i4>
      </vt:variant>
      <vt:variant>
        <vt:lpstr>Diatitels</vt:lpstr>
      </vt:variant>
      <vt:variant>
        <vt:i4>216</vt:i4>
      </vt:variant>
    </vt:vector>
  </HeadingPairs>
  <TitlesOfParts>
    <vt:vector size="229" baseType="lpstr">
      <vt:lpstr>MS Gothic</vt:lpstr>
      <vt:lpstr>MS PGothic</vt:lpstr>
      <vt:lpstr>MS PGothic</vt:lpstr>
      <vt:lpstr>Arial</vt:lpstr>
      <vt:lpstr>Calibri</vt:lpstr>
      <vt:lpstr>Courier New</vt:lpstr>
      <vt:lpstr>Helvetica Neue</vt:lpstr>
      <vt:lpstr>Helvetica Neue Light</vt:lpstr>
      <vt:lpstr>Times New Roman</vt:lpstr>
      <vt:lpstr>Verdana</vt:lpstr>
      <vt:lpstr>Wingdings</vt:lpstr>
      <vt:lpstr>std_presentatie</vt:lpstr>
      <vt:lpstr>Bitmap-afbeelding</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1: APEX Introductie (2)</vt:lpstr>
      <vt:lpstr>1: APEX Introductie (3)</vt:lpstr>
      <vt:lpstr>1: APEX Introductie (4)</vt:lpstr>
      <vt:lpstr>1: APEX Introductie (4)</vt:lpstr>
      <vt:lpstr>1: APEX Introductie, fora &amp; communities</vt:lpstr>
      <vt:lpstr>1: APEX Introductie: apex.world</vt:lpstr>
      <vt:lpstr>1: APEX Introductie</vt:lpstr>
      <vt:lpstr>1: APEX Introductie</vt:lpstr>
      <vt:lpstr>1: APEX Introductie</vt:lpstr>
      <vt:lpstr>1: APEX Introductie</vt:lpstr>
      <vt:lpstr>Statement of Direction Oracle Application Express 5.2 </vt:lpstr>
      <vt:lpstr>PowerPoint-presentatie</vt:lpstr>
      <vt:lpstr>PowerPoint-presentatie</vt:lpstr>
      <vt:lpstr>PowerPoint-presentatie</vt:lpstr>
      <vt:lpstr>Architectuur (ORDS)</vt:lpstr>
      <vt:lpstr>PowerPoint-presentatie</vt:lpstr>
      <vt:lpstr>PowerPoint-presentatie</vt:lpstr>
      <vt:lpstr>1: APEX Installatie</vt:lpstr>
      <vt:lpstr>PowerPoint-presentatie</vt:lpstr>
      <vt:lpstr>PowerPoint-presentatie</vt:lpstr>
      <vt:lpstr>PowerPoint-presentatie</vt:lpstr>
      <vt:lpstr>2: APEX Installatie &amp; Inrichting</vt:lpstr>
      <vt:lpstr>2: APEX Installatie &amp; Inrichting</vt:lpstr>
      <vt:lpstr>1: Vragen</vt:lpstr>
      <vt:lpstr>2: Vragen?</vt:lpstr>
      <vt:lpstr>3: SQL Workshop</vt:lpstr>
      <vt:lpstr>3: SQL Workshop</vt:lpstr>
      <vt:lpstr>3: SQL Workshop</vt:lpstr>
      <vt:lpstr>3: SQL Workshop</vt:lpstr>
      <vt:lpstr>3: SQL Workshop: SQL Scripts</vt:lpstr>
      <vt:lpstr>3: SQL Workshop: SQL Scripts</vt:lpstr>
      <vt:lpstr>4: SQL Workshop: SQL Scripts</vt:lpstr>
      <vt:lpstr>3: SQL Workshop: Object Browser</vt:lpstr>
      <vt:lpstr>5: SQL Workshop: Object Browser</vt:lpstr>
      <vt:lpstr>3: SQL Workshop: Object Browser</vt:lpstr>
      <vt:lpstr>3: SQL Workshop: Utilities</vt:lpstr>
      <vt:lpstr>3: SQL Workshop: Utilities</vt:lpstr>
      <vt:lpstr>3: SQL Workshop: Utilities</vt:lpstr>
      <vt:lpstr>3: SQL Workshop: Utilities</vt:lpstr>
      <vt:lpstr>3: Vragen</vt:lpstr>
      <vt:lpstr>4: Application Builder</vt:lpstr>
      <vt:lpstr>4: Application Builder: een applicatie</vt:lpstr>
      <vt:lpstr>4: Application Builder</vt:lpstr>
      <vt:lpstr>4: Application Builder</vt:lpstr>
      <vt:lpstr>4: Application Builder</vt:lpstr>
      <vt:lpstr>4: Application Builder</vt:lpstr>
      <vt:lpstr>3: Application Builder</vt:lpstr>
      <vt:lpstr>3: Application Builder</vt:lpstr>
      <vt:lpstr>PowerPoint-presentatie</vt:lpstr>
      <vt:lpstr>PowerPoint-presentatie</vt:lpstr>
      <vt:lpstr>PowerPoint-presentatie</vt:lpstr>
      <vt:lpstr>PowerPoint-presentatie</vt:lpstr>
      <vt:lpstr>PowerPoint-presentatie</vt:lpstr>
      <vt:lpstr>PowerPoint-presentatie</vt:lpstr>
      <vt:lpstr>3: Application Builder: Onderdelen van de applicatie</vt:lpstr>
      <vt:lpstr>3: Application Builder</vt:lpstr>
      <vt:lpstr>PowerPoint-presentatie</vt:lpstr>
      <vt:lpstr>3: Application Builder: onderhoud van Pages</vt:lpstr>
      <vt:lpstr>3: Application Builder: onderhoud van Pages</vt:lpstr>
      <vt:lpstr>3: Application Builder</vt:lpstr>
      <vt:lpstr>3: Component View</vt:lpstr>
      <vt:lpstr>3: Application Builder: Grid layout</vt:lpstr>
      <vt:lpstr>3: Application Builder: Grid layout</vt:lpstr>
      <vt:lpstr>PowerPoint-presentatie</vt:lpstr>
      <vt:lpstr>3: Grid layout</vt:lpstr>
      <vt:lpstr>3: Application Builder: Property editor</vt:lpstr>
      <vt:lpstr>3: Application Builder: Page processing</vt:lpstr>
      <vt:lpstr>3: Shared components</vt:lpstr>
      <vt:lpstr>3: Component View</vt:lpstr>
      <vt:lpstr>3: Import</vt:lpstr>
      <vt:lpstr>3: Dashboard</vt:lpstr>
      <vt:lpstr>3: Workspace Utilities</vt:lpstr>
      <vt:lpstr>3: Export Utility</vt:lpstr>
      <vt:lpstr>4: Vragen?</vt:lpstr>
      <vt:lpstr>PowerPoint-presentatie</vt:lpstr>
      <vt:lpstr>5: Packaged Applications</vt:lpstr>
      <vt:lpstr>5: Packaged Applications</vt:lpstr>
      <vt:lpstr>Packaged Applications</vt:lpstr>
      <vt:lpstr>5: Packaged Applications</vt:lpstr>
      <vt:lpstr>Packaged Applications</vt:lpstr>
      <vt:lpstr>5: Vragen</vt:lpstr>
      <vt:lpstr>Vandaag…</vt:lpstr>
      <vt:lpstr>6: Rapporten</vt:lpstr>
      <vt:lpstr>6: Rapporten</vt:lpstr>
      <vt:lpstr>6: Rapporten</vt:lpstr>
      <vt:lpstr>6: Rapporten</vt:lpstr>
      <vt:lpstr>6: Rapporten</vt:lpstr>
      <vt:lpstr>6: Rapporten</vt:lpstr>
      <vt:lpstr>6: Rapporten: SQL Workshop</vt:lpstr>
      <vt:lpstr>PowerPoint-presentatie</vt:lpstr>
      <vt:lpstr>6: Rapporten: Pages, regions, items… (1)</vt:lpstr>
      <vt:lpstr>PowerPoint-presentatie</vt:lpstr>
      <vt:lpstr>6: Rapporten: Pages, regions, items… (2)</vt:lpstr>
      <vt:lpstr>6: Rapporten: Pages, regions, items… (3)</vt:lpstr>
      <vt:lpstr>6: Rapporten</vt:lpstr>
      <vt:lpstr>6: Rapporten: in den beginne…</vt:lpstr>
      <vt:lpstr>6: Rapporten</vt:lpstr>
      <vt:lpstr>6: Rapporten</vt:lpstr>
      <vt:lpstr>6: Rapporten: Classic Report (eerste opzet)</vt:lpstr>
      <vt:lpstr>6: Rapporten: Classic Report (data)</vt:lpstr>
      <vt:lpstr>6: Rapporten: Classic Report (output)</vt:lpstr>
      <vt:lpstr>6: Rapporten: Interactive Report</vt:lpstr>
      <vt:lpstr>6: Rapporten: Interactive Report</vt:lpstr>
      <vt:lpstr>PowerPoint-presentatie</vt:lpstr>
      <vt:lpstr>6: Rapporten: Interactive Report</vt:lpstr>
      <vt:lpstr>6: Rapporten: output in de volgende formaten:</vt:lpstr>
      <vt:lpstr>6: Vragen?</vt:lpstr>
      <vt:lpstr>PowerPoint-presentatie</vt:lpstr>
      <vt:lpstr>PowerPoint-presentatie</vt:lpstr>
      <vt:lpstr>PowerPoint-presentatie</vt:lpstr>
      <vt:lpstr>7: Charts, Calendars &amp; Maps</vt:lpstr>
      <vt:lpstr>PowerPoint-presentatie</vt:lpstr>
      <vt:lpstr>7: Charts, Calendars &amp; Maps</vt:lpstr>
      <vt:lpstr>7: Charts, Calendars &amp; Maps</vt:lpstr>
      <vt:lpstr>7: Charts, Calendars &amp; Maps</vt:lpstr>
      <vt:lpstr>7: Charts, Calendars &amp; Maps</vt:lpstr>
      <vt:lpstr>7: Vragen?</vt:lpstr>
      <vt:lpstr>8: Formulieren</vt:lpstr>
      <vt:lpstr>8: Formulieren</vt:lpstr>
      <vt:lpstr>8: Formulieren</vt:lpstr>
      <vt:lpstr>8: Formulieren: Opties</vt:lpstr>
      <vt:lpstr>8: Formulieren: Opties</vt:lpstr>
      <vt:lpstr>8: Formulieren</vt:lpstr>
      <vt:lpstr>8: Formulieren: Form on a table with a report</vt:lpstr>
      <vt:lpstr>8: Formulieren: Form on a table with a report</vt:lpstr>
      <vt:lpstr>8: Formulieren: Form on a Table or View</vt:lpstr>
      <vt:lpstr>8: Formulieren: Voorbereiding op het maken van een Form</vt:lpstr>
      <vt:lpstr>8: Formulieren: Master-Detail-Form</vt:lpstr>
      <vt:lpstr>8: Formulieren: Editable Interactive Grid</vt:lpstr>
      <vt:lpstr>8: Formulieren: Editable Interactive Grid</vt:lpstr>
      <vt:lpstr>8: Formulieren: Tabular Form: karakteristiek</vt:lpstr>
      <vt:lpstr>8: Formulieren: Form on a procedure</vt:lpstr>
      <vt:lpstr>8: List of Values (1)</vt:lpstr>
      <vt:lpstr>8: List of Values (2)</vt:lpstr>
      <vt:lpstr>8: List of Values (3)</vt:lpstr>
      <vt:lpstr>8: List of Values (4)</vt:lpstr>
      <vt:lpstr>PowerPoint-presentatie</vt:lpstr>
      <vt:lpstr>PowerPoint-presentatie</vt:lpstr>
      <vt:lpstr>8: Vragen?</vt:lpstr>
      <vt:lpstr>9: Modal of Normal</vt:lpstr>
      <vt:lpstr>9: Modal of Normal</vt:lpstr>
      <vt:lpstr>PowerPoint-presentatie</vt:lpstr>
      <vt:lpstr>9: Modal of Normal</vt:lpstr>
      <vt:lpstr>9: Modal of Normal</vt:lpstr>
      <vt:lpstr>9: Modal of Normal</vt:lpstr>
      <vt:lpstr>9: Vragen?</vt:lpstr>
      <vt:lpstr>PowerPoint-presentatie</vt:lpstr>
      <vt:lpstr>10: Page Processing</vt:lpstr>
      <vt:lpstr>PowerPoint-presentatie</vt:lpstr>
      <vt:lpstr>10: Page Processing</vt:lpstr>
      <vt:lpstr>10: Wat is Page Processing?</vt:lpstr>
      <vt:lpstr>10: Page Processing</vt:lpstr>
      <vt:lpstr>10: Page Processing, DML Form</vt:lpstr>
      <vt:lpstr>10: Page Processing, Interactive Report</vt:lpstr>
      <vt:lpstr>10: Page Processing</vt:lpstr>
      <vt:lpstr>PowerPoint-presentatie</vt:lpstr>
      <vt:lpstr>10: Page Processing: functionaliteit van een proces</vt:lpstr>
      <vt:lpstr>10: Page Processing: overige mogelijke processen</vt:lpstr>
      <vt:lpstr>10: Page Processing: URL-opbouw (1)</vt:lpstr>
      <vt:lpstr>10: Page Processing: URL-opbouw (2)</vt:lpstr>
      <vt:lpstr>10: Page Processing: URL-opbouw (3)</vt:lpstr>
      <vt:lpstr>PowerPoint-presentatie</vt:lpstr>
      <vt:lpstr>PowerPoint-presentatie</vt:lpstr>
      <vt:lpstr>PowerPoint-presentatie</vt:lpstr>
      <vt:lpstr>10: Vragen?</vt:lpstr>
      <vt:lpstr>11: Drilling Down, etc.</vt:lpstr>
      <vt:lpstr>11: Drilling Down: waar werken we heen?</vt:lpstr>
      <vt:lpstr>11: Drilling Down: uw taken</vt:lpstr>
      <vt:lpstr>11: Vragen?</vt:lpstr>
      <vt:lpstr>12: Export &amp; Import</vt:lpstr>
      <vt:lpstr>12: Export &amp; Import</vt:lpstr>
      <vt:lpstr>13: Dynamic Actions</vt:lpstr>
      <vt:lpstr>13: Dynamic Actions</vt:lpstr>
      <vt:lpstr>13: Dynamic Actions</vt:lpstr>
      <vt:lpstr>13: Dynamic Actions</vt:lpstr>
      <vt:lpstr>13: Dynamic Actions</vt:lpstr>
      <vt:lpstr>13: Dynamic Actions</vt:lpstr>
      <vt:lpstr>PowerPoint-presentatie</vt:lpstr>
      <vt:lpstr>PowerPoint-presentatie</vt:lpstr>
      <vt:lpstr>PowerPoint-presentatie</vt:lpstr>
      <vt:lpstr>13: Vragen?</vt:lpstr>
      <vt:lpstr>PowerPoint-presentatie</vt:lpstr>
      <vt:lpstr>14: Shared Components &amp; allerlei</vt:lpstr>
      <vt:lpstr>14: Shared Components: Themes</vt:lpstr>
      <vt:lpstr>14: Shared Components: Templates</vt:lpstr>
      <vt:lpstr>14: Shared Components: Templates</vt:lpstr>
      <vt:lpstr>14: Shared Components: Templates</vt:lpstr>
      <vt:lpstr>14: Shared Components: Templates</vt:lpstr>
      <vt:lpstr>14: Shared Components: Global Page</vt:lpstr>
      <vt:lpstr>Vragen?</vt:lpstr>
      <vt:lpstr>PowerPoint-presentatie</vt:lpstr>
      <vt:lpstr>PowerPoint-presentatie</vt:lpstr>
      <vt:lpstr>PowerPoint-presentatie</vt:lpstr>
      <vt:lpstr>PowerPoint-presentatie</vt:lpstr>
      <vt:lpstr>Vragen?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nklaver@itium.nl</vt:lpstr>
    </vt:vector>
  </TitlesOfParts>
  <Company>Oracle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the PowerPoint Template</dc:title>
  <dc:creator>Vicki Liu</dc:creator>
  <cp:keywords>Oracle corporate Tagline</cp:keywords>
  <cp:lastModifiedBy>Nico Klaver</cp:lastModifiedBy>
  <cp:revision>922</cp:revision>
  <dcterms:created xsi:type="dcterms:W3CDTF">2014-05-21T03:34:16Z</dcterms:created>
  <dcterms:modified xsi:type="dcterms:W3CDTF">2018-01-07T13:12:27Z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