
<file path=[Content_Types].xml><?xml version="1.0" encoding="utf-8"?>
<Types xmlns="http://schemas.openxmlformats.org/package/2006/content-types">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54" r:id="rId2"/>
    <p:sldId id="598" r:id="rId3"/>
    <p:sldId id="728" r:id="rId4"/>
    <p:sldId id="735" r:id="rId5"/>
    <p:sldId id="736" r:id="rId6"/>
    <p:sldId id="737" r:id="rId7"/>
    <p:sldId id="738" r:id="rId8"/>
    <p:sldId id="739" r:id="rId9"/>
    <p:sldId id="740" r:id="rId10"/>
    <p:sldId id="731" r:id="rId11"/>
    <p:sldId id="741" r:id="rId12"/>
    <p:sldId id="742" r:id="rId13"/>
    <p:sldId id="743" r:id="rId14"/>
    <p:sldId id="744" r:id="rId15"/>
    <p:sldId id="745" r:id="rId16"/>
    <p:sldId id="746" r:id="rId17"/>
    <p:sldId id="732" r:id="rId18"/>
    <p:sldId id="729" r:id="rId19"/>
    <p:sldId id="557" r:id="rId20"/>
    <p:sldId id="730" r:id="rId21"/>
    <p:sldId id="288" r:id="rId22"/>
    <p:sldId id="289" r:id="rId23"/>
  </p:sldIdLst>
  <p:sldSz cx="12188825"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7" pos="33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7F7F7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2206" autoAdjust="0"/>
  </p:normalViewPr>
  <p:slideViewPr>
    <p:cSldViewPr>
      <p:cViewPr>
        <p:scale>
          <a:sx n="70" d="100"/>
          <a:sy n="70" d="100"/>
        </p:scale>
        <p:origin x="-1080" y="-62"/>
      </p:cViewPr>
      <p:guideLst>
        <p:guide orient="horz" pos="2160"/>
        <p:guide pos="335"/>
      </p:guideLst>
    </p:cSldViewPr>
  </p:slideViewPr>
  <p:outlineViewPr>
    <p:cViewPr>
      <p:scale>
        <a:sx n="33" d="100"/>
        <a:sy n="33" d="100"/>
      </p:scale>
      <p:origin x="0" y="-10368"/>
    </p:cViewPr>
  </p:outlineViewPr>
  <p:notesTextViewPr>
    <p:cViewPr>
      <p:scale>
        <a:sx n="1" d="1"/>
        <a:sy n="1" d="1"/>
      </p:scale>
      <p:origin x="0" y="0"/>
    </p:cViewPr>
  </p:notesTextViewPr>
  <p:sorterViewPr>
    <p:cViewPr>
      <p:scale>
        <a:sx n="20" d="100"/>
        <a:sy n="20" d="100"/>
      </p:scale>
      <p:origin x="0" y="0"/>
    </p:cViewPr>
  </p:sorterViewPr>
  <p:notesViewPr>
    <p:cSldViewPr>
      <p:cViewPr varScale="1">
        <p:scale>
          <a:sx n="62" d="100"/>
          <a:sy n="62" d="100"/>
        </p:scale>
        <p:origin x="-2611" y="-77"/>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821AA6-70BE-4FDE-A8DC-DB381A688FD8}" type="datetimeFigureOut">
              <a:rPr lang="en-US"/>
              <a:pPr/>
              <a:t>6/21/2017</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7E47EA-D299-42CE-88BF-4E1035596DA5}" type="slidenum">
              <a:rPr/>
              <a:pPr/>
              <a:t>‹#›</a:t>
            </a:fld>
            <a:endParaRPr dirty="0"/>
          </a:p>
        </p:txBody>
      </p:sp>
    </p:spTree>
    <p:extLst>
      <p:ext uri="{BB962C8B-B14F-4D97-AF65-F5344CB8AC3E}">
        <p14:creationId xmlns:p14="http://schemas.microsoft.com/office/powerpoint/2010/main" xmlns=""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2588" y="381000"/>
            <a:ext cx="4572000" cy="257309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9144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381000" y="8610600"/>
            <a:ext cx="4648200" cy="2270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715000" y="8610600"/>
            <a:ext cx="762000" cy="227013"/>
          </a:xfrm>
          <a:prstGeom prst="rect">
            <a:avLst/>
          </a:prstGeom>
        </p:spPr>
        <p:txBody>
          <a:bodyPr vert="horz" lIns="91440" tIns="45720" rIns="91440" bIns="45720" rtlCol="0" anchor="b"/>
          <a:lstStyle>
            <a:lvl1pPr algn="r">
              <a:defRPr sz="1200"/>
            </a:lvl1pPr>
          </a:lstStyle>
          <a:p>
            <a:fld id="{8C72D9AE-7182-4680-8F79-479C4181FF08}" type="slidenum">
              <a:rPr/>
              <a:pPr/>
              <a:t>‹#›</a:t>
            </a:fld>
            <a:endParaRPr dirty="0"/>
          </a:p>
        </p:txBody>
      </p:sp>
    </p:spTree>
    <p:extLst>
      <p:ext uri="{BB962C8B-B14F-4D97-AF65-F5344CB8AC3E}">
        <p14:creationId xmlns:p14="http://schemas.microsoft.com/office/powerpoint/2010/main" xmlns="" val="973114905"/>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dirty="0"/>
          </a:p>
        </p:txBody>
      </p:sp>
    </p:spTree>
    <p:extLst>
      <p:ext uri="{BB962C8B-B14F-4D97-AF65-F5344CB8AC3E}">
        <p14:creationId xmlns:p14="http://schemas.microsoft.com/office/powerpoint/2010/main" xmlns="" val="124275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The two primary ways to move the database objects and data from one environment to another, for a single application, is using either Oracle SQL Developer, or Application Express &gt; SQL Workshop.</a:t>
            </a:r>
          </a:p>
          <a:p>
            <a:r>
              <a:rPr lang="en-US" dirty="0" smtClean="0"/>
              <a:t>Oracle SQL Developer is a free integrated development environment that simplifies the development and management of Oracle Database in both traditional and Cloud deployments. SQL Developer is familiar to most professional Oracle developers and DBAs, but perhaps not to business developers.</a:t>
            </a:r>
          </a:p>
          <a:p>
            <a:r>
              <a:rPr lang="en-US" dirty="0" smtClean="0"/>
              <a:t>Oracle Application Express includes SQL Workshop which also provides capabilities for managing database objects. SQL Workshop is designed for application developers who do not have direct access to the underlying Oracle Database, such as in hosted environments such as http://apex.oracle.com.</a:t>
            </a:r>
          </a:p>
          <a:p>
            <a:pPr marL="0" marR="0" indent="0" algn="l" defTabSz="914400" rtl="0" eaLnBrk="1" fontAlgn="auto" latinLnBrk="0" hangingPunct="1">
              <a:lnSpc>
                <a:spcPct val="100000"/>
              </a:lnSpc>
              <a:spcBef>
                <a:spcPts val="600"/>
              </a:spcBef>
              <a:spcAft>
                <a:spcPts val="0"/>
              </a:spcAft>
              <a:buClrTx/>
              <a:buSzTx/>
              <a:buFontTx/>
              <a:buNone/>
              <a:tabLst/>
              <a:defRPr/>
            </a:pPr>
            <a:r>
              <a:rPr lang="en-US" dirty="0" smtClean="0"/>
              <a:t>This lesson covers </a:t>
            </a:r>
            <a:r>
              <a:rPr lang="en-US" baseline="0" dirty="0" smtClean="0"/>
              <a:t>how to migrate the database objects and data using Application Express.</a:t>
            </a:r>
            <a:endParaRPr lang="en-US" dirty="0" smtClean="0"/>
          </a:p>
          <a:p>
            <a:r>
              <a:rPr lang="en-US" b="1" dirty="0" smtClean="0"/>
              <a:t>Note</a:t>
            </a:r>
            <a:r>
              <a:rPr lang="en-US" dirty="0" smtClean="0"/>
              <a:t>: Other techniques are available if moving complete development environments, or whole workspaces. For example, if using Oracle Database 12c Multitenant Option, you may be able to simply move the Pluggable Database (PDB) from one environment to another using Oracle Enterprise Manager 12c. In addition, there are a number of techniques available to move tables with large data volumes between environments.</a:t>
            </a:r>
          </a:p>
          <a:p>
            <a:r>
              <a:rPr lang="en-US" dirty="0" smtClean="0"/>
              <a:t>The slide shows SQL</a:t>
            </a:r>
            <a:r>
              <a:rPr lang="en-US" baseline="0" dirty="0" smtClean="0"/>
              <a:t> Workshop. To migrate database objects, you first create scripts that include their DDL. SQL Workshop &gt; Utilities &gt; Generate DDL provides you the wizard to generate scripts for all or selected database objects within a schema.</a:t>
            </a:r>
          </a:p>
          <a:p>
            <a:r>
              <a:rPr lang="en-US" baseline="0" dirty="0" smtClean="0"/>
              <a:t>To migrate data, you first unload data from your current development environment. SQL Workshop &gt; Utilities &gt; Data Workshop provides you the wizards to unload data using text tiles, XML, or a spreadsheet. This lesson covers unloading data into XML.</a:t>
            </a:r>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10</a:t>
            </a:fld>
            <a:endParaRPr lang="en-US" dirty="0"/>
          </a:p>
        </p:txBody>
      </p:sp>
    </p:spTree>
    <p:extLst>
      <p:ext uri="{BB962C8B-B14F-4D97-AF65-F5344CB8AC3E}">
        <p14:creationId xmlns:p14="http://schemas.microsoft.com/office/powerpoint/2010/main" xmlns="" val="490467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latin typeface="+mn-lt"/>
                <a:ea typeface="+mn-ea"/>
                <a:cs typeface="+mn-cs"/>
              </a:rPr>
              <a:t>The SQL Workshop within Application Express provides all of the tools required for migrating database objects and data. In the slide,</a:t>
            </a:r>
            <a:r>
              <a:rPr lang="en-US" sz="1100" b="0" i="0" kern="1200" baseline="0" dirty="0" smtClean="0">
                <a:solidFill>
                  <a:schemeClr val="tx1"/>
                </a:solidFill>
                <a:latin typeface="+mn-lt"/>
                <a:ea typeface="+mn-ea"/>
                <a:cs typeface="+mn-cs"/>
              </a:rPr>
              <a:t> you generate DDL for the database tables. </a:t>
            </a:r>
            <a:r>
              <a:rPr lang="en-US" dirty="0" smtClean="0"/>
              <a:t>You use SQL Workshop to create a script file, for creating the table definitions. </a:t>
            </a:r>
            <a:r>
              <a:rPr lang="en-US" sz="1100" b="0" i="0" kern="1200" baseline="0" dirty="0" smtClean="0">
                <a:solidFill>
                  <a:schemeClr val="tx1"/>
                </a:solidFill>
                <a:latin typeface="+mn-lt"/>
                <a:ea typeface="+mn-ea"/>
                <a:cs typeface="+mn-cs"/>
              </a:rPr>
              <a:t>Perform the following steps:</a:t>
            </a:r>
          </a:p>
          <a:p>
            <a:pPr marL="457200" lvl="1" indent="-228600">
              <a:buFont typeface="+mj-lt"/>
              <a:buAutoNum type="arabicPeriod"/>
            </a:pPr>
            <a:r>
              <a:rPr lang="en-US" dirty="0" smtClean="0"/>
              <a:t>Log into your current Application Express development environment. Click SQL Workshop.</a:t>
            </a:r>
          </a:p>
          <a:p>
            <a:pPr marL="457200" lvl="1" indent="-228600">
              <a:buFont typeface="+mj-lt"/>
              <a:buAutoNum type="arabicPeriod"/>
            </a:pPr>
            <a:r>
              <a:rPr lang="en-US" dirty="0" smtClean="0"/>
              <a:t>Click Utilities.</a:t>
            </a:r>
          </a:p>
          <a:p>
            <a:pPr marL="457200" lvl="1" indent="-228600">
              <a:buFont typeface="+mj-lt"/>
              <a:buAutoNum type="arabicPeriod"/>
            </a:pPr>
            <a:r>
              <a:rPr lang="en-US" dirty="0" smtClean="0"/>
              <a:t>Locate Generate DDL. Click Generate DDL.</a:t>
            </a:r>
          </a:p>
          <a:p>
            <a:pPr marL="457200" lvl="1" indent="-228600">
              <a:buFont typeface="+mj-lt"/>
              <a:buAutoNum type="arabicPeriod"/>
            </a:pPr>
            <a:r>
              <a:rPr lang="en-US" dirty="0" smtClean="0"/>
              <a:t>Click Create Script.</a:t>
            </a:r>
          </a:p>
          <a:p>
            <a:pPr marL="457200" lvl="1" indent="-228600">
              <a:buFont typeface="+mj-lt"/>
              <a:buAutoNum type="arabicPeriod"/>
            </a:pPr>
            <a:r>
              <a:rPr lang="en-US" dirty="0" smtClean="0"/>
              <a:t>Verify the Schema name is correct, and click Next.</a:t>
            </a:r>
          </a:p>
          <a:p>
            <a:pPr marL="457200" lvl="1" indent="-228600">
              <a:buFont typeface="+mj-lt"/>
              <a:buAutoNum type="arabicPeriod"/>
            </a:pPr>
            <a:r>
              <a:rPr lang="en-US" dirty="0" smtClean="0"/>
              <a:t>For Output select Save As Script File, and for Object Type check Table. Click Next.</a:t>
            </a:r>
          </a:p>
          <a:p>
            <a:pPr marL="457200" lvl="1" indent="-228600">
              <a:buFont typeface="+mj-lt"/>
              <a:buAutoNum type="arabicPeriod"/>
            </a:pPr>
            <a:r>
              <a:rPr lang="en-US" dirty="0" smtClean="0"/>
              <a:t>Select the underlying</a:t>
            </a:r>
            <a:r>
              <a:rPr lang="en-US" baseline="0" dirty="0" smtClean="0"/>
              <a:t> database tables for your application. Click Generate DDL.</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11</a:t>
            </a:fld>
            <a:endParaRPr lang="en-US" dirty="0"/>
          </a:p>
        </p:txBody>
      </p:sp>
    </p:spTree>
    <p:extLst>
      <p:ext uri="{BB962C8B-B14F-4D97-AF65-F5344CB8AC3E}">
        <p14:creationId xmlns:p14="http://schemas.microsoft.com/office/powerpoint/2010/main" xmlns="" val="1239152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marL="457200" lvl="1" indent="-228600">
              <a:buFont typeface="+mj-lt"/>
              <a:buAutoNum type="arabicPeriod" startAt="8"/>
            </a:pPr>
            <a:r>
              <a:rPr lang="en-US" dirty="0" smtClean="0"/>
              <a:t>For Script Name, enter a meaningful name. Optionally enter a description. Click Create Script.</a:t>
            </a:r>
          </a:p>
          <a:p>
            <a:pPr marL="457200" lvl="1" indent="-228600">
              <a:buFont typeface="+mj-lt"/>
              <a:buAutoNum type="arabicPeriod" startAt="8"/>
            </a:pPr>
            <a:r>
              <a:rPr lang="en-US" dirty="0" smtClean="0"/>
              <a:t>After a short wait, generally less than a minute, you will be returned to SQL Scripts. The page shows the new script just created. Click the Edit icon (pencil) on the recently created script.</a:t>
            </a:r>
          </a:p>
          <a:p>
            <a:pPr marL="457200" lvl="1" indent="-228600">
              <a:buFont typeface="+mj-lt"/>
              <a:buAutoNum type="arabicPeriod" startAt="8"/>
            </a:pPr>
            <a:r>
              <a:rPr lang="en-US" dirty="0" smtClean="0"/>
              <a:t>Click Download</a:t>
            </a:r>
            <a:r>
              <a:rPr lang="en-US" baseline="0" dirty="0" smtClean="0"/>
              <a:t> and save the DDL file to your directory.</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12</a:t>
            </a:fld>
            <a:endParaRPr lang="en-US" dirty="0"/>
          </a:p>
        </p:txBody>
      </p:sp>
    </p:spTree>
    <p:extLst>
      <p:ext uri="{BB962C8B-B14F-4D97-AF65-F5344CB8AC3E}">
        <p14:creationId xmlns:p14="http://schemas.microsoft.com/office/powerpoint/2010/main" xmlns="" val="145776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Now, you</a:t>
            </a:r>
            <a:r>
              <a:rPr lang="en-US" baseline="0" dirty="0" smtClean="0"/>
              <a:t> u</a:t>
            </a:r>
            <a:r>
              <a:rPr lang="en-US" dirty="0" smtClean="0"/>
              <a:t>se SQL Workshop to create a script file, for creating the trigger definitions. Navigate</a:t>
            </a:r>
            <a:r>
              <a:rPr lang="en-US" baseline="0" dirty="0" smtClean="0"/>
              <a:t> to SQL Workshop &gt; Utilities &gt; Generate DDL and click Create Script. Verify the Schema name is correct, and click Next. Then, perform the following steps:</a:t>
            </a:r>
          </a:p>
          <a:p>
            <a:pPr marL="457200" lvl="1" indent="-228600">
              <a:buFont typeface="+mj-lt"/>
              <a:buAutoNum type="arabicPeriod"/>
            </a:pPr>
            <a:r>
              <a:rPr lang="en-US" dirty="0" smtClean="0"/>
              <a:t>For Output select Save As Script File, and for Object Type check Table. Click Next.</a:t>
            </a:r>
          </a:p>
          <a:p>
            <a:pPr marL="457200" lvl="1" indent="-228600">
              <a:buFont typeface="+mj-lt"/>
              <a:buAutoNum type="arabicPeriod"/>
            </a:pPr>
            <a:r>
              <a:rPr lang="en-US" dirty="0" smtClean="0"/>
              <a:t>Select the underlying</a:t>
            </a:r>
            <a:r>
              <a:rPr lang="en-US" baseline="0" dirty="0" smtClean="0"/>
              <a:t> database triggers for your application. Click Generate DDL.</a:t>
            </a:r>
          </a:p>
          <a:p>
            <a:pPr marL="457200" lvl="1" indent="-228600">
              <a:buFont typeface="+mj-lt"/>
              <a:buAutoNum type="arabicPeriod"/>
            </a:pPr>
            <a:r>
              <a:rPr lang="en-US" dirty="0" smtClean="0"/>
              <a:t>For Script Name, enter a meaningful name. Optionally enter a description. Click Create Script.</a:t>
            </a:r>
          </a:p>
          <a:p>
            <a:pPr marL="457200" lvl="1" indent="-228600">
              <a:buFont typeface="+mj-lt"/>
              <a:buAutoNum type="arabicPeriod"/>
            </a:pPr>
            <a:r>
              <a:rPr lang="en-US" dirty="0" smtClean="0"/>
              <a:t>After a short wait, generally less than a minute, you will be returned to SQL Scripts. The page shows the new script just created. Click the Edit icon (pencil) on the recently created script.</a:t>
            </a:r>
          </a:p>
          <a:p>
            <a:pPr marL="457200" lvl="1" indent="-228600">
              <a:buFont typeface="+mj-lt"/>
              <a:buAutoNum type="arabicPeriod"/>
            </a:pPr>
            <a:r>
              <a:rPr lang="en-US" dirty="0" smtClean="0"/>
              <a:t>Click Download</a:t>
            </a:r>
            <a:r>
              <a:rPr lang="en-US" baseline="0" dirty="0" smtClean="0"/>
              <a:t> and save the DDL file to your directory.</a:t>
            </a:r>
            <a:endParaRPr lang="en-US" dirty="0" smtClean="0"/>
          </a:p>
          <a:p>
            <a:pPr marL="457200" lvl="1" indent="-228600">
              <a:buFont typeface="+mj-lt"/>
              <a:buAutoNum type="arabicPeriod"/>
            </a:pPr>
            <a:endParaRPr lang="en-US" dirty="0" smtClean="0"/>
          </a:p>
          <a:p>
            <a:endParaRPr lang="en-US" baseline="0"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13</a:t>
            </a:fld>
            <a:endParaRPr lang="en-US" dirty="0"/>
          </a:p>
        </p:txBody>
      </p:sp>
    </p:spTree>
    <p:extLst>
      <p:ext uri="{BB962C8B-B14F-4D97-AF65-F5344CB8AC3E}">
        <p14:creationId xmlns:p14="http://schemas.microsoft.com/office/powerpoint/2010/main" xmlns="" val="1936664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You exported and saved the underlying database objects</a:t>
            </a:r>
            <a:r>
              <a:rPr lang="en-US" baseline="0" dirty="0" smtClean="0"/>
              <a:t> of your application. Now, you export the data from your current development environment. In the slide, you </a:t>
            </a:r>
            <a:r>
              <a:rPr lang="en-US" sz="1100" b="0" i="0" kern="1200" dirty="0" smtClean="0">
                <a:solidFill>
                  <a:schemeClr val="tx1"/>
                </a:solidFill>
                <a:latin typeface="+mn-lt"/>
                <a:ea typeface="+mn-ea"/>
                <a:cs typeface="+mn-cs"/>
              </a:rPr>
              <a:t>use SQL Workshop to create XML files for your data.</a:t>
            </a:r>
            <a:r>
              <a:rPr lang="en-US" sz="1100" b="0" i="0" kern="1200" baseline="0" dirty="0" smtClean="0">
                <a:solidFill>
                  <a:schemeClr val="tx1"/>
                </a:solidFill>
                <a:latin typeface="+mn-lt"/>
                <a:ea typeface="+mn-ea"/>
                <a:cs typeface="+mn-cs"/>
              </a:rPr>
              <a:t> Perform the following steps:</a:t>
            </a:r>
          </a:p>
          <a:p>
            <a:pPr marL="457200" lvl="1" indent="-228600">
              <a:buFont typeface="+mj-lt"/>
              <a:buAutoNum type="arabicPeriod"/>
            </a:pPr>
            <a:r>
              <a:rPr lang="en-US" dirty="0" smtClean="0"/>
              <a:t>In the Application Express main toolbar, click the SQL Workshop down arrow, select Utilities and then select Data Workshop.</a:t>
            </a:r>
          </a:p>
          <a:p>
            <a:pPr marL="457200" lvl="1" indent="-228600">
              <a:buFont typeface="+mj-lt"/>
              <a:buAutoNum type="arabicPeriod"/>
            </a:pPr>
            <a:r>
              <a:rPr lang="en-US" dirty="0" smtClean="0"/>
              <a:t>Under Data Unload locate to XML. Click to XML.</a:t>
            </a:r>
          </a:p>
          <a:p>
            <a:pPr marL="457200" lvl="1" indent="-228600">
              <a:buFont typeface="+mj-lt"/>
              <a:buAutoNum type="arabicPeriod"/>
            </a:pPr>
            <a:r>
              <a:rPr lang="en-US" dirty="0" smtClean="0"/>
              <a:t>Verify the value for Table Owner is the correct schema. For Table select the underlying database table from which you want to unload</a:t>
            </a:r>
            <a:r>
              <a:rPr lang="en-US" baseline="0" dirty="0" smtClean="0"/>
              <a:t> the data. Select all of the columns. </a:t>
            </a:r>
            <a:r>
              <a:rPr lang="en-US" dirty="0" smtClean="0"/>
              <a:t>Click Unload Data. Save the XML</a:t>
            </a:r>
            <a:r>
              <a:rPr lang="en-US" baseline="0" dirty="0" smtClean="0"/>
              <a:t> file.</a:t>
            </a:r>
            <a:endParaRPr lang="en-US" dirty="0" smtClean="0"/>
          </a:p>
          <a:p>
            <a:pPr marL="457200" lvl="1" indent="-228600">
              <a:buFontTx/>
              <a:buNone/>
            </a:pPr>
            <a:r>
              <a:rPr lang="en-US" dirty="0" smtClean="0"/>
              <a:t>     Repeat</a:t>
            </a:r>
            <a:r>
              <a:rPr lang="en-US" baseline="0" dirty="0" smtClean="0"/>
              <a:t> steps 2 and 3 until you unload data from all of the application tables.</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14</a:t>
            </a:fld>
            <a:endParaRPr lang="en-US" dirty="0"/>
          </a:p>
        </p:txBody>
      </p:sp>
    </p:spTree>
    <p:extLst>
      <p:ext uri="{BB962C8B-B14F-4D97-AF65-F5344CB8AC3E}">
        <p14:creationId xmlns:p14="http://schemas.microsoft.com/office/powerpoint/2010/main" xmlns="" val="110849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Now that you have exported the database objects and data</a:t>
            </a:r>
            <a:r>
              <a:rPr lang="en-US" baseline="0" dirty="0" smtClean="0"/>
              <a:t> from your current development environment, you are ready to load and create them in to the target APEX environment. You use SQL Workshop to load and run the script file, for creating the table and trigger definitions. The slide shows steps to recreate the database tables in the target environment. Perform the following steps:</a:t>
            </a:r>
          </a:p>
          <a:p>
            <a:pPr marL="457200" lvl="1" indent="-228600">
              <a:buFont typeface="+mj-lt"/>
              <a:buAutoNum type="arabicPeriod"/>
            </a:pPr>
            <a:r>
              <a:rPr lang="en-US" baseline="0" dirty="0" smtClean="0"/>
              <a:t>Log into your target Application Express development environment. Click SQL Workshop.</a:t>
            </a:r>
          </a:p>
          <a:p>
            <a:pPr marL="457200" lvl="1" indent="-228600">
              <a:buFont typeface="+mj-lt"/>
              <a:buAutoNum type="arabicPeriod"/>
            </a:pPr>
            <a:r>
              <a:rPr lang="en-US" baseline="0" dirty="0" smtClean="0"/>
              <a:t>Click SQL Scripts.</a:t>
            </a:r>
          </a:p>
          <a:p>
            <a:pPr marL="457200" lvl="1" indent="-228600">
              <a:buFont typeface="+mj-lt"/>
              <a:buAutoNum type="arabicPeriod"/>
            </a:pPr>
            <a:r>
              <a:rPr lang="en-US" baseline="0" dirty="0" smtClean="0"/>
              <a:t>Upload the script to create the tables first. Click Upload.</a:t>
            </a:r>
          </a:p>
          <a:p>
            <a:pPr marL="457200" lvl="1" indent="-228600">
              <a:buFont typeface="+mj-lt"/>
              <a:buAutoNum type="arabicPeriod"/>
            </a:pPr>
            <a:r>
              <a:rPr lang="en-US" baseline="0" dirty="0" smtClean="0"/>
              <a:t>For File, click Choose File. In the operating system File Browser, navigate to the subdirectory where you saved the table script file. Locate the table script file, and double-click the file or click the file and then click Open. Click Upload.</a:t>
            </a:r>
          </a:p>
          <a:p>
            <a:pPr marL="457200" lvl="1" indent="-228600">
              <a:buFont typeface="+mj-lt"/>
              <a:buAutoNum type="arabicPeriod"/>
            </a:pPr>
            <a:r>
              <a:rPr lang="en-US" baseline="0" dirty="0" smtClean="0"/>
              <a:t>Click the Run icon to the right of the script you uploaded. Click Run Now. Click the View Results icon for the script you just ran. Make sure there are no errors.</a:t>
            </a:r>
          </a:p>
          <a:p>
            <a:r>
              <a:rPr lang="en-US" dirty="0" smtClean="0"/>
              <a:t>Repeat</a:t>
            </a:r>
            <a:r>
              <a:rPr lang="en-US" baseline="0" dirty="0" smtClean="0"/>
              <a:t> these steps to upload the script to create the triggers. Run the script and make sure the triggers are created in the target environment.</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15</a:t>
            </a:fld>
            <a:endParaRPr lang="en-US" dirty="0"/>
          </a:p>
        </p:txBody>
      </p:sp>
    </p:spTree>
    <p:extLst>
      <p:ext uri="{BB962C8B-B14F-4D97-AF65-F5344CB8AC3E}">
        <p14:creationId xmlns:p14="http://schemas.microsoft.com/office/powerpoint/2010/main" xmlns="" val="1174501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Currently the tables you created do not have any data. Use the XML files you created to populate the tables. The order in which the tables are populated is crucial, to ensure referential integrity does not prevent records loading. </a:t>
            </a:r>
          </a:p>
          <a:p>
            <a:r>
              <a:rPr lang="en-US" dirty="0" smtClean="0"/>
              <a:t>Perform</a:t>
            </a:r>
            <a:r>
              <a:rPr lang="en-US" baseline="0" dirty="0" smtClean="0"/>
              <a:t> the following steps:</a:t>
            </a:r>
            <a:endParaRPr lang="en-US" dirty="0" smtClean="0"/>
          </a:p>
          <a:p>
            <a:pPr marL="457200" lvl="1" indent="-228600">
              <a:buFont typeface="+mj-lt"/>
              <a:buAutoNum type="arabicPeriod"/>
            </a:pPr>
            <a:r>
              <a:rPr lang="en-US" dirty="0" smtClean="0"/>
              <a:t>On your</a:t>
            </a:r>
            <a:r>
              <a:rPr lang="en-US" baseline="0" dirty="0" smtClean="0"/>
              <a:t> Workspace home page, click SQL Workshop</a:t>
            </a:r>
          </a:p>
          <a:p>
            <a:pPr marL="457200" lvl="1" indent="-228600">
              <a:buFont typeface="+mj-lt"/>
              <a:buAutoNum type="arabicPeriod"/>
            </a:pPr>
            <a:r>
              <a:rPr lang="en-US" baseline="0" dirty="0" smtClean="0"/>
              <a:t>Click Utilities</a:t>
            </a:r>
          </a:p>
          <a:p>
            <a:pPr marL="457200" lvl="1" indent="-228600">
              <a:buFont typeface="+mj-lt"/>
              <a:buAutoNum type="arabicPeriod"/>
            </a:pPr>
            <a:r>
              <a:rPr lang="en-US" baseline="0" dirty="0" smtClean="0"/>
              <a:t>Click Data Workshop</a:t>
            </a:r>
          </a:p>
          <a:p>
            <a:pPr marL="457200" lvl="1" indent="-228600">
              <a:buFont typeface="+mj-lt"/>
              <a:buAutoNum type="arabicPeriod"/>
            </a:pPr>
            <a:r>
              <a:rPr lang="en-US" dirty="0" smtClean="0"/>
              <a:t>Under Data Load, locate XML Data. Click XML Data</a:t>
            </a:r>
          </a:p>
          <a:p>
            <a:pPr marL="457200" lvl="1" indent="-228600">
              <a:buFont typeface="+mj-lt"/>
              <a:buAutoNum type="arabicPeriod"/>
            </a:pPr>
            <a:r>
              <a:rPr lang="en-US" dirty="0" smtClean="0"/>
              <a:t>Verify the value for Schema is correct. For Table, select the table</a:t>
            </a:r>
            <a:r>
              <a:rPr lang="en-US" baseline="0" dirty="0" smtClean="0"/>
              <a:t> name for which you want to populate the data first in order. F</a:t>
            </a:r>
            <a:r>
              <a:rPr lang="en-US" dirty="0" smtClean="0"/>
              <a:t>or File, click Choose File, locate the XML file for the corresponding table that you selected, and double-click the file or click the file and then click Open. Click Load Data.</a:t>
            </a:r>
          </a:p>
          <a:p>
            <a:pPr marL="457200" lvl="1" indent="-228600">
              <a:buFont typeface="+mj-lt"/>
              <a:buAutoNum type="arabicPeriod"/>
            </a:pPr>
            <a:r>
              <a:rPr lang="en-US" dirty="0" smtClean="0"/>
              <a:t>Repeat steps above to load data in</a:t>
            </a:r>
            <a:r>
              <a:rPr lang="en-US" baseline="0" dirty="0" smtClean="0"/>
              <a:t> to all of the underlying tables of the application. Review the tables in SQL Workshop &gt; Object Browser to ensure the data has loaded successfully in all the tables.</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16</a:t>
            </a:fld>
            <a:endParaRPr lang="en-US" dirty="0"/>
          </a:p>
        </p:txBody>
      </p:sp>
    </p:spTree>
    <p:extLst>
      <p:ext uri="{BB962C8B-B14F-4D97-AF65-F5344CB8AC3E}">
        <p14:creationId xmlns:p14="http://schemas.microsoft.com/office/powerpoint/2010/main" xmlns="" val="181800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sz="1100" kern="1200" baseline="0" dirty="0" smtClean="0">
                <a:solidFill>
                  <a:schemeClr val="tx1"/>
                </a:solidFill>
                <a:latin typeface="+mn-lt"/>
                <a:ea typeface="+mn-ea"/>
                <a:cs typeface="+mn-cs"/>
              </a:rPr>
              <a:t>The target development environment should now have everything you need to continue developing the application. In the target APEX instance, navigate to the App Builder Home Page, click the Run icon for the application you migrated.</a:t>
            </a:r>
          </a:p>
        </p:txBody>
      </p:sp>
      <p:sp>
        <p:nvSpPr>
          <p:cNvPr id="4" name="Slide Number Placeholder 3"/>
          <p:cNvSpPr>
            <a:spLocks noGrp="1"/>
          </p:cNvSpPr>
          <p:nvPr>
            <p:ph type="sldNum" sz="quarter" idx="10"/>
          </p:nvPr>
        </p:nvSpPr>
        <p:spPr/>
        <p:txBody>
          <a:bodyPr/>
          <a:lstStyle/>
          <a:p>
            <a:fld id="{8C72D9AE-7182-4680-8F79-479C4181FF08}" type="slidenum">
              <a:rPr lang="en-US" smtClean="0"/>
              <a:pPr/>
              <a:t>17</a:t>
            </a:fld>
            <a:endParaRPr lang="en-US" dirty="0"/>
          </a:p>
        </p:txBody>
      </p:sp>
    </p:spTree>
    <p:extLst>
      <p:ext uri="{BB962C8B-B14F-4D97-AF65-F5344CB8AC3E}">
        <p14:creationId xmlns:p14="http://schemas.microsoft.com/office/powerpoint/2010/main" xmlns="" val="1798652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18</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p:spPr>
        <p:txBody>
          <a:bodyPr/>
          <a:lstStyle/>
          <a:p>
            <a:fld id="{9B4D4FB3-32F8-4D98-89AD-788513A2790A}" type="slidenum">
              <a:rPr lang="en-US">
                <a:latin typeface="Arial" pitchFamily="34" charset="0"/>
              </a:rPr>
              <a:pPr/>
              <a:t>19</a:t>
            </a:fld>
            <a:endParaRPr lang="en-US">
              <a:latin typeface="Arial" pitchFamily="34" charset="0"/>
            </a:endParaRPr>
          </a:p>
        </p:txBody>
      </p:sp>
      <p:sp>
        <p:nvSpPr>
          <p:cNvPr id="57347" name="Rectangle 2"/>
          <p:cNvSpPr>
            <a:spLocks noGrp="1" noRot="1" noChangeAspect="1" noChangeArrowheads="1" noTextEdit="1"/>
          </p:cNvSpPr>
          <p:nvPr>
            <p:ph type="sldImg"/>
          </p:nvPr>
        </p:nvSpPr>
        <p:spPr>
          <a:xfrm>
            <a:off x="385763" y="687388"/>
            <a:ext cx="6086475" cy="3425825"/>
          </a:xfrm>
          <a:ln w="12700" cap="flat">
            <a:solidFill>
              <a:schemeClr val="tx1"/>
            </a:solidFill>
          </a:ln>
        </p:spPr>
      </p:sp>
      <p:sp>
        <p:nvSpPr>
          <p:cNvPr id="57348" name="Rectangle 3"/>
          <p:cNvSpPr>
            <a:spLocks noGrp="1" noChangeArrowheads="1"/>
          </p:cNvSpPr>
          <p:nvPr>
            <p:ph type="body" idx="1"/>
          </p:nvPr>
        </p:nvSpPr>
        <p:spPr>
          <a:noFill/>
          <a:ln/>
        </p:spPr>
        <p:txBody>
          <a:bodyPr lIns="92075" tIns="46038" rIns="92075" bIns="46038"/>
          <a:lstStyle/>
          <a:p>
            <a:pPr eaLnBrk="1" hangingPunct="1"/>
            <a:endParaRPr lang="nl-NL" smtClean="0">
              <a:latin typeface="Times New Roman" pitchFamily="18" charset="0"/>
              <a:ea typeface="ＭＳ Ｐゴシック" pitchFamily="34" charset="-128"/>
            </a:endParaRPr>
          </a:p>
        </p:txBody>
      </p:sp>
    </p:spTree>
    <p:extLst>
      <p:ext uri="{BB962C8B-B14F-4D97-AF65-F5344CB8AC3E}">
        <p14:creationId xmlns:p14="http://schemas.microsoft.com/office/powerpoint/2010/main" xmlns="" val="377799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a:t>
            </a:fld>
            <a:endParaRPr lang="en-US" dirty="0"/>
          </a:p>
        </p:txBody>
      </p:sp>
    </p:spTree>
    <p:extLst>
      <p:ext uri="{BB962C8B-B14F-4D97-AF65-F5344CB8AC3E}">
        <p14:creationId xmlns:p14="http://schemas.microsoft.com/office/powerpoint/2010/main" xmlns="" val="1076093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20</a:t>
            </a:fld>
            <a:endParaRPr lang="en-US" dirty="0"/>
          </a:p>
        </p:txBody>
      </p:sp>
    </p:spTree>
    <p:extLst>
      <p:ext uri="{BB962C8B-B14F-4D97-AF65-F5344CB8AC3E}">
        <p14:creationId xmlns:p14="http://schemas.microsoft.com/office/powerpoint/2010/main" xmlns="" val="1712283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21</a:t>
            </a:fld>
            <a:endParaRPr lang="en-US" dirty="0"/>
          </a:p>
        </p:txBody>
      </p:sp>
    </p:spTree>
    <p:extLst>
      <p:ext uri="{BB962C8B-B14F-4D97-AF65-F5344CB8AC3E}">
        <p14:creationId xmlns:p14="http://schemas.microsoft.com/office/powerpoint/2010/main" xmlns="" val="3991295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22</a:t>
            </a:fld>
            <a:endParaRPr lang="en-US" dirty="0"/>
          </a:p>
        </p:txBody>
      </p:sp>
    </p:spTree>
    <p:extLst>
      <p:ext uri="{BB962C8B-B14F-4D97-AF65-F5344CB8AC3E}">
        <p14:creationId xmlns:p14="http://schemas.microsoft.com/office/powerpoint/2010/main" xmlns="" val="1242756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baseline="0" dirty="0" smtClean="0"/>
              <a:t>In this lesson, you learn how to migrate your application between environments. First, you export the application definition and the underlying database objects and data from your current development environment. Then, you import this application definition, database objects and data in to the target development environment. Finally, you test your application in the new environment.</a:t>
            </a:r>
          </a:p>
        </p:txBody>
      </p:sp>
      <p:sp>
        <p:nvSpPr>
          <p:cNvPr id="4" name="Slide Number Placeholder 3"/>
          <p:cNvSpPr>
            <a:spLocks noGrp="1"/>
          </p:cNvSpPr>
          <p:nvPr>
            <p:ph type="sldNum" sz="quarter" idx="10"/>
          </p:nvPr>
        </p:nvSpPr>
        <p:spPr/>
        <p:txBody>
          <a:bodyPr/>
          <a:lstStyle/>
          <a:p>
            <a:fld id="{8C72D9AE-7182-4680-8F79-479C4181FF08}" type="slidenum">
              <a:rPr lang="en-US" smtClean="0"/>
              <a:pPr/>
              <a:t>3</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An application written with Application Express can readily be moved from one environment to another. It is normal development practice to move an application from development to test to production. This generally involves exporting the application from development and importing it into the test or production environment. If the latest development also requires changes to database object structures, such as creating a new table or adding a new column, then a separate Database Definition Language (DDL) script should be written for updating the other environments. Similarly, if data needs to be manipulated, such as inserting or updating records, then a Data Manipulation Language (DML) script should be written.</a:t>
            </a:r>
          </a:p>
          <a:p>
            <a:r>
              <a:rPr lang="en-US" dirty="0" smtClean="0"/>
              <a:t>Migrating where you do your application development, for example from on-premise to the cloud, is much the same as the steps required for rolling out a new version of your application to test or production. However, rather than just providing scripts for the deltas between the current production and development environments, you need to create scripts for all of the database objects (DDL) and you need to move all of the data from development into the new environment.</a:t>
            </a:r>
            <a:br>
              <a:rPr lang="en-US" dirty="0" smtClean="0"/>
            </a:br>
            <a:r>
              <a:rPr lang="en-US" dirty="0" smtClean="0"/>
              <a:t>This section covers the steps required to move your development environment from one Oracle Application Express installation to another. </a:t>
            </a:r>
          </a:p>
          <a:p>
            <a:r>
              <a:rPr lang="en-US" dirty="0" smtClean="0"/>
              <a:t>To learn about Oracle Database Cloud,</a:t>
            </a:r>
            <a:r>
              <a:rPr lang="en-US" baseline="0" dirty="0" smtClean="0"/>
              <a:t> navigate to https://cloud.oracle.com. Then, click Database under Platform &gt; Data Management.</a:t>
            </a:r>
          </a:p>
          <a:p>
            <a:r>
              <a:rPr lang="en-US" b="1" baseline="0" dirty="0" smtClean="0"/>
              <a:t>Note</a:t>
            </a:r>
            <a:r>
              <a:rPr lang="en-US" baseline="0" dirty="0" smtClean="0"/>
              <a:t>: You cannot import an application into an earlier release of Application Express. For example, if you are exporting an application from a cloud instance that has Application Express 5.1, you can not import that application into an on-</a:t>
            </a:r>
            <a:r>
              <a:rPr lang="en-US" baseline="0" dirty="0" err="1" smtClean="0"/>
              <a:t>pemise</a:t>
            </a:r>
            <a:r>
              <a:rPr lang="en-US" baseline="0" dirty="0" smtClean="0"/>
              <a:t> instance that is only running Application Express 4.2. You will need to update the target Application Express environment prior to importing the application.</a:t>
            </a:r>
          </a:p>
          <a:p>
            <a:r>
              <a:rPr lang="en-US" baseline="0" dirty="0" smtClean="0"/>
              <a:t>Check the version of Application Express in both your current development environment and the environment you are migrating to. In any release of Application Express, check the bottom right corner for the version information.</a:t>
            </a:r>
          </a:p>
        </p:txBody>
      </p:sp>
      <p:sp>
        <p:nvSpPr>
          <p:cNvPr id="4" name="Slide Number Placeholder 3"/>
          <p:cNvSpPr>
            <a:spLocks noGrp="1"/>
          </p:cNvSpPr>
          <p:nvPr>
            <p:ph type="sldNum" sz="quarter" idx="10"/>
          </p:nvPr>
        </p:nvSpPr>
        <p:spPr/>
        <p:txBody>
          <a:bodyPr/>
          <a:lstStyle/>
          <a:p>
            <a:fld id="{8C72D9AE-7182-4680-8F79-479C4181FF08}" type="slidenum">
              <a:rPr lang="en-US" smtClean="0"/>
              <a:pPr/>
              <a:t>4</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The slide shows steps</a:t>
            </a:r>
            <a:r>
              <a:rPr lang="en-US" baseline="0" dirty="0" smtClean="0"/>
              <a:t> involved in migrating your application development between environments.</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5</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200" dirty="0" smtClean="0"/>
              <a:t>An application written in Application Express is stored as meta-data in the Oracle Database. As you define applications, pages, regions, items, and so forth, the definitions are saved in various tables defined within the Application Express Engine schema. When you export an application a single SQL file is created by extracting the application definitions from the meta-data tables. When importing the application, records are inserted (or updated if overwriting an existing application) into the Application Express meta-data tables, of the environment being imported into. Therefore, once an application is imported, all of the application definitions can be reviewed from the Application Builder, and the application can be run immediately. However, running the application will produce errors if the required database objects are not available in the workspace.</a:t>
            </a:r>
          </a:p>
          <a:p>
            <a:r>
              <a:rPr lang="en-US" sz="1200" b="1" dirty="0" smtClean="0"/>
              <a:t>Note</a:t>
            </a:r>
            <a:r>
              <a:rPr lang="en-US" sz="1200" dirty="0" smtClean="0"/>
              <a:t>: The export only captures the application definition, and does not export any of the underlying database objects or data that may be associated with the application. Application Express does include the ability to define installation and update scripts within Supporting Objects. However, developers must manually define these scripts. </a:t>
            </a:r>
          </a:p>
          <a:p>
            <a:r>
              <a:rPr lang="en-US" sz="1200" dirty="0" smtClean="0"/>
              <a:t>To export the application definition from your current development environment, perform the following steps:</a:t>
            </a:r>
          </a:p>
          <a:p>
            <a:pPr marL="457200" lvl="1" indent="-228600">
              <a:buFont typeface="+mj-lt"/>
              <a:buAutoNum type="arabicPeriod"/>
            </a:pPr>
            <a:r>
              <a:rPr lang="en-US" sz="1150" dirty="0" smtClean="0"/>
              <a:t>Navigate to the Home Page for your current application. Click Export / Import.</a:t>
            </a:r>
          </a:p>
          <a:p>
            <a:pPr marL="457200" lvl="1" indent="-228600">
              <a:buFont typeface="+mj-lt"/>
              <a:buAutoNum type="arabicPeriod"/>
            </a:pPr>
            <a:r>
              <a:rPr lang="en-US" sz="1150" dirty="0" smtClean="0"/>
              <a:t>Click Export.</a:t>
            </a:r>
            <a:endParaRPr lang="en-US" sz="1150"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6</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457200" lvl="1" indent="-228600">
              <a:buFont typeface="+mj-lt"/>
              <a:buAutoNum type="arabicPeriod" startAt="3"/>
            </a:pPr>
            <a:r>
              <a:rPr lang="en-US" sz="1150" dirty="0" smtClean="0"/>
              <a:t>Review the application details. The slide</a:t>
            </a:r>
            <a:r>
              <a:rPr lang="en-US" sz="1150" baseline="0" dirty="0" smtClean="0"/>
              <a:t> shows default selections for export preferences. You may want to set Yes for Export Private Interactive Reports and for Export with Original IDs. </a:t>
            </a:r>
            <a:r>
              <a:rPr lang="en-US" sz="1150" dirty="0" smtClean="0"/>
              <a:t>Exporting with the Original IDs will allow an export from the target environment to be re-imported back into this current environment, if necessary at some later date. Click Export.</a:t>
            </a:r>
          </a:p>
          <a:p>
            <a:pPr marL="457200" lvl="1" indent="-228600">
              <a:buFont typeface="+mj-lt"/>
              <a:buAutoNum type="arabicPeriod" startAt="3"/>
            </a:pPr>
            <a:r>
              <a:rPr lang="en-US" sz="1150" dirty="0" smtClean="0"/>
              <a:t>Save the exported file. Your application definition</a:t>
            </a:r>
            <a:r>
              <a:rPr lang="en-US" sz="1150" baseline="0" dirty="0" smtClean="0"/>
              <a:t> is saved as a </a:t>
            </a:r>
            <a:r>
              <a:rPr lang="en-US" sz="1150" b="1" baseline="0" dirty="0" smtClean="0"/>
              <a:t>.sql </a:t>
            </a:r>
            <a:r>
              <a:rPr lang="en-US" sz="1150" baseline="0" dirty="0" smtClean="0"/>
              <a:t>file. It is good practice to rename the export file and include a version or date so that subsequent exports do not overwrite previous exports. Creating a subdirectory, specifically for all of the files required for the migration, makes it easier to locate the files when using them within the target environment.</a:t>
            </a:r>
            <a:endParaRPr lang="en-US" sz="1150"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7</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200" dirty="0" smtClean="0"/>
              <a:t>After exporting</a:t>
            </a:r>
            <a:r>
              <a:rPr lang="en-US" sz="1200" baseline="0" dirty="0" smtClean="0"/>
              <a:t> the application definition from the current development environment, now you need to import the same into your target APEX environment. Perform the following steps:</a:t>
            </a:r>
          </a:p>
          <a:p>
            <a:pPr marL="457200" lvl="1" indent="-228600">
              <a:buFont typeface="+mj-lt"/>
              <a:buAutoNum type="arabicPeriod"/>
            </a:pPr>
            <a:r>
              <a:rPr lang="en-US" sz="1150" dirty="0" smtClean="0"/>
              <a:t>Log into your target Application Express environment. Navigate to the Application Builder Home Page. Click Import.</a:t>
            </a:r>
          </a:p>
          <a:p>
            <a:pPr marL="457200" lvl="1" indent="-228600">
              <a:buFont typeface="+mj-lt"/>
              <a:buAutoNum type="arabicPeriod"/>
            </a:pPr>
            <a:r>
              <a:rPr lang="en-US" sz="1150" dirty="0" smtClean="0"/>
              <a:t>For Import File, click Choose File. In the operating system File Browser, navigate to the subdirectory where you saved the export file. Locate the export file, and double-click the file or click the file and then click Open.</a:t>
            </a:r>
            <a:br>
              <a:rPr lang="en-US" sz="1150" dirty="0" smtClean="0"/>
            </a:br>
            <a:r>
              <a:rPr lang="en-US" sz="1150" b="1" dirty="0" smtClean="0"/>
              <a:t>Note</a:t>
            </a:r>
            <a:r>
              <a:rPr lang="en-US" sz="1150" dirty="0" smtClean="0"/>
              <a:t>: Some of the labels outlined in the steps may be different based on the browser you are using. Verify that the File Type is Database Application, Page or Component Export. Click Next.</a:t>
            </a:r>
          </a:p>
          <a:p>
            <a:pPr marL="457200" lvl="1" indent="-228600">
              <a:buFont typeface="+mj-lt"/>
              <a:buAutoNum type="arabicPeriod"/>
            </a:pPr>
            <a:r>
              <a:rPr lang="en-US" sz="1050" b="0" i="0" kern="1200" dirty="0" smtClean="0">
                <a:solidFill>
                  <a:schemeClr val="tx1"/>
                </a:solidFill>
                <a:latin typeface="+mn-lt"/>
                <a:ea typeface="+mn-ea"/>
                <a:cs typeface="+mn-cs"/>
              </a:rPr>
              <a:t>For the File Import Confirmation step, click Next.</a:t>
            </a:r>
            <a:endParaRPr lang="en-US" sz="1150" b="0" dirty="0" smtClean="0"/>
          </a:p>
          <a:p>
            <a:pPr marL="457200" lvl="1" indent="-228600">
              <a:buFont typeface="+mj-lt"/>
              <a:buAutoNum type="arabicPeriod"/>
            </a:pPr>
            <a:endParaRPr lang="en-US" sz="1150" dirty="0" smtClean="0"/>
          </a:p>
          <a:p>
            <a:pPr marL="457200" lvl="1" indent="-228600">
              <a:buFont typeface="+mj-lt"/>
              <a:buAutoNum type="arabicPeriod"/>
            </a:pPr>
            <a:endParaRPr lang="en-US" sz="1150" dirty="0" smtClean="0"/>
          </a:p>
          <a:p>
            <a:pPr marL="457200" lvl="1" indent="-228600">
              <a:buFont typeface="+mj-lt"/>
              <a:buAutoNum type="arabicPeriod"/>
            </a:pPr>
            <a:endParaRPr lang="en-US" sz="1150" dirty="0" smtClean="0"/>
          </a:p>
          <a:p>
            <a:pPr marL="457200" lvl="1" indent="-228600">
              <a:buFont typeface="+mj-lt"/>
              <a:buAutoNum type="arabicPeriod"/>
            </a:pPr>
            <a:endParaRPr lang="en-US" sz="1150"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8</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457200" lvl="1" indent="-228600">
              <a:buFont typeface="+mj-lt"/>
              <a:buAutoNum type="arabicPeriod" startAt="4"/>
            </a:pPr>
            <a:endParaRPr lang="en-US" sz="1150" dirty="0" smtClean="0"/>
          </a:p>
          <a:p>
            <a:pPr marL="457200" lvl="1" indent="-228600">
              <a:buFont typeface="+mj-lt"/>
              <a:buAutoNum type="arabicPeriod" startAt="4"/>
            </a:pPr>
            <a:r>
              <a:rPr lang="en-US" sz="1150" dirty="0" smtClean="0"/>
              <a:t>The slide shows the</a:t>
            </a:r>
            <a:r>
              <a:rPr lang="en-US" sz="1150" baseline="0" dirty="0" smtClean="0"/>
              <a:t> default selection in the wizard. </a:t>
            </a:r>
            <a:r>
              <a:rPr lang="en-US" sz="1150" dirty="0" smtClean="0"/>
              <a:t>For ease of reference it is preferable to keep the same Application Id in the target development environment. However, this may not be viable, in which case assigning a new application Id will need to be used. For the Install step, verify the Parsing Schema is correct, and verify the Build Status is Run and Build Application.</a:t>
            </a:r>
            <a:r>
              <a:rPr lang="en-US" sz="1150" baseline="0" dirty="0" smtClean="0"/>
              <a:t> </a:t>
            </a:r>
            <a:r>
              <a:rPr lang="en-US" sz="1150" dirty="0" smtClean="0"/>
              <a:t>Click Install Application. </a:t>
            </a:r>
            <a:br>
              <a:rPr lang="en-US" sz="1150" dirty="0" smtClean="0"/>
            </a:br>
            <a:r>
              <a:rPr lang="en-US" sz="1150" b="1" dirty="0" smtClean="0"/>
              <a:t>Note</a:t>
            </a:r>
            <a:r>
              <a:rPr lang="en-US" sz="1150" dirty="0" smtClean="0"/>
              <a:t>: The majority of Application Express workspaces are only associated with a single schema. As such the Parsing Schema will not need to be updated as it will default to the only associated schema. </a:t>
            </a:r>
          </a:p>
          <a:p>
            <a:pPr marL="457200" lvl="1" indent="-228600">
              <a:buFont typeface="+mj-lt"/>
              <a:buAutoNum type="arabicPeriod" startAt="4"/>
            </a:pPr>
            <a:r>
              <a:rPr lang="en-US" sz="1150" dirty="0" smtClean="0"/>
              <a:t>You have installed the application in your target environment. However, until you have imported the database objects (tables) and data, you will get errors when you try and run the application. To</a:t>
            </a:r>
            <a:r>
              <a:rPr lang="en-US" sz="1150" baseline="0" dirty="0" smtClean="0"/>
              <a:t> view the application pages, click Edit Application.</a:t>
            </a:r>
            <a:endParaRPr lang="en-US" sz="1150"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9</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1AB1A54-131B-434B-AAD1-AD1F7D7DAA2B}" type="datetime1">
              <a:rPr lang="en-US"/>
              <a:pPr/>
              <a:t>6/21/2017</a:t>
            </a:fld>
            <a:endParaRPr dirty="0"/>
          </a:p>
        </p:txBody>
      </p:sp>
      <p:pic>
        <p:nvPicPr>
          <p:cNvPr id="14" name="Oracle red badge logo" descr="Oracle logo in white on red staging background"/>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5" name="TextBox 14"/>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75000"/>
                  </a:schemeClr>
                </a:solidFill>
              </a:rPr>
              <a:t>Copyright © 2014 Oracle and/or its affiliates. All rights reserved.  </a:t>
            </a:r>
            <a:r>
              <a:rPr sz="800" dirty="0" smtClean="0">
                <a:solidFill>
                  <a:schemeClr val="tx1">
                    <a:lumMod val="75000"/>
                  </a:schemeClr>
                </a:solidFill>
              </a:rPr>
              <a:t>|</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p14="http://schemas.microsoft.com/office/powerpoint/2010/main" xmlns="" val="39932002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7" name="Group 6"/>
          <p:cNvGrpSpPr/>
          <p:nvPr/>
        </p:nvGrpSpPr>
        <p:grpSpPr bwMode="gray">
          <a:xfrm>
            <a:off x="-287" y="0"/>
            <a:ext cx="12189399" cy="6858000"/>
            <a:chOff x="-287" y="0"/>
            <a:chExt cx="12189399" cy="6858000"/>
          </a:xfrm>
        </p:grpSpPr>
        <p:sp>
          <p:nvSpPr>
            <p:cNvPr id="9" name="Rectangle 8"/>
            <p:cNvSpPr/>
            <p:nvPr/>
          </p:nvSpPr>
          <p:spPr bwMode="gray">
            <a:xfrm>
              <a:off x="-287" y="0"/>
              <a:ext cx="193962"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11995151" y="5854"/>
              <a:ext cx="193960"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531813" y="2600324"/>
            <a:ext cx="11125200" cy="1371600"/>
          </a:xfrm>
        </p:spPr>
        <p:txBody>
          <a:bodyPr anchor="b">
            <a:noAutofit/>
          </a:bodyPr>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noAutofit/>
          </a:bodyPr>
          <a:lstStyle>
            <a:lvl1pPr>
              <a:defRPr>
                <a:solidFill>
                  <a:schemeClr val="bg1">
                    <a:lumMod val="60000"/>
                    <a:lumOff val="40000"/>
                  </a:schemeClr>
                </a:solidFill>
              </a:defRPr>
            </a:lvl1pPr>
          </a:lstStyle>
          <a:p>
            <a:fld id="{19816439-F3A6-4E53-9E59-0015DD1FA257}" type="datetime1">
              <a:rPr lang="en-US"/>
              <a:pPr/>
              <a:t>6/21/2017</a:t>
            </a:fld>
            <a:endParaRPr dirty="0"/>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3" name="TextBox 14"/>
          <p:cNvSpPr txBox="1"/>
          <p:nvPr userDrawn="1"/>
        </p:nvSpPr>
        <p:spPr>
          <a:xfrm>
            <a:off x="2894012" y="6477000"/>
            <a:ext cx="9144000" cy="152400"/>
          </a:xfrm>
          <a:prstGeom prst="rect">
            <a:avLst/>
          </a:prstGeom>
          <a:noFill/>
        </p:spPr>
        <p:txBody>
          <a:bodyPr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sz="800" dirty="0">
                <a:solidFill>
                  <a:schemeClr val="bg1"/>
                </a:solidFill>
              </a:rPr>
              <a:t>Copyright © </a:t>
            </a:r>
            <a:r>
              <a:rPr sz="800" dirty="0" smtClean="0">
                <a:solidFill>
                  <a:schemeClr val="bg1"/>
                </a:solidFill>
              </a:rPr>
              <a:t>201</a:t>
            </a:r>
            <a:r>
              <a:rPr lang="en-US" sz="800" dirty="0" smtClean="0">
                <a:solidFill>
                  <a:schemeClr val="bg1"/>
                </a:solidFill>
              </a:rPr>
              <a:t>7</a:t>
            </a:r>
            <a:r>
              <a:rPr sz="800" dirty="0" smtClean="0">
                <a:solidFill>
                  <a:schemeClr val="bg1"/>
                </a:solidFill>
              </a:rPr>
              <a:t> </a:t>
            </a:r>
            <a:r>
              <a:rPr sz="800" dirty="0">
                <a:solidFill>
                  <a:schemeClr val="bg1"/>
                </a:solidFill>
              </a:rPr>
              <a:t>Oracle and/or its affiliates. All rights reserved</a:t>
            </a:r>
            <a:r>
              <a:rPr sz="800" dirty="0" smtClean="0">
                <a:solidFill>
                  <a:schemeClr val="bg1"/>
                </a:solidFill>
              </a:rPr>
              <a:t>.</a:t>
            </a:r>
            <a:r>
              <a:rPr lang="en-US" sz="800" dirty="0" smtClean="0">
                <a:solidFill>
                  <a:schemeClr val="bg1"/>
                </a:solidFill>
              </a:rPr>
              <a:t> Licensed under the Creative Commons Attribution 4.0 International License as shown at https://creativecommons.org/licenses/by/4.0/legalcode. </a:t>
            </a:r>
            <a:r>
              <a:rPr sz="800" dirty="0" smtClean="0">
                <a:solidFill>
                  <a:schemeClr val="bg1"/>
                </a:solidFill>
              </a:rPr>
              <a:t>  |</a:t>
            </a:r>
            <a:r>
              <a:rPr lang="en-US" sz="800" dirty="0" smtClean="0">
                <a:solidFill>
                  <a:schemeClr val="bg1"/>
                </a:solidFill>
              </a:rPr>
              <a:t> </a:t>
            </a:r>
            <a:fld id="{A9DDA97E-E47D-48CF-8D55-7AA96BB8F930}" type="slidenum">
              <a:rPr lang="en-US" sz="800" smtClean="0">
                <a:solidFill>
                  <a:schemeClr val="bg1"/>
                </a:solidFill>
              </a:rPr>
              <a:pPr/>
              <a:t>‹#›</a:t>
            </a:fld>
            <a:endParaRPr sz="800" dirty="0">
              <a:solidFill>
                <a:schemeClr val="bg1"/>
              </a:solidFill>
            </a:endParaRPr>
          </a:p>
        </p:txBody>
      </p:sp>
    </p:spTree>
    <p:extLst>
      <p:ext uri="{BB962C8B-B14F-4D97-AF65-F5344CB8AC3E}">
        <p14:creationId xmlns:p14="http://schemas.microsoft.com/office/powerpoint/2010/main" xmlns=""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descr="A photo of your product can be included here"/>
          <p:cNvSpPr>
            <a:spLocks noGrp="1"/>
          </p:cNvSpPr>
          <p:nvPr>
            <p:ph type="pic" idx="1"/>
          </p:nvPr>
        </p:nvSpPr>
        <p:spPr>
          <a:xfrm>
            <a:off x="5588456" y="533400"/>
            <a:ext cx="6068558" cy="5410200"/>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CFF0A86-8A92-4FBC-80CD-36517BAA55B7}" type="datetime1">
              <a:rPr lang="en-US"/>
              <a:pPr/>
              <a:t>6/21/2017</a:t>
            </a:fld>
            <a:endParaRPr dirty="0"/>
          </a:p>
        </p:txBody>
      </p:sp>
    </p:spTree>
    <p:extLst>
      <p:ext uri="{BB962C8B-B14F-4D97-AF65-F5344CB8AC3E}">
        <p14:creationId xmlns:p14="http://schemas.microsoft.com/office/powerpoint/2010/main" xmlns="" val="26703705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E11BFD-AD4C-4A98-9D38-1958507EA4E5}" type="datetime1">
              <a:rPr lang="en-US" smtClean="0"/>
              <a:pPr/>
              <a:t>6/21/2017</a:t>
            </a:fld>
            <a:endParaRPr lang="en-US" dirty="0"/>
          </a:p>
        </p:txBody>
      </p:sp>
      <p:sp>
        <p:nvSpPr>
          <p:cNvPr id="6" name="Picture Placeholder 2" descr="If presenting remotely, you can insert your photo here"/>
          <p:cNvSpPr>
            <a:spLocks noGrp="1" noChangeAspect="1"/>
          </p:cNvSpPr>
          <p:nvPr>
            <p:ph type="pic" idx="1"/>
          </p:nvPr>
        </p:nvSpPr>
        <p:spPr>
          <a:xfrm>
            <a:off x="2285999" y="1828800"/>
            <a:ext cx="3474720" cy="3841445"/>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1" name="Text Placeholder 10"/>
          <p:cNvSpPr>
            <a:spLocks noGrp="1"/>
          </p:cNvSpPr>
          <p:nvPr>
            <p:ph type="body" sz="quarter" idx="14"/>
          </p:nvPr>
        </p:nvSpPr>
        <p:spPr>
          <a:xfrm>
            <a:off x="6035040" y="1828799"/>
            <a:ext cx="5102352"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xmlns="" val="15962563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a:pPr/>
              <a:t>6/21/2017</a:t>
            </a:fld>
            <a:endParaRPr dirty="0"/>
          </a:p>
        </p:txBody>
      </p:sp>
    </p:spTree>
    <p:extLst>
      <p:ext uri="{BB962C8B-B14F-4D97-AF65-F5344CB8AC3E}">
        <p14:creationId xmlns:p14="http://schemas.microsoft.com/office/powerpoint/2010/main" xmlns="" val="945098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8" name="Picture Placeholder 15" descr="Customer photo can be included here"/>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a:pPr/>
              <a:t>6/21/2017</a:t>
            </a:fld>
            <a:endParaRPr dirty="0"/>
          </a:p>
        </p:txBody>
      </p:sp>
    </p:spTree>
    <p:extLst>
      <p:ext uri="{BB962C8B-B14F-4D97-AF65-F5344CB8AC3E}">
        <p14:creationId xmlns:p14="http://schemas.microsoft.com/office/powerpoint/2010/main" xmlns="" val="10277668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189F9BA-FB97-45D5-8F27-56629FBBC98C}" type="datetime1">
              <a:rPr lang="en-US"/>
              <a:pPr/>
              <a:t>6/21/2017</a:t>
            </a:fld>
            <a:endParaRPr dirty="0"/>
          </a:p>
        </p:txBody>
      </p:sp>
    </p:spTree>
    <p:extLst>
      <p:ext uri="{BB962C8B-B14F-4D97-AF65-F5344CB8AC3E}">
        <p14:creationId xmlns:p14="http://schemas.microsoft.com/office/powerpoint/2010/main" xmlns="" val="5201661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A91E92C-9068-4C32-AE92-C97502324FE4}" type="datetime1">
              <a:rPr lang="en-US"/>
              <a:pPr/>
              <a:t>6/21/2017</a:t>
            </a:fld>
            <a:endParaRPr dirty="0"/>
          </a:p>
        </p:txBody>
      </p:sp>
    </p:spTree>
    <p:extLst>
      <p:ext uri="{BB962C8B-B14F-4D97-AF65-F5344CB8AC3E}">
        <p14:creationId xmlns:p14="http://schemas.microsoft.com/office/powerpoint/2010/main" xmlns="" val="533714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5EDC5EE-48A0-4FB5-B27F-88FDBE6F1684}" type="datetime1">
              <a:rPr lang="en-US"/>
              <a:pPr/>
              <a:t>6/21/2017</a:t>
            </a:fld>
            <a:endParaRPr dirty="0"/>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xmlns="" val="12263345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dirty="0"/>
          </a:p>
        </p:txBody>
      </p: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CED5-6656-4A7A-BB77-071ABD96C5A2}" type="datetime1">
              <a:rPr lang="en-US"/>
              <a:pPr/>
              <a:t>6/21/2017</a:t>
            </a:fld>
            <a:endParaRPr dirty="0"/>
          </a:p>
        </p:txBody>
      </p:sp>
    </p:spTree>
    <p:extLst>
      <p:ext uri="{BB962C8B-B14F-4D97-AF65-F5344CB8AC3E}">
        <p14:creationId xmlns:p14="http://schemas.microsoft.com/office/powerpoint/2010/main" xmlns="" val="24281250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2" name="Title 1" descr="A large metric can be called out here in font size 166pt, Calibri"/>
          <p:cNvSpPr>
            <a:spLocks noGrp="1"/>
          </p:cNvSpPr>
          <p:nvPr>
            <p:ph type="title" hasCustomPrompt="1"/>
          </p:nvPr>
        </p:nvSpPr>
        <p:spPr>
          <a:xfrm>
            <a:off x="760412" y="1524000"/>
            <a:ext cx="4076700" cy="2743200"/>
          </a:xfrm>
        </p:spPr>
        <p:txBody>
          <a:bodyPr anchor="ctr"/>
          <a:lstStyle>
            <a:lvl1pPr algn="r">
              <a:defRPr sz="16600" b="1">
                <a:solidFill>
                  <a:schemeClr val="accent5"/>
                </a:solidFill>
              </a:defRPr>
            </a:lvl1pPr>
          </a:lstStyle>
          <a:p>
            <a:r>
              <a:rPr lang="en-US" dirty="0" smtClean="0"/>
              <a:t>XX</a:t>
            </a:r>
            <a:endParaRPr lang="en-US" dirty="0"/>
          </a:p>
        </p:txBody>
      </p:sp>
      <p:sp>
        <p:nvSpPr>
          <p:cNvPr id="12" name="Text Placeholder 11"/>
          <p:cNvSpPr>
            <a:spLocks noGrp="1"/>
          </p:cNvSpPr>
          <p:nvPr>
            <p:ph type="body" sz="quarter" idx="15"/>
          </p:nvPr>
        </p:nvSpPr>
        <p:spPr>
          <a:xfrm>
            <a:off x="5256213" y="1524000"/>
            <a:ext cx="50292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CED5-6656-4A7A-BB77-071ABD96C5A2}" type="datetime1">
              <a:rPr lang="en-US"/>
              <a:pPr/>
              <a:t>6/21/2017</a:t>
            </a:fld>
            <a:endParaRPr dirty="0"/>
          </a:p>
        </p:txBody>
      </p:sp>
    </p:spTree>
    <p:extLst>
      <p:ext uri="{BB962C8B-B14F-4D97-AF65-F5344CB8AC3E}">
        <p14:creationId xmlns:p14="http://schemas.microsoft.com/office/powerpoint/2010/main" xmlns="" val="37393865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CD2CDC6-9352-4ED5-B272-74DDB6DCFEAF}" type="datetime1">
              <a:rPr lang="en-US"/>
              <a:pPr/>
              <a:t>6/21/2017</a:t>
            </a:fld>
            <a:endParaRPr dirty="0"/>
          </a:p>
        </p:txBody>
      </p:sp>
      <p:pic>
        <p:nvPicPr>
          <p:cNvPr id="9" name="Oracle red badge logo" descr="Oracle logo in white on red staging background"/>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2" name="TextBox 11"/>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75000"/>
                  </a:schemeClr>
                </a:solidFill>
              </a:rPr>
              <a:t>Copyright © 2014 Oracle and/or its affiliates. All rights reserved.  </a:t>
            </a:r>
            <a:r>
              <a:rPr sz="800" dirty="0" smtClean="0">
                <a:solidFill>
                  <a:schemeClr val="tx1">
                    <a:lumMod val="75000"/>
                  </a:schemeClr>
                </a:solidFill>
              </a:rPr>
              <a:t>|</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p14="http://schemas.microsoft.com/office/powerpoint/2010/main" xmlns="" val="24041574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noAutofit/>
          </a:bodyPr>
          <a:lstStyle/>
          <a:p>
            <a:fld id="{35287FB7-DD26-4AD5-8D24-298016D86790}" type="datetime1">
              <a:rPr lang="en-US"/>
              <a:pPr/>
              <a:t>6/21/2017</a:t>
            </a:fld>
            <a:endParaRPr dirty="0"/>
          </a:p>
        </p:txBody>
      </p:sp>
    </p:spTree>
    <p:extLst>
      <p:ext uri="{BB962C8B-B14F-4D97-AF65-F5344CB8AC3E}">
        <p14:creationId xmlns:p14="http://schemas.microsoft.com/office/powerpoint/2010/main" xmlns="" val="37870018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2D99EC-ABE5-42A5-B15B-B8C044BE7365}" type="datetime1">
              <a:rPr lang="en-US"/>
              <a:pPr/>
              <a:t>6/21/2017</a:t>
            </a:fld>
            <a:endParaRPr dirty="0"/>
          </a:p>
        </p:txBody>
      </p:sp>
    </p:spTree>
    <p:extLst>
      <p:ext uri="{BB962C8B-B14F-4D97-AF65-F5344CB8AC3E}">
        <p14:creationId xmlns:p14="http://schemas.microsoft.com/office/powerpoint/2010/main" xmlns="" val="33376993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dirty="0"/>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Date Placeholder 2"/>
          <p:cNvSpPr>
            <a:spLocks noGrp="1"/>
          </p:cNvSpPr>
          <p:nvPr>
            <p:ph type="dt" sz="half" idx="10"/>
          </p:nvPr>
        </p:nvSpPr>
        <p:spPr/>
        <p:txBody>
          <a:bodyPr/>
          <a:lstStyle/>
          <a:p>
            <a:fld id="{CD2D53DD-9B43-42E6-B664-927F3AEBDA21}" type="datetime1">
              <a:rPr lang="en-US"/>
              <a:pPr/>
              <a:t>6/21/2017</a:t>
            </a:fld>
            <a:endParaRPr dirty="0"/>
          </a:p>
        </p:txBody>
      </p:sp>
    </p:spTree>
    <p:extLst>
      <p:ext uri="{BB962C8B-B14F-4D97-AF65-F5344CB8AC3E}">
        <p14:creationId xmlns:p14="http://schemas.microsoft.com/office/powerpoint/2010/main" xmlns="" val="4163620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3D265-744D-4F8C-A86B-A5B53F14B0D6}" type="datetime1">
              <a:rPr lang="en-US"/>
              <a:pPr/>
              <a:t>6/21/2017</a:t>
            </a:fld>
            <a:endParaRPr dirty="0"/>
          </a:p>
        </p:txBody>
      </p:sp>
    </p:spTree>
    <p:extLst>
      <p:ext uri="{BB962C8B-B14F-4D97-AF65-F5344CB8AC3E}">
        <p14:creationId xmlns:p14="http://schemas.microsoft.com/office/powerpoint/2010/main" xmlns="" val="36082293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descr="Chart using colors from the approved palette included here"/>
          <p:cNvSpPr>
            <a:spLocks noGrp="1"/>
          </p:cNvSpPr>
          <p:nvPr>
            <p:ph idx="1"/>
          </p:nvPr>
        </p:nvSpPr>
        <p:spPr>
          <a:xfrm>
            <a:off x="531662" y="1524000"/>
            <a:ext cx="758952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7288" y="1524001"/>
            <a:ext cx="2879725"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C216A-5BF3-4B4A-AA09-367DB23952FA}" type="datetime1">
              <a:rPr lang="en-US"/>
              <a:pPr/>
              <a:t>6/21/2017</a:t>
            </a:fld>
            <a:endParaRPr dirty="0"/>
          </a:p>
        </p:txBody>
      </p:sp>
    </p:spTree>
    <p:extLst>
      <p:ext uri="{BB962C8B-B14F-4D97-AF65-F5344CB8AC3E}">
        <p14:creationId xmlns:p14="http://schemas.microsoft.com/office/powerpoint/2010/main" xmlns="" val="34578507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4-color photo can be included here"/>
          <p:cNvSpPr>
            <a:spLocks noGrp="1"/>
          </p:cNvSpPr>
          <p:nvPr>
            <p:ph type="pic" idx="1"/>
          </p:nvPr>
        </p:nvSpPr>
        <p:spPr bwMode="gray">
          <a:xfrm>
            <a:off x="531813" y="1524000"/>
            <a:ext cx="6095999" cy="4416725"/>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3E2FA5-E451-48BD-84C5-AAF06D19CB12}" type="datetime1">
              <a:rPr lang="en-US"/>
              <a:pPr/>
              <a:t>6/21/2017</a:t>
            </a:fld>
            <a:endParaRPr dirty="0"/>
          </a:p>
        </p:txBody>
      </p:sp>
    </p:spTree>
    <p:extLst>
      <p:ext uri="{BB962C8B-B14F-4D97-AF65-F5344CB8AC3E}">
        <p14:creationId xmlns:p14="http://schemas.microsoft.com/office/powerpoint/2010/main" xmlns="" val="30582747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Picture Placeholder 2" descr="Two 4-color photos can be included here"/>
          <p:cNvSpPr>
            <a:spLocks noGrp="1"/>
          </p:cNvSpPr>
          <p:nvPr>
            <p:ph type="pic" idx="1"/>
          </p:nvPr>
        </p:nvSpPr>
        <p:spPr bwMode="gray">
          <a:xfrm>
            <a:off x="531813"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6246812"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64933-8490-48F1-856F-778E124FF883}" type="datetime1">
              <a:rPr lang="en-US"/>
              <a:pPr/>
              <a:t>6/21/2017</a:t>
            </a:fld>
            <a:endParaRPr dirty="0"/>
          </a:p>
        </p:txBody>
      </p:sp>
    </p:spTree>
    <p:extLst>
      <p:ext uri="{BB962C8B-B14F-4D97-AF65-F5344CB8AC3E}">
        <p14:creationId xmlns:p14="http://schemas.microsoft.com/office/powerpoint/2010/main" xmlns="" val="9089822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Three 4-color photos can be included here"/>
          <p:cNvSpPr>
            <a:spLocks noGrp="1"/>
          </p:cNvSpPr>
          <p:nvPr>
            <p:ph type="pic" idx="1"/>
          </p:nvPr>
        </p:nvSpPr>
        <p:spPr bwMode="gray">
          <a:xfrm>
            <a:off x="531813"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435705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3" name="Picture Placeholder 2"/>
          <p:cNvSpPr>
            <a:spLocks noGrp="1"/>
          </p:cNvSpPr>
          <p:nvPr>
            <p:ph type="pic" idx="15"/>
          </p:nvPr>
        </p:nvSpPr>
        <p:spPr bwMode="gray">
          <a:xfrm>
            <a:off x="818229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F5346-BDDE-46E4-B222-C487F9E706DD}" type="datetime1">
              <a:rPr lang="en-US"/>
              <a:pPr/>
              <a:t>6/21/2017</a:t>
            </a:fld>
            <a:endParaRPr dirty="0"/>
          </a:p>
        </p:txBody>
      </p:sp>
    </p:spTree>
    <p:extLst>
      <p:ext uri="{BB962C8B-B14F-4D97-AF65-F5344CB8AC3E}">
        <p14:creationId xmlns:p14="http://schemas.microsoft.com/office/powerpoint/2010/main" xmlns="" val="2790854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dirty="0"/>
          </a:p>
        </p:txBody>
      </p:sp>
      <p:pic>
        <p:nvPicPr>
          <p:cNvPr id="2" name="Picture 1" descr="Photos, screen captures, graphics can be inserted in a white mobile phone and tablet"/>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16717" y="1522826"/>
            <a:ext cx="6495366" cy="4567423"/>
          </a:xfrm>
          <a:prstGeom prst="rect">
            <a:avLst/>
          </a:prstGeom>
        </p:spPr>
      </p:pic>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2" name="Picture 11" descr="Photos, screen captures, graphics can be inserted in a white mobile phone and tablet"/>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a:stretch/>
        </p:blipFill>
        <p:spPr>
          <a:xfrm>
            <a:off x="1770062" y="1828800"/>
            <a:ext cx="1840875" cy="3887139"/>
          </a:xfrm>
          <a:prstGeom prst="rect">
            <a:avLst/>
          </a:prstGeom>
        </p:spPr>
      </p:pic>
      <p:sp>
        <p:nvSpPr>
          <p:cNvPr id="13" name="Picture Placeholder 2"/>
          <p:cNvSpPr>
            <a:spLocks noGrp="1"/>
          </p:cNvSpPr>
          <p:nvPr>
            <p:ph type="pic" idx="1"/>
          </p:nvPr>
        </p:nvSpPr>
        <p:spPr bwMode="gray">
          <a:xfrm>
            <a:off x="1888693" y="23726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p14="http://schemas.microsoft.com/office/powerpoint/2010/main" xmlns="" val="7454445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noAutofit/>
          </a:bodyPr>
          <a:lstStyle>
            <a:lvl1pPr algn="l">
              <a:defRPr sz="3600" b="0"/>
            </a:lvl1pPr>
          </a:lstStyle>
          <a:p>
            <a:r>
              <a:rPr lang="en-US" smtClean="0"/>
              <a:t>Click to edit Master title style</a:t>
            </a:r>
            <a:endParaRPr dirty="0"/>
          </a:p>
        </p:txBody>
      </p:sp>
      <p:pic>
        <p:nvPicPr>
          <p:cNvPr id="13" name="Picture 12" descr="Photos, screen captures, graphics can be inserted in a white mobile phone and tablet"/>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10" name="Picture 9" descr="Photos, screen captures, graphics can be inserted in a white mobile phone and tablet"/>
          <p:cNvPicPr>
            <a:picLocks noChangeAspect="1"/>
          </p:cNvPicPr>
          <p:nvPr/>
        </p:nvPicPr>
        <p:blipFill rotWithShape="1">
          <a:blip r:embed="rId3" cstate="print">
            <a:extLst>
              <a:ext uri="{28A0092B-C50C-407E-A947-70E740481C1C}">
                <a14:useLocalDpi xmlns:a14="http://schemas.microsoft.com/office/drawing/2010/main" xmlns="" val="0"/>
              </a:ext>
            </a:extLst>
          </a:blip>
          <a:srcRect r="7518"/>
          <a:stretch/>
        </p:blipFill>
        <p:spPr>
          <a:xfrm rot="5400000">
            <a:off x="5748377" y="1113567"/>
            <a:ext cx="6007047" cy="4567423"/>
          </a:xfrm>
          <a:prstGeom prst="rect">
            <a:avLst/>
          </a:prstGeom>
        </p:spPr>
      </p:pic>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spTree>
    <p:extLst>
      <p:ext uri="{BB962C8B-B14F-4D97-AF65-F5344CB8AC3E}">
        <p14:creationId xmlns:p14="http://schemas.microsoft.com/office/powerpoint/2010/main" xmlns="" val="27206340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userDrawn="1"/>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7C7481E7-6827-45FD-8717-13B961EEBD99}" type="datetime1">
              <a:rPr lang="en-US"/>
              <a:pPr/>
              <a:t>6/21/2017</a:t>
            </a:fld>
            <a:endParaRPr dirty="0"/>
          </a:p>
        </p:txBody>
      </p:sp>
      <p:pic>
        <p:nvPicPr>
          <p:cNvPr id="12"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4" name="TextBox 13"/>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p14="http://schemas.microsoft.com/office/powerpoint/2010/main" xmlns=""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xmlns="" val="0"/>
              </a:ext>
            </a:extLst>
          </a:blip>
          <a:stretch>
            <a:fillRect/>
          </a:stretch>
        </p:blipFill>
        <p:spPr>
          <a:xfrm>
            <a:off x="4257675" y="1584167"/>
            <a:ext cx="5829300" cy="4109594"/>
          </a:xfrm>
          <a:prstGeom prst="rect">
            <a:avLst/>
          </a:prstGeom>
        </p:spPr>
      </p:pic>
      <p:sp>
        <p:nvSpPr>
          <p:cNvPr id="16" name="Picture Placeholder 2"/>
          <p:cNvSpPr>
            <a:spLocks noGrp="1"/>
          </p:cNvSpPr>
          <p:nvPr>
            <p:ph type="pic" idx="13"/>
          </p:nvPr>
        </p:nvSpPr>
        <p:spPr bwMode="gray">
          <a:xfrm>
            <a:off x="4532312" y="1971675"/>
            <a:ext cx="5246688" cy="33242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761299" y="1981200"/>
            <a:ext cx="1877251" cy="3634952"/>
          </a:xfrm>
          <a:prstGeom prst="rect">
            <a:avLst/>
          </a:prstGeom>
        </p:spPr>
      </p:pic>
      <p:sp>
        <p:nvSpPr>
          <p:cNvPr id="18" name="Picture Placeholder 2"/>
          <p:cNvSpPr>
            <a:spLocks noGrp="1"/>
          </p:cNvSpPr>
          <p:nvPr>
            <p:ph type="pic" idx="1"/>
          </p:nvPr>
        </p:nvSpPr>
        <p:spPr bwMode="gray">
          <a:xfrm>
            <a:off x="1885137" y="2363138"/>
            <a:ext cx="1631569"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p14="http://schemas.microsoft.com/office/powerpoint/2010/main" xmlns="" val="8608192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1" y="406400"/>
            <a:ext cx="5852160" cy="889000"/>
          </a:xfrm>
        </p:spPr>
        <p:txBody>
          <a:bodyPr anchor="b">
            <a:noAutofit/>
          </a:bodyPr>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xmlns="" val="0"/>
              </a:ext>
            </a:extLst>
          </a:blip>
          <a:srcRect r="3674"/>
          <a:stretch/>
        </p:blipFill>
        <p:spPr>
          <a:xfrm rot="5400000">
            <a:off x="5794266" y="1258781"/>
            <a:ext cx="5935471" cy="4345394"/>
          </a:xfrm>
          <a:prstGeom prst="rect">
            <a:avLst/>
          </a:prstGeom>
        </p:spPr>
      </p:pic>
      <p:sp>
        <p:nvSpPr>
          <p:cNvPr id="11" name="Picture Placeholder 2"/>
          <p:cNvSpPr>
            <a:spLocks noGrp="1"/>
          </p:cNvSpPr>
          <p:nvPr>
            <p:ph type="pic" idx="13"/>
          </p:nvPr>
        </p:nvSpPr>
        <p:spPr bwMode="gray">
          <a:xfrm>
            <a:off x="7019925" y="771524"/>
            <a:ext cx="3486149" cy="55340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61574" y="2019300"/>
            <a:ext cx="1877251" cy="3634952"/>
          </a:xfrm>
          <a:prstGeom prst="rect">
            <a:avLst/>
          </a:prstGeom>
        </p:spPr>
      </p:pic>
      <p:sp>
        <p:nvSpPr>
          <p:cNvPr id="18" name="Picture Placeholder 2"/>
          <p:cNvSpPr>
            <a:spLocks noGrp="1"/>
          </p:cNvSpPr>
          <p:nvPr>
            <p:ph type="pic" idx="14"/>
          </p:nvPr>
        </p:nvSpPr>
        <p:spPr bwMode="gray">
          <a:xfrm>
            <a:off x="4088968" y="2401238"/>
            <a:ext cx="1618488"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p14="http://schemas.microsoft.com/office/powerpoint/2010/main" xmlns="" val="1876601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3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etric with Picture">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2" name="Group 1"/>
          <p:cNvGrpSpPr/>
          <p:nvPr/>
        </p:nvGrpSpPr>
        <p:grpSpPr>
          <a:xfrm>
            <a:off x="-287" y="0"/>
            <a:ext cx="12189399" cy="6858000"/>
            <a:chOff x="-287" y="0"/>
            <a:chExt cx="12189399" cy="6858000"/>
          </a:xfrm>
        </p:grpSpPr>
        <p:sp>
          <p:nvSpPr>
            <p:cNvPr id="10" name="Rectangle 9"/>
            <p:cNvSpPr/>
            <p:nvPr/>
          </p:nvSpPr>
          <p:spPr bwMode="gray">
            <a:xfrm>
              <a:off x="-287"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11995151"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6400800"/>
              <a:ext cx="12189396" cy="45720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Rectangle 12"/>
            <p:cNvSpPr/>
            <p:nvPr/>
          </p:nvSpPr>
          <p:spPr bwMode="gray">
            <a:xfrm>
              <a:off x="-286"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dirty="0" smtClean="0"/>
              <a:t>XX</a:t>
            </a:r>
            <a:endParaRPr lang="en-US" dirty="0"/>
          </a:p>
        </p:txBody>
      </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5" name="Date Placeholder 4"/>
          <p:cNvSpPr>
            <a:spLocks noGrp="1"/>
          </p:cNvSpPr>
          <p:nvPr>
            <p:ph type="dt" sz="half" idx="10"/>
          </p:nvPr>
        </p:nvSpPr>
        <p:spPr/>
        <p:txBody>
          <a:bodyPr/>
          <a:lstStyle>
            <a:lvl1pPr>
              <a:defRPr>
                <a:solidFill>
                  <a:schemeClr val="bg1">
                    <a:lumMod val="60000"/>
                    <a:lumOff val="40000"/>
                  </a:schemeClr>
                </a:solidFill>
              </a:defRPr>
            </a:lvl1pPr>
          </a:lstStyle>
          <a:p>
            <a:fld id="{43D5EDE7-61B4-4C98-ADE6-D86346041BA3}" type="datetime1">
              <a:rPr lang="en-US"/>
              <a:pPr/>
              <a:t>6/21/2017</a:t>
            </a:fld>
            <a:endParaRPr dirty="0"/>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6" name="TextBox 15"/>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bg2">
                    <a:lumMod val="75000"/>
                  </a:schemeClr>
                </a:solidFill>
              </a:rPr>
              <a:t>Copyright © 2014 Oracle and/or its affiliates. All rights reserved.  </a:t>
            </a:r>
            <a:r>
              <a:rPr sz="800" dirty="0" smtClean="0">
                <a:solidFill>
                  <a:schemeClr val="bg2">
                    <a:lumMod val="75000"/>
                  </a:schemeClr>
                </a:solidFill>
              </a:rPr>
              <a:t>|</a:t>
            </a:r>
            <a:r>
              <a:rPr lang="en-US" sz="800" dirty="0" smtClean="0">
                <a:solidFill>
                  <a:schemeClr val="bg2">
                    <a:lumMod val="75000"/>
                  </a:schemeClr>
                </a:solidFill>
              </a:rPr>
              <a:t> </a:t>
            </a:r>
            <a:fld id="{A9DDA97E-E47D-48CF-8D55-7AA96BB8F930}" type="slidenum">
              <a:rPr lang="en-US" sz="800" smtClean="0">
                <a:solidFill>
                  <a:schemeClr val="bg2">
                    <a:lumMod val="75000"/>
                  </a:schemeClr>
                </a:solidFill>
              </a:rPr>
              <a:pPr/>
              <a:t>‹#›</a:t>
            </a:fld>
            <a:endParaRPr sz="800" dirty="0">
              <a:solidFill>
                <a:schemeClr val="bg2">
                  <a:lumMod val="75000"/>
                </a:schemeClr>
              </a:solidFill>
            </a:endParaRPr>
          </a:p>
        </p:txBody>
      </p:sp>
    </p:spTree>
    <p:extLst>
      <p:ext uri="{BB962C8B-B14F-4D97-AF65-F5344CB8AC3E}">
        <p14:creationId xmlns:p14="http://schemas.microsoft.com/office/powerpoint/2010/main" xmlns=""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93A56FF2-64EC-4614-951E-8B8E4681BF2B}" type="datetime1">
              <a:rPr lang="en-US"/>
              <a:pPr/>
              <a:t>6/21/2017</a:t>
            </a:fld>
            <a:endParaRPr dirty="0"/>
          </a:p>
        </p:txBody>
      </p:sp>
    </p:spTree>
    <p:extLst>
      <p:ext uri="{BB962C8B-B14F-4D97-AF65-F5344CB8AC3E}">
        <p14:creationId xmlns:p14="http://schemas.microsoft.com/office/powerpoint/2010/main" xmlns="" val="25978894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AD051CE8-BCD3-4683-83D4-D0AC55C5EB15}" type="datetime1">
              <a:rPr lang="en-US"/>
              <a:pPr/>
              <a:t>6/21/2017</a:t>
            </a:fld>
            <a:endParaRPr dirty="0"/>
          </a:p>
        </p:txBody>
      </p:sp>
    </p:spTree>
    <p:extLst>
      <p:ext uri="{BB962C8B-B14F-4D97-AF65-F5344CB8AC3E}">
        <p14:creationId xmlns:p14="http://schemas.microsoft.com/office/powerpoint/2010/main" xmlns="" val="23588719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9802F-4D43-4C32-8177-0644B387545A}" type="datetime1">
              <a:rPr lang="en-US"/>
              <a:pPr/>
              <a:t>6/21/2017</a:t>
            </a:fld>
            <a:endParaRPr dirty="0"/>
          </a:p>
        </p:txBody>
      </p:sp>
      <p:pic>
        <p:nvPicPr>
          <p:cNvPr id="8" name="Picture 7" descr="&quot;Hardware and Software Engineered to work together&quot; tagline in red and black"/>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820860" y="2313432"/>
            <a:ext cx="6547104" cy="1832339"/>
          </a:xfrm>
          <a:prstGeom prst="rect">
            <a:avLst/>
          </a:prstGeom>
        </p:spPr>
      </p:pic>
    </p:spTree>
    <p:extLst>
      <p:ext uri="{BB962C8B-B14F-4D97-AF65-F5344CB8AC3E}">
        <p14:creationId xmlns:p14="http://schemas.microsoft.com/office/powerpoint/2010/main" xmlns="" val="37091374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bwMode="hidden">
          <a:xfrm>
            <a:off x="138023" y="129398"/>
            <a:ext cx="11912778" cy="6547450"/>
          </a:xfrm>
          <a:prstGeom prst="rect">
            <a:avLst/>
          </a:prstGeom>
          <a:noFill/>
          <a:ln>
            <a:noFill/>
          </a:ln>
        </p:spPr>
      </p:pic>
      <p:grpSp>
        <p:nvGrpSpPr>
          <p:cNvPr id="3" name="Group 2"/>
          <p:cNvGrpSpPr/>
          <p:nvPr userDrawn="1"/>
        </p:nvGrpSpPr>
        <p:grpSpPr>
          <a:xfrm>
            <a:off x="-287" y="0"/>
            <a:ext cx="12189399" cy="6858000"/>
            <a:chOff x="-287" y="0"/>
            <a:chExt cx="12189399" cy="6858000"/>
          </a:xfrm>
        </p:grpSpPr>
        <p:sp>
          <p:nvSpPr>
            <p:cNvPr id="6" name="Rectangle 5"/>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7" name="Rectangle 6"/>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8" name="Rectangle 7"/>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1" name="Picture 10"/>
          <p:cNvPicPr>
            <a:picLocks noChangeAspect="1"/>
          </p:cNvPicPr>
          <p:nvPr userDrawn="1"/>
        </p:nvPicPr>
        <p:blipFill>
          <a:blip r:embed="rId3" cstate="screen">
            <a:extLst>
              <a:ext uri="{28A0092B-C50C-407E-A947-70E740481C1C}">
                <a14:useLocalDpi xmlns:a14="http://schemas.microsoft.com/office/drawing/2010/main" xmlns="" val="0"/>
              </a:ext>
            </a:extLst>
          </a:blip>
          <a:stretch>
            <a:fillRect/>
          </a:stretch>
        </p:blipFill>
        <p:spPr bwMode="black">
          <a:xfrm>
            <a:off x="3822128" y="2843826"/>
            <a:ext cx="4544568" cy="569547"/>
          </a:xfrm>
          <a:prstGeom prst="rect">
            <a:avLst/>
          </a:prstGeom>
        </p:spPr>
      </p:pic>
    </p:spTree>
    <p:extLst>
      <p:ext uri="{BB962C8B-B14F-4D97-AF65-F5344CB8AC3E}">
        <p14:creationId xmlns:p14="http://schemas.microsoft.com/office/powerpoint/2010/main" xmlns="" val="10657555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noAutofit/>
          </a:bodyPr>
          <a:lstStyle/>
          <a:p>
            <a:fld id="{21991926-9D37-40E7-80C4-EC5F27AFCB67}" type="datetimeFigureOut">
              <a:rPr lang="en-US" smtClean="0"/>
              <a:pPr/>
              <a:t>6/21/2017</a:t>
            </a:fld>
            <a:endParaRPr lang="en-US"/>
          </a:p>
        </p:txBody>
      </p:sp>
    </p:spTree>
    <p:extLst>
      <p:ext uri="{BB962C8B-B14F-4D97-AF65-F5344CB8AC3E}">
        <p14:creationId xmlns:p14="http://schemas.microsoft.com/office/powerpoint/2010/main" xmlns="" val="38621871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dirty="0"/>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D3D3DC0-E8DA-4DFB-93A6-6089D43271B1}" type="datetime1">
              <a:rPr lang="en-US"/>
              <a:pPr/>
              <a:t>6/21/2017</a:t>
            </a:fld>
            <a:endParaRPr dirty="0"/>
          </a:p>
        </p:txBody>
      </p:sp>
    </p:spTree>
    <p:extLst>
      <p:ext uri="{BB962C8B-B14F-4D97-AF65-F5344CB8AC3E}">
        <p14:creationId xmlns:p14="http://schemas.microsoft.com/office/powerpoint/2010/main" xmlns="" val="21734545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1547285"/>
            <a:ext cx="12188825" cy="3972983"/>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en-US" dirty="0"/>
          </a:p>
        </p:txBody>
      </p:sp>
      <p:grpSp>
        <p:nvGrpSpPr>
          <p:cNvPr id="2" name="Group 9"/>
          <p:cNvGrpSpPr>
            <a:grpSpLocks/>
          </p:cNvGrpSpPr>
          <p:nvPr userDrawn="1"/>
        </p:nvGrpSpPr>
        <p:grpSpPr bwMode="auto">
          <a:xfrm>
            <a:off x="0" y="6172201"/>
            <a:ext cx="12188825" cy="224367"/>
            <a:chOff x="0" y="4629150"/>
            <a:chExt cx="9144000" cy="168275"/>
          </a:xfrm>
        </p:grpSpPr>
        <p:pic>
          <p:nvPicPr>
            <p:cNvPr id="7" name="Picture 25" descr="Red Bar"/>
            <p:cNvPicPr>
              <a:picLocks noChangeAspect="1" noChangeArrowheads="1"/>
            </p:cNvPicPr>
            <p:nvPr/>
          </p:nvPicPr>
          <p:blipFill>
            <a:blip r:embed="rId2"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1"/>
            <a:ext cx="768151" cy="742951"/>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en-US" dirty="0"/>
          </a:p>
        </p:txBody>
      </p:sp>
      <p:sp>
        <p:nvSpPr>
          <p:cNvPr id="17" name="Title 1"/>
          <p:cNvSpPr>
            <a:spLocks noGrp="1"/>
          </p:cNvSpPr>
          <p:nvPr>
            <p:ph type="title"/>
          </p:nvPr>
        </p:nvSpPr>
        <p:spPr>
          <a:xfrm>
            <a:off x="1073029" y="327385"/>
            <a:ext cx="10359637" cy="1015993"/>
          </a:xfrm>
        </p:spPr>
        <p:txBody>
          <a:bodyPr/>
          <a:lstStyle>
            <a:lvl1pPr algn="l" defTabSz="1218987" rtl="0" eaLnBrk="1" latinLnBrk="0" hangingPunct="1">
              <a:lnSpc>
                <a:spcPct val="90000"/>
              </a:lnSpc>
              <a:spcBef>
                <a:spcPct val="0"/>
              </a:spcBef>
              <a:buNone/>
              <a:defRPr lang="en-US" sz="37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1073029" y="1817510"/>
            <a:ext cx="10359637" cy="3488268"/>
          </a:xfrm>
        </p:spPr>
        <p:txBody>
          <a:bodyPr/>
          <a:lstStyle>
            <a:lvl1pPr marL="457120" indent="-457120">
              <a:lnSpc>
                <a:spcPct val="120000"/>
              </a:lnSpc>
              <a:buSzPct val="90000"/>
              <a:buFont typeface="Wingdings" pitchFamily="2" charset="2"/>
              <a:buChar char="§"/>
              <a:defRPr sz="3200">
                <a:solidFill>
                  <a:schemeClr val="tx1"/>
                </a:solidFill>
              </a:defRPr>
            </a:lvl1pPr>
          </a:lstStyle>
          <a:p>
            <a:pPr lvl="0"/>
            <a:r>
              <a:rPr lang="en-US" smtClean="0"/>
              <a:t>Click to edit Master text styles</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Logo">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85FCE51-BA3E-43B9-8C27-47617E4B4FE5}" type="datetime1">
              <a:rPr lang="en-US"/>
              <a:pPr/>
              <a:t>6/21/2017</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5" name="TextBox 14"/>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p14="http://schemas.microsoft.com/office/powerpoint/2010/main" xmlns="" val="3063780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2 Logos">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85FCE51-BA3E-43B9-8C27-47617E4B4FE5}" type="datetime1">
              <a:rPr lang="en-US"/>
              <a:pPr/>
              <a:t>6/21/2017</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6" name="TextBox 15"/>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p14="http://schemas.microsoft.com/office/powerpoint/2010/main" xmlns="" val="14166782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ECCD66E-6DF0-4B16-8ACA-D0D93A7B1DC8}" type="datetime1">
              <a:rPr lang="en-US"/>
              <a:pPr/>
              <a:t>6/21/2017</a:t>
            </a:fld>
            <a:endParaRPr dirty="0"/>
          </a:p>
        </p:txBody>
      </p:sp>
    </p:spTree>
    <p:extLst>
      <p:ext uri="{BB962C8B-B14F-4D97-AF65-F5344CB8AC3E}">
        <p14:creationId xmlns:p14="http://schemas.microsoft.com/office/powerpoint/2010/main" xmlns="" val="2075238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248A2DF-98E5-4437-B842-E0DCD9A6A408}" type="datetime1">
              <a:rPr lang="en-US"/>
              <a:pPr/>
              <a:t>6/21/2017</a:t>
            </a:fld>
            <a:endParaRPr dirty="0"/>
          </a:p>
        </p:txBody>
      </p:sp>
    </p:spTree>
    <p:extLst>
      <p:ext uri="{BB962C8B-B14F-4D97-AF65-F5344CB8AC3E}">
        <p14:creationId xmlns:p14="http://schemas.microsoft.com/office/powerpoint/2010/main" xmlns="" val="33717683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dirty="0"/>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noAutofit/>
          </a:bodyPr>
          <a:lstStyle/>
          <a:p>
            <a:fld id="{CECCD66E-6DF0-4B16-8ACA-D0D93A7B1DC8}" type="datetime1">
              <a:rPr lang="en-US"/>
              <a:pPr/>
              <a:t>6/21/2017</a:t>
            </a:fld>
            <a:endParaRPr dirty="0"/>
          </a:p>
        </p:txBody>
      </p:sp>
    </p:spTree>
    <p:extLst>
      <p:ext uri="{BB962C8B-B14F-4D97-AF65-F5344CB8AC3E}">
        <p14:creationId xmlns:p14="http://schemas.microsoft.com/office/powerpoint/2010/main" xmlns="" val="6812296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C35900-9CAD-4F88-ADA2-63803E0474C8}" type="datetime1">
              <a:rPr lang="en-US"/>
              <a:pPr/>
              <a:t>6/21/2017</a:t>
            </a:fld>
            <a:endParaRPr dirty="0"/>
          </a:p>
        </p:txBody>
      </p:sp>
    </p:spTree>
    <p:extLst>
      <p:ext uri="{BB962C8B-B14F-4D97-AF65-F5344CB8AC3E}">
        <p14:creationId xmlns:p14="http://schemas.microsoft.com/office/powerpoint/2010/main" xmlns="" val="15138533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Border"/>
          <p:cNvGrpSpPr/>
          <p:nvPr/>
        </p:nvGrpSpPr>
        <p:grpSpPr>
          <a:xfrm>
            <a:off x="-287" y="0"/>
            <a:ext cx="12189399" cy="6858000"/>
            <a:chOff x="-287" y="0"/>
            <a:chExt cx="12189399" cy="6858000"/>
          </a:xfrm>
        </p:grpSpPr>
        <p:sp>
          <p:nvSpPr>
            <p:cNvPr id="8" name="Rectangle 7"/>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9" name="Oracle red badge logo" descr="Oracle logo in white on red staging background"/>
          <p:cNvPicPr>
            <a:picLocks noChangeAspect="1"/>
          </p:cNvPicPr>
          <p:nvPr/>
        </p:nvPicPr>
        <p:blipFill>
          <a:blip r:embed="rId41"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2284412" y="6477000"/>
            <a:ext cx="533400" cy="152400"/>
          </a:xfrm>
          <a:prstGeom prst="rect">
            <a:avLst/>
          </a:prstGeom>
        </p:spPr>
        <p:txBody>
          <a:bodyPr vert="horz" wrap="none" lIns="0" tIns="0" rIns="0" bIns="0" rtlCol="0" anchor="ctr"/>
          <a:lstStyle>
            <a:lvl1pPr algn="l">
              <a:defRPr sz="800" b="0">
                <a:solidFill>
                  <a:schemeClr val="tx1"/>
                </a:solidFill>
              </a:defRPr>
            </a:lvl1pPr>
          </a:lstStyle>
          <a:p>
            <a:fld id="{1EE11BFD-AD4C-4A98-9D38-1958507EA4E5}" type="datetime1">
              <a:rPr lang="en-US" smtClean="0"/>
              <a:pPr/>
              <a:t>6/21/2017</a:t>
            </a:fld>
            <a:endParaRPr lang="en-US" dirty="0"/>
          </a:p>
        </p:txBody>
      </p:sp>
      <p:sp>
        <p:nvSpPr>
          <p:cNvPr id="12" name="TextBox 14"/>
          <p:cNvSpPr txBox="1"/>
          <p:nvPr userDrawn="1"/>
        </p:nvSpPr>
        <p:spPr>
          <a:xfrm>
            <a:off x="2894012" y="6477000"/>
            <a:ext cx="9144000" cy="152400"/>
          </a:xfrm>
          <a:prstGeom prst="rect">
            <a:avLst/>
          </a:prstGeom>
          <a:noFill/>
        </p:spPr>
        <p:txBody>
          <a:bodyPr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sz="800" dirty="0">
                <a:solidFill>
                  <a:schemeClr val="tx1">
                    <a:lumMod val="75000"/>
                  </a:schemeClr>
                </a:solidFill>
              </a:rPr>
              <a:t>Copyright © </a:t>
            </a:r>
            <a:r>
              <a:rPr sz="800" dirty="0" smtClean="0">
                <a:solidFill>
                  <a:schemeClr val="tx1">
                    <a:lumMod val="75000"/>
                  </a:schemeClr>
                </a:solidFill>
              </a:rPr>
              <a:t>201</a:t>
            </a:r>
            <a:r>
              <a:rPr lang="en-US" sz="800" dirty="0" smtClean="0">
                <a:solidFill>
                  <a:schemeClr val="tx1">
                    <a:lumMod val="75000"/>
                  </a:schemeClr>
                </a:solidFill>
              </a:rPr>
              <a:t>7</a:t>
            </a:r>
            <a:r>
              <a:rPr sz="800" dirty="0" smtClean="0">
                <a:solidFill>
                  <a:schemeClr val="tx1">
                    <a:lumMod val="75000"/>
                  </a:schemeClr>
                </a:solidFill>
              </a:rPr>
              <a:t> </a:t>
            </a:r>
            <a:r>
              <a:rPr sz="800" dirty="0">
                <a:solidFill>
                  <a:schemeClr val="tx1">
                    <a:lumMod val="75000"/>
                  </a:schemeClr>
                </a:solidFill>
              </a:rPr>
              <a:t>Oracle and/or its affiliates. All rights reserved</a:t>
            </a:r>
            <a:r>
              <a:rPr sz="800" dirty="0" smtClean="0">
                <a:solidFill>
                  <a:schemeClr val="tx1">
                    <a:lumMod val="75000"/>
                  </a:schemeClr>
                </a:solidFill>
              </a:rPr>
              <a:t>.</a:t>
            </a:r>
            <a:r>
              <a:rPr lang="en-US" sz="800" dirty="0" smtClean="0">
                <a:solidFill>
                  <a:schemeClr val="tx1">
                    <a:lumMod val="75000"/>
                  </a:schemeClr>
                </a:solidFill>
              </a:rPr>
              <a:t> Licensed under the Creative Commons Attribution 4.0 International License as shown at https://creativecommons.org/licenses/by/4.0/legalcode. </a:t>
            </a:r>
            <a:r>
              <a:rPr sz="800" dirty="0" smtClean="0">
                <a:solidFill>
                  <a:schemeClr val="tx1">
                    <a:lumMod val="75000"/>
                  </a:schemeClr>
                </a:solidFill>
              </a:rPr>
              <a:t>  |</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p14="http://schemas.microsoft.com/office/powerpoint/2010/main" xmlns=""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89" r:id="rId4"/>
    <p:sldLayoutId id="2147483693" r:id="rId5"/>
    <p:sldLayoutId id="2147483650" r:id="rId6"/>
    <p:sldLayoutId id="2147483663" r:id="rId7"/>
    <p:sldLayoutId id="2147483686" r:id="rId8"/>
    <p:sldLayoutId id="2147483651" r:id="rId9"/>
    <p:sldLayoutId id="2147483665" r:id="rId10"/>
    <p:sldLayoutId id="2147483669" r:id="rId11"/>
    <p:sldLayoutId id="2147483692"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55" r:id="rId23"/>
    <p:sldLayoutId id="2147483656" r:id="rId24"/>
    <p:sldLayoutId id="2147483657" r:id="rId25"/>
    <p:sldLayoutId id="2147483673" r:id="rId26"/>
    <p:sldLayoutId id="2147483674" r:id="rId27"/>
    <p:sldLayoutId id="2147483682" r:id="rId28"/>
    <p:sldLayoutId id="2147483684" r:id="rId29"/>
    <p:sldLayoutId id="2147483690" r:id="rId30"/>
    <p:sldLayoutId id="2147483691" r:id="rId31"/>
    <p:sldLayoutId id="2147483668" r:id="rId32"/>
    <p:sldLayoutId id="2147483675" r:id="rId33"/>
    <p:sldLayoutId id="2147483676" r:id="rId34"/>
    <p:sldLayoutId id="2147483667" r:id="rId35"/>
    <p:sldLayoutId id="2147483661" r:id="rId36"/>
    <p:sldLayoutId id="2147483687" r:id="rId37"/>
    <p:sldLayoutId id="2147483659" r:id="rId38"/>
    <p:sldLayoutId id="2147483697" r:id="rId39"/>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guide id="4"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1.gif"/></Relationships>
</file>

<file path=ppt/slides/_rels/slide11.xml.rels><?xml version="1.0" encoding="UTF-8" standalone="yes"?>
<Relationships xmlns="http://schemas.openxmlformats.org/package/2006/relationships"><Relationship Id="rId8" Type="http://schemas.openxmlformats.org/officeDocument/2006/relationships/image" Target="../media/image37.gif"/><Relationship Id="rId3" Type="http://schemas.openxmlformats.org/officeDocument/2006/relationships/image" Target="../media/image32.gif"/><Relationship Id="rId7" Type="http://schemas.openxmlformats.org/officeDocument/2006/relationships/image" Target="../media/image36.gi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5.gif"/><Relationship Id="rId5" Type="http://schemas.openxmlformats.org/officeDocument/2006/relationships/image" Target="../media/image34.gif"/><Relationship Id="rId4" Type="http://schemas.openxmlformats.org/officeDocument/2006/relationships/image" Target="../media/image33.gif"/><Relationship Id="rId9" Type="http://schemas.openxmlformats.org/officeDocument/2006/relationships/image" Target="../media/image38.gif"/></Relationships>
</file>

<file path=ppt/slides/_rels/slide12.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1.gif"/><Relationship Id="rId4" Type="http://schemas.openxmlformats.org/officeDocument/2006/relationships/image" Target="../media/image40.gif"/></Relationships>
</file>

<file path=ppt/slides/_rels/slide13.xml.rels><?xml version="1.0" encoding="UTF-8" standalone="yes"?>
<Relationships xmlns="http://schemas.openxmlformats.org/package/2006/relationships"><Relationship Id="rId3" Type="http://schemas.openxmlformats.org/officeDocument/2006/relationships/image" Target="../media/image42.gif"/><Relationship Id="rId7" Type="http://schemas.openxmlformats.org/officeDocument/2006/relationships/image" Target="../media/image46.gi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5.gif"/><Relationship Id="rId5" Type="http://schemas.openxmlformats.org/officeDocument/2006/relationships/image" Target="../media/image44.gif"/><Relationship Id="rId4" Type="http://schemas.openxmlformats.org/officeDocument/2006/relationships/image" Target="../media/image43.gif"/></Relationships>
</file>

<file path=ppt/slides/_rels/slide14.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0.gif"/><Relationship Id="rId5" Type="http://schemas.openxmlformats.org/officeDocument/2006/relationships/image" Target="../media/image49.gif"/><Relationship Id="rId4" Type="http://schemas.openxmlformats.org/officeDocument/2006/relationships/image" Target="../media/image48.gif"/></Relationships>
</file>

<file path=ppt/slides/_rels/slide15.xml.rels><?xml version="1.0" encoding="UTF-8" standalone="yes"?>
<Relationships xmlns="http://schemas.openxmlformats.org/package/2006/relationships"><Relationship Id="rId3" Type="http://schemas.openxmlformats.org/officeDocument/2006/relationships/image" Target="../media/image51.gif"/><Relationship Id="rId7" Type="http://schemas.openxmlformats.org/officeDocument/2006/relationships/image" Target="../media/image55.gi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4.gif"/><Relationship Id="rId5" Type="http://schemas.openxmlformats.org/officeDocument/2006/relationships/image" Target="../media/image53.gif"/><Relationship Id="rId4" Type="http://schemas.openxmlformats.org/officeDocument/2006/relationships/image" Target="../media/image52.gif"/></Relationships>
</file>

<file path=ppt/slides/_rels/slide16.xml.rels><?xml version="1.0" encoding="UTF-8" standalone="yes"?>
<Relationships xmlns="http://schemas.openxmlformats.org/package/2006/relationships"><Relationship Id="rId8" Type="http://schemas.openxmlformats.org/officeDocument/2006/relationships/image" Target="../media/image51.gif"/><Relationship Id="rId3" Type="http://schemas.openxmlformats.org/officeDocument/2006/relationships/image" Target="../media/image56.gif"/><Relationship Id="rId7" Type="http://schemas.openxmlformats.org/officeDocument/2006/relationships/image" Target="../media/image60.gi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9.gif"/><Relationship Id="rId5" Type="http://schemas.openxmlformats.org/officeDocument/2006/relationships/image" Target="../media/image58.gif"/><Relationship Id="rId4" Type="http://schemas.openxmlformats.org/officeDocument/2006/relationships/image" Target="../media/image57.gif"/></Relationships>
</file>

<file path=ppt/slides/_rels/slide17.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2.gi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4.gif"/><Relationship Id="rId4" Type="http://schemas.openxmlformats.org/officeDocument/2006/relationships/image" Target="../media/image23.gif"/></Relationships>
</file>

<file path=ppt/slides/_rels/slide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7.gif"/><Relationship Id="rId4" Type="http://schemas.openxmlformats.org/officeDocument/2006/relationships/image" Target="../media/image26.gif"/></Relationships>
</file>

<file path=ppt/slides/_rels/slide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550562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1201400" cy="279400"/>
          </a:xfrm>
        </p:spPr>
        <p:txBody>
          <a:bodyPr/>
          <a:lstStyle/>
          <a:p>
            <a:r>
              <a:rPr lang="en-US" b="1" dirty="0" smtClean="0"/>
              <a:t>Migrating the Database Objects and Data</a:t>
            </a:r>
            <a:endParaRPr lang="en-US" b="1" dirty="0"/>
          </a:p>
        </p:txBody>
      </p:sp>
      <p:pic>
        <p:nvPicPr>
          <p:cNvPr id="30" name="Picture 29" descr="Snap39.gif"/>
          <p:cNvPicPr>
            <a:picLocks noChangeAspect="1"/>
          </p:cNvPicPr>
          <p:nvPr/>
        </p:nvPicPr>
        <p:blipFill>
          <a:blip r:embed="rId3" cstate="print"/>
          <a:stretch>
            <a:fillRect/>
          </a:stretch>
        </p:blipFill>
        <p:spPr>
          <a:xfrm>
            <a:off x="912812" y="1447800"/>
            <a:ext cx="6903720" cy="1929384"/>
          </a:xfrm>
          <a:prstGeom prst="rect">
            <a:avLst/>
          </a:prstGeom>
          <a:ln>
            <a:solidFill>
              <a:schemeClr val="tx1"/>
            </a:solidFill>
          </a:ln>
        </p:spPr>
      </p:pic>
      <p:pic>
        <p:nvPicPr>
          <p:cNvPr id="36" name="Picture 35" descr="Snap40.gif"/>
          <p:cNvPicPr>
            <a:picLocks noChangeAspect="1"/>
          </p:cNvPicPr>
          <p:nvPr/>
        </p:nvPicPr>
        <p:blipFill>
          <a:blip r:embed="rId4" cstate="print"/>
          <a:stretch>
            <a:fillRect/>
          </a:stretch>
        </p:blipFill>
        <p:spPr>
          <a:xfrm>
            <a:off x="7542212" y="3733800"/>
            <a:ext cx="3429000" cy="2249424"/>
          </a:xfrm>
          <a:prstGeom prst="rect">
            <a:avLst/>
          </a:prstGeom>
          <a:ln>
            <a:solidFill>
              <a:schemeClr val="tx1"/>
            </a:solidFill>
          </a:ln>
        </p:spPr>
      </p:pic>
      <p:cxnSp>
        <p:nvCxnSpPr>
          <p:cNvPr id="37" name="Straight Connector 36"/>
          <p:cNvCxnSpPr/>
          <p:nvPr/>
        </p:nvCxnSpPr>
        <p:spPr>
          <a:xfrm>
            <a:off x="5865812" y="5105400"/>
            <a:ext cx="1676400" cy="0"/>
          </a:xfrm>
          <a:prstGeom prst="line">
            <a:avLst/>
          </a:prstGeom>
          <a:ln w="38100">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865812" y="3124200"/>
            <a:ext cx="0" cy="1981200"/>
          </a:xfrm>
          <a:prstGeom prst="line">
            <a:avLst/>
          </a:prstGeom>
          <a:ln w="38100">
            <a:solidFill>
              <a:srgbClr val="FF0000"/>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1201400" cy="279400"/>
          </a:xfrm>
        </p:spPr>
        <p:txBody>
          <a:bodyPr/>
          <a:lstStyle/>
          <a:p>
            <a:r>
              <a:rPr lang="en-US" b="1" dirty="0" smtClean="0"/>
              <a:t>Migrating the Database Objects: Tables</a:t>
            </a:r>
            <a:endParaRPr lang="en-US" b="1" dirty="0"/>
          </a:p>
        </p:txBody>
      </p:sp>
      <p:pic>
        <p:nvPicPr>
          <p:cNvPr id="3" name="Picture 2" descr="Snap1.gif"/>
          <p:cNvPicPr>
            <a:picLocks noChangeAspect="1"/>
          </p:cNvPicPr>
          <p:nvPr/>
        </p:nvPicPr>
        <p:blipFill>
          <a:blip r:embed="rId3" cstate="print"/>
          <a:stretch>
            <a:fillRect/>
          </a:stretch>
        </p:blipFill>
        <p:spPr>
          <a:xfrm>
            <a:off x="684212" y="1066800"/>
            <a:ext cx="1272540" cy="1295400"/>
          </a:xfrm>
          <a:prstGeom prst="rect">
            <a:avLst/>
          </a:prstGeom>
          <a:ln>
            <a:solidFill>
              <a:schemeClr val="tx1"/>
            </a:solidFill>
          </a:ln>
        </p:spPr>
      </p:pic>
      <p:pic>
        <p:nvPicPr>
          <p:cNvPr id="4" name="Picture 3" descr="Snap2.gif"/>
          <p:cNvPicPr>
            <a:picLocks noChangeAspect="1"/>
          </p:cNvPicPr>
          <p:nvPr/>
        </p:nvPicPr>
        <p:blipFill>
          <a:blip r:embed="rId4" cstate="print"/>
          <a:stretch>
            <a:fillRect/>
          </a:stretch>
        </p:blipFill>
        <p:spPr>
          <a:xfrm>
            <a:off x="760412" y="2514600"/>
            <a:ext cx="998220" cy="1295400"/>
          </a:xfrm>
          <a:prstGeom prst="rect">
            <a:avLst/>
          </a:prstGeom>
          <a:ln>
            <a:solidFill>
              <a:schemeClr val="tx1"/>
            </a:solidFill>
          </a:ln>
        </p:spPr>
      </p:pic>
      <p:pic>
        <p:nvPicPr>
          <p:cNvPr id="5" name="Picture 4" descr="Snap3.gif"/>
          <p:cNvPicPr>
            <a:picLocks noChangeAspect="1"/>
          </p:cNvPicPr>
          <p:nvPr/>
        </p:nvPicPr>
        <p:blipFill>
          <a:blip r:embed="rId5" cstate="print"/>
          <a:stretch>
            <a:fillRect/>
          </a:stretch>
        </p:blipFill>
        <p:spPr>
          <a:xfrm>
            <a:off x="760412" y="3886200"/>
            <a:ext cx="3078480" cy="2156460"/>
          </a:xfrm>
          <a:prstGeom prst="rect">
            <a:avLst/>
          </a:prstGeom>
          <a:ln>
            <a:solidFill>
              <a:schemeClr val="tx1"/>
            </a:solidFill>
          </a:ln>
        </p:spPr>
      </p:pic>
      <p:pic>
        <p:nvPicPr>
          <p:cNvPr id="6" name="Picture 5" descr="Snap4.gif"/>
          <p:cNvPicPr>
            <a:picLocks noChangeAspect="1"/>
          </p:cNvPicPr>
          <p:nvPr/>
        </p:nvPicPr>
        <p:blipFill>
          <a:blip r:embed="rId6" cstate="print"/>
          <a:stretch>
            <a:fillRect/>
          </a:stretch>
        </p:blipFill>
        <p:spPr>
          <a:xfrm>
            <a:off x="2132012" y="1066800"/>
            <a:ext cx="8709660" cy="746760"/>
          </a:xfrm>
          <a:prstGeom prst="rect">
            <a:avLst/>
          </a:prstGeom>
          <a:ln>
            <a:solidFill>
              <a:schemeClr val="tx1"/>
            </a:solidFill>
          </a:ln>
        </p:spPr>
      </p:pic>
      <p:pic>
        <p:nvPicPr>
          <p:cNvPr id="7" name="Picture 6" descr="Snap5.gif"/>
          <p:cNvPicPr>
            <a:picLocks noChangeAspect="1"/>
          </p:cNvPicPr>
          <p:nvPr/>
        </p:nvPicPr>
        <p:blipFill>
          <a:blip r:embed="rId7" cstate="print"/>
          <a:stretch>
            <a:fillRect/>
          </a:stretch>
        </p:blipFill>
        <p:spPr>
          <a:xfrm>
            <a:off x="2132012" y="1905000"/>
            <a:ext cx="4015740" cy="1539240"/>
          </a:xfrm>
          <a:prstGeom prst="rect">
            <a:avLst/>
          </a:prstGeom>
          <a:ln>
            <a:solidFill>
              <a:schemeClr val="tx1"/>
            </a:solidFill>
          </a:ln>
        </p:spPr>
      </p:pic>
      <p:pic>
        <p:nvPicPr>
          <p:cNvPr id="8" name="Picture 7" descr="Snap6.gif"/>
          <p:cNvPicPr>
            <a:picLocks noChangeAspect="1"/>
          </p:cNvPicPr>
          <p:nvPr/>
        </p:nvPicPr>
        <p:blipFill>
          <a:blip r:embed="rId8" cstate="print"/>
          <a:stretch>
            <a:fillRect/>
          </a:stretch>
        </p:blipFill>
        <p:spPr>
          <a:xfrm>
            <a:off x="4189412" y="3124200"/>
            <a:ext cx="3634740" cy="2612898"/>
          </a:xfrm>
          <a:prstGeom prst="rect">
            <a:avLst/>
          </a:prstGeom>
          <a:ln>
            <a:solidFill>
              <a:schemeClr val="tx1"/>
            </a:solidFill>
          </a:ln>
        </p:spPr>
      </p:pic>
      <p:pic>
        <p:nvPicPr>
          <p:cNvPr id="9" name="Picture 8" descr="Snap8.gif"/>
          <p:cNvPicPr>
            <a:picLocks noChangeAspect="1"/>
          </p:cNvPicPr>
          <p:nvPr/>
        </p:nvPicPr>
        <p:blipFill>
          <a:blip r:embed="rId9" cstate="print"/>
          <a:stretch>
            <a:fillRect/>
          </a:stretch>
        </p:blipFill>
        <p:spPr>
          <a:xfrm>
            <a:off x="7694612" y="3352800"/>
            <a:ext cx="3810000" cy="2895600"/>
          </a:xfrm>
          <a:prstGeom prst="rect">
            <a:avLst/>
          </a:prstGeom>
          <a:ln>
            <a:solidFill>
              <a:schemeClr val="tx1"/>
            </a:solidFill>
          </a:ln>
        </p:spPr>
      </p:pic>
      <p:sp>
        <p:nvSpPr>
          <p:cNvPr id="10" name="Oval 144"/>
          <p:cNvSpPr>
            <a:spLocks noChangeArrowheads="1"/>
          </p:cNvSpPr>
          <p:nvPr/>
        </p:nvSpPr>
        <p:spPr bwMode="blackWhite">
          <a:xfrm>
            <a:off x="1751012" y="2133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11" name="Oval 144"/>
          <p:cNvSpPr>
            <a:spLocks noChangeArrowheads="1"/>
          </p:cNvSpPr>
          <p:nvPr/>
        </p:nvSpPr>
        <p:spPr bwMode="blackWhite">
          <a:xfrm>
            <a:off x="1674812" y="3429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12" name="Oval 144"/>
          <p:cNvSpPr>
            <a:spLocks noChangeArrowheads="1"/>
          </p:cNvSpPr>
          <p:nvPr/>
        </p:nvSpPr>
        <p:spPr bwMode="blackWhite">
          <a:xfrm>
            <a:off x="3503612" y="5867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
        <p:nvSpPr>
          <p:cNvPr id="13" name="Oval 144"/>
          <p:cNvSpPr>
            <a:spLocks noChangeArrowheads="1"/>
          </p:cNvSpPr>
          <p:nvPr/>
        </p:nvSpPr>
        <p:spPr bwMode="blackWhite">
          <a:xfrm>
            <a:off x="9294812" y="1676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4</a:t>
            </a:r>
            <a:endParaRPr lang="en-US" sz="2000" b="1" dirty="0">
              <a:solidFill>
                <a:srgbClr val="000000"/>
              </a:solidFill>
            </a:endParaRPr>
          </a:p>
        </p:txBody>
      </p:sp>
      <p:sp>
        <p:nvSpPr>
          <p:cNvPr id="14" name="Oval 144"/>
          <p:cNvSpPr>
            <a:spLocks noChangeArrowheads="1"/>
          </p:cNvSpPr>
          <p:nvPr/>
        </p:nvSpPr>
        <p:spPr bwMode="blackWhite">
          <a:xfrm>
            <a:off x="5942012" y="19812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5</a:t>
            </a:r>
            <a:endParaRPr lang="en-US" sz="2000" b="1" dirty="0">
              <a:solidFill>
                <a:srgbClr val="000000"/>
              </a:solidFill>
            </a:endParaRPr>
          </a:p>
        </p:txBody>
      </p:sp>
      <p:sp>
        <p:nvSpPr>
          <p:cNvPr id="15" name="Oval 144"/>
          <p:cNvSpPr>
            <a:spLocks noChangeArrowheads="1"/>
          </p:cNvSpPr>
          <p:nvPr/>
        </p:nvSpPr>
        <p:spPr bwMode="blackWhite">
          <a:xfrm>
            <a:off x="7085012" y="2971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6</a:t>
            </a:r>
            <a:endParaRPr lang="en-US" sz="2000" b="1" dirty="0">
              <a:solidFill>
                <a:srgbClr val="000000"/>
              </a:solidFill>
            </a:endParaRPr>
          </a:p>
        </p:txBody>
      </p:sp>
      <p:sp>
        <p:nvSpPr>
          <p:cNvPr id="16" name="Oval 144"/>
          <p:cNvSpPr>
            <a:spLocks noChangeArrowheads="1"/>
          </p:cNvSpPr>
          <p:nvPr/>
        </p:nvSpPr>
        <p:spPr bwMode="blackWhite">
          <a:xfrm>
            <a:off x="10742612" y="31242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7</a:t>
            </a:r>
            <a:endParaRPr lang="en-US" sz="2000" b="1" dirty="0">
              <a:solidFill>
                <a:srgbClr val="00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1201400" cy="279400"/>
          </a:xfrm>
        </p:spPr>
        <p:txBody>
          <a:bodyPr/>
          <a:lstStyle/>
          <a:p>
            <a:r>
              <a:rPr lang="en-US" b="1" dirty="0" smtClean="0"/>
              <a:t>Migrating the Database Objects: Tables</a:t>
            </a:r>
            <a:endParaRPr lang="en-US" b="1" dirty="0"/>
          </a:p>
        </p:txBody>
      </p:sp>
      <p:pic>
        <p:nvPicPr>
          <p:cNvPr id="10" name="Picture 9" descr="Snap9.gif"/>
          <p:cNvPicPr>
            <a:picLocks noChangeAspect="1"/>
          </p:cNvPicPr>
          <p:nvPr/>
        </p:nvPicPr>
        <p:blipFill>
          <a:blip r:embed="rId3" cstate="print"/>
          <a:stretch>
            <a:fillRect/>
          </a:stretch>
        </p:blipFill>
        <p:spPr>
          <a:xfrm>
            <a:off x="760412" y="1143000"/>
            <a:ext cx="4861560" cy="2819400"/>
          </a:xfrm>
          <a:prstGeom prst="rect">
            <a:avLst/>
          </a:prstGeom>
          <a:ln>
            <a:solidFill>
              <a:schemeClr val="tx1"/>
            </a:solidFill>
          </a:ln>
        </p:spPr>
      </p:pic>
      <p:pic>
        <p:nvPicPr>
          <p:cNvPr id="11" name="Picture 10" descr="Snap10.gif"/>
          <p:cNvPicPr>
            <a:picLocks noChangeAspect="1"/>
          </p:cNvPicPr>
          <p:nvPr/>
        </p:nvPicPr>
        <p:blipFill>
          <a:blip r:embed="rId4" cstate="print"/>
          <a:stretch>
            <a:fillRect/>
          </a:stretch>
        </p:blipFill>
        <p:spPr>
          <a:xfrm>
            <a:off x="6018212" y="1143000"/>
            <a:ext cx="4800600" cy="1729740"/>
          </a:xfrm>
          <a:prstGeom prst="rect">
            <a:avLst/>
          </a:prstGeom>
          <a:ln>
            <a:solidFill>
              <a:schemeClr val="tx1"/>
            </a:solidFill>
          </a:ln>
        </p:spPr>
      </p:pic>
      <p:pic>
        <p:nvPicPr>
          <p:cNvPr id="12" name="Picture 11" descr="Snap11.gif"/>
          <p:cNvPicPr>
            <a:picLocks noChangeAspect="1"/>
          </p:cNvPicPr>
          <p:nvPr/>
        </p:nvPicPr>
        <p:blipFill>
          <a:blip r:embed="rId5" cstate="print"/>
          <a:stretch>
            <a:fillRect/>
          </a:stretch>
        </p:blipFill>
        <p:spPr>
          <a:xfrm>
            <a:off x="6018212" y="3124200"/>
            <a:ext cx="4800600" cy="2846070"/>
          </a:xfrm>
          <a:prstGeom prst="rect">
            <a:avLst/>
          </a:prstGeom>
          <a:ln>
            <a:solidFill>
              <a:schemeClr val="tx1"/>
            </a:solidFill>
          </a:ln>
        </p:spPr>
      </p:pic>
      <p:sp>
        <p:nvSpPr>
          <p:cNvPr id="13" name="Oval 144"/>
          <p:cNvSpPr>
            <a:spLocks noChangeArrowheads="1"/>
          </p:cNvSpPr>
          <p:nvPr/>
        </p:nvSpPr>
        <p:spPr bwMode="blackWhite">
          <a:xfrm>
            <a:off x="1827212" y="3810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8</a:t>
            </a:r>
            <a:endParaRPr lang="en-US" sz="2000" b="1" dirty="0">
              <a:solidFill>
                <a:srgbClr val="000000"/>
              </a:solidFill>
            </a:endParaRPr>
          </a:p>
        </p:txBody>
      </p:sp>
      <p:sp>
        <p:nvSpPr>
          <p:cNvPr id="14" name="Oval 144"/>
          <p:cNvSpPr>
            <a:spLocks noChangeArrowheads="1"/>
          </p:cNvSpPr>
          <p:nvPr/>
        </p:nvSpPr>
        <p:spPr bwMode="blackWhite">
          <a:xfrm>
            <a:off x="10590212" y="2590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9</a:t>
            </a:r>
            <a:endParaRPr lang="en-US" sz="2000" b="1" dirty="0">
              <a:solidFill>
                <a:srgbClr val="000000"/>
              </a:solidFill>
            </a:endParaRPr>
          </a:p>
        </p:txBody>
      </p:sp>
      <p:sp>
        <p:nvSpPr>
          <p:cNvPr id="15" name="Oval 144"/>
          <p:cNvSpPr>
            <a:spLocks noChangeArrowheads="1"/>
          </p:cNvSpPr>
          <p:nvPr/>
        </p:nvSpPr>
        <p:spPr bwMode="blackWhite">
          <a:xfrm>
            <a:off x="10666412" y="5638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10</a:t>
            </a:r>
            <a:endParaRPr lang="en-US" sz="2000" b="1" dirty="0">
              <a:solidFill>
                <a:srgbClr val="00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1201400" cy="279400"/>
          </a:xfrm>
        </p:spPr>
        <p:txBody>
          <a:bodyPr/>
          <a:lstStyle/>
          <a:p>
            <a:r>
              <a:rPr lang="en-US" b="1" dirty="0" smtClean="0"/>
              <a:t>Migrating the Database Objects: Triggers</a:t>
            </a:r>
            <a:endParaRPr lang="en-US" b="1" dirty="0"/>
          </a:p>
        </p:txBody>
      </p:sp>
      <p:pic>
        <p:nvPicPr>
          <p:cNvPr id="6" name="Picture 5" descr="Snap12a.gif"/>
          <p:cNvPicPr>
            <a:picLocks noChangeAspect="1"/>
          </p:cNvPicPr>
          <p:nvPr/>
        </p:nvPicPr>
        <p:blipFill>
          <a:blip r:embed="rId3" cstate="print"/>
          <a:stretch>
            <a:fillRect/>
          </a:stretch>
        </p:blipFill>
        <p:spPr>
          <a:xfrm>
            <a:off x="684212" y="990600"/>
            <a:ext cx="3406140" cy="1562100"/>
          </a:xfrm>
          <a:prstGeom prst="rect">
            <a:avLst/>
          </a:prstGeom>
          <a:ln>
            <a:solidFill>
              <a:schemeClr val="tx1"/>
            </a:solidFill>
          </a:ln>
        </p:spPr>
      </p:pic>
      <p:pic>
        <p:nvPicPr>
          <p:cNvPr id="7" name="Picture 6" descr="Snap12b.gif"/>
          <p:cNvPicPr>
            <a:picLocks noChangeAspect="1"/>
          </p:cNvPicPr>
          <p:nvPr/>
        </p:nvPicPr>
        <p:blipFill>
          <a:blip r:embed="rId4" cstate="print"/>
          <a:stretch>
            <a:fillRect/>
          </a:stretch>
        </p:blipFill>
        <p:spPr>
          <a:xfrm>
            <a:off x="5789612" y="990600"/>
            <a:ext cx="5246370" cy="2383536"/>
          </a:xfrm>
          <a:prstGeom prst="rect">
            <a:avLst/>
          </a:prstGeom>
          <a:ln>
            <a:solidFill>
              <a:schemeClr val="tx1"/>
            </a:solidFill>
          </a:ln>
        </p:spPr>
      </p:pic>
      <p:pic>
        <p:nvPicPr>
          <p:cNvPr id="8" name="Picture 7" descr="Snap12c.gif"/>
          <p:cNvPicPr>
            <a:picLocks noChangeAspect="1"/>
          </p:cNvPicPr>
          <p:nvPr/>
        </p:nvPicPr>
        <p:blipFill>
          <a:blip r:embed="rId5" cstate="print"/>
          <a:stretch>
            <a:fillRect/>
          </a:stretch>
        </p:blipFill>
        <p:spPr>
          <a:xfrm>
            <a:off x="684212" y="2590800"/>
            <a:ext cx="5012055" cy="2068830"/>
          </a:xfrm>
          <a:prstGeom prst="rect">
            <a:avLst/>
          </a:prstGeom>
          <a:ln>
            <a:solidFill>
              <a:schemeClr val="tx1"/>
            </a:solidFill>
          </a:ln>
        </p:spPr>
      </p:pic>
      <p:pic>
        <p:nvPicPr>
          <p:cNvPr id="16" name="Picture 15" descr="Snap12d.gif"/>
          <p:cNvPicPr>
            <a:picLocks noChangeAspect="1"/>
          </p:cNvPicPr>
          <p:nvPr/>
        </p:nvPicPr>
        <p:blipFill>
          <a:blip r:embed="rId6" cstate="print"/>
          <a:stretch>
            <a:fillRect/>
          </a:stretch>
        </p:blipFill>
        <p:spPr>
          <a:xfrm>
            <a:off x="684212" y="4724400"/>
            <a:ext cx="3627882" cy="1392174"/>
          </a:xfrm>
          <a:prstGeom prst="rect">
            <a:avLst/>
          </a:prstGeom>
          <a:ln>
            <a:solidFill>
              <a:schemeClr val="tx1"/>
            </a:solidFill>
          </a:ln>
        </p:spPr>
      </p:pic>
      <p:pic>
        <p:nvPicPr>
          <p:cNvPr id="17" name="Picture 16" descr="Snap12e.gif"/>
          <p:cNvPicPr>
            <a:picLocks noChangeAspect="1"/>
          </p:cNvPicPr>
          <p:nvPr/>
        </p:nvPicPr>
        <p:blipFill>
          <a:blip r:embed="rId7" cstate="print"/>
          <a:stretch>
            <a:fillRect/>
          </a:stretch>
        </p:blipFill>
        <p:spPr>
          <a:xfrm>
            <a:off x="5789612" y="3733800"/>
            <a:ext cx="5298186" cy="2105025"/>
          </a:xfrm>
          <a:prstGeom prst="rect">
            <a:avLst/>
          </a:prstGeom>
          <a:ln>
            <a:solidFill>
              <a:schemeClr val="tx1"/>
            </a:solidFill>
          </a:ln>
        </p:spPr>
      </p:pic>
      <p:sp>
        <p:nvSpPr>
          <p:cNvPr id="18" name="Oval 144"/>
          <p:cNvSpPr>
            <a:spLocks noChangeArrowheads="1"/>
          </p:cNvSpPr>
          <p:nvPr/>
        </p:nvSpPr>
        <p:spPr bwMode="blackWhite">
          <a:xfrm>
            <a:off x="3960812" y="1752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19" name="Oval 144"/>
          <p:cNvSpPr>
            <a:spLocks noChangeArrowheads="1"/>
          </p:cNvSpPr>
          <p:nvPr/>
        </p:nvSpPr>
        <p:spPr bwMode="blackWhite">
          <a:xfrm>
            <a:off x="10818812" y="1676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20" name="Oval 144"/>
          <p:cNvSpPr>
            <a:spLocks noChangeArrowheads="1"/>
          </p:cNvSpPr>
          <p:nvPr/>
        </p:nvSpPr>
        <p:spPr bwMode="blackWhite">
          <a:xfrm>
            <a:off x="4646612" y="4495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
        <p:nvSpPr>
          <p:cNvPr id="21" name="Oval 144"/>
          <p:cNvSpPr>
            <a:spLocks noChangeArrowheads="1"/>
          </p:cNvSpPr>
          <p:nvPr/>
        </p:nvSpPr>
        <p:spPr bwMode="blackWhite">
          <a:xfrm>
            <a:off x="4189412" y="57912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4</a:t>
            </a:r>
            <a:endParaRPr lang="en-US" sz="2000" b="1" dirty="0">
              <a:solidFill>
                <a:srgbClr val="000000"/>
              </a:solidFill>
            </a:endParaRPr>
          </a:p>
        </p:txBody>
      </p:sp>
      <p:sp>
        <p:nvSpPr>
          <p:cNvPr id="22" name="Oval 144"/>
          <p:cNvSpPr>
            <a:spLocks noChangeArrowheads="1"/>
          </p:cNvSpPr>
          <p:nvPr/>
        </p:nvSpPr>
        <p:spPr bwMode="blackWhite">
          <a:xfrm>
            <a:off x="10666412" y="5638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5</a:t>
            </a:r>
            <a:endParaRPr lang="en-US" sz="2000" b="1" dirty="0">
              <a:solidFill>
                <a:srgbClr val="00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1201400" cy="279400"/>
          </a:xfrm>
        </p:spPr>
        <p:txBody>
          <a:bodyPr/>
          <a:lstStyle/>
          <a:p>
            <a:r>
              <a:rPr lang="en-US" b="1" dirty="0" smtClean="0"/>
              <a:t>Migrating the Data</a:t>
            </a:r>
            <a:endParaRPr lang="en-US" b="1" dirty="0"/>
          </a:p>
        </p:txBody>
      </p:sp>
      <p:pic>
        <p:nvPicPr>
          <p:cNvPr id="10" name="Picture 9" descr="Snap13b.gif"/>
          <p:cNvPicPr>
            <a:picLocks noChangeAspect="1"/>
          </p:cNvPicPr>
          <p:nvPr/>
        </p:nvPicPr>
        <p:blipFill>
          <a:blip r:embed="rId3" cstate="print"/>
          <a:stretch>
            <a:fillRect/>
          </a:stretch>
        </p:blipFill>
        <p:spPr>
          <a:xfrm>
            <a:off x="4341812" y="1371600"/>
            <a:ext cx="2380488" cy="1165098"/>
          </a:xfrm>
          <a:prstGeom prst="rect">
            <a:avLst/>
          </a:prstGeom>
          <a:ln>
            <a:solidFill>
              <a:schemeClr val="tx1"/>
            </a:solidFill>
          </a:ln>
        </p:spPr>
      </p:pic>
      <p:pic>
        <p:nvPicPr>
          <p:cNvPr id="11" name="Picture 10" descr="Snap13c.gif"/>
          <p:cNvPicPr>
            <a:picLocks noChangeAspect="1"/>
          </p:cNvPicPr>
          <p:nvPr/>
        </p:nvPicPr>
        <p:blipFill>
          <a:blip r:embed="rId4" cstate="print"/>
          <a:stretch>
            <a:fillRect/>
          </a:stretch>
        </p:blipFill>
        <p:spPr>
          <a:xfrm>
            <a:off x="4341812" y="2743200"/>
            <a:ext cx="3985260" cy="3215640"/>
          </a:xfrm>
          <a:prstGeom prst="rect">
            <a:avLst/>
          </a:prstGeom>
          <a:ln>
            <a:solidFill>
              <a:schemeClr val="tx1"/>
            </a:solidFill>
          </a:ln>
        </p:spPr>
      </p:pic>
      <p:pic>
        <p:nvPicPr>
          <p:cNvPr id="13" name="Picture 12" descr="Snap13a.gif"/>
          <p:cNvPicPr>
            <a:picLocks noChangeAspect="1"/>
          </p:cNvPicPr>
          <p:nvPr/>
        </p:nvPicPr>
        <p:blipFill>
          <a:blip r:embed="rId5" cstate="print"/>
          <a:stretch>
            <a:fillRect/>
          </a:stretch>
        </p:blipFill>
        <p:spPr>
          <a:xfrm>
            <a:off x="684212" y="1371600"/>
            <a:ext cx="3444240" cy="1866900"/>
          </a:xfrm>
          <a:prstGeom prst="rect">
            <a:avLst/>
          </a:prstGeom>
          <a:ln>
            <a:solidFill>
              <a:schemeClr val="tx1"/>
            </a:solidFill>
          </a:ln>
        </p:spPr>
      </p:pic>
      <p:sp>
        <p:nvSpPr>
          <p:cNvPr id="14" name="Oval 144"/>
          <p:cNvSpPr>
            <a:spLocks noChangeArrowheads="1"/>
          </p:cNvSpPr>
          <p:nvPr/>
        </p:nvSpPr>
        <p:spPr bwMode="blackWhite">
          <a:xfrm>
            <a:off x="1141412" y="3200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15" name="Oval 144"/>
          <p:cNvSpPr>
            <a:spLocks noChangeArrowheads="1"/>
          </p:cNvSpPr>
          <p:nvPr/>
        </p:nvSpPr>
        <p:spPr bwMode="blackWhite">
          <a:xfrm>
            <a:off x="6551612" y="1752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18" name="Oval 144"/>
          <p:cNvSpPr>
            <a:spLocks noChangeArrowheads="1"/>
          </p:cNvSpPr>
          <p:nvPr/>
        </p:nvSpPr>
        <p:spPr bwMode="blackWhite">
          <a:xfrm>
            <a:off x="8228012" y="5105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
        <p:nvSpPr>
          <p:cNvPr id="19" name="Rectangle 18"/>
          <p:cNvSpPr/>
          <p:nvPr/>
        </p:nvSpPr>
        <p:spPr>
          <a:xfrm>
            <a:off x="8913812" y="5486400"/>
            <a:ext cx="1600200" cy="597856"/>
          </a:xfrm>
          <a:prstGeom prst="rect">
            <a:avLst/>
          </a:prstGeom>
        </p:spPr>
        <p:txBody>
          <a:bodyPr wrap="square">
            <a:spAutoFit/>
          </a:bodyPr>
          <a:lstStyle/>
          <a:p>
            <a:pPr>
              <a:lnSpc>
                <a:spcPct val="90000"/>
              </a:lnSpc>
            </a:pPr>
            <a:r>
              <a:rPr lang="en-US" b="1" dirty="0" smtClean="0">
                <a:solidFill>
                  <a:schemeClr val="accent1"/>
                </a:solidFill>
                <a:latin typeface="LavosHandy™" pitchFamily="66" charset="0"/>
              </a:rPr>
              <a:t>Exported XML documents</a:t>
            </a:r>
            <a:endParaRPr lang="en-US" b="1" dirty="0">
              <a:solidFill>
                <a:schemeClr val="accent1"/>
              </a:solidFill>
              <a:latin typeface="LavosHandy™" pitchFamily="66" charset="0"/>
            </a:endParaRPr>
          </a:p>
        </p:txBody>
      </p:sp>
      <p:cxnSp>
        <p:nvCxnSpPr>
          <p:cNvPr id="20" name="Curved Connector 31"/>
          <p:cNvCxnSpPr>
            <a:cxnSpLocks noChangeShapeType="1"/>
          </p:cNvCxnSpPr>
          <p:nvPr/>
        </p:nvCxnSpPr>
        <p:spPr bwMode="auto">
          <a:xfrm rot="16200000" flipV="1">
            <a:off x="9066212" y="5029200"/>
            <a:ext cx="609600" cy="304800"/>
          </a:xfrm>
          <a:prstGeom prst="curvedConnector3">
            <a:avLst>
              <a:gd name="adj1" fmla="val 50000"/>
            </a:avLst>
          </a:prstGeom>
          <a:noFill/>
          <a:ln w="38100" algn="ctr">
            <a:solidFill>
              <a:srgbClr val="000000"/>
            </a:solidFill>
            <a:round/>
            <a:headEnd/>
            <a:tailEnd type="triangle" w="lg" len="lg"/>
          </a:ln>
        </p:spPr>
      </p:cxnSp>
      <p:pic>
        <p:nvPicPr>
          <p:cNvPr id="22" name="Picture 21" descr="Snap13d.gif"/>
          <p:cNvPicPr>
            <a:picLocks noChangeAspect="1"/>
          </p:cNvPicPr>
          <p:nvPr/>
        </p:nvPicPr>
        <p:blipFill>
          <a:blip r:embed="rId6" cstate="print"/>
          <a:stretch>
            <a:fillRect/>
          </a:stretch>
        </p:blipFill>
        <p:spPr>
          <a:xfrm>
            <a:off x="8532812" y="3962400"/>
            <a:ext cx="2125980" cy="868680"/>
          </a:xfrm>
          <a:prstGeom prst="rect">
            <a:avLst/>
          </a:prstGeom>
          <a:ln>
            <a:solidFill>
              <a:schemeClr val="tx1"/>
            </a:solidFill>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1201400" cy="279400"/>
          </a:xfrm>
        </p:spPr>
        <p:txBody>
          <a:bodyPr/>
          <a:lstStyle/>
          <a:p>
            <a:r>
              <a:rPr lang="en-US" b="1" dirty="0" smtClean="0"/>
              <a:t>Recreating the Database Objects in the Target Environment</a:t>
            </a:r>
            <a:endParaRPr lang="en-US" b="1" dirty="0"/>
          </a:p>
        </p:txBody>
      </p:sp>
      <p:pic>
        <p:nvPicPr>
          <p:cNvPr id="7" name="Picture 6" descr="Snap14a.gif"/>
          <p:cNvPicPr>
            <a:picLocks noChangeAspect="1"/>
          </p:cNvPicPr>
          <p:nvPr/>
        </p:nvPicPr>
        <p:blipFill>
          <a:blip r:embed="rId3" cstate="print"/>
          <a:stretch>
            <a:fillRect/>
          </a:stretch>
        </p:blipFill>
        <p:spPr>
          <a:xfrm>
            <a:off x="1065212" y="1447800"/>
            <a:ext cx="1098042" cy="1282446"/>
          </a:xfrm>
          <a:prstGeom prst="rect">
            <a:avLst/>
          </a:prstGeom>
          <a:ln>
            <a:solidFill>
              <a:schemeClr val="tx1"/>
            </a:solidFill>
          </a:ln>
        </p:spPr>
      </p:pic>
      <p:pic>
        <p:nvPicPr>
          <p:cNvPr id="8" name="Picture 7" descr="Snap14b.gif"/>
          <p:cNvPicPr>
            <a:picLocks noChangeAspect="1"/>
          </p:cNvPicPr>
          <p:nvPr/>
        </p:nvPicPr>
        <p:blipFill>
          <a:blip r:embed="rId4" cstate="print"/>
          <a:stretch>
            <a:fillRect/>
          </a:stretch>
        </p:blipFill>
        <p:spPr>
          <a:xfrm>
            <a:off x="2436812" y="1447800"/>
            <a:ext cx="1156716" cy="1274064"/>
          </a:xfrm>
          <a:prstGeom prst="rect">
            <a:avLst/>
          </a:prstGeom>
          <a:ln>
            <a:solidFill>
              <a:schemeClr val="tx1"/>
            </a:solidFill>
          </a:ln>
        </p:spPr>
      </p:pic>
      <p:pic>
        <p:nvPicPr>
          <p:cNvPr id="9" name="Picture 8" descr="Snap14c.gif"/>
          <p:cNvPicPr>
            <a:picLocks noChangeAspect="1"/>
          </p:cNvPicPr>
          <p:nvPr/>
        </p:nvPicPr>
        <p:blipFill>
          <a:blip r:embed="rId5" cstate="print"/>
          <a:stretch>
            <a:fillRect/>
          </a:stretch>
        </p:blipFill>
        <p:spPr>
          <a:xfrm>
            <a:off x="3808412" y="1447800"/>
            <a:ext cx="6477000" cy="731520"/>
          </a:xfrm>
          <a:prstGeom prst="rect">
            <a:avLst/>
          </a:prstGeom>
          <a:ln>
            <a:solidFill>
              <a:schemeClr val="tx1"/>
            </a:solidFill>
          </a:ln>
        </p:spPr>
      </p:pic>
      <p:pic>
        <p:nvPicPr>
          <p:cNvPr id="14" name="Picture 13" descr="Snap14d.gif"/>
          <p:cNvPicPr>
            <a:picLocks noChangeAspect="1"/>
          </p:cNvPicPr>
          <p:nvPr/>
        </p:nvPicPr>
        <p:blipFill>
          <a:blip r:embed="rId6" cstate="print"/>
          <a:stretch>
            <a:fillRect/>
          </a:stretch>
        </p:blipFill>
        <p:spPr>
          <a:xfrm>
            <a:off x="989012" y="2895600"/>
            <a:ext cx="3878580" cy="3223260"/>
          </a:xfrm>
          <a:prstGeom prst="rect">
            <a:avLst/>
          </a:prstGeom>
          <a:ln>
            <a:solidFill>
              <a:schemeClr val="tx1"/>
            </a:solidFill>
          </a:ln>
        </p:spPr>
      </p:pic>
      <p:pic>
        <p:nvPicPr>
          <p:cNvPr id="15" name="Picture 14" descr="Snap14e.gif"/>
          <p:cNvPicPr>
            <a:picLocks noChangeAspect="1"/>
          </p:cNvPicPr>
          <p:nvPr/>
        </p:nvPicPr>
        <p:blipFill>
          <a:blip r:embed="rId7" cstate="print"/>
          <a:stretch>
            <a:fillRect/>
          </a:stretch>
        </p:blipFill>
        <p:spPr>
          <a:xfrm>
            <a:off x="5103812" y="2895600"/>
            <a:ext cx="6248400" cy="1706880"/>
          </a:xfrm>
          <a:prstGeom prst="rect">
            <a:avLst/>
          </a:prstGeom>
          <a:ln>
            <a:solidFill>
              <a:schemeClr val="tx1"/>
            </a:solidFill>
          </a:ln>
        </p:spPr>
      </p:pic>
      <p:sp>
        <p:nvSpPr>
          <p:cNvPr id="16" name="Oval 144"/>
          <p:cNvSpPr>
            <a:spLocks noChangeArrowheads="1"/>
          </p:cNvSpPr>
          <p:nvPr/>
        </p:nvSpPr>
        <p:spPr bwMode="blackWhite">
          <a:xfrm>
            <a:off x="760412" y="2438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17" name="Oval 144"/>
          <p:cNvSpPr>
            <a:spLocks noChangeArrowheads="1"/>
          </p:cNvSpPr>
          <p:nvPr/>
        </p:nvSpPr>
        <p:spPr bwMode="blackWhite">
          <a:xfrm>
            <a:off x="3503612" y="23622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18" name="Oval 144"/>
          <p:cNvSpPr>
            <a:spLocks noChangeArrowheads="1"/>
          </p:cNvSpPr>
          <p:nvPr/>
        </p:nvSpPr>
        <p:spPr bwMode="blackWhite">
          <a:xfrm>
            <a:off x="7770812" y="2057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
        <p:nvSpPr>
          <p:cNvPr id="19" name="Oval 144"/>
          <p:cNvSpPr>
            <a:spLocks noChangeArrowheads="1"/>
          </p:cNvSpPr>
          <p:nvPr/>
        </p:nvSpPr>
        <p:spPr bwMode="blackWhite">
          <a:xfrm>
            <a:off x="4722812" y="5334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4</a:t>
            </a:r>
            <a:endParaRPr lang="en-US" sz="2000" b="1" dirty="0">
              <a:solidFill>
                <a:srgbClr val="000000"/>
              </a:solidFill>
            </a:endParaRPr>
          </a:p>
        </p:txBody>
      </p:sp>
      <p:sp>
        <p:nvSpPr>
          <p:cNvPr id="20" name="Oval 144"/>
          <p:cNvSpPr>
            <a:spLocks noChangeArrowheads="1"/>
          </p:cNvSpPr>
          <p:nvPr/>
        </p:nvSpPr>
        <p:spPr bwMode="blackWhite">
          <a:xfrm>
            <a:off x="5865812" y="4495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5</a:t>
            </a:r>
            <a:endParaRPr lang="en-US" sz="2000" b="1" dirty="0">
              <a:solidFill>
                <a:srgbClr val="00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1201400" cy="279400"/>
          </a:xfrm>
        </p:spPr>
        <p:txBody>
          <a:bodyPr/>
          <a:lstStyle/>
          <a:p>
            <a:r>
              <a:rPr lang="en-US" b="1" dirty="0" smtClean="0"/>
              <a:t>Migrating Data to the Target Environment</a:t>
            </a:r>
            <a:endParaRPr lang="en-US" b="1" dirty="0"/>
          </a:p>
        </p:txBody>
      </p:sp>
      <p:pic>
        <p:nvPicPr>
          <p:cNvPr id="10" name="Picture 9" descr="Snap14f.gif"/>
          <p:cNvPicPr>
            <a:picLocks noChangeAspect="1"/>
          </p:cNvPicPr>
          <p:nvPr/>
        </p:nvPicPr>
        <p:blipFill>
          <a:blip r:embed="rId3" cstate="print"/>
          <a:stretch>
            <a:fillRect/>
          </a:stretch>
        </p:blipFill>
        <p:spPr>
          <a:xfrm>
            <a:off x="2589212" y="1371600"/>
            <a:ext cx="1066800" cy="1295400"/>
          </a:xfrm>
          <a:prstGeom prst="rect">
            <a:avLst/>
          </a:prstGeom>
          <a:ln>
            <a:solidFill>
              <a:schemeClr val="tx1"/>
            </a:solidFill>
          </a:ln>
        </p:spPr>
      </p:pic>
      <p:pic>
        <p:nvPicPr>
          <p:cNvPr id="11" name="Picture 10" descr="Snap14g.gif"/>
          <p:cNvPicPr>
            <a:picLocks noChangeAspect="1"/>
          </p:cNvPicPr>
          <p:nvPr/>
        </p:nvPicPr>
        <p:blipFill>
          <a:blip r:embed="rId4" cstate="print"/>
          <a:stretch>
            <a:fillRect/>
          </a:stretch>
        </p:blipFill>
        <p:spPr>
          <a:xfrm>
            <a:off x="4418012" y="1371600"/>
            <a:ext cx="3078480" cy="1295400"/>
          </a:xfrm>
          <a:prstGeom prst="rect">
            <a:avLst/>
          </a:prstGeom>
          <a:ln>
            <a:solidFill>
              <a:schemeClr val="tx1"/>
            </a:solidFill>
          </a:ln>
        </p:spPr>
      </p:pic>
      <p:pic>
        <p:nvPicPr>
          <p:cNvPr id="12" name="Picture 11" descr="Snap14h.gif"/>
          <p:cNvPicPr>
            <a:picLocks noChangeAspect="1"/>
          </p:cNvPicPr>
          <p:nvPr/>
        </p:nvPicPr>
        <p:blipFill>
          <a:blip r:embed="rId5" cstate="print"/>
          <a:stretch>
            <a:fillRect/>
          </a:stretch>
        </p:blipFill>
        <p:spPr>
          <a:xfrm>
            <a:off x="8532812" y="1371600"/>
            <a:ext cx="1295400" cy="1310640"/>
          </a:xfrm>
          <a:prstGeom prst="rect">
            <a:avLst/>
          </a:prstGeom>
          <a:ln>
            <a:solidFill>
              <a:schemeClr val="tx1"/>
            </a:solidFill>
          </a:ln>
        </p:spPr>
      </p:pic>
      <p:pic>
        <p:nvPicPr>
          <p:cNvPr id="13" name="Picture 12" descr="Snap14i.gif"/>
          <p:cNvPicPr>
            <a:picLocks noChangeAspect="1"/>
          </p:cNvPicPr>
          <p:nvPr/>
        </p:nvPicPr>
        <p:blipFill>
          <a:blip r:embed="rId6" cstate="print"/>
          <a:stretch>
            <a:fillRect/>
          </a:stretch>
        </p:blipFill>
        <p:spPr>
          <a:xfrm>
            <a:off x="836612" y="3200400"/>
            <a:ext cx="4114800" cy="2773680"/>
          </a:xfrm>
          <a:prstGeom prst="rect">
            <a:avLst/>
          </a:prstGeom>
          <a:ln>
            <a:solidFill>
              <a:schemeClr val="tx1"/>
            </a:solidFill>
          </a:ln>
        </p:spPr>
      </p:pic>
      <p:pic>
        <p:nvPicPr>
          <p:cNvPr id="16" name="Picture 15" descr="Snap14j.gif"/>
          <p:cNvPicPr>
            <a:picLocks noChangeAspect="1"/>
          </p:cNvPicPr>
          <p:nvPr/>
        </p:nvPicPr>
        <p:blipFill>
          <a:blip r:embed="rId7" cstate="print"/>
          <a:stretch>
            <a:fillRect/>
          </a:stretch>
        </p:blipFill>
        <p:spPr>
          <a:xfrm>
            <a:off x="5103812" y="3200400"/>
            <a:ext cx="4800600" cy="2743200"/>
          </a:xfrm>
          <a:prstGeom prst="rect">
            <a:avLst/>
          </a:prstGeom>
          <a:ln>
            <a:solidFill>
              <a:schemeClr val="tx1"/>
            </a:solidFill>
          </a:ln>
        </p:spPr>
      </p:pic>
      <p:pic>
        <p:nvPicPr>
          <p:cNvPr id="17" name="Picture 16" descr="Snap14a.gif"/>
          <p:cNvPicPr>
            <a:picLocks noChangeAspect="1"/>
          </p:cNvPicPr>
          <p:nvPr/>
        </p:nvPicPr>
        <p:blipFill>
          <a:blip r:embed="rId8" cstate="print"/>
          <a:stretch>
            <a:fillRect/>
          </a:stretch>
        </p:blipFill>
        <p:spPr>
          <a:xfrm>
            <a:off x="836612" y="1371600"/>
            <a:ext cx="1098042" cy="1282446"/>
          </a:xfrm>
          <a:prstGeom prst="rect">
            <a:avLst/>
          </a:prstGeom>
          <a:ln>
            <a:solidFill>
              <a:schemeClr val="tx1"/>
            </a:solidFill>
          </a:ln>
        </p:spPr>
      </p:pic>
      <p:sp>
        <p:nvSpPr>
          <p:cNvPr id="18" name="Oval 144"/>
          <p:cNvSpPr>
            <a:spLocks noChangeArrowheads="1"/>
          </p:cNvSpPr>
          <p:nvPr/>
        </p:nvSpPr>
        <p:spPr bwMode="blackWhite">
          <a:xfrm>
            <a:off x="1827212" y="1676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19" name="Oval 144"/>
          <p:cNvSpPr>
            <a:spLocks noChangeArrowheads="1"/>
          </p:cNvSpPr>
          <p:nvPr/>
        </p:nvSpPr>
        <p:spPr bwMode="blackWhite">
          <a:xfrm>
            <a:off x="3579812" y="1676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20" name="Oval 144"/>
          <p:cNvSpPr>
            <a:spLocks noChangeArrowheads="1"/>
          </p:cNvSpPr>
          <p:nvPr/>
        </p:nvSpPr>
        <p:spPr bwMode="blackWhite">
          <a:xfrm>
            <a:off x="7389812" y="16002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
        <p:nvSpPr>
          <p:cNvPr id="21" name="Oval 144"/>
          <p:cNvSpPr>
            <a:spLocks noChangeArrowheads="1"/>
          </p:cNvSpPr>
          <p:nvPr/>
        </p:nvSpPr>
        <p:spPr bwMode="blackWhite">
          <a:xfrm>
            <a:off x="9675812" y="1447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4</a:t>
            </a:r>
            <a:endParaRPr lang="en-US" sz="2000" b="1" dirty="0">
              <a:solidFill>
                <a:srgbClr val="000000"/>
              </a:solidFill>
            </a:endParaRPr>
          </a:p>
        </p:txBody>
      </p:sp>
      <p:sp>
        <p:nvSpPr>
          <p:cNvPr id="22" name="Oval 144"/>
          <p:cNvSpPr>
            <a:spLocks noChangeArrowheads="1"/>
          </p:cNvSpPr>
          <p:nvPr/>
        </p:nvSpPr>
        <p:spPr bwMode="blackWhite">
          <a:xfrm>
            <a:off x="684212" y="4114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5</a:t>
            </a:r>
            <a:endParaRPr lang="en-US" sz="2000" b="1" dirty="0">
              <a:solidFill>
                <a:srgbClr val="000000"/>
              </a:solidFill>
            </a:endParaRPr>
          </a:p>
        </p:txBody>
      </p:sp>
      <p:sp>
        <p:nvSpPr>
          <p:cNvPr id="23" name="Oval 144"/>
          <p:cNvSpPr>
            <a:spLocks noChangeArrowheads="1"/>
          </p:cNvSpPr>
          <p:nvPr/>
        </p:nvSpPr>
        <p:spPr bwMode="blackWhite">
          <a:xfrm>
            <a:off x="9752012" y="3962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6</a:t>
            </a:r>
            <a:endParaRPr lang="en-US" sz="2000" b="1" dirty="0">
              <a:solidFill>
                <a:srgbClr val="00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1201400" cy="508000"/>
          </a:xfrm>
        </p:spPr>
        <p:txBody>
          <a:bodyPr/>
          <a:lstStyle/>
          <a:p>
            <a:r>
              <a:rPr lang="en-US" b="1" dirty="0" smtClean="0"/>
              <a:t>Testing the Migrated Application</a:t>
            </a:r>
            <a:endParaRPr lang="en-US" b="1" dirty="0"/>
          </a:p>
        </p:txBody>
      </p:sp>
      <p:pic>
        <p:nvPicPr>
          <p:cNvPr id="23" name="Picture 22" descr="Snap14k.gif"/>
          <p:cNvPicPr>
            <a:picLocks noChangeAspect="1"/>
          </p:cNvPicPr>
          <p:nvPr/>
        </p:nvPicPr>
        <p:blipFill>
          <a:blip r:embed="rId3" cstate="print"/>
          <a:stretch>
            <a:fillRect/>
          </a:stretch>
        </p:blipFill>
        <p:spPr>
          <a:xfrm>
            <a:off x="3656012" y="2895600"/>
            <a:ext cx="7111746" cy="3400425"/>
          </a:xfrm>
          <a:prstGeom prst="rect">
            <a:avLst/>
          </a:prstGeom>
          <a:ln>
            <a:solidFill>
              <a:schemeClr val="tx1"/>
            </a:solidFill>
          </a:ln>
        </p:spPr>
      </p:pic>
      <p:pic>
        <p:nvPicPr>
          <p:cNvPr id="25" name="Picture 24" descr="Snap38.gif"/>
          <p:cNvPicPr>
            <a:picLocks noChangeAspect="1"/>
          </p:cNvPicPr>
          <p:nvPr/>
        </p:nvPicPr>
        <p:blipFill>
          <a:blip r:embed="rId4" cstate="print"/>
          <a:stretch>
            <a:fillRect/>
          </a:stretch>
        </p:blipFill>
        <p:spPr>
          <a:xfrm>
            <a:off x="836612" y="1524000"/>
            <a:ext cx="6127242" cy="1181862"/>
          </a:xfrm>
          <a:prstGeom prst="rect">
            <a:avLst/>
          </a:prstGeom>
          <a:ln>
            <a:solidFill>
              <a:schemeClr val="tx1"/>
            </a:solidFill>
          </a:ln>
        </p:spPr>
      </p:pic>
      <p:cxnSp>
        <p:nvCxnSpPr>
          <p:cNvPr id="31" name="Straight Connector 30"/>
          <p:cNvCxnSpPr/>
          <p:nvPr/>
        </p:nvCxnSpPr>
        <p:spPr>
          <a:xfrm>
            <a:off x="1446212" y="4648200"/>
            <a:ext cx="2209800" cy="0"/>
          </a:xfrm>
          <a:prstGeom prst="line">
            <a:avLst/>
          </a:prstGeom>
          <a:ln w="31750">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446212" y="2743200"/>
            <a:ext cx="0" cy="1905000"/>
          </a:xfrm>
          <a:prstGeom prst="line">
            <a:avLst/>
          </a:prstGeom>
          <a:ln w="31750">
            <a:solidFill>
              <a:srgbClr val="FF0000"/>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mj-lt"/>
                <a:ea typeface="+mj-ea"/>
                <a:cs typeface="+mj-cs"/>
              </a:rPr>
              <a:t>Summary</a:t>
            </a:r>
          </a:p>
        </p:txBody>
      </p:sp>
      <p:sp>
        <p:nvSpPr>
          <p:cNvPr id="8" name="Content Placeholder 7"/>
          <p:cNvSpPr>
            <a:spLocks noGrp="1"/>
          </p:cNvSpPr>
          <p:nvPr>
            <p:ph idx="1"/>
          </p:nvPr>
        </p:nvSpPr>
        <p:spPr>
          <a:xfrm>
            <a:off x="531151" y="1447800"/>
            <a:ext cx="11126522" cy="4495800"/>
          </a:xfrm>
        </p:spPr>
        <p:txBody>
          <a:bodyPr/>
          <a:lstStyle/>
          <a:p>
            <a:pPr marL="0" indent="0">
              <a:buClr>
                <a:srgbClr val="000000"/>
              </a:buClr>
              <a:buNone/>
            </a:pPr>
            <a:r>
              <a:rPr lang="en-US" dirty="0" smtClean="0">
                <a:solidFill>
                  <a:srgbClr val="000000"/>
                </a:solidFill>
              </a:rPr>
              <a:t>In this lesson, you learned how to:</a:t>
            </a:r>
          </a:p>
          <a:p>
            <a:pPr marL="501650" lvl="1">
              <a:buClr>
                <a:srgbClr val="FF0000"/>
              </a:buClr>
              <a:buFont typeface="Arial" pitchFamily="34" charset="0"/>
              <a:buChar char="•"/>
            </a:pPr>
            <a:r>
              <a:rPr lang="en-US" sz="2800" dirty="0" smtClean="0">
                <a:solidFill>
                  <a:srgbClr val="000000"/>
                </a:solidFill>
              </a:rPr>
              <a:t>Export an application from your development environment and import it in to the target APEX environment</a:t>
            </a:r>
          </a:p>
          <a:p>
            <a:pPr marL="501650" lvl="1">
              <a:buClr>
                <a:srgbClr val="FF0000"/>
              </a:buClr>
              <a:buFont typeface="Arial" pitchFamily="34" charset="0"/>
              <a:buChar char="•"/>
            </a:pPr>
            <a:r>
              <a:rPr lang="en-US" sz="2800" dirty="0" smtClean="0">
                <a:solidFill>
                  <a:srgbClr val="000000"/>
                </a:solidFill>
              </a:rPr>
              <a:t>Migrate database objects and data between environments</a:t>
            </a:r>
          </a:p>
          <a:p>
            <a:pPr lvl="1">
              <a:buClr>
                <a:schemeClr val="accent1"/>
              </a:buClr>
              <a:buFont typeface="Arial"/>
              <a:buChar char="•"/>
            </a:pPr>
            <a:endParaRPr lang="en-US" dirty="0" smtClean="0">
              <a:solidFill>
                <a:schemeClr val="bg1">
                  <a:lumMod val="50000"/>
                </a:schemeClr>
              </a:solidFill>
            </a:endParaRP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3" cstate="print"/>
          <a:srcRect/>
          <a:stretch>
            <a:fillRect/>
          </a:stretch>
        </p:blipFill>
        <p:spPr bwMode="auto">
          <a:xfrm>
            <a:off x="1538417" y="915990"/>
            <a:ext cx="9099296" cy="5221287"/>
          </a:xfrm>
          <a:prstGeom prst="rect">
            <a:avLst/>
          </a:prstGeom>
          <a:noFill/>
          <a:ln w="9525">
            <a:noFill/>
            <a:round/>
            <a:headEnd/>
            <a:tailEnd/>
          </a:ln>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txBox="1">
            <a:spLocks/>
          </p:cNvSpPr>
          <p:nvPr/>
        </p:nvSpPr>
        <p:spPr>
          <a:xfrm>
            <a:off x="760412" y="4495800"/>
            <a:ext cx="10896600" cy="914400"/>
          </a:xfrm>
          <a:prstGeom prst="rect">
            <a:avLst/>
          </a:prstGeom>
        </p:spPr>
        <p:txBody>
          <a:bodyPr vert="horz" lIns="0" tIns="0" rIns="0" bIns="0" rtlCol="0" anchor="ctr">
            <a:noAutofit/>
          </a:bodyPr>
          <a:lstStyle>
            <a:lvl1pPr algn="l" defTabSz="914400" rtl="0" eaLnBrk="1" latinLnBrk="0" hangingPunct="1">
              <a:lnSpc>
                <a:spcPct val="80000"/>
              </a:lnSpc>
              <a:spcBef>
                <a:spcPct val="0"/>
              </a:spcBef>
              <a:buNone/>
              <a:defRPr sz="3600" kern="1200">
                <a:solidFill>
                  <a:schemeClr val="tx1"/>
                </a:solidFill>
                <a:latin typeface="+mj-lt"/>
                <a:ea typeface="+mj-ea"/>
                <a:cs typeface="+mj-cs"/>
              </a:defRPr>
            </a:lvl1pPr>
          </a:lstStyle>
          <a:p>
            <a:pPr>
              <a:lnSpc>
                <a:spcPct val="120000"/>
              </a:lnSpc>
            </a:pPr>
            <a:r>
              <a:rPr lang="en-US" sz="4400" b="1" dirty="0" smtClean="0">
                <a:solidFill>
                  <a:srgbClr val="000000"/>
                </a:solidFill>
                <a:latin typeface="Helvetica Neue Light"/>
                <a:cs typeface="Helvetica Neue Light"/>
              </a:rPr>
              <a:t> </a:t>
            </a:r>
            <a:r>
              <a:rPr lang="en-US" sz="4000" b="1" dirty="0" smtClean="0">
                <a:solidFill>
                  <a:srgbClr val="000000"/>
                </a:solidFill>
                <a:latin typeface="Helvetica Neue Light"/>
                <a:cs typeface="Helvetica Neue Light"/>
              </a:rPr>
              <a:t>Unit 16: Migrating Application Development</a:t>
            </a:r>
          </a:p>
          <a:p>
            <a:pPr>
              <a:lnSpc>
                <a:spcPct val="120000"/>
              </a:lnSpc>
            </a:pPr>
            <a:r>
              <a:rPr lang="en-US" sz="4000" b="1" dirty="0" smtClean="0">
                <a:solidFill>
                  <a:srgbClr val="000000"/>
                </a:solidFill>
                <a:latin typeface="Helvetica Neue Light"/>
                <a:cs typeface="Helvetica Neue Light"/>
              </a:rPr>
              <a:t>               Between Environments</a:t>
            </a:r>
            <a:r>
              <a:rPr lang="en-US" sz="4000" dirty="0" smtClean="0">
                <a:solidFill>
                  <a:srgbClr val="000000"/>
                </a:solidFill>
                <a:latin typeface="Helvetica Neue Light"/>
                <a:cs typeface="Helvetica Neue Light"/>
              </a:rPr>
              <a:t/>
            </a:r>
            <a:br>
              <a:rPr lang="en-US" sz="4000" dirty="0" smtClean="0">
                <a:solidFill>
                  <a:srgbClr val="000000"/>
                </a:solidFill>
                <a:latin typeface="Helvetica Neue Light"/>
                <a:cs typeface="Helvetica Neue Light"/>
              </a:rPr>
            </a:br>
            <a:endParaRPr lang="en-US" sz="4000" dirty="0" smtClean="0">
              <a:solidFill>
                <a:srgbClr val="000000"/>
              </a:solidFill>
              <a:latin typeface="Helvetica Neue Light"/>
              <a:cs typeface="Helvetica Neue Light"/>
            </a:endParaRPr>
          </a:p>
          <a:p>
            <a:pPr algn="ctr">
              <a:lnSpc>
                <a:spcPct val="120000"/>
              </a:lnSpc>
            </a:pPr>
            <a:endParaRPr lang="en-US" sz="4800" dirty="0" smtClean="0">
              <a:solidFill>
                <a:srgbClr val="000000"/>
              </a:solidFill>
              <a:latin typeface="Helvetica Neue Light"/>
              <a:cs typeface="Helvetica Neue Light"/>
            </a:endParaRPr>
          </a:p>
          <a:p>
            <a:pPr algn="ctr">
              <a:lnSpc>
                <a:spcPct val="120000"/>
              </a:lnSpc>
            </a:pPr>
            <a:endParaRPr lang="en-US" sz="3200" dirty="0">
              <a:latin typeface="Helvetica Neue Light"/>
              <a:cs typeface="Helvetica Neue Light"/>
            </a:endParaRPr>
          </a:p>
        </p:txBody>
      </p:sp>
      <p:pic>
        <p:nvPicPr>
          <p:cNvPr id="2" name="Picture 1" descr="apex-round-128.pd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54612" y="1066800"/>
            <a:ext cx="1778000" cy="1778000"/>
          </a:xfrm>
          <a:prstGeom prst="rect">
            <a:avLst/>
          </a:prstGeom>
        </p:spPr>
      </p:pic>
    </p:spTree>
    <p:extLst>
      <p:ext uri="{BB962C8B-B14F-4D97-AF65-F5344CB8AC3E}">
        <p14:creationId xmlns:p14="http://schemas.microsoft.com/office/powerpoint/2010/main" xmlns="" val="24370618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612" y="1676400"/>
            <a:ext cx="11125200" cy="619124"/>
          </a:xfrm>
        </p:spPr>
        <p:txBody>
          <a:bodyPr/>
          <a:lstStyle/>
          <a:p>
            <a:r>
              <a:rPr lang="en-US" dirty="0" smtClean="0"/>
              <a:t>Hands-On Lab</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759890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5373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mj-lt"/>
                <a:ea typeface="+mj-ea"/>
                <a:cs typeface="+mj-cs"/>
              </a:rPr>
              <a:t>Lesson Objectives</a:t>
            </a:r>
          </a:p>
        </p:txBody>
      </p:sp>
      <p:sp>
        <p:nvSpPr>
          <p:cNvPr id="8" name="Content Placeholder 7"/>
          <p:cNvSpPr>
            <a:spLocks noGrp="1"/>
          </p:cNvSpPr>
          <p:nvPr>
            <p:ph idx="1"/>
          </p:nvPr>
        </p:nvSpPr>
        <p:spPr>
          <a:xfrm>
            <a:off x="531151" y="1447800"/>
            <a:ext cx="11126522" cy="4495800"/>
          </a:xfrm>
        </p:spPr>
        <p:txBody>
          <a:bodyPr/>
          <a:lstStyle/>
          <a:p>
            <a:pPr marL="0" indent="0">
              <a:buClr>
                <a:srgbClr val="000000"/>
              </a:buClr>
              <a:buNone/>
            </a:pPr>
            <a:r>
              <a:rPr lang="en-US" dirty="0" smtClean="0">
                <a:solidFill>
                  <a:srgbClr val="000000"/>
                </a:solidFill>
              </a:rPr>
              <a:t>After completing this lesson, you should be able to:</a:t>
            </a:r>
          </a:p>
          <a:p>
            <a:pPr lvl="1">
              <a:buClr>
                <a:schemeClr val="accent1"/>
              </a:buClr>
              <a:buFont typeface="Arial"/>
              <a:buChar char="•"/>
            </a:pPr>
            <a:r>
              <a:rPr lang="en-US" sz="2800" dirty="0" smtClean="0">
                <a:solidFill>
                  <a:srgbClr val="000000"/>
                </a:solidFill>
              </a:rPr>
              <a:t>Describe the steps involved in migrating an application between environments</a:t>
            </a:r>
          </a:p>
          <a:p>
            <a:pPr lvl="1">
              <a:buClr>
                <a:schemeClr val="accent1"/>
              </a:buClr>
              <a:buFont typeface="Arial"/>
              <a:buChar char="•"/>
            </a:pPr>
            <a:r>
              <a:rPr lang="en-US" sz="2800" dirty="0" smtClean="0">
                <a:solidFill>
                  <a:srgbClr val="000000"/>
                </a:solidFill>
              </a:rPr>
              <a:t>Export the application definition, underlying database objects, and data from your development environment</a:t>
            </a:r>
          </a:p>
          <a:p>
            <a:pPr lvl="1">
              <a:buClr>
                <a:schemeClr val="accent1"/>
              </a:buClr>
              <a:buFont typeface="Arial"/>
              <a:buChar char="•"/>
            </a:pPr>
            <a:r>
              <a:rPr lang="en-US" sz="2800" dirty="0" smtClean="0">
                <a:solidFill>
                  <a:srgbClr val="000000"/>
                </a:solidFill>
              </a:rPr>
              <a:t>Import the application definition, underlying database objects, and data in the target development environment</a:t>
            </a:r>
          </a:p>
          <a:p>
            <a:pPr lvl="1">
              <a:buClr>
                <a:schemeClr val="accent1"/>
              </a:buClr>
              <a:buFont typeface="Arial"/>
              <a:buChar char="•"/>
            </a:pPr>
            <a:endParaRPr lang="en-US" sz="2800" dirty="0" smtClean="0">
              <a:solidFill>
                <a:srgbClr val="000000"/>
              </a:solidFill>
            </a:endParaRPr>
          </a:p>
          <a:p>
            <a:pPr lvl="1">
              <a:buClr>
                <a:schemeClr val="accent1"/>
              </a:buClr>
              <a:buFont typeface="Arial"/>
              <a:buChar char="•"/>
            </a:pPr>
            <a:endParaRPr lang="en-US" sz="2800" dirty="0" smtClean="0">
              <a:solidFill>
                <a:srgbClr val="000000"/>
              </a:solidFill>
            </a:endParaRPr>
          </a:p>
          <a:p>
            <a:pPr lvl="1">
              <a:buClr>
                <a:schemeClr val="accent1"/>
              </a:buClr>
              <a:buFont typeface="Arial"/>
              <a:buChar char="•"/>
            </a:pPr>
            <a:endParaRPr lang="en-US" dirty="0" smtClean="0">
              <a:solidFill>
                <a:schemeClr val="bg1">
                  <a:lumMod val="50000"/>
                </a:schemeClr>
              </a:solidFill>
            </a:endParaRP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531812" y="457200"/>
            <a:ext cx="10961688" cy="801687"/>
          </a:xfrm>
          <a:prstGeom prst="rect">
            <a:avLst/>
          </a:prstGeom>
        </p:spPr>
        <p:txBody>
          <a:bodyPr vert="horz" lIns="0" tIns="0" rIns="0" bIns="0" rtlCol="0" anchor="b">
            <a:noAutofit/>
          </a:bodyPr>
          <a:lstStyle/>
          <a:p>
            <a:pPr lvl="0">
              <a:lnSpc>
                <a:spcPct val="80000"/>
              </a:lnSpc>
              <a:spcBef>
                <a:spcPct val="0"/>
              </a:spcBef>
              <a:defRPr/>
            </a:pPr>
            <a:r>
              <a:rPr lang="en-US" sz="3600" b="1" dirty="0" smtClean="0"/>
              <a:t>Migrating your Application Development Between Environments: Overview</a:t>
            </a:r>
          </a:p>
        </p:txBody>
      </p:sp>
      <p:pic>
        <p:nvPicPr>
          <p:cNvPr id="3" name="89CD44DA-2EB2-4B3F-836E-7170BA1085FF" descr="4AB7686F-CF52-4AAE-B1E3-05E239C8F947@us"/>
          <p:cNvPicPr>
            <a:picLocks noChangeAspect="1" noChangeArrowheads="1"/>
          </p:cNvPicPr>
          <p:nvPr/>
        </p:nvPicPr>
        <p:blipFill>
          <a:blip r:embed="rId3" cstate="print"/>
          <a:srcRect/>
          <a:stretch>
            <a:fillRect/>
          </a:stretch>
        </p:blipFill>
        <p:spPr bwMode="auto">
          <a:xfrm>
            <a:off x="608012" y="2362200"/>
            <a:ext cx="3316224" cy="3316224"/>
          </a:xfrm>
          <a:prstGeom prst="rect">
            <a:avLst/>
          </a:prstGeom>
          <a:noFill/>
          <a:ln w="9525">
            <a:noFill/>
            <a:miter lim="800000"/>
            <a:headEnd/>
            <a:tailEnd/>
          </a:ln>
        </p:spPr>
      </p:pic>
      <p:pic>
        <p:nvPicPr>
          <p:cNvPr id="9" name="Picture 8" descr="cloud-blue.png"/>
          <p:cNvPicPr>
            <a:picLocks noChangeAspect="1"/>
          </p:cNvPicPr>
          <p:nvPr/>
        </p:nvPicPr>
        <p:blipFill>
          <a:blip r:embed="rId4" cstate="print"/>
          <a:stretch>
            <a:fillRect/>
          </a:stretch>
        </p:blipFill>
        <p:spPr>
          <a:xfrm>
            <a:off x="7085012" y="2209800"/>
            <a:ext cx="3901440" cy="3901440"/>
          </a:xfrm>
          <a:prstGeom prst="rect">
            <a:avLst/>
          </a:prstGeom>
        </p:spPr>
      </p:pic>
      <p:pic>
        <p:nvPicPr>
          <p:cNvPr id="12" name="Picture 11" descr="cloud-apps-512.png"/>
          <p:cNvPicPr>
            <a:picLocks noChangeAspect="1"/>
          </p:cNvPicPr>
          <p:nvPr/>
        </p:nvPicPr>
        <p:blipFill>
          <a:blip r:embed="rId5" cstate="print"/>
          <a:stretch>
            <a:fillRect/>
          </a:stretch>
        </p:blipFill>
        <p:spPr>
          <a:xfrm>
            <a:off x="4113212" y="2514600"/>
            <a:ext cx="2731008" cy="2731008"/>
          </a:xfrm>
          <a:prstGeom prst="rect">
            <a:avLst/>
          </a:prstGeom>
        </p:spPr>
      </p:pic>
      <p:cxnSp>
        <p:nvCxnSpPr>
          <p:cNvPr id="18" name="Straight Connector 17"/>
          <p:cNvCxnSpPr/>
          <p:nvPr/>
        </p:nvCxnSpPr>
        <p:spPr>
          <a:xfrm>
            <a:off x="3198812" y="4724400"/>
            <a:ext cx="4114800" cy="0"/>
          </a:xfrm>
          <a:prstGeom prst="line">
            <a:avLst/>
          </a:prstGeom>
          <a:ln w="63500">
            <a:solidFill>
              <a:schemeClr val="tx1"/>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531812" y="381000"/>
            <a:ext cx="10428287" cy="8016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Migrating your Application Development Between Environments</a:t>
            </a:r>
            <a:r>
              <a:rPr kumimoji="0" lang="en-US" sz="3600" b="1" i="0" u="none" strike="noStrike" kern="1200" cap="none" spc="0" normalizeH="0" noProof="0" dirty="0" smtClean="0">
                <a:ln>
                  <a:noFill/>
                </a:ln>
                <a:effectLst/>
                <a:uLnTx/>
                <a:uFillTx/>
                <a:latin typeface="+mj-lt"/>
                <a:ea typeface="+mj-ea"/>
                <a:cs typeface="+mj-cs"/>
              </a:rPr>
              <a:t>: Steps</a:t>
            </a:r>
            <a:endParaRPr kumimoji="0" lang="en-US" sz="3600" b="1" i="0" u="none" strike="noStrike" kern="1200" cap="none" spc="0" normalizeH="0" baseline="0" noProof="0" dirty="0" smtClean="0">
              <a:ln>
                <a:noFill/>
              </a:ln>
              <a:effectLst/>
              <a:uLnTx/>
              <a:uFillTx/>
              <a:latin typeface="+mj-lt"/>
              <a:ea typeface="+mj-ea"/>
              <a:cs typeface="+mj-cs"/>
            </a:endParaRPr>
          </a:p>
        </p:txBody>
      </p:sp>
      <p:sp>
        <p:nvSpPr>
          <p:cNvPr id="7" name="Content Placeholder 7"/>
          <p:cNvSpPr>
            <a:spLocks noGrp="1"/>
          </p:cNvSpPr>
          <p:nvPr>
            <p:ph idx="1"/>
          </p:nvPr>
        </p:nvSpPr>
        <p:spPr>
          <a:xfrm>
            <a:off x="531151" y="1447800"/>
            <a:ext cx="10897261" cy="2819400"/>
          </a:xfrm>
        </p:spPr>
        <p:txBody>
          <a:bodyPr/>
          <a:lstStyle/>
          <a:p>
            <a:pPr marL="787400" lvl="1" indent="-514350">
              <a:buClr>
                <a:srgbClr val="FF0000"/>
              </a:buClr>
              <a:buFont typeface="+mj-lt"/>
              <a:buAutoNum type="arabicPeriod"/>
            </a:pPr>
            <a:r>
              <a:rPr lang="en-US" sz="2800" dirty="0" smtClean="0">
                <a:solidFill>
                  <a:srgbClr val="000000"/>
                </a:solidFill>
              </a:rPr>
              <a:t>Exporting the application from the current environment, and importing it into the new environment</a:t>
            </a:r>
          </a:p>
          <a:p>
            <a:pPr marL="787400" lvl="1" indent="-514350">
              <a:buClr>
                <a:srgbClr val="FF0000"/>
              </a:buClr>
              <a:buFont typeface="+mj-lt"/>
              <a:buAutoNum type="arabicPeriod"/>
            </a:pPr>
            <a:r>
              <a:rPr lang="en-US" sz="2800" dirty="0" smtClean="0">
                <a:solidFill>
                  <a:srgbClr val="000000"/>
                </a:solidFill>
              </a:rPr>
              <a:t>Recreating all of the database objects, and then populating the tables with the data from the current environment</a:t>
            </a:r>
          </a:p>
          <a:p>
            <a:pPr marL="787400" lvl="1" indent="-514350">
              <a:buClr>
                <a:srgbClr val="FF0000"/>
              </a:buClr>
              <a:buFont typeface="+mj-lt"/>
              <a:buAutoNum type="arabicPeriod"/>
            </a:pPr>
            <a:r>
              <a:rPr lang="en-US" sz="2800" dirty="0" smtClean="0">
                <a:solidFill>
                  <a:srgbClr val="000000"/>
                </a:solidFill>
              </a:rPr>
              <a:t> Testing the application in the new environment</a:t>
            </a:r>
          </a:p>
          <a:p>
            <a:pPr marL="787400" lvl="1" indent="-514350">
              <a:buClr>
                <a:srgbClr val="FF0000"/>
              </a:buClr>
              <a:buFont typeface="+mj-lt"/>
              <a:buAutoNum type="arabicPeriod"/>
            </a:pPr>
            <a:endParaRPr lang="en-US" dirty="0" smtClean="0">
              <a:solidFill>
                <a:schemeClr val="bg1">
                  <a:lumMod val="50000"/>
                </a:schemeClr>
              </a:solidFill>
            </a:endParaRP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4" y="265113"/>
            <a:ext cx="11266488" cy="6492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z="3600" b="1" dirty="0" smtClean="0">
                <a:latin typeface="+mj-lt"/>
                <a:ea typeface="+mj-ea"/>
                <a:cs typeface="+mj-cs"/>
              </a:rPr>
              <a:t>Exporting the Application</a:t>
            </a:r>
            <a:endParaRPr kumimoji="0" lang="en-US" sz="3600" b="1" i="0" u="none" strike="noStrike" kern="1200" cap="none" spc="0" normalizeH="0" baseline="0" noProof="0" dirty="0" smtClean="0">
              <a:ln>
                <a:noFill/>
              </a:ln>
              <a:effectLst/>
              <a:uLnTx/>
              <a:uFillTx/>
              <a:latin typeface="+mj-lt"/>
              <a:ea typeface="+mj-ea"/>
              <a:cs typeface="+mj-cs"/>
            </a:endParaRPr>
          </a:p>
        </p:txBody>
      </p:sp>
      <p:pic>
        <p:nvPicPr>
          <p:cNvPr id="6" name="Picture 5" descr="Snap1.gif"/>
          <p:cNvPicPr>
            <a:picLocks noChangeAspect="1"/>
          </p:cNvPicPr>
          <p:nvPr/>
        </p:nvPicPr>
        <p:blipFill>
          <a:blip r:embed="rId3" cstate="print"/>
          <a:stretch>
            <a:fillRect/>
          </a:stretch>
        </p:blipFill>
        <p:spPr>
          <a:xfrm>
            <a:off x="912812" y="1219200"/>
            <a:ext cx="7174992" cy="1994916"/>
          </a:xfrm>
          <a:prstGeom prst="rect">
            <a:avLst/>
          </a:prstGeom>
          <a:ln>
            <a:solidFill>
              <a:schemeClr val="tx1"/>
            </a:solidFill>
          </a:ln>
        </p:spPr>
      </p:pic>
      <p:pic>
        <p:nvPicPr>
          <p:cNvPr id="12" name="Picture 11" descr="Snap20.gif"/>
          <p:cNvPicPr>
            <a:picLocks noChangeAspect="1"/>
          </p:cNvPicPr>
          <p:nvPr/>
        </p:nvPicPr>
        <p:blipFill>
          <a:blip r:embed="rId4" cstate="print"/>
          <a:stretch>
            <a:fillRect/>
          </a:stretch>
        </p:blipFill>
        <p:spPr>
          <a:xfrm>
            <a:off x="4189412" y="3429000"/>
            <a:ext cx="6598920" cy="2880360"/>
          </a:xfrm>
          <a:prstGeom prst="rect">
            <a:avLst/>
          </a:prstGeom>
          <a:ln>
            <a:solidFill>
              <a:schemeClr val="tx1"/>
            </a:solidFill>
          </a:ln>
        </p:spPr>
      </p:pic>
      <p:sp>
        <p:nvSpPr>
          <p:cNvPr id="7" name="Oval 144"/>
          <p:cNvSpPr>
            <a:spLocks noChangeArrowheads="1"/>
          </p:cNvSpPr>
          <p:nvPr/>
        </p:nvSpPr>
        <p:spPr bwMode="blackWhite">
          <a:xfrm>
            <a:off x="7923212" y="1676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8" name="Oval 144"/>
          <p:cNvSpPr>
            <a:spLocks noChangeArrowheads="1"/>
          </p:cNvSpPr>
          <p:nvPr/>
        </p:nvSpPr>
        <p:spPr bwMode="blackWhite">
          <a:xfrm>
            <a:off x="10056812" y="3276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4" y="265113"/>
            <a:ext cx="9209087" cy="7254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z="3600" b="1" dirty="0" smtClean="0">
                <a:latin typeface="+mj-lt"/>
                <a:ea typeface="+mj-ea"/>
                <a:cs typeface="+mj-cs"/>
              </a:rPr>
              <a:t>Exporting the Application</a:t>
            </a:r>
            <a:endParaRPr kumimoji="0" lang="en-US" sz="3600" b="1" i="0" u="none" strike="noStrike" kern="1200" cap="none" spc="0" normalizeH="0" baseline="0" noProof="0" dirty="0" smtClean="0">
              <a:ln>
                <a:noFill/>
              </a:ln>
              <a:effectLst/>
              <a:uLnTx/>
              <a:uFillTx/>
              <a:latin typeface="+mj-lt"/>
              <a:ea typeface="+mj-ea"/>
              <a:cs typeface="+mj-cs"/>
            </a:endParaRPr>
          </a:p>
        </p:txBody>
      </p:sp>
      <p:pic>
        <p:nvPicPr>
          <p:cNvPr id="3" name="Picture 2" descr="Snap5.gif"/>
          <p:cNvPicPr>
            <a:picLocks noChangeAspect="1"/>
          </p:cNvPicPr>
          <p:nvPr/>
        </p:nvPicPr>
        <p:blipFill>
          <a:blip r:embed="rId3" cstate="print"/>
          <a:stretch>
            <a:fillRect/>
          </a:stretch>
        </p:blipFill>
        <p:spPr>
          <a:xfrm>
            <a:off x="608012" y="1219200"/>
            <a:ext cx="5863590" cy="4478274"/>
          </a:xfrm>
          <a:prstGeom prst="rect">
            <a:avLst/>
          </a:prstGeom>
          <a:ln>
            <a:solidFill>
              <a:schemeClr val="tx1"/>
            </a:solidFill>
          </a:ln>
        </p:spPr>
      </p:pic>
      <p:pic>
        <p:nvPicPr>
          <p:cNvPr id="4" name="Picture 3" descr="Snap7.gif"/>
          <p:cNvPicPr>
            <a:picLocks noChangeAspect="1"/>
          </p:cNvPicPr>
          <p:nvPr/>
        </p:nvPicPr>
        <p:blipFill>
          <a:blip r:embed="rId4" cstate="print"/>
          <a:stretch>
            <a:fillRect/>
          </a:stretch>
        </p:blipFill>
        <p:spPr>
          <a:xfrm>
            <a:off x="6856412" y="1219200"/>
            <a:ext cx="4488180" cy="2788920"/>
          </a:xfrm>
          <a:prstGeom prst="rect">
            <a:avLst/>
          </a:prstGeom>
          <a:ln>
            <a:solidFill>
              <a:schemeClr val="tx1"/>
            </a:solidFill>
          </a:ln>
        </p:spPr>
      </p:pic>
      <p:pic>
        <p:nvPicPr>
          <p:cNvPr id="6" name="Picture 5" descr="Snap8.gif"/>
          <p:cNvPicPr>
            <a:picLocks noChangeAspect="1"/>
          </p:cNvPicPr>
          <p:nvPr/>
        </p:nvPicPr>
        <p:blipFill>
          <a:blip r:embed="rId5" cstate="print"/>
          <a:stretch>
            <a:fillRect/>
          </a:stretch>
        </p:blipFill>
        <p:spPr>
          <a:xfrm>
            <a:off x="6856412" y="4114800"/>
            <a:ext cx="2407920" cy="1607820"/>
          </a:xfrm>
          <a:prstGeom prst="rect">
            <a:avLst/>
          </a:prstGeom>
          <a:ln>
            <a:solidFill>
              <a:schemeClr val="tx1"/>
            </a:solidFill>
          </a:ln>
        </p:spPr>
      </p:pic>
      <p:sp>
        <p:nvSpPr>
          <p:cNvPr id="7" name="Oval 144"/>
          <p:cNvSpPr>
            <a:spLocks noChangeArrowheads="1"/>
          </p:cNvSpPr>
          <p:nvPr/>
        </p:nvSpPr>
        <p:spPr bwMode="blackWhite">
          <a:xfrm>
            <a:off x="6246812" y="2438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
        <p:nvSpPr>
          <p:cNvPr id="9" name="Oval 144"/>
          <p:cNvSpPr>
            <a:spLocks noChangeArrowheads="1"/>
          </p:cNvSpPr>
          <p:nvPr/>
        </p:nvSpPr>
        <p:spPr bwMode="blackWhite">
          <a:xfrm>
            <a:off x="9142412" y="42672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4</a:t>
            </a:r>
            <a:endParaRPr lang="en-US" sz="2000" b="1" dirty="0">
              <a:solidFill>
                <a:srgbClr val="000000"/>
              </a:solidFill>
            </a:endParaRPr>
          </a:p>
        </p:txBody>
      </p:sp>
      <p:cxnSp>
        <p:nvCxnSpPr>
          <p:cNvPr id="13" name="Straight Connector 12"/>
          <p:cNvCxnSpPr/>
          <p:nvPr/>
        </p:nvCxnSpPr>
        <p:spPr>
          <a:xfrm>
            <a:off x="4341812" y="5715000"/>
            <a:ext cx="0" cy="381000"/>
          </a:xfrm>
          <a:prstGeom prst="line">
            <a:avLst/>
          </a:prstGeom>
          <a:ln w="31750">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341812" y="6096000"/>
            <a:ext cx="2286000" cy="0"/>
          </a:xfrm>
          <a:prstGeom prst="line">
            <a:avLst/>
          </a:prstGeom>
          <a:ln w="31750">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627812" y="3048000"/>
            <a:ext cx="0" cy="3048000"/>
          </a:xfrm>
          <a:prstGeom prst="line">
            <a:avLst/>
          </a:prstGeom>
          <a:ln w="31750">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627812" y="3048000"/>
            <a:ext cx="228600" cy="0"/>
          </a:xfrm>
          <a:prstGeom prst="straightConnector1">
            <a:avLst/>
          </a:prstGeom>
          <a:ln w="3175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4" y="265113"/>
            <a:ext cx="10733088" cy="7254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z="3600" b="1" dirty="0" smtClean="0">
                <a:latin typeface="+mj-lt"/>
                <a:ea typeface="+mj-ea"/>
                <a:cs typeface="+mj-cs"/>
              </a:rPr>
              <a:t>Importing the Application into the Target Environment</a:t>
            </a:r>
            <a:endParaRPr kumimoji="0" lang="en-US" sz="3600" b="1" i="0" u="none" strike="noStrike" kern="1200" cap="none" spc="0" normalizeH="0" baseline="0" noProof="0" dirty="0" smtClean="0">
              <a:ln>
                <a:noFill/>
              </a:ln>
              <a:effectLst/>
              <a:uLnTx/>
              <a:uFillTx/>
              <a:latin typeface="+mj-lt"/>
              <a:ea typeface="+mj-ea"/>
              <a:cs typeface="+mj-cs"/>
            </a:endParaRPr>
          </a:p>
        </p:txBody>
      </p:sp>
      <p:pic>
        <p:nvPicPr>
          <p:cNvPr id="7" name="Picture 6" descr="Snap10.gif"/>
          <p:cNvPicPr>
            <a:picLocks noChangeAspect="1"/>
          </p:cNvPicPr>
          <p:nvPr/>
        </p:nvPicPr>
        <p:blipFill>
          <a:blip r:embed="rId3" cstate="print"/>
          <a:stretch>
            <a:fillRect/>
          </a:stretch>
        </p:blipFill>
        <p:spPr>
          <a:xfrm>
            <a:off x="836612" y="1219200"/>
            <a:ext cx="5334000" cy="1604772"/>
          </a:xfrm>
          <a:prstGeom prst="rect">
            <a:avLst/>
          </a:prstGeom>
          <a:ln>
            <a:solidFill>
              <a:schemeClr val="tx1"/>
            </a:solidFill>
          </a:ln>
        </p:spPr>
      </p:pic>
      <p:pic>
        <p:nvPicPr>
          <p:cNvPr id="8" name="Picture 7" descr="Snap15.gif"/>
          <p:cNvPicPr>
            <a:picLocks noChangeAspect="1"/>
          </p:cNvPicPr>
          <p:nvPr/>
        </p:nvPicPr>
        <p:blipFill>
          <a:blip r:embed="rId4" cstate="print"/>
          <a:stretch>
            <a:fillRect/>
          </a:stretch>
        </p:blipFill>
        <p:spPr>
          <a:xfrm>
            <a:off x="3579812" y="1905000"/>
            <a:ext cx="5181600" cy="3276600"/>
          </a:xfrm>
          <a:prstGeom prst="rect">
            <a:avLst/>
          </a:prstGeom>
          <a:ln>
            <a:solidFill>
              <a:schemeClr val="tx1"/>
            </a:solidFill>
          </a:ln>
        </p:spPr>
      </p:pic>
      <p:pic>
        <p:nvPicPr>
          <p:cNvPr id="10" name="Picture 9" descr="Snap17.gif"/>
          <p:cNvPicPr>
            <a:picLocks noChangeAspect="1"/>
          </p:cNvPicPr>
          <p:nvPr/>
        </p:nvPicPr>
        <p:blipFill>
          <a:blip r:embed="rId5" cstate="print"/>
          <a:stretch>
            <a:fillRect/>
          </a:stretch>
        </p:blipFill>
        <p:spPr>
          <a:xfrm>
            <a:off x="5865812" y="3505200"/>
            <a:ext cx="5181600" cy="2772156"/>
          </a:xfrm>
          <a:prstGeom prst="rect">
            <a:avLst/>
          </a:prstGeom>
          <a:ln>
            <a:solidFill>
              <a:schemeClr val="tx1"/>
            </a:solidFill>
          </a:ln>
        </p:spPr>
      </p:pic>
      <p:sp>
        <p:nvSpPr>
          <p:cNvPr id="6" name="Oval 144"/>
          <p:cNvSpPr>
            <a:spLocks noChangeArrowheads="1"/>
          </p:cNvSpPr>
          <p:nvPr/>
        </p:nvSpPr>
        <p:spPr bwMode="blackWhite">
          <a:xfrm>
            <a:off x="10895012" y="4038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
        <p:nvSpPr>
          <p:cNvPr id="9" name="Oval 144"/>
          <p:cNvSpPr>
            <a:spLocks noChangeArrowheads="1"/>
          </p:cNvSpPr>
          <p:nvPr/>
        </p:nvSpPr>
        <p:spPr bwMode="blackWhite">
          <a:xfrm>
            <a:off x="8609012" y="27432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11" name="Oval 144"/>
          <p:cNvSpPr>
            <a:spLocks noChangeArrowheads="1"/>
          </p:cNvSpPr>
          <p:nvPr/>
        </p:nvSpPr>
        <p:spPr bwMode="blackWhite">
          <a:xfrm>
            <a:off x="6018212" y="1447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4" y="265113"/>
            <a:ext cx="10656888" cy="7254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z="3600" b="1" dirty="0" smtClean="0">
                <a:latin typeface="+mj-lt"/>
                <a:ea typeface="+mj-ea"/>
                <a:cs typeface="+mj-cs"/>
              </a:rPr>
              <a:t>Importing the Application into the Target Environment</a:t>
            </a:r>
            <a:endParaRPr kumimoji="0" lang="en-US" sz="3600" b="1" i="0" u="none" strike="noStrike" kern="1200" cap="none" spc="0" normalizeH="0" baseline="0" noProof="0" dirty="0" smtClean="0">
              <a:ln>
                <a:noFill/>
              </a:ln>
              <a:effectLst/>
              <a:uLnTx/>
              <a:uFillTx/>
              <a:latin typeface="+mj-lt"/>
              <a:ea typeface="+mj-ea"/>
              <a:cs typeface="+mj-cs"/>
            </a:endParaRPr>
          </a:p>
        </p:txBody>
      </p:sp>
      <p:pic>
        <p:nvPicPr>
          <p:cNvPr id="9" name="Picture 8" descr="Snap18.gif"/>
          <p:cNvPicPr>
            <a:picLocks noChangeAspect="1"/>
          </p:cNvPicPr>
          <p:nvPr/>
        </p:nvPicPr>
        <p:blipFill>
          <a:blip r:embed="rId3" cstate="print"/>
          <a:stretch>
            <a:fillRect/>
          </a:stretch>
        </p:blipFill>
        <p:spPr>
          <a:xfrm>
            <a:off x="684212" y="1143000"/>
            <a:ext cx="4980432" cy="5077968"/>
          </a:xfrm>
          <a:prstGeom prst="rect">
            <a:avLst/>
          </a:prstGeom>
          <a:ln>
            <a:solidFill>
              <a:schemeClr val="tx1"/>
            </a:solidFill>
          </a:ln>
        </p:spPr>
      </p:pic>
      <p:pic>
        <p:nvPicPr>
          <p:cNvPr id="10" name="Picture 9" descr="Snap19.gif"/>
          <p:cNvPicPr>
            <a:picLocks noChangeAspect="1"/>
          </p:cNvPicPr>
          <p:nvPr/>
        </p:nvPicPr>
        <p:blipFill>
          <a:blip r:embed="rId4" cstate="print"/>
          <a:stretch>
            <a:fillRect/>
          </a:stretch>
        </p:blipFill>
        <p:spPr>
          <a:xfrm>
            <a:off x="5865812" y="2590800"/>
            <a:ext cx="5493258" cy="2846070"/>
          </a:xfrm>
          <a:prstGeom prst="rect">
            <a:avLst/>
          </a:prstGeom>
          <a:ln>
            <a:solidFill>
              <a:schemeClr val="tx1"/>
            </a:solidFill>
          </a:ln>
        </p:spPr>
      </p:pic>
      <p:sp>
        <p:nvSpPr>
          <p:cNvPr id="6" name="Oval 144"/>
          <p:cNvSpPr>
            <a:spLocks noChangeArrowheads="1"/>
          </p:cNvSpPr>
          <p:nvPr/>
        </p:nvSpPr>
        <p:spPr bwMode="blackWhite">
          <a:xfrm>
            <a:off x="5484812" y="1676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4</a:t>
            </a:r>
            <a:endParaRPr lang="en-US" sz="2000" b="1" dirty="0">
              <a:solidFill>
                <a:srgbClr val="000000"/>
              </a:solidFill>
            </a:endParaRPr>
          </a:p>
        </p:txBody>
      </p:sp>
      <p:sp>
        <p:nvSpPr>
          <p:cNvPr id="7" name="Oval 144"/>
          <p:cNvSpPr>
            <a:spLocks noChangeArrowheads="1"/>
          </p:cNvSpPr>
          <p:nvPr/>
        </p:nvSpPr>
        <p:spPr bwMode="blackWhite">
          <a:xfrm>
            <a:off x="6780212" y="5257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5</a:t>
            </a:r>
            <a:endParaRPr lang="en-US" sz="2000" b="1" dirty="0">
              <a:solidFill>
                <a:srgbClr val="000000"/>
              </a:solidFill>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racle_16x9_2014_521">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extLst>
    <a:ext uri="{05A4C25C-085E-4340-85A3-A5531E510DB2}">
      <thm15:themeFamily xmlns:thm15="http://schemas.microsoft.com/office/thememl/2012/main" xmlns="" name="Oracle_16x9_2014_521" id="{11138A86-4CFD-4AAE-84ED-85FDB159739F}" vid="{ADD436DE-0EC9-4932-BD4C-5E9FA04FA01B}"/>
    </a:ext>
  </a:extLst>
</a:theme>
</file>

<file path=ppt/theme/theme2.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Oracle_16x9_2014_521</Template>
  <TotalTime>7130</TotalTime>
  <Words>2316</Words>
  <Application>Microsoft Office PowerPoint</Application>
  <PresentationFormat>Custom</PresentationFormat>
  <Paragraphs>166</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Oracle_16x9_2014_521</vt:lpstr>
      <vt:lpstr>Slide 1</vt:lpstr>
      <vt:lpstr>Slide 2</vt:lpstr>
      <vt:lpstr>Slide 3</vt:lpstr>
      <vt:lpstr>Slide 4</vt:lpstr>
      <vt:lpstr>Slide 5</vt:lpstr>
      <vt:lpstr>Slide 6</vt:lpstr>
      <vt:lpstr>Slide 7</vt:lpstr>
      <vt:lpstr>Slide 8</vt:lpstr>
      <vt:lpstr>Slide 9</vt:lpstr>
      <vt:lpstr>Migrating the Database Objects and Data</vt:lpstr>
      <vt:lpstr>Migrating the Database Objects: Tables</vt:lpstr>
      <vt:lpstr>Migrating the Database Objects: Tables</vt:lpstr>
      <vt:lpstr>Migrating the Database Objects: Triggers</vt:lpstr>
      <vt:lpstr>Migrating the Data</vt:lpstr>
      <vt:lpstr>Recreating the Database Objects in the Target Environment</vt:lpstr>
      <vt:lpstr>Migrating Data to the Target Environment</vt:lpstr>
      <vt:lpstr>Testing the Migrated Application</vt:lpstr>
      <vt:lpstr>Slide 18</vt:lpstr>
      <vt:lpstr>Slide 19</vt:lpstr>
      <vt:lpstr>Hands-On Lab</vt:lpstr>
      <vt:lpstr>Slide 21</vt:lpstr>
      <vt:lpstr>Slide 22</vt:lpstr>
    </vt:vector>
  </TitlesOfParts>
  <Company>Oracle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PowerPoint Template</dc:title>
  <dc:creator>Chaitanya Koratamaddi</dc:creator>
  <cp:keywords>Oracle corporate Tagline</cp:keywords>
  <cp:lastModifiedBy>Chaitanya Koratamaddi</cp:lastModifiedBy>
  <cp:revision>613</cp:revision>
  <dcterms:created xsi:type="dcterms:W3CDTF">2014-06-19T18:11:18Z</dcterms:created>
  <dcterms:modified xsi:type="dcterms:W3CDTF">2017-06-21T17:37:53Z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