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54" r:id="rId2"/>
    <p:sldId id="598" r:id="rId3"/>
    <p:sldId id="728" r:id="rId4"/>
    <p:sldId id="735" r:id="rId5"/>
    <p:sldId id="736" r:id="rId6"/>
    <p:sldId id="737" r:id="rId7"/>
    <p:sldId id="744" r:id="rId8"/>
    <p:sldId id="738" r:id="rId9"/>
    <p:sldId id="739" r:id="rId10"/>
    <p:sldId id="740" r:id="rId11"/>
    <p:sldId id="741" r:id="rId12"/>
    <p:sldId id="742" r:id="rId13"/>
    <p:sldId id="743" r:id="rId14"/>
    <p:sldId id="745" r:id="rId15"/>
    <p:sldId id="747" r:id="rId16"/>
    <p:sldId id="746" r:id="rId17"/>
    <p:sldId id="748" r:id="rId18"/>
    <p:sldId id="751" r:id="rId19"/>
    <p:sldId id="749" r:id="rId20"/>
    <p:sldId id="750" r:id="rId21"/>
    <p:sldId id="729" r:id="rId22"/>
    <p:sldId id="557" r:id="rId23"/>
    <p:sldId id="730" r:id="rId24"/>
    <p:sldId id="288" r:id="rId25"/>
    <p:sldId id="289" r:id="rId26"/>
  </p:sldIdLst>
  <p:sldSz cx="12188825"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7F7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4301" autoAdjust="0"/>
  </p:normalViewPr>
  <p:slideViewPr>
    <p:cSldViewPr>
      <p:cViewPr>
        <p:scale>
          <a:sx n="70" d="100"/>
          <a:sy n="70" d="100"/>
        </p:scale>
        <p:origin x="-1080" y="-58"/>
      </p:cViewPr>
      <p:guideLst>
        <p:guide orient="horz" pos="2160"/>
        <p:guide pos="335"/>
      </p:guideLst>
    </p:cSldViewPr>
  </p:slideViewPr>
  <p:outlineViewPr>
    <p:cViewPr>
      <p:scale>
        <a:sx n="33" d="100"/>
        <a:sy n="33" d="100"/>
      </p:scale>
      <p:origin x="0" y="0"/>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62" d="100"/>
          <a:sy n="62" d="100"/>
        </p:scale>
        <p:origin x="-261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buNone/>
            </a:pPr>
            <a:r>
              <a:rPr lang="en-US" dirty="0" smtClean="0">
                <a:latin typeface="Arial" charset="0"/>
              </a:rPr>
              <a:t>The slide shows an example of a dynamic action to enable and disable items based on the value of an</a:t>
            </a:r>
            <a:r>
              <a:rPr lang="en-US" baseline="0" dirty="0" smtClean="0">
                <a:latin typeface="Arial" charset="0"/>
              </a:rPr>
              <a:t> item. To create this dynamic action, navigate to the form page that contains the item for which you want to create a dynamic action. Perform the following steps:</a:t>
            </a:r>
          </a:p>
          <a:p>
            <a:pPr marL="457200" lvl="1" indent="-228600">
              <a:buFont typeface="+mj-lt"/>
              <a:buAutoNum type="arabicPeriod"/>
            </a:pPr>
            <a:r>
              <a:rPr lang="en-US" dirty="0" smtClean="0">
                <a:latin typeface="Arial" charset="0"/>
              </a:rPr>
              <a:t>View the page to contain the item in Page Designer. Click the Dynamic Actions tab in the left pane</a:t>
            </a:r>
          </a:p>
          <a:p>
            <a:pPr marL="457200" lvl="1" indent="-228600">
              <a:buFont typeface="+mj-lt"/>
              <a:buAutoNum type="arabicPeriod"/>
            </a:pPr>
            <a:r>
              <a:rPr lang="en-US" dirty="0" smtClean="0">
                <a:latin typeface="Arial" charset="0"/>
              </a:rPr>
              <a:t>First, create a dynamic action. To do this, Right-click Events and select Create Dynamic Action. A new dynamic action is created. The Property Editor displays Dynamic Action attributes.</a:t>
            </a:r>
          </a:p>
          <a:p>
            <a:pPr marL="457200" lvl="1" indent="-228600">
              <a:buFont typeface="+mj-lt"/>
              <a:buAutoNum type="arabicPeriod"/>
            </a:pPr>
            <a:r>
              <a:rPr lang="en-US" dirty="0" smtClean="0">
                <a:latin typeface="Arial" charset="0"/>
              </a:rPr>
              <a:t>Specify the following Dynamic Action Attributes:</a:t>
            </a:r>
          </a:p>
          <a:p>
            <a:pPr marL="800100" lvl="3" indent="-228600"/>
            <a:r>
              <a:rPr lang="en-US" dirty="0" smtClean="0">
                <a:latin typeface="Arial" charset="0"/>
              </a:rPr>
              <a:t>Name: Enter</a:t>
            </a:r>
            <a:r>
              <a:rPr lang="en-US" baseline="0" dirty="0" smtClean="0">
                <a:latin typeface="Arial" charset="0"/>
              </a:rPr>
              <a:t> a name for the dynamic action. In the slide example, enter Get Dept Information.</a:t>
            </a:r>
          </a:p>
          <a:p>
            <a:pPr marL="800100" lvl="3" indent="-228600"/>
            <a:r>
              <a:rPr lang="en-US" baseline="0" dirty="0" smtClean="0">
                <a:latin typeface="Arial" charset="0"/>
              </a:rPr>
              <a:t>Under When &gt; Event: </a:t>
            </a:r>
            <a:r>
              <a:rPr lang="en-US" sz="900" b="0" i="0" kern="1200" dirty="0" smtClean="0">
                <a:solidFill>
                  <a:schemeClr val="tx1"/>
                </a:solidFill>
                <a:latin typeface="+mn-lt"/>
                <a:ea typeface="+mn-ea"/>
                <a:cs typeface="+mn-cs"/>
              </a:rPr>
              <a:t>Specify the event that causes the dynamic action to fire. In the slide example, s</a:t>
            </a:r>
            <a:r>
              <a:rPr lang="en-US" baseline="0" dirty="0" smtClean="0">
                <a:latin typeface="Arial" charset="0"/>
              </a:rPr>
              <a:t>elect Change.</a:t>
            </a:r>
          </a:p>
          <a:p>
            <a:pPr marL="800100" lvl="3" indent="-228600"/>
            <a:r>
              <a:rPr lang="en-US" baseline="0" dirty="0" smtClean="0">
                <a:latin typeface="Arial" charset="0"/>
              </a:rPr>
              <a:t>For When &gt; Selection Type: </a:t>
            </a:r>
            <a:r>
              <a:rPr lang="en-US" sz="900" b="0" i="0" kern="1200" dirty="0" smtClean="0">
                <a:solidFill>
                  <a:schemeClr val="tx1"/>
                </a:solidFill>
                <a:latin typeface="+mn-lt"/>
                <a:ea typeface="+mn-ea"/>
                <a:cs typeface="+mn-cs"/>
              </a:rPr>
              <a:t>Select the type of page element or construct to be used to trigger the event. In the example, s</a:t>
            </a:r>
            <a:r>
              <a:rPr lang="en-US" baseline="0" dirty="0" smtClean="0">
                <a:latin typeface="Arial" charset="0"/>
              </a:rPr>
              <a:t>elect Item(s)</a:t>
            </a:r>
          </a:p>
          <a:p>
            <a:pPr marL="800100" lvl="3" indent="-228600"/>
            <a:r>
              <a:rPr lang="en-US" baseline="0" dirty="0" smtClean="0">
                <a:latin typeface="Arial" charset="0"/>
              </a:rPr>
              <a:t>For Item(s): Select P&lt;n&gt;_DEPTNO</a:t>
            </a:r>
            <a:endParaRPr lang="en-US" dirty="0" smtClean="0">
              <a:latin typeface="Arial" charset="0"/>
            </a:endParaRPr>
          </a:p>
          <a:p>
            <a:pPr lvl="3">
              <a:buNone/>
            </a:pPr>
            <a:r>
              <a:rPr lang="en-US" dirty="0" smtClean="0">
                <a:latin typeface="Arial" charset="0"/>
              </a:rPr>
              <a:t>Now, </a:t>
            </a:r>
            <a:r>
              <a:rPr lang="en-US" sz="900" b="0" i="0" kern="1200" dirty="0" smtClean="0">
                <a:solidFill>
                  <a:schemeClr val="tx1"/>
                </a:solidFill>
                <a:latin typeface="+mn-lt"/>
                <a:ea typeface="+mn-ea"/>
                <a:cs typeface="+mn-cs"/>
              </a:rPr>
              <a:t>define the action that to be performed if the event evaluates to True or False.</a:t>
            </a:r>
          </a:p>
          <a:p>
            <a:pPr marL="514350" lvl="2" indent="-228600">
              <a:buFont typeface="+mj-lt"/>
              <a:buAutoNum type="arabicPeriod" startAt="4"/>
            </a:pPr>
            <a:r>
              <a:rPr lang="en-US" dirty="0" smtClean="0">
                <a:latin typeface="Arial" charset="0"/>
              </a:rPr>
              <a:t>Expand the Dynamic Action tree to view the True or False nodes. Under True, select the action that</a:t>
            </a:r>
            <a:r>
              <a:rPr lang="en-US" baseline="0" dirty="0" smtClean="0">
                <a:latin typeface="Arial" charset="0"/>
              </a:rPr>
              <a:t> triggers when the condition is true</a:t>
            </a:r>
            <a:r>
              <a:rPr lang="en-US" dirty="0" smtClean="0">
                <a:latin typeface="Arial" charset="0"/>
              </a:rPr>
              <a:t>. Edit the action in the Property Editor. For True action, specify the following:</a:t>
            </a:r>
          </a:p>
          <a:p>
            <a:pPr marL="857250" lvl="4" indent="-228600">
              <a:buFont typeface="Arial" pitchFamily="34" charset="0"/>
              <a:buChar char="•"/>
            </a:pPr>
            <a:r>
              <a:rPr lang="en-US" sz="800" b="0" i="0" kern="1200" dirty="0" smtClean="0">
                <a:solidFill>
                  <a:schemeClr val="tx1"/>
                </a:solidFill>
                <a:latin typeface="+mn-lt"/>
                <a:ea typeface="+mn-ea"/>
                <a:cs typeface="+mn-cs"/>
              </a:rPr>
              <a:t>In the slide, select Set Value for Action.  </a:t>
            </a:r>
          </a:p>
          <a:p>
            <a:pPr marL="857250" lvl="4" indent="-228600">
              <a:buFont typeface="Arial" pitchFamily="34" charset="0"/>
              <a:buChar char="•"/>
            </a:pPr>
            <a:r>
              <a:rPr lang="en-US" sz="800" b="0" i="0" kern="1200" dirty="0" smtClean="0">
                <a:solidFill>
                  <a:schemeClr val="tx1"/>
                </a:solidFill>
                <a:latin typeface="+mn-lt"/>
                <a:ea typeface="+mn-ea"/>
                <a:cs typeface="+mn-cs"/>
              </a:rPr>
              <a:t>Under Settings, select SQL Statement for Set Type.</a:t>
            </a:r>
            <a:r>
              <a:rPr lang="en-US" sz="800" b="0" i="0" kern="1200" baseline="0" dirty="0" smtClean="0">
                <a:solidFill>
                  <a:schemeClr val="tx1"/>
                </a:solidFill>
                <a:latin typeface="+mn-lt"/>
                <a:ea typeface="+mn-ea"/>
                <a:cs typeface="+mn-cs"/>
              </a:rPr>
              <a:t> Then, enter the SQL statement. </a:t>
            </a:r>
          </a:p>
          <a:p>
            <a:pPr marL="857250" lvl="4" indent="-228600">
              <a:buFont typeface="Arial" pitchFamily="34" charset="0"/>
              <a:buChar char="•"/>
            </a:pPr>
            <a:r>
              <a:rPr lang="en-US" sz="800" b="0" i="0" kern="1200" baseline="0" dirty="0" smtClean="0">
                <a:solidFill>
                  <a:schemeClr val="tx1"/>
                </a:solidFill>
                <a:latin typeface="+mn-lt"/>
                <a:ea typeface="+mn-ea"/>
                <a:cs typeface="+mn-cs"/>
              </a:rPr>
              <a:t>For Items to Submit, select P&lt;n&gt;_DEPTNO.</a:t>
            </a:r>
          </a:p>
          <a:p>
            <a:pPr marL="857250" lvl="4" indent="-228600">
              <a:buFont typeface="Arial" pitchFamily="34" charset="0"/>
              <a:buChar char="•"/>
            </a:pPr>
            <a:r>
              <a:rPr lang="en-US" sz="800" b="0" i="0" kern="1200" baseline="0" dirty="0" smtClean="0">
                <a:solidFill>
                  <a:schemeClr val="tx1"/>
                </a:solidFill>
                <a:latin typeface="+mn-lt"/>
                <a:ea typeface="+mn-ea"/>
                <a:cs typeface="+mn-cs"/>
              </a:rPr>
              <a:t>Under Affected Elements, select Item(s) for Selection Type. Then, select P&lt;n&gt;_LOCATION, P&lt;n&gt;_NO_OF_EMPLOYEES.</a:t>
            </a:r>
          </a:p>
          <a:p>
            <a:pPr marL="514350" lvl="2" indent="-228600">
              <a:buFont typeface="+mj-lt"/>
              <a:buAutoNum type="arabicPeriod" startAt="5"/>
            </a:pPr>
            <a:r>
              <a:rPr lang="en-US" b="0" i="0" kern="1200" baseline="0" dirty="0" smtClean="0">
                <a:solidFill>
                  <a:schemeClr val="tx1"/>
                </a:solidFill>
                <a:latin typeface="+mn-lt"/>
                <a:ea typeface="+mn-ea"/>
                <a:cs typeface="+mn-cs"/>
              </a:rPr>
              <a:t>Click Save. Then, click Save and Run Page.</a:t>
            </a:r>
            <a:endParaRPr lang="en-US" baseline="0" dirty="0" smtClean="0">
              <a:latin typeface="Arial" charset="0"/>
            </a:endParaRPr>
          </a:p>
          <a:p>
            <a:pPr marL="857250" lvl="4" indent="-228600">
              <a:buFont typeface="Arial" pitchFamily="34" charset="0"/>
              <a:buChar char="•"/>
            </a:pPr>
            <a:endParaRPr lang="en-US" dirty="0" smtClean="0">
              <a:latin typeface="Arial" charset="0"/>
            </a:endParaRPr>
          </a:p>
          <a:p>
            <a:pPr marL="514350" lvl="2" indent="-228600">
              <a:buFont typeface="+mj-lt"/>
              <a:buNone/>
            </a:pPr>
            <a:endParaRPr lang="en-US" dirty="0" smtClean="0">
              <a:latin typeface="Arial" charset="0"/>
            </a:endParaRPr>
          </a:p>
          <a:p>
            <a:pPr marL="513080" indent="-514350">
              <a:buClr>
                <a:srgbClr val="FF0000"/>
              </a:buClr>
              <a:buNone/>
            </a:pPr>
            <a:endParaRPr lang="en-US" sz="3600" dirty="0" smtClean="0">
              <a:solidFill>
                <a:srgbClr val="000000"/>
              </a:solidFill>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In</a:t>
            </a:r>
            <a:r>
              <a:rPr lang="en-US" sz="1100" b="0" i="0" kern="1200" baseline="0" dirty="0" smtClean="0">
                <a:solidFill>
                  <a:schemeClr val="tx1"/>
                </a:solidFill>
                <a:latin typeface="+mn-lt"/>
                <a:ea typeface="+mn-ea"/>
                <a:cs typeface="+mn-cs"/>
              </a:rPr>
              <a:t> the slide example, a</a:t>
            </a:r>
            <a:r>
              <a:rPr lang="en-US" sz="1100" b="0" i="0" kern="1200" dirty="0" smtClean="0">
                <a:solidFill>
                  <a:schemeClr val="tx1"/>
                </a:solidFill>
                <a:latin typeface="+mn-lt"/>
                <a:ea typeface="+mn-ea"/>
                <a:cs typeface="+mn-cs"/>
              </a:rPr>
              <a:t> page contains two dynamic actions, 'FILTER REFRESH' and 'RESET REPORT'.</a:t>
            </a:r>
          </a:p>
          <a:p>
            <a:r>
              <a:rPr lang="en-US" sz="1100" b="0" i="0" kern="1200" dirty="0" smtClean="0">
                <a:solidFill>
                  <a:schemeClr val="tx1"/>
                </a:solidFill>
                <a:latin typeface="+mn-lt"/>
                <a:ea typeface="+mn-ea"/>
                <a:cs typeface="+mn-cs"/>
              </a:rPr>
              <a:t>'FILTER REFRESH' fires when either the 'Department' or 'Job' select list values are changed and refreshes the report via Ajax to show the newly scoped employees.</a:t>
            </a:r>
          </a:p>
          <a:p>
            <a:r>
              <a:rPr lang="en-US" sz="1100" b="0" i="0" kern="1200" dirty="0" smtClean="0">
                <a:solidFill>
                  <a:schemeClr val="tx1"/>
                </a:solidFill>
                <a:latin typeface="+mn-lt"/>
                <a:ea typeface="+mn-ea"/>
                <a:cs typeface="+mn-cs"/>
              </a:rPr>
              <a:t>'RESET REPORT' fires when the 'Reset' button is pressed, which resets the report via Ajax, by clearing the select lists and refreshing the report.</a:t>
            </a:r>
          </a:p>
          <a:p>
            <a:r>
              <a:rPr lang="en-US" sz="1100" b="0" i="0" kern="1200" dirty="0" smtClean="0">
                <a:solidFill>
                  <a:schemeClr val="tx1"/>
                </a:solidFill>
                <a:latin typeface="+mn-lt"/>
                <a:ea typeface="+mn-ea"/>
                <a:cs typeface="+mn-cs"/>
              </a:rPr>
              <a:t>'FILTER REFRESH' uses one native action ('Refresh'). 'RESET REPORT' uses two native actions ('Set Value' and 'Refresh').</a:t>
            </a:r>
          </a:p>
          <a:p>
            <a:pPr marL="513080" indent="-514350">
              <a:buClr>
                <a:srgbClr val="FF0000"/>
              </a:buClr>
              <a:buNone/>
            </a:pPr>
            <a:endParaRPr lang="en-US" sz="3600" dirty="0" smtClean="0">
              <a:solidFill>
                <a:srgbClr val="000000"/>
              </a:solidFill>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buNone/>
            </a:pPr>
            <a:r>
              <a:rPr lang="en-US" sz="1100" baseline="0" dirty="0" smtClean="0">
                <a:latin typeface="+mn-lt"/>
              </a:rPr>
              <a:t>To create the first dynamic action (Filter Refresh), perform the following steps:</a:t>
            </a:r>
          </a:p>
          <a:p>
            <a:pPr marL="457200" lvl="1" indent="-228600">
              <a:buFont typeface="+mj-lt"/>
              <a:buAutoNum type="arabicPeriod"/>
            </a:pPr>
            <a:r>
              <a:rPr lang="en-US" sz="1100" dirty="0" smtClean="0">
                <a:latin typeface="+mn-lt"/>
              </a:rPr>
              <a:t>View the page in Page Designer. Click the Dynamic Actions tab in the left pane</a:t>
            </a:r>
          </a:p>
          <a:p>
            <a:pPr marL="457200" lvl="1" indent="-228600">
              <a:buFont typeface="+mj-lt"/>
              <a:buAutoNum type="arabicPeriod"/>
            </a:pPr>
            <a:r>
              <a:rPr lang="en-US" sz="1100" dirty="0" smtClean="0">
                <a:latin typeface="+mn-lt"/>
              </a:rPr>
              <a:t>Right-click Events and select Create Dynamic Action. A new dynamic action is created. The Property Editor displays Dynamic Action attributes.</a:t>
            </a:r>
          </a:p>
          <a:p>
            <a:pPr marL="457200" lvl="1" indent="-228600">
              <a:buFont typeface="+mj-lt"/>
              <a:buAutoNum type="arabicPeriod"/>
            </a:pPr>
            <a:r>
              <a:rPr lang="en-US" sz="1100" dirty="0" smtClean="0">
                <a:latin typeface="+mn-lt"/>
              </a:rPr>
              <a:t>Specify the following Dynamic Action Attributes:</a:t>
            </a:r>
          </a:p>
          <a:p>
            <a:pPr marL="800100" lvl="3" indent="-228600"/>
            <a:r>
              <a:rPr lang="en-US" sz="1100" dirty="0" smtClean="0">
                <a:latin typeface="+mn-lt"/>
              </a:rPr>
              <a:t>Name: Enter</a:t>
            </a:r>
            <a:r>
              <a:rPr lang="en-US" sz="1100" baseline="0" dirty="0" smtClean="0">
                <a:latin typeface="+mn-lt"/>
              </a:rPr>
              <a:t> a name for the dynamic action. In the slide example, enter Filter Refresh.</a:t>
            </a:r>
          </a:p>
          <a:p>
            <a:pPr marL="800100" lvl="3" indent="-228600"/>
            <a:r>
              <a:rPr lang="en-US" sz="1100" baseline="0" dirty="0" smtClean="0">
                <a:latin typeface="+mn-lt"/>
              </a:rPr>
              <a:t>Under When &gt; Event: </a:t>
            </a:r>
            <a:r>
              <a:rPr lang="en-US" sz="1100" b="0" i="0" kern="1200" dirty="0" smtClean="0">
                <a:solidFill>
                  <a:schemeClr val="tx1"/>
                </a:solidFill>
                <a:latin typeface="+mn-lt"/>
                <a:ea typeface="+mn-ea"/>
                <a:cs typeface="+mn-cs"/>
              </a:rPr>
              <a:t>Specify the event that causes the dynamic action to fire. In the slide example, s</a:t>
            </a:r>
            <a:r>
              <a:rPr lang="en-US" sz="1100" baseline="0" dirty="0" smtClean="0">
                <a:latin typeface="+mn-lt"/>
              </a:rPr>
              <a:t>elect Change.</a:t>
            </a:r>
          </a:p>
          <a:p>
            <a:pPr marL="800100" lvl="3" indent="-228600"/>
            <a:r>
              <a:rPr lang="en-US" sz="1100" baseline="0" dirty="0" smtClean="0">
                <a:latin typeface="+mn-lt"/>
              </a:rPr>
              <a:t>For When &gt; Selection Type: </a:t>
            </a:r>
            <a:r>
              <a:rPr lang="en-US" sz="1100" b="0" i="0" kern="1200" dirty="0" smtClean="0">
                <a:solidFill>
                  <a:schemeClr val="tx1"/>
                </a:solidFill>
                <a:latin typeface="+mn-lt"/>
                <a:ea typeface="+mn-ea"/>
                <a:cs typeface="+mn-cs"/>
              </a:rPr>
              <a:t>Select the type of page element or construct to be used to trigger the event. In the example, s</a:t>
            </a:r>
            <a:r>
              <a:rPr lang="en-US" sz="1100" baseline="0" dirty="0" smtClean="0">
                <a:latin typeface="+mn-lt"/>
              </a:rPr>
              <a:t>elect Item(s)</a:t>
            </a:r>
          </a:p>
          <a:p>
            <a:pPr marL="800100" lvl="3" indent="-228600"/>
            <a:r>
              <a:rPr lang="en-US" sz="1100" baseline="0" dirty="0" smtClean="0">
                <a:latin typeface="+mn-lt"/>
              </a:rPr>
              <a:t>For Item(s): Select P&lt;n&gt;_DEPTNO,P&lt;n&gt;_JOB (First select P&lt;n&gt;_DEPTNO, then select P&lt;n&gt;_JOB)</a:t>
            </a:r>
            <a:endParaRPr lang="en-US" sz="1100" dirty="0" smtClean="0">
              <a:latin typeface="+mn-lt"/>
            </a:endParaRPr>
          </a:p>
          <a:p>
            <a:pPr marL="514350" lvl="2" indent="-228600">
              <a:buFont typeface="+mj-lt"/>
              <a:buAutoNum type="arabicPeriod" startAt="4"/>
            </a:pPr>
            <a:r>
              <a:rPr lang="en-US" sz="1100" dirty="0" smtClean="0">
                <a:latin typeface="+mn-lt"/>
              </a:rPr>
              <a:t>Expand the Dynamic Action tree to view the True or False nodes. Under True, select the action that</a:t>
            </a:r>
            <a:r>
              <a:rPr lang="en-US" sz="1100" baseline="0" dirty="0" smtClean="0">
                <a:latin typeface="+mn-lt"/>
              </a:rPr>
              <a:t> triggers when the condition is true</a:t>
            </a:r>
            <a:r>
              <a:rPr lang="en-US" sz="1100" dirty="0" smtClean="0">
                <a:latin typeface="+mn-lt"/>
              </a:rPr>
              <a:t>. Edit the action in the Property Editor. For True action, specify the following:</a:t>
            </a:r>
          </a:p>
          <a:p>
            <a:pPr marL="857250" lvl="4" indent="-228600">
              <a:buFont typeface="Arial" pitchFamily="34" charset="0"/>
              <a:buChar char="•"/>
            </a:pPr>
            <a:r>
              <a:rPr lang="en-US" sz="1100" b="0" i="0" kern="1200" dirty="0" smtClean="0">
                <a:solidFill>
                  <a:schemeClr val="tx1"/>
                </a:solidFill>
                <a:latin typeface="+mn-lt"/>
                <a:ea typeface="+mn-ea"/>
                <a:cs typeface="+mn-cs"/>
              </a:rPr>
              <a:t>In the slide, select Refresh.  </a:t>
            </a:r>
          </a:p>
          <a:p>
            <a:pPr marL="857250" lvl="4" indent="-228600">
              <a:buFont typeface="Arial" pitchFamily="34" charset="0"/>
              <a:buChar char="•"/>
            </a:pPr>
            <a:r>
              <a:rPr lang="en-US" sz="1100" b="0" i="0" kern="1200" baseline="0" dirty="0" smtClean="0">
                <a:solidFill>
                  <a:schemeClr val="tx1"/>
                </a:solidFill>
                <a:latin typeface="+mn-lt"/>
                <a:ea typeface="+mn-ea"/>
                <a:cs typeface="+mn-cs"/>
              </a:rPr>
              <a:t>Under Affected Elements, select Region for Selection Type. Then, select the report region name. For example, in the slide, select Employees. P&lt;n&gt;_NO_OF_EMPLOYEES.</a:t>
            </a:r>
          </a:p>
          <a:p>
            <a:pPr marL="857250" lvl="4" indent="-228600">
              <a:buFont typeface="Arial" pitchFamily="34" charset="0"/>
              <a:buNone/>
            </a:pPr>
            <a:endParaRPr lang="en-US" sz="1100" dirty="0" smtClean="0">
              <a:latin typeface="+mn-lt"/>
            </a:endParaRPr>
          </a:p>
          <a:p>
            <a:pPr marL="514350" lvl="2" indent="-228600">
              <a:buFont typeface="+mj-lt"/>
              <a:buNone/>
            </a:pPr>
            <a:endParaRPr lang="en-US" sz="1100" dirty="0" smtClean="0">
              <a:latin typeface="+mn-lt"/>
            </a:endParaRPr>
          </a:p>
          <a:p>
            <a:pPr marL="513080" indent="-514350">
              <a:buClr>
                <a:srgbClr val="FF0000"/>
              </a:buClr>
              <a:buNone/>
            </a:pPr>
            <a:endParaRPr lang="en-US" sz="1100" dirty="0" smtClean="0">
              <a:solidFill>
                <a:srgbClr val="000000"/>
              </a:solidFill>
              <a:latin typeface="+mn-lt"/>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buNone/>
            </a:pPr>
            <a:r>
              <a:rPr lang="en-US" sz="1100" dirty="0" smtClean="0">
                <a:latin typeface="+mn-lt"/>
              </a:rPr>
              <a:t>Now, you create the second dynamic</a:t>
            </a:r>
            <a:r>
              <a:rPr lang="en-US" sz="1100" baseline="0" dirty="0" smtClean="0">
                <a:latin typeface="+mn-lt"/>
              </a:rPr>
              <a:t> action, Reset Report. </a:t>
            </a:r>
          </a:p>
          <a:p>
            <a:pPr marL="457200" lvl="1" indent="-228600">
              <a:buFont typeface="+mj-lt"/>
              <a:buAutoNum type="arabicPeriod" startAt="5"/>
            </a:pPr>
            <a:r>
              <a:rPr lang="en-US" sz="1100" dirty="0" smtClean="0">
                <a:latin typeface="+mn-lt"/>
              </a:rPr>
              <a:t>Right-click Events and select Create Dynamic Action. The Property Editor displays Dynamic Action attributes.</a:t>
            </a:r>
          </a:p>
          <a:p>
            <a:pPr marL="457200" lvl="1" indent="-228600">
              <a:buFont typeface="+mj-lt"/>
              <a:buAutoNum type="arabicPeriod" startAt="5"/>
            </a:pPr>
            <a:r>
              <a:rPr lang="en-US" sz="1100" dirty="0" smtClean="0">
                <a:latin typeface="+mn-lt"/>
              </a:rPr>
              <a:t>Specify the following Dynamic Action Attributes:</a:t>
            </a:r>
          </a:p>
          <a:p>
            <a:pPr marL="800100" lvl="3" indent="-228600"/>
            <a:r>
              <a:rPr lang="en-US" sz="1100" dirty="0" smtClean="0">
                <a:latin typeface="+mn-lt"/>
              </a:rPr>
              <a:t>Name: Enter</a:t>
            </a:r>
            <a:r>
              <a:rPr lang="en-US" sz="1100" baseline="0" dirty="0" smtClean="0">
                <a:latin typeface="+mn-lt"/>
              </a:rPr>
              <a:t> a name for the dynamic action. In the slide example, enter Reset Report.</a:t>
            </a:r>
          </a:p>
          <a:p>
            <a:pPr marL="800100" lvl="3" indent="-228600"/>
            <a:r>
              <a:rPr lang="en-US" sz="1100" baseline="0" dirty="0" smtClean="0">
                <a:latin typeface="+mn-lt"/>
              </a:rPr>
              <a:t>Sequence: Specify the sequence as 20</a:t>
            </a:r>
          </a:p>
          <a:p>
            <a:pPr marL="800100" lvl="3" indent="-228600"/>
            <a:r>
              <a:rPr lang="en-US" sz="1100" baseline="0" dirty="0" smtClean="0">
                <a:latin typeface="+mn-lt"/>
              </a:rPr>
              <a:t>Under When &gt; Event: </a:t>
            </a:r>
            <a:r>
              <a:rPr lang="en-US" sz="1100" b="0" i="0" kern="1200" dirty="0" smtClean="0">
                <a:solidFill>
                  <a:schemeClr val="tx1"/>
                </a:solidFill>
                <a:latin typeface="+mn-lt"/>
                <a:ea typeface="+mn-ea"/>
                <a:cs typeface="+mn-cs"/>
              </a:rPr>
              <a:t>Specify the event that causes the dynamic action to fire. In the slide example, s</a:t>
            </a:r>
            <a:r>
              <a:rPr lang="en-US" sz="1100" baseline="0" dirty="0" smtClean="0">
                <a:latin typeface="+mn-lt"/>
              </a:rPr>
              <a:t>elect Click.</a:t>
            </a:r>
          </a:p>
          <a:p>
            <a:pPr marL="800100" lvl="3" indent="-228600"/>
            <a:r>
              <a:rPr lang="en-US" sz="1100" baseline="0" dirty="0" smtClean="0">
                <a:latin typeface="+mn-lt"/>
              </a:rPr>
              <a:t>For When &gt; Selection Type: </a:t>
            </a:r>
            <a:r>
              <a:rPr lang="en-US" sz="1100" b="0" i="0" kern="1200" dirty="0" smtClean="0">
                <a:solidFill>
                  <a:schemeClr val="tx1"/>
                </a:solidFill>
                <a:latin typeface="+mn-lt"/>
                <a:ea typeface="+mn-ea"/>
                <a:cs typeface="+mn-cs"/>
              </a:rPr>
              <a:t>Select the type of page element or construct to be used to trigger the event. In the example, s</a:t>
            </a:r>
            <a:r>
              <a:rPr lang="en-US" sz="1100" baseline="0" dirty="0" smtClean="0">
                <a:latin typeface="+mn-lt"/>
              </a:rPr>
              <a:t>elect Button</a:t>
            </a:r>
          </a:p>
          <a:p>
            <a:pPr marL="800100" lvl="3" indent="-228600"/>
            <a:r>
              <a:rPr lang="en-US" sz="1100" baseline="0" dirty="0" smtClean="0">
                <a:latin typeface="+mn-lt"/>
              </a:rPr>
              <a:t>For Item(s): Select P&lt;n&gt;_RESET</a:t>
            </a:r>
            <a:endParaRPr lang="en-US" sz="1100" dirty="0" smtClean="0">
              <a:latin typeface="+mn-lt"/>
            </a:endParaRPr>
          </a:p>
          <a:p>
            <a:pPr lvl="3">
              <a:buNone/>
            </a:pPr>
            <a:r>
              <a:rPr lang="en-US" sz="1100" dirty="0" smtClean="0">
                <a:latin typeface="+mn-lt"/>
              </a:rPr>
              <a:t>Now, </a:t>
            </a:r>
            <a:r>
              <a:rPr lang="en-US" sz="1100" b="0" i="0" kern="1200" dirty="0" smtClean="0">
                <a:solidFill>
                  <a:schemeClr val="tx1"/>
                </a:solidFill>
                <a:latin typeface="+mn-lt"/>
                <a:ea typeface="+mn-ea"/>
                <a:cs typeface="+mn-cs"/>
              </a:rPr>
              <a:t>define the action that to be performed if the event evaluates to True or False.</a:t>
            </a:r>
          </a:p>
          <a:p>
            <a:pPr marL="514350" lvl="2" indent="-228600">
              <a:buFont typeface="+mj-lt"/>
              <a:buAutoNum type="arabicPeriod" startAt="7"/>
            </a:pPr>
            <a:r>
              <a:rPr lang="en-US" sz="1100" dirty="0" smtClean="0">
                <a:latin typeface="+mn-lt"/>
              </a:rPr>
              <a:t>Expand the Dynamic Action tree to view the True or False nodes. Under True, select the action that</a:t>
            </a:r>
            <a:r>
              <a:rPr lang="en-US" sz="1100" baseline="0" dirty="0" smtClean="0">
                <a:latin typeface="+mn-lt"/>
              </a:rPr>
              <a:t> triggers when the condition is true</a:t>
            </a:r>
            <a:r>
              <a:rPr lang="en-US" sz="1100" dirty="0" smtClean="0">
                <a:latin typeface="+mn-lt"/>
              </a:rPr>
              <a:t>. Edit the action in the Property Editor. For True action, specify the following:</a:t>
            </a:r>
          </a:p>
          <a:p>
            <a:pPr marL="857250" lvl="4" indent="-228600">
              <a:buFont typeface="Arial" pitchFamily="34" charset="0"/>
              <a:buChar char="•"/>
            </a:pPr>
            <a:r>
              <a:rPr lang="en-US" sz="1100" b="0" i="0" kern="1200" dirty="0" smtClean="0">
                <a:solidFill>
                  <a:schemeClr val="tx1"/>
                </a:solidFill>
                <a:latin typeface="+mn-lt"/>
                <a:ea typeface="+mn-ea"/>
                <a:cs typeface="+mn-cs"/>
              </a:rPr>
              <a:t>In the slide, select Set Value for Action.  </a:t>
            </a:r>
          </a:p>
          <a:p>
            <a:pPr marL="857250" lvl="4" indent="-228600">
              <a:buFont typeface="Arial" pitchFamily="34" charset="0"/>
              <a:buChar char="•"/>
            </a:pPr>
            <a:r>
              <a:rPr lang="en-US" sz="1100" b="0" i="0" kern="1200" dirty="0" smtClean="0">
                <a:solidFill>
                  <a:schemeClr val="tx1"/>
                </a:solidFill>
                <a:latin typeface="+mn-lt"/>
                <a:ea typeface="+mn-ea"/>
                <a:cs typeface="+mn-cs"/>
              </a:rPr>
              <a:t>Under Settings, select Static Assignment for Set Type.</a:t>
            </a:r>
            <a:r>
              <a:rPr lang="en-US" sz="1100" b="0" i="0" kern="1200" baseline="0" dirty="0" smtClean="0">
                <a:solidFill>
                  <a:schemeClr val="tx1"/>
                </a:solidFill>
                <a:latin typeface="+mn-lt"/>
                <a:ea typeface="+mn-ea"/>
                <a:cs typeface="+mn-cs"/>
              </a:rPr>
              <a:t> </a:t>
            </a:r>
          </a:p>
          <a:p>
            <a:pPr marL="857250" lvl="4" indent="-228600">
              <a:buFont typeface="Arial" pitchFamily="34" charset="0"/>
              <a:buChar char="•"/>
            </a:pPr>
            <a:r>
              <a:rPr lang="en-US" sz="1100" b="0" i="0" kern="1200" baseline="0" dirty="0" smtClean="0">
                <a:solidFill>
                  <a:schemeClr val="tx1"/>
                </a:solidFill>
                <a:latin typeface="+mn-lt"/>
                <a:ea typeface="+mn-ea"/>
                <a:cs typeface="+mn-cs"/>
              </a:rPr>
              <a:t>Under Affected Elements, select Item(s) for Selection Type. Then, select P&lt;n&gt;_DEPTNO, P&lt;n&gt;_JOB.</a:t>
            </a:r>
          </a:p>
          <a:p>
            <a:pPr marL="857250" lvl="4" indent="-228600">
              <a:buFont typeface="Arial" pitchFamily="34" charset="0"/>
              <a:buChar char="•"/>
            </a:pPr>
            <a:r>
              <a:rPr lang="en-US" sz="1100" b="0" i="0" kern="1200" baseline="0" dirty="0" smtClean="0">
                <a:solidFill>
                  <a:schemeClr val="tx1"/>
                </a:solidFill>
                <a:latin typeface="+mn-lt"/>
                <a:ea typeface="+mn-ea"/>
                <a:cs typeface="+mn-cs"/>
              </a:rPr>
              <a:t>Under Execution Options, enter 10 for Sequence</a:t>
            </a:r>
          </a:p>
          <a:p>
            <a:pPr marL="514350" lvl="2" indent="-228600">
              <a:buFont typeface="+mj-lt"/>
              <a:buAutoNum type="arabicPeriod" startAt="8"/>
            </a:pPr>
            <a:r>
              <a:rPr lang="en-US" sz="1100" b="0" i="0" kern="1200" baseline="0" dirty="0" smtClean="0">
                <a:solidFill>
                  <a:schemeClr val="tx1"/>
                </a:solidFill>
                <a:latin typeface="+mn-lt"/>
                <a:ea typeface="+mn-ea"/>
                <a:cs typeface="+mn-cs"/>
              </a:rPr>
              <a:t>You need to create another True action. Now, right click True and select Create True Action.</a:t>
            </a:r>
          </a:p>
          <a:p>
            <a:pPr marL="857250" lvl="4" indent="-228600">
              <a:buFont typeface="Arial" pitchFamily="34" charset="0"/>
              <a:buChar char="•"/>
            </a:pPr>
            <a:r>
              <a:rPr lang="en-US" sz="1100" b="0" i="0" kern="1200" dirty="0" smtClean="0">
                <a:solidFill>
                  <a:schemeClr val="tx1"/>
                </a:solidFill>
                <a:latin typeface="+mn-lt"/>
                <a:ea typeface="+mn-ea"/>
                <a:cs typeface="+mn-cs"/>
              </a:rPr>
              <a:t>In the slide, select Refresh for Action.  </a:t>
            </a:r>
          </a:p>
          <a:p>
            <a:pPr marL="857250" lvl="4" indent="-228600">
              <a:buFont typeface="Arial" pitchFamily="34" charset="0"/>
              <a:buChar char="•"/>
            </a:pPr>
            <a:r>
              <a:rPr lang="en-US" sz="1100" b="0" i="0" kern="1200" baseline="0" dirty="0" smtClean="0">
                <a:solidFill>
                  <a:schemeClr val="tx1"/>
                </a:solidFill>
                <a:latin typeface="+mn-lt"/>
                <a:ea typeface="+mn-ea"/>
                <a:cs typeface="+mn-cs"/>
              </a:rPr>
              <a:t>Under Affected Elements, select Region for Selection Type. Then, select the report region. In the slide, select Employees for region.</a:t>
            </a:r>
          </a:p>
          <a:p>
            <a:pPr marL="857250" lvl="4" indent="-228600">
              <a:buFont typeface="Arial" pitchFamily="34" charset="0"/>
              <a:buChar char="•"/>
            </a:pPr>
            <a:r>
              <a:rPr lang="en-US" sz="1100" b="0" i="0" kern="1200" baseline="0" dirty="0" smtClean="0">
                <a:solidFill>
                  <a:schemeClr val="tx1"/>
                </a:solidFill>
                <a:latin typeface="+mn-lt"/>
                <a:ea typeface="+mn-ea"/>
                <a:cs typeface="+mn-cs"/>
              </a:rPr>
              <a:t>Under Execution Options, enter 20 for Sequence</a:t>
            </a:r>
          </a:p>
          <a:p>
            <a:pPr marL="514350" lvl="2" indent="-228600">
              <a:buFont typeface="+mj-lt"/>
              <a:buAutoNum type="arabicPeriod" startAt="9"/>
            </a:pPr>
            <a:r>
              <a:rPr lang="en-US" sz="1100" b="0" i="0" kern="1200" baseline="0" dirty="0" smtClean="0">
                <a:solidFill>
                  <a:schemeClr val="tx1"/>
                </a:solidFill>
                <a:latin typeface="+mn-lt"/>
                <a:ea typeface="+mn-ea"/>
                <a:cs typeface="+mn-cs"/>
              </a:rPr>
              <a:t>Click Save. Then, click Save and Run Page.</a:t>
            </a:r>
            <a:endParaRPr lang="en-US" sz="1100" baseline="0" dirty="0" smtClean="0">
              <a:latin typeface="+mn-lt"/>
            </a:endParaRPr>
          </a:p>
          <a:p>
            <a:pPr marL="857250" lvl="4" indent="-228600">
              <a:buFont typeface="Arial" pitchFamily="34" charset="0"/>
              <a:buChar char="•"/>
            </a:pPr>
            <a:endParaRPr lang="en-US" sz="1100" dirty="0" smtClean="0">
              <a:latin typeface="+mn-lt"/>
            </a:endParaRPr>
          </a:p>
          <a:p>
            <a:pPr marL="514350" lvl="2" indent="-228600">
              <a:buFont typeface="+mj-lt"/>
              <a:buNone/>
            </a:pPr>
            <a:endParaRPr lang="en-US" sz="1100" dirty="0" smtClean="0">
              <a:latin typeface="+mn-lt"/>
            </a:endParaRPr>
          </a:p>
          <a:p>
            <a:pPr marL="513080" indent="-514350">
              <a:buClr>
                <a:srgbClr val="FF0000"/>
              </a:buClr>
              <a:buNone/>
            </a:pPr>
            <a:endParaRPr lang="en-US" sz="1100" dirty="0" smtClean="0">
              <a:solidFill>
                <a:srgbClr val="000000"/>
              </a:solidFill>
              <a:latin typeface="+mn-lt"/>
            </a:endParaRPr>
          </a:p>
          <a:p>
            <a:pPr marL="513080" indent="-514350">
              <a:buClr>
                <a:srgbClr val="FF0000"/>
              </a:buClr>
              <a:buNone/>
            </a:pPr>
            <a:endParaRPr lang="en-US" sz="1100" dirty="0" smtClean="0">
              <a:solidFill>
                <a:srgbClr val="000000"/>
              </a:solidFill>
              <a:latin typeface="+mn-lt"/>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Oracle Application Express supports a set group of authentication scheme, authorization scheme, item, region, dynamic action, and process types. Plug-ins offer a means of augmenting these built-in types by declaratively creating and using new types in your application. Because plug-ins are designed for reuse, developers can export and import them to other workspaces and also share them with the Oracle Application Express Plug-in community by using the Plug-in Repository. </a:t>
            </a:r>
          </a:p>
          <a:p>
            <a:r>
              <a:rPr lang="en-US" dirty="0" smtClean="0"/>
              <a:t>Once defined, plug-in based components are created and maintained very much like standard Application Express components. Plug-ins enable developers to create highly customized components to enhance the functionality, appearance and user friendliness of their applications.</a:t>
            </a:r>
          </a:p>
          <a:p>
            <a:r>
              <a:rPr lang="en-US" dirty="0" smtClean="0"/>
              <a:t>The</a:t>
            </a:r>
            <a:r>
              <a:rPr lang="en-US" baseline="0" dirty="0" smtClean="0"/>
              <a:t> slide example shows a specified format for the Phone Number. You import the Masked Field [Plug-In] in to your application and then create an item of Masked Field [Plug-In] type on the Customer Details page. In the next few slides, you learn how to import and implement a plug-in in your application.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The slide shows steps involved in the process of implementing a plug-in in your application. Once you create or import a plug-in, you review the plug-in definition and make changes</a:t>
            </a:r>
            <a:r>
              <a:rPr lang="en-US" baseline="0" dirty="0" smtClean="0"/>
              <a:t> to optimize the use of plug-ins.</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The Plug-in Repository provides a central location where developers can share and download plug-ins. The repository is located on the Oracle Technology Network.</a:t>
            </a:r>
          </a:p>
          <a:p>
            <a:r>
              <a:rPr lang="en-US" dirty="0" smtClean="0"/>
              <a:t>To view the Plug-in repository, perform the following steps:</a:t>
            </a:r>
          </a:p>
          <a:p>
            <a:pPr marL="457200" lvl="1" indent="-228600">
              <a:buFont typeface="+mj-lt"/>
              <a:buAutoNum type="arabicPeriod"/>
            </a:pPr>
            <a:r>
              <a:rPr lang="en-US" dirty="0" smtClean="0"/>
              <a:t>Navigate to the Plug-ins page. To access the Plug-ins page, navigate to your application home page. Click Shared Components,</a:t>
            </a:r>
            <a:r>
              <a:rPr lang="en-US" baseline="0" dirty="0" smtClean="0"/>
              <a:t> and under Other Components select Plug-ins.</a:t>
            </a:r>
          </a:p>
          <a:p>
            <a:pPr marL="457200" lvl="1" indent="-228600">
              <a:buFont typeface="+mj-lt"/>
              <a:buAutoNum type="arabicPeriod"/>
            </a:pPr>
            <a:r>
              <a:rPr lang="en-US" dirty="0" smtClean="0"/>
              <a:t>Click View Plug-in Repository. The Oracle Application Express Plug-in Repository displays.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buFontTx/>
              <a:buNone/>
            </a:pPr>
            <a:r>
              <a:rPr lang="en-US" dirty="0" smtClean="0">
                <a:latin typeface="Arial" charset="0"/>
              </a:rPr>
              <a:t>To implement</a:t>
            </a:r>
            <a:r>
              <a:rPr lang="en-US" baseline="0" dirty="0" smtClean="0">
                <a:latin typeface="Arial" charset="0"/>
              </a:rPr>
              <a:t> a plug-in in your application, you need to first import or create it in your application. To import a plug-in to your application, perform the following </a:t>
            </a:r>
            <a:r>
              <a:rPr lang="en-US" dirty="0" smtClean="0">
                <a:latin typeface="Arial" charset="0"/>
              </a:rPr>
              <a:t>steps:</a:t>
            </a:r>
          </a:p>
          <a:p>
            <a:pPr marL="457200" lvl="1" indent="-228600">
              <a:buFont typeface="+mj-lt"/>
              <a:buAutoNum type="arabicPeriod"/>
            </a:pPr>
            <a:r>
              <a:rPr lang="en-US" dirty="0" smtClean="0">
                <a:latin typeface="Arial" charset="0"/>
              </a:rPr>
              <a:t>Navigate to your application home page and click Shared Components. </a:t>
            </a:r>
          </a:p>
          <a:p>
            <a:pPr marL="457200" lvl="1" indent="-228600">
              <a:buFont typeface="+mj-lt"/>
              <a:buAutoNum type="arabicPeriod"/>
            </a:pPr>
            <a:r>
              <a:rPr lang="en-US" dirty="0" smtClean="0">
                <a:latin typeface="Arial" charset="0"/>
              </a:rPr>
              <a:t>Under Other Components, select</a:t>
            </a:r>
            <a:r>
              <a:rPr lang="en-US" baseline="0" dirty="0" smtClean="0">
                <a:latin typeface="Arial" charset="0"/>
              </a:rPr>
              <a:t> Plug-ins.</a:t>
            </a:r>
          </a:p>
          <a:p>
            <a:pPr marL="457200" lvl="1" indent="-228600">
              <a:buFont typeface="+mj-lt"/>
              <a:buAutoNum type="arabicPeriod"/>
            </a:pPr>
            <a:r>
              <a:rPr lang="en-US" baseline="0" dirty="0" smtClean="0">
                <a:latin typeface="Arial" charset="0"/>
              </a:rPr>
              <a:t>On the Plug-ins page, click Import.</a:t>
            </a:r>
          </a:p>
          <a:p>
            <a:pPr marL="457200" lvl="1" indent="-228600">
              <a:buFont typeface="+mj-lt"/>
              <a:buAutoNum type="arabicPeriod"/>
            </a:pPr>
            <a:r>
              <a:rPr lang="en-US" baseline="0" dirty="0" smtClean="0">
                <a:latin typeface="Arial" charset="0"/>
              </a:rPr>
              <a:t>From your local directory, choose the plug-in import file. Notice that the file type is automatically set to Plug-in. Click Next.</a:t>
            </a:r>
          </a:p>
          <a:p>
            <a:pPr marL="457200" lvl="1" indent="-228600">
              <a:buFont typeface="+mj-lt"/>
              <a:buAutoNum type="arabicPeriod"/>
            </a:pPr>
            <a:r>
              <a:rPr lang="en-US" baseline="0" dirty="0" smtClean="0">
                <a:latin typeface="Arial" charset="0"/>
              </a:rPr>
              <a:t>The file has been imported successfully. Click Next on the file import confirmation page.</a:t>
            </a:r>
            <a:endParaRPr lang="en-US" dirty="0" smtClean="0">
              <a:latin typeface="Arial" charset="0"/>
            </a:endParaRPr>
          </a:p>
          <a:p>
            <a:pPr lvl="2">
              <a:buFont typeface="Times New Roman" pitchFamily="18" charset="0"/>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457200" marR="0" lvl="1" indent="-228600" algn="l" defTabSz="914400" rtl="0" eaLnBrk="1" fontAlgn="auto" latinLnBrk="0" hangingPunct="1">
              <a:lnSpc>
                <a:spcPct val="100000"/>
              </a:lnSpc>
              <a:spcBef>
                <a:spcPts val="600"/>
              </a:spcBef>
              <a:spcAft>
                <a:spcPts val="0"/>
              </a:spcAft>
              <a:buClrTx/>
              <a:buSzTx/>
              <a:buFont typeface="+mj-lt"/>
              <a:buAutoNum type="arabicPeriod" startAt="6"/>
              <a:tabLst/>
              <a:defRPr/>
            </a:pPr>
            <a:r>
              <a:rPr lang="en-US" dirty="0" smtClean="0"/>
              <a:t>On</a:t>
            </a:r>
            <a:r>
              <a:rPr lang="en-US" baseline="0" dirty="0" smtClean="0"/>
              <a:t> the Install page, </a:t>
            </a:r>
            <a:r>
              <a:rPr lang="en-US" dirty="0" smtClean="0">
                <a:latin typeface="Arial" charset="0"/>
              </a:rPr>
              <a:t>select the application that you want to install the plug-in into. Then, click Install Plug-in.</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startAt="6"/>
              <a:tabLst/>
              <a:defRPr/>
            </a:pPr>
            <a:r>
              <a:rPr lang="en-US" dirty="0" smtClean="0">
                <a:latin typeface="Arial" charset="0"/>
              </a:rPr>
              <a:t>The Plug-in is installed and is now listed on the Plug-ins page.</a:t>
            </a:r>
          </a:p>
          <a:p>
            <a:pPr marL="457200" lvl="1" indent="-228600">
              <a:buFont typeface="+mj-lt"/>
              <a:buAutoNum type="arabicPeriod" startAt="6"/>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buFontTx/>
              <a:buNone/>
            </a:pPr>
            <a:r>
              <a:rPr lang="en-US" dirty="0" smtClean="0">
                <a:latin typeface="Arial" charset="0"/>
              </a:rPr>
              <a:t>To review the a plug-in definition, navigate to your application Shared</a:t>
            </a:r>
            <a:r>
              <a:rPr lang="en-US" baseline="0" dirty="0" smtClean="0">
                <a:latin typeface="Arial" charset="0"/>
              </a:rPr>
              <a:t> Components. Then, under Other Components, click Plug-ins. On </a:t>
            </a:r>
            <a:r>
              <a:rPr lang="en-US" dirty="0" smtClean="0">
                <a:latin typeface="Arial" charset="0"/>
              </a:rPr>
              <a:t>the plug-ins</a:t>
            </a:r>
            <a:r>
              <a:rPr lang="en-US" baseline="0" dirty="0" smtClean="0">
                <a:latin typeface="Arial" charset="0"/>
              </a:rPr>
              <a:t> page, under Name, click the plug-in name. You are now navigated to the plug-in definition. </a:t>
            </a:r>
          </a:p>
          <a:p>
            <a:pPr lvl="0">
              <a:buFontTx/>
              <a:buNone/>
            </a:pPr>
            <a:endParaRPr lang="en-US" baseline="0" dirty="0" smtClean="0">
              <a:latin typeface="Arial"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xmlns="" val="1261391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1">
              <a:buFontTx/>
              <a:buNone/>
            </a:pPr>
            <a:r>
              <a:rPr lang="en-US" dirty="0" smtClean="0">
                <a:latin typeface="+mn-lt"/>
              </a:rPr>
              <a:t>Now that the plug-in is installed in your application, you can</a:t>
            </a:r>
            <a:r>
              <a:rPr lang="en-US" baseline="0" dirty="0" smtClean="0">
                <a:latin typeface="+mn-lt"/>
              </a:rPr>
              <a:t> use it. In the slide example, you create a page item on the Customer Details page. The</a:t>
            </a:r>
          </a:p>
          <a:p>
            <a:pPr lvl="1">
              <a:buFontTx/>
              <a:buNone/>
            </a:pPr>
            <a:r>
              <a:rPr lang="en-US" baseline="0" dirty="0" smtClean="0">
                <a:latin typeface="+mn-lt"/>
              </a:rPr>
              <a:t>P&lt;n&gt;_PHONE_NUMBER item is of Masked Field [Plug-In} type. </a:t>
            </a:r>
          </a:p>
          <a:p>
            <a:pPr lvl="1">
              <a:buFontTx/>
              <a:buNone/>
            </a:pPr>
            <a:r>
              <a:rPr lang="en-US" baseline="0" dirty="0" smtClean="0">
                <a:latin typeface="+mn-lt"/>
              </a:rPr>
              <a:t>The Masked Field plug-in allows a user to easily enter fixed width, formatted data (e.g. dates, phone numbers, SSN). A mask is defined as a format</a:t>
            </a:r>
          </a:p>
          <a:p>
            <a:pPr lvl="1">
              <a:buFontTx/>
              <a:buNone/>
            </a:pPr>
            <a:r>
              <a:rPr lang="en-US" baseline="0" dirty="0" smtClean="0">
                <a:latin typeface="+mn-lt"/>
              </a:rPr>
              <a:t>made up of literals and mask definitions. </a:t>
            </a:r>
          </a:p>
          <a:p>
            <a:pPr lvl="1">
              <a:buFontTx/>
              <a:buNone/>
            </a:pPr>
            <a:r>
              <a:rPr lang="en-US" baseline="0" dirty="0" smtClean="0">
                <a:latin typeface="+mn-lt"/>
              </a:rPr>
              <a:t>Perform the following steps:</a:t>
            </a:r>
          </a:p>
          <a:p>
            <a:pPr marL="514350" lvl="2" indent="-228600">
              <a:buFont typeface="+mj-lt"/>
              <a:buAutoNum type="arabicPeriod"/>
            </a:pPr>
            <a:r>
              <a:rPr lang="en-US" baseline="0" dirty="0" smtClean="0">
                <a:latin typeface="+mn-lt"/>
              </a:rPr>
              <a:t>View the page in page designer.</a:t>
            </a:r>
          </a:p>
          <a:p>
            <a:pPr marL="514350" lvl="2" indent="-228600">
              <a:buFont typeface="+mj-lt"/>
              <a:buAutoNum type="arabicPeriod"/>
            </a:pPr>
            <a:r>
              <a:rPr lang="en-US" baseline="0" dirty="0" smtClean="0">
                <a:latin typeface="+mn-lt"/>
              </a:rPr>
              <a:t>In the Gallery, click Items and locate the Masked Field [Plug-In]. </a:t>
            </a:r>
          </a:p>
          <a:p>
            <a:pPr marL="514350" lvl="2" indent="-228600">
              <a:buFont typeface="+mj-lt"/>
              <a:buAutoNum type="arabicPeriod"/>
            </a:pPr>
            <a:r>
              <a:rPr lang="en-US" baseline="0" dirty="0" smtClean="0">
                <a:latin typeface="+mn-lt"/>
              </a:rPr>
              <a:t>Drag the item and drop it in a desired location under Layout. For example, drop it above P&lt;n&gt;_CUST_EMAIL item.</a:t>
            </a:r>
          </a:p>
          <a:p>
            <a:pPr marL="514350" lvl="2" indent="-228600">
              <a:buFont typeface="+mj-lt"/>
              <a:buAutoNum type="arabicPeriod"/>
            </a:pPr>
            <a:r>
              <a:rPr lang="en-US" baseline="0" dirty="0" smtClean="0">
                <a:latin typeface="+mn-lt"/>
              </a:rPr>
              <a:t>In the Property Editor, specify the Name. You can even update the Input Mask. Under Source, if the Type is Database Column, then specify the database column value.</a:t>
            </a:r>
          </a:p>
          <a:p>
            <a:pPr marL="514350" lvl="2" indent="-228600">
              <a:buFont typeface="+mj-lt"/>
              <a:buAutoNum type="arabicPeriod"/>
            </a:pPr>
            <a:r>
              <a:rPr lang="en-US" baseline="0" dirty="0" smtClean="0">
                <a:latin typeface="+mn-lt"/>
              </a:rPr>
              <a:t>Click Save. Then, click Save and Run Page. You can now see that the masked field item is displayed on the page.</a:t>
            </a:r>
          </a:p>
          <a:p>
            <a:pPr lvl="1">
              <a:buFontTx/>
              <a:buNone/>
            </a:pPr>
            <a:endParaRPr lang="en-US"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22</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203834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dirty="0"/>
          </a:p>
        </p:txBody>
      </p:sp>
    </p:spTree>
    <p:extLst>
      <p:ext uri="{BB962C8B-B14F-4D97-AF65-F5344CB8AC3E}">
        <p14:creationId xmlns:p14="http://schemas.microsoft.com/office/powerpoint/2010/main" xmlns="" val="604326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dirty="0"/>
          </a:p>
        </p:txBody>
      </p:sp>
    </p:spTree>
    <p:extLst>
      <p:ext uri="{BB962C8B-B14F-4D97-AF65-F5344CB8AC3E}">
        <p14:creationId xmlns:p14="http://schemas.microsoft.com/office/powerpoint/2010/main" xmlns="" val="3991295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Developers use dynamic</a:t>
            </a:r>
            <a:r>
              <a:rPr lang="en-US" sz="1100" b="0" i="0" kern="1200" baseline="0" dirty="0" smtClean="0">
                <a:solidFill>
                  <a:schemeClr val="tx1"/>
                </a:solidFill>
                <a:latin typeface="+mn-lt"/>
                <a:ea typeface="+mn-ea"/>
                <a:cs typeface="+mn-cs"/>
              </a:rPr>
              <a:t> actions </a:t>
            </a:r>
            <a:r>
              <a:rPr lang="en-US" sz="1100" b="0" i="0" kern="1200" dirty="0" smtClean="0">
                <a:solidFill>
                  <a:schemeClr val="tx1"/>
                </a:solidFill>
                <a:latin typeface="+mn-lt"/>
                <a:ea typeface="+mn-ea"/>
                <a:cs typeface="+mn-cs"/>
              </a:rPr>
              <a:t>to define complex client-side behavior declaratively without the need for JavaScript. </a:t>
            </a:r>
            <a:r>
              <a:rPr lang="en-US" baseline="0" dirty="0" smtClean="0"/>
              <a:t>In this lesson, you learn how to create and use dynamic actions in your application. </a:t>
            </a:r>
            <a:r>
              <a:rPr lang="en-US" sz="1100" b="0" i="0" kern="1200" dirty="0" smtClean="0">
                <a:solidFill>
                  <a:schemeClr val="tx1"/>
                </a:solidFill>
                <a:latin typeface="+mn-lt"/>
                <a:ea typeface="+mn-ea"/>
                <a:cs typeface="+mn-cs"/>
              </a:rPr>
              <a:t>This lesson also covers how to import and use plug-ins. You can find plug-in examples on the Oracle Application Express Plug-in Repository on the Oracle Technology Network and in the </a:t>
            </a:r>
            <a:r>
              <a:rPr lang="en-US" sz="1100" b="0" i="1" kern="1200" dirty="0" smtClean="0">
                <a:solidFill>
                  <a:schemeClr val="tx1"/>
                </a:solidFill>
                <a:latin typeface="+mn-lt"/>
                <a:ea typeface="+mn-ea"/>
                <a:cs typeface="+mn-cs"/>
              </a:rPr>
              <a:t>Sample Database Application</a:t>
            </a:r>
            <a:r>
              <a:rPr lang="en-US" sz="1100" b="0" i="0" kern="1200" dirty="0" smtClean="0">
                <a:solidFill>
                  <a:schemeClr val="tx1"/>
                </a:solidFill>
                <a:latin typeface="+mn-lt"/>
                <a:ea typeface="+mn-ea"/>
                <a:cs typeface="+mn-cs"/>
              </a:rPr>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Dynamic actions provide you a way to define complex client-side behavior declaratively without the need to know or code JavaScript or AJAX. Using the Dynamic Action Create wizard, you specify an action that is performed when a defined set of conditions occur. You can also specify which elements are affected by the action, and when and how they are affected.</a:t>
            </a:r>
          </a:p>
          <a:p>
            <a:r>
              <a:rPr lang="en-US" sz="1100" b="0" i="0" kern="1200" dirty="0" smtClean="0">
                <a:solidFill>
                  <a:schemeClr val="tx1"/>
                </a:solidFill>
                <a:latin typeface="+mn-lt"/>
                <a:ea typeface="+mn-ea"/>
                <a:cs typeface="+mn-cs"/>
              </a:rPr>
              <a:t>When working with dynamic actions, you should be mindful of the fact that the more dynamic actions you add to a page, the greater your overall page size. This is because the dynamic action framework emits additional JavaScript and possibly AJAX code to the client for each dynamic action defined, which then also must be downloaded and executed by the framework in the client.</a:t>
            </a:r>
          </a:p>
          <a:p>
            <a:r>
              <a:rPr lang="en-US" sz="1100" b="0" i="0" kern="1200" dirty="0" smtClean="0">
                <a:solidFill>
                  <a:schemeClr val="tx1"/>
                </a:solidFill>
                <a:latin typeface="+mn-lt"/>
                <a:ea typeface="+mn-ea"/>
                <a:cs typeface="+mn-cs"/>
              </a:rPr>
              <a:t>The</a:t>
            </a:r>
            <a:r>
              <a:rPr lang="en-US" sz="1100" b="0" i="0" kern="1200" baseline="0" dirty="0" smtClean="0">
                <a:solidFill>
                  <a:schemeClr val="tx1"/>
                </a:solidFill>
                <a:latin typeface="+mn-lt"/>
                <a:ea typeface="+mn-ea"/>
                <a:cs typeface="+mn-cs"/>
              </a:rPr>
              <a:t> slide example </a:t>
            </a:r>
            <a:r>
              <a:rPr lang="en-US" sz="1100" b="0" i="0" kern="1200" dirty="0" smtClean="0">
                <a:solidFill>
                  <a:schemeClr val="tx1"/>
                </a:solidFill>
                <a:latin typeface="+mn-lt"/>
                <a:ea typeface="+mn-ea"/>
                <a:cs typeface="+mn-cs"/>
              </a:rPr>
              <a:t>demonstrates how dynamic actions can be used to control multiple items and also that disabling items works for multiple item types.</a:t>
            </a:r>
          </a:p>
          <a:p>
            <a:r>
              <a:rPr lang="en-US" sz="1100" b="0" i="0" kern="1200" dirty="0" smtClean="0">
                <a:solidFill>
                  <a:schemeClr val="tx1"/>
                </a:solidFill>
                <a:latin typeface="+mn-lt"/>
                <a:ea typeface="+mn-ea"/>
                <a:cs typeface="+mn-cs"/>
              </a:rPr>
              <a:t>To achieve this, the form page contains a dynamic action called 'JOB EQUALS SALESMAN'. This fires whenever a different 'Job' is selected from the 'Job' select list and checks if the value is equal to 'SALESMAN'. If it is equal to 'SALESMAN' the 'Commission' and '</a:t>
            </a:r>
            <a:r>
              <a:rPr lang="en-US" sz="1100" b="0" i="0" kern="1200" dirty="0" err="1" smtClean="0">
                <a:solidFill>
                  <a:schemeClr val="tx1"/>
                </a:solidFill>
                <a:latin typeface="+mn-lt"/>
                <a:ea typeface="+mn-ea"/>
                <a:cs typeface="+mn-cs"/>
              </a:rPr>
              <a:t>Hiredate</a:t>
            </a:r>
            <a:r>
              <a:rPr lang="en-US" sz="1100" b="0" i="0" kern="1200" dirty="0" smtClean="0">
                <a:solidFill>
                  <a:schemeClr val="tx1"/>
                </a:solidFill>
                <a:latin typeface="+mn-lt"/>
                <a:ea typeface="+mn-ea"/>
                <a:cs typeface="+mn-cs"/>
              </a:rPr>
              <a:t>' page items are enabled, otherwise they are disabled. It uses 2 native actions ('Enable' and 'Disable').</a:t>
            </a:r>
          </a:p>
          <a:p>
            <a:endParaRPr lang="en-US" sz="11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The process of implementing a dynamic action involves the following:</a:t>
            </a:r>
          </a:p>
          <a:p>
            <a:pPr marL="457200" lvl="1" indent="-228600">
              <a:buFont typeface="+mj-lt"/>
              <a:buAutoNum type="arabicPeriod"/>
            </a:pPr>
            <a:r>
              <a:rPr lang="en-US" dirty="0" smtClean="0"/>
              <a:t>Create or edit an item, button, region, JavaScript Expression, or </a:t>
            </a:r>
            <a:r>
              <a:rPr lang="en-US" dirty="0" err="1" smtClean="0"/>
              <a:t>jQuery</a:t>
            </a:r>
            <a:r>
              <a:rPr lang="en-US" dirty="0" smtClean="0"/>
              <a:t> selector on a page. This component is referenced within the dynamic action in defining when it fires.</a:t>
            </a:r>
          </a:p>
          <a:p>
            <a:pPr marL="457200" lvl="1" indent="-228600">
              <a:buFont typeface="+mj-lt"/>
              <a:buAutoNum type="arabicPeriod"/>
            </a:pPr>
            <a:r>
              <a:rPr lang="en-US" dirty="0" smtClean="0"/>
              <a:t>Create a dynamic action from the application page that invokes the action.</a:t>
            </a:r>
          </a:p>
          <a:p>
            <a:pPr marL="457200" lvl="1" indent="-228600">
              <a:buFont typeface="+mj-lt"/>
              <a:buAutoNum type="arabicPeriod"/>
            </a:pPr>
            <a:r>
              <a:rPr lang="en-US" dirty="0" smtClean="0"/>
              <a:t>Run your application to test the dynamic action.</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mn-ea"/>
                <a:cs typeface="+mn-cs"/>
              </a:rPr>
              <a:t>Creating a dynamic action involves specifying the following:</a:t>
            </a:r>
          </a:p>
          <a:p>
            <a:pPr lvl="1">
              <a:buFont typeface="Arial" pitchFamily="34" charset="0"/>
              <a:buChar char="•"/>
            </a:pPr>
            <a:r>
              <a:rPr lang="en-US" sz="1200" b="0" i="0" kern="1200" dirty="0" smtClean="0">
                <a:solidFill>
                  <a:schemeClr val="tx1"/>
                </a:solidFill>
                <a:latin typeface="+mn-lt"/>
                <a:ea typeface="+mn-ea"/>
                <a:cs typeface="+mn-cs"/>
              </a:rPr>
              <a:t>When the action happens (with optional conditions)</a:t>
            </a:r>
          </a:p>
          <a:p>
            <a:pPr lvl="1">
              <a:buFont typeface="Arial" pitchFamily="34" charset="0"/>
              <a:buChar char="•"/>
            </a:pPr>
            <a:r>
              <a:rPr lang="en-US" sz="1200" b="0" i="0" kern="1200" dirty="0" smtClean="0">
                <a:solidFill>
                  <a:schemeClr val="tx1"/>
                </a:solidFill>
                <a:latin typeface="+mn-lt"/>
                <a:ea typeface="+mn-ea"/>
                <a:cs typeface="+mn-cs"/>
              </a:rPr>
              <a:t>What</a:t>
            </a:r>
            <a:r>
              <a:rPr lang="en-US" sz="1200" b="0" i="0" kern="1200" baseline="0" dirty="0" smtClean="0">
                <a:solidFill>
                  <a:schemeClr val="tx1"/>
                </a:solidFill>
                <a:latin typeface="+mn-lt"/>
                <a:ea typeface="+mn-ea"/>
                <a:cs typeface="+mn-cs"/>
              </a:rPr>
              <a:t> action or actions are performed</a:t>
            </a:r>
          </a:p>
          <a:p>
            <a:pPr lvl="1">
              <a:buFont typeface="Arial" pitchFamily="34" charset="0"/>
              <a:buChar char="•"/>
            </a:pPr>
            <a:r>
              <a:rPr lang="en-US" sz="1200" b="0" i="0" kern="1200" baseline="0" dirty="0" smtClean="0">
                <a:solidFill>
                  <a:schemeClr val="tx1"/>
                </a:solidFill>
                <a:latin typeface="+mn-lt"/>
                <a:ea typeface="+mn-ea"/>
                <a:cs typeface="+mn-cs"/>
              </a:rPr>
              <a:t>What elements are affected by the action</a:t>
            </a:r>
            <a:endParaRPr lang="en-US" sz="1200" b="0" i="0" kern="1200" dirty="0" smtClean="0">
              <a:solidFill>
                <a:schemeClr val="tx1"/>
              </a:solidFill>
              <a:latin typeface="+mn-lt"/>
              <a:ea typeface="+mn-ea"/>
              <a:cs typeface="+mn-cs"/>
            </a:endParaRPr>
          </a:p>
          <a:p>
            <a:pPr marL="513080" indent="-514350">
              <a:buClr>
                <a:srgbClr val="FF0000"/>
              </a:buClr>
              <a:buNone/>
            </a:pPr>
            <a:r>
              <a:rPr lang="en-US" sz="3600" dirty="0" smtClean="0">
                <a:solidFill>
                  <a:srgbClr val="000000"/>
                </a:solidFill>
              </a:rPr>
              <a:t>The slide shows steps involved</a:t>
            </a:r>
            <a:r>
              <a:rPr lang="en-US" sz="3600" baseline="0" dirty="0" smtClean="0">
                <a:solidFill>
                  <a:srgbClr val="000000"/>
                </a:solidFill>
              </a:rPr>
              <a:t> in creating a dynamic action. </a:t>
            </a:r>
            <a:r>
              <a:rPr lang="en-US" sz="1200" b="0" i="0" kern="1200" dirty="0" smtClean="0">
                <a:solidFill>
                  <a:schemeClr val="tx1"/>
                </a:solidFill>
                <a:latin typeface="+mn-lt"/>
                <a:ea typeface="+mn-ea"/>
                <a:cs typeface="+mn-cs"/>
              </a:rPr>
              <a:t>You can create a dynamic action</a:t>
            </a:r>
            <a:r>
              <a:rPr lang="en-US" sz="1200" b="0" i="0" kern="1200" baseline="0" dirty="0" smtClean="0">
                <a:solidFill>
                  <a:schemeClr val="tx1"/>
                </a:solidFill>
                <a:latin typeface="+mn-lt"/>
                <a:ea typeface="+mn-ea"/>
                <a:cs typeface="+mn-cs"/>
              </a:rPr>
              <a:t> by any of the following ways</a:t>
            </a:r>
            <a:r>
              <a:rPr lang="en-US" sz="1200" b="0" i="0" kern="1200" dirty="0" smtClean="0">
                <a:solidFill>
                  <a:schemeClr val="tx1"/>
                </a:solidFill>
                <a:latin typeface="+mn-lt"/>
                <a:ea typeface="+mn-ea"/>
                <a:cs typeface="+mn-cs"/>
              </a:rPr>
              <a:t>:</a:t>
            </a:r>
          </a:p>
          <a:p>
            <a:pPr lvl="1">
              <a:buFont typeface="Arial" pitchFamily="34" charset="0"/>
              <a:buChar char="•"/>
            </a:pPr>
            <a:r>
              <a:rPr lang="en-US" sz="1200" b="0" i="0" kern="1200" baseline="0" dirty="0" smtClean="0">
                <a:solidFill>
                  <a:schemeClr val="tx1"/>
                </a:solidFill>
                <a:latin typeface="+mn-lt"/>
                <a:ea typeface="+mn-ea"/>
                <a:cs typeface="+mn-cs"/>
              </a:rPr>
              <a:t>Under Rendering, locate the item, right-click and select Create Dynamic Action</a:t>
            </a:r>
          </a:p>
          <a:p>
            <a:pPr lvl="1">
              <a:buFont typeface="Arial" pitchFamily="34" charset="0"/>
              <a:buChar char="•"/>
            </a:pPr>
            <a:r>
              <a:rPr lang="en-US" sz="1200" b="0" i="0" kern="1200" baseline="0" dirty="0" smtClean="0">
                <a:solidFill>
                  <a:schemeClr val="tx1"/>
                </a:solidFill>
                <a:latin typeface="+mn-lt"/>
                <a:ea typeface="+mn-ea"/>
                <a:cs typeface="+mn-cs"/>
              </a:rPr>
              <a:t>Under Dynamic Actions, right-click Events and select Create Dynamic Action</a:t>
            </a:r>
            <a:endParaRPr lang="en-US" sz="3550" baseline="0" dirty="0" smtClean="0">
              <a:solidFill>
                <a:srgbClr val="000000"/>
              </a:solidFill>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55000" lnSpcReduction="20000"/>
          </a:bodyPr>
          <a:lstStyle/>
          <a:p>
            <a:r>
              <a:rPr lang="en-US" sz="1100" b="0" i="0" kern="1200" dirty="0" smtClean="0">
                <a:solidFill>
                  <a:schemeClr val="tx1"/>
                </a:solidFill>
                <a:latin typeface="+mn-lt"/>
                <a:ea typeface="+mn-ea"/>
                <a:cs typeface="+mn-cs"/>
              </a:rPr>
              <a:t>When you create a dynamic action, you specify the event that causes the dynamic action to fire. </a:t>
            </a:r>
          </a:p>
          <a:p>
            <a:r>
              <a:rPr lang="en-US" sz="1100" b="0" i="0" kern="1200" dirty="0" smtClean="0">
                <a:solidFill>
                  <a:schemeClr val="tx1"/>
                </a:solidFill>
                <a:latin typeface="+mn-lt"/>
                <a:ea typeface="+mn-ea"/>
                <a:cs typeface="+mn-cs"/>
              </a:rPr>
              <a:t>Events are categorized into the following types:</a:t>
            </a:r>
          </a:p>
          <a:p>
            <a:pPr lvl="1">
              <a:buFont typeface="Arial" pitchFamily="34" charset="0"/>
              <a:buChar char="•"/>
            </a:pPr>
            <a:r>
              <a:rPr lang="en-US" sz="3550" dirty="0" smtClean="0"/>
              <a:t>Browser Events: Standard browser events. For example, Change, Click, Double Click, Get Focus, and so on.</a:t>
            </a:r>
          </a:p>
          <a:p>
            <a:pPr lvl="1">
              <a:buFont typeface="Arial" pitchFamily="34" charset="0"/>
              <a:buChar char="•"/>
            </a:pPr>
            <a:r>
              <a:rPr lang="en-US" sz="3550" dirty="0" smtClean="0"/>
              <a:t>Framework Events: Framework events are triggered from within the Application Express framework. For example, After Refresh, Before Page Submit,</a:t>
            </a:r>
            <a:r>
              <a:rPr lang="en-US" sz="3550" baseline="0" dirty="0" smtClean="0"/>
              <a:t> and so on.</a:t>
            </a:r>
            <a:endParaRPr lang="en-US" sz="3550" dirty="0" smtClean="0"/>
          </a:p>
          <a:p>
            <a:pPr lvl="1">
              <a:buFont typeface="Arial" pitchFamily="34" charset="0"/>
              <a:buChar char="•"/>
            </a:pPr>
            <a:r>
              <a:rPr lang="en-US" sz="3550" dirty="0" smtClean="0"/>
              <a:t>Component Events: Only available when there is a component available to your application that triggers a custom event. These events are triggered from either native components or plug-in components you have installed in your application.</a:t>
            </a:r>
          </a:p>
          <a:p>
            <a:pPr lvl="1">
              <a:buFont typeface="Arial" pitchFamily="34" charset="0"/>
              <a:buChar char="•"/>
            </a:pPr>
            <a:r>
              <a:rPr lang="en-US" sz="3550" dirty="0" smtClean="0"/>
              <a:t>Custom Event: Any custom event triggered from your application.</a:t>
            </a:r>
          </a:p>
          <a:p>
            <a:pPr lvl="0">
              <a:buFont typeface="Arial" pitchFamily="34" charset="0"/>
              <a:buNone/>
            </a:pPr>
            <a:r>
              <a:rPr lang="en-US" sz="1100" b="1" i="0" kern="1200" dirty="0" smtClean="0">
                <a:solidFill>
                  <a:schemeClr val="tx1"/>
                </a:solidFill>
                <a:latin typeface="+mn-lt"/>
                <a:ea typeface="+mn-ea"/>
                <a:cs typeface="+mn-cs"/>
              </a:rPr>
              <a:t>Note</a:t>
            </a:r>
            <a:r>
              <a:rPr lang="en-US" sz="1100" b="0" i="0" kern="1200" dirty="0" smtClean="0">
                <a:solidFill>
                  <a:schemeClr val="tx1"/>
                </a:solidFill>
                <a:latin typeface="+mn-lt"/>
                <a:ea typeface="+mn-ea"/>
                <a:cs typeface="+mn-cs"/>
              </a:rPr>
              <a:t>: The events displayed differ based on page's current User Interface type. If you wish to select an event that corresponds to a different type, then you have the option of selecting Show unsupported, which displays all events including those that do not correspond to the current type.</a:t>
            </a:r>
          </a:p>
          <a:p>
            <a:r>
              <a:rPr lang="en-US" sz="3600" b="0" i="0" kern="1200" dirty="0" smtClean="0">
                <a:solidFill>
                  <a:schemeClr val="tx1"/>
                </a:solidFill>
                <a:latin typeface="+mn-lt"/>
                <a:ea typeface="+mn-ea"/>
                <a:cs typeface="+mn-cs"/>
              </a:rPr>
              <a:t>For information about specific events, please see the relevant section in the </a:t>
            </a:r>
            <a:r>
              <a:rPr lang="en-US" sz="3600" b="0" i="1" kern="1200" dirty="0" smtClean="0">
                <a:solidFill>
                  <a:schemeClr val="tx1"/>
                </a:solidFill>
                <a:latin typeface="+mn-lt"/>
                <a:ea typeface="+mn-ea"/>
                <a:cs typeface="+mn-cs"/>
              </a:rPr>
              <a:t>App Builder User's Guide</a:t>
            </a:r>
            <a:r>
              <a:rPr lang="en-US" sz="3600" b="0" i="0" kern="1200" dirty="0" smtClean="0">
                <a:solidFill>
                  <a:schemeClr val="tx1"/>
                </a:solidFill>
                <a:latin typeface="+mn-lt"/>
                <a:ea typeface="+mn-ea"/>
                <a:cs typeface="+mn-cs"/>
              </a:rPr>
              <a:t>.</a:t>
            </a:r>
            <a:endParaRPr lang="en-US" sz="3550" baseline="0" dirty="0" smtClean="0">
              <a:solidFill>
                <a:srgbClr val="000000"/>
              </a:solidFill>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buNone/>
            </a:pPr>
            <a:r>
              <a:rPr lang="en-US" dirty="0" smtClean="0">
                <a:latin typeface="Arial" charset="0"/>
              </a:rPr>
              <a:t>The slide shows an example of a dynamic action to enable and disable items based on the value of an</a:t>
            </a:r>
            <a:r>
              <a:rPr lang="en-US" baseline="0" dirty="0" smtClean="0">
                <a:latin typeface="Arial" charset="0"/>
              </a:rPr>
              <a:t> item. To create this dynamic action, navigate to the form page that contains the item for which you want to create a dynamic action. Perform the following steps:</a:t>
            </a:r>
          </a:p>
          <a:p>
            <a:pPr marL="457200" lvl="1" indent="-228600">
              <a:buFont typeface="+mj-lt"/>
              <a:buAutoNum type="arabicPeriod"/>
            </a:pPr>
            <a:r>
              <a:rPr lang="en-US" dirty="0" smtClean="0">
                <a:latin typeface="Arial" charset="0"/>
              </a:rPr>
              <a:t>View the page to contain the item in Page Designer. Click the Dynamic Actions tab in the left pane</a:t>
            </a:r>
          </a:p>
          <a:p>
            <a:pPr marL="457200" lvl="1" indent="-228600">
              <a:buFont typeface="+mj-lt"/>
              <a:buAutoNum type="arabicPeriod"/>
            </a:pPr>
            <a:r>
              <a:rPr lang="en-US" dirty="0" smtClean="0">
                <a:latin typeface="Arial" charset="0"/>
              </a:rPr>
              <a:t>First, create a dynamic action. To do this, Right-click Events and select Create Dynamic Action. A new dynamic action is created. The Property Editor displays Dynamic Action attributes.</a:t>
            </a:r>
          </a:p>
          <a:p>
            <a:pPr marL="457200" lvl="1" indent="-228600">
              <a:buFont typeface="+mj-lt"/>
              <a:buAutoNum type="arabicPeriod"/>
            </a:pPr>
            <a:r>
              <a:rPr lang="en-US" dirty="0" smtClean="0">
                <a:latin typeface="Arial" charset="0"/>
              </a:rPr>
              <a:t>Specify the following Dynamic Action Attributes:</a:t>
            </a:r>
          </a:p>
          <a:p>
            <a:pPr marL="800100" lvl="3" indent="-228600"/>
            <a:r>
              <a:rPr lang="en-US" dirty="0" smtClean="0">
                <a:latin typeface="Arial" charset="0"/>
              </a:rPr>
              <a:t>Name: Enter</a:t>
            </a:r>
            <a:r>
              <a:rPr lang="en-US" baseline="0" dirty="0" smtClean="0">
                <a:latin typeface="Arial" charset="0"/>
              </a:rPr>
              <a:t> a name for the dynamic action</a:t>
            </a:r>
          </a:p>
          <a:p>
            <a:pPr marL="800100" lvl="3" indent="-228600"/>
            <a:r>
              <a:rPr lang="en-US" baseline="0" dirty="0" smtClean="0">
                <a:latin typeface="Arial" charset="0"/>
              </a:rPr>
              <a:t>Under When &gt; Event: </a:t>
            </a:r>
            <a:r>
              <a:rPr lang="en-US" sz="900" b="0" i="0" kern="1200" dirty="0" smtClean="0">
                <a:solidFill>
                  <a:schemeClr val="tx1"/>
                </a:solidFill>
                <a:latin typeface="+mn-lt"/>
                <a:ea typeface="+mn-ea"/>
                <a:cs typeface="+mn-cs"/>
              </a:rPr>
              <a:t>Specify the event that causes the dynamic action to fire. In the slide example, s</a:t>
            </a:r>
            <a:r>
              <a:rPr lang="en-US" baseline="0" dirty="0" smtClean="0">
                <a:latin typeface="Arial" charset="0"/>
              </a:rPr>
              <a:t>elect Change.</a:t>
            </a:r>
          </a:p>
          <a:p>
            <a:pPr marL="800100" lvl="3" indent="-228600"/>
            <a:r>
              <a:rPr lang="en-US" baseline="0" dirty="0" smtClean="0">
                <a:latin typeface="Arial" charset="0"/>
              </a:rPr>
              <a:t>For When &gt; Selection Type: </a:t>
            </a:r>
            <a:r>
              <a:rPr lang="en-US" sz="900" b="0" i="0" kern="1200" dirty="0" smtClean="0">
                <a:solidFill>
                  <a:schemeClr val="tx1"/>
                </a:solidFill>
                <a:latin typeface="+mn-lt"/>
                <a:ea typeface="+mn-ea"/>
                <a:cs typeface="+mn-cs"/>
              </a:rPr>
              <a:t>Select the type of page element or construct to be used to trigger the event. In the example, s</a:t>
            </a:r>
            <a:r>
              <a:rPr lang="en-US" baseline="0" dirty="0" smtClean="0">
                <a:latin typeface="Arial" charset="0"/>
              </a:rPr>
              <a:t>elect Item(s)</a:t>
            </a:r>
          </a:p>
          <a:p>
            <a:pPr marL="800100" lvl="3" indent="-228600"/>
            <a:r>
              <a:rPr lang="en-US" baseline="0" dirty="0" smtClean="0">
                <a:latin typeface="Arial" charset="0"/>
              </a:rPr>
              <a:t>For Item(s): Select P&lt;n&gt;_JOB</a:t>
            </a:r>
            <a:endParaRPr lang="en-US" dirty="0" smtClean="0">
              <a:latin typeface="Arial" charset="0"/>
            </a:endParaRPr>
          </a:p>
          <a:p>
            <a:pPr lvl="3">
              <a:buNone/>
            </a:pPr>
            <a:r>
              <a:rPr lang="en-US" dirty="0" smtClean="0">
                <a:latin typeface="Arial" charset="0"/>
              </a:rPr>
              <a:t>Now, </a:t>
            </a:r>
            <a:r>
              <a:rPr lang="en-US" sz="900" b="0" i="0" kern="1200" dirty="0" smtClean="0">
                <a:solidFill>
                  <a:schemeClr val="tx1"/>
                </a:solidFill>
                <a:latin typeface="+mn-lt"/>
                <a:ea typeface="+mn-ea"/>
                <a:cs typeface="+mn-cs"/>
              </a:rPr>
              <a:t>define the action that to be performed if the event evaluates to True or False.</a:t>
            </a:r>
          </a:p>
          <a:p>
            <a:pPr marL="514350" lvl="2" indent="-228600">
              <a:buFont typeface="+mj-lt"/>
              <a:buAutoNum type="arabicPeriod" startAt="4"/>
            </a:pPr>
            <a:r>
              <a:rPr lang="en-US" dirty="0" smtClean="0">
                <a:latin typeface="Arial" charset="0"/>
              </a:rPr>
              <a:t>Expand the Dynamic Action tree to view the True or False nodes. Under True or False, select the action. Edit the action in the Property Editor. </a:t>
            </a:r>
          </a:p>
          <a:p>
            <a:pPr marL="857250" lvl="4" indent="-228600">
              <a:buFont typeface="Arial" pitchFamily="34" charset="0"/>
              <a:buChar char="•"/>
            </a:pPr>
            <a:r>
              <a:rPr lang="en-US" dirty="0" smtClean="0">
                <a:latin typeface="Arial" charset="0"/>
              </a:rPr>
              <a:t>For True action, s</a:t>
            </a:r>
            <a:r>
              <a:rPr lang="en-US" sz="800" b="0" i="0" kern="1200" dirty="0" smtClean="0">
                <a:solidFill>
                  <a:schemeClr val="tx1"/>
                </a:solidFill>
                <a:latin typeface="+mn-lt"/>
                <a:ea typeface="+mn-ea"/>
                <a:cs typeface="+mn-cs"/>
              </a:rPr>
              <a:t>elect the action that triggers when the condition is true. In the slide, select Enable.  Under Affected Elements, select Item)s) for Selection</a:t>
            </a:r>
            <a:r>
              <a:rPr lang="en-US" sz="800" b="0" i="0" kern="1200" baseline="0" dirty="0" smtClean="0">
                <a:solidFill>
                  <a:schemeClr val="tx1"/>
                </a:solidFill>
                <a:latin typeface="+mn-lt"/>
                <a:ea typeface="+mn-ea"/>
                <a:cs typeface="+mn-cs"/>
              </a:rPr>
              <a:t> Type. Then, select P&lt;n&gt;COMM, P&lt;n&gt;_HIREDATE for Item(s).</a:t>
            </a:r>
          </a:p>
          <a:p>
            <a:pPr marL="857250" lvl="4" indent="-228600">
              <a:buFont typeface="Arial" pitchFamily="34" charset="0"/>
              <a:buChar char="•"/>
            </a:pPr>
            <a:r>
              <a:rPr lang="en-US" sz="800" b="0" i="0" kern="1200" baseline="0" dirty="0" smtClean="0">
                <a:solidFill>
                  <a:schemeClr val="tx1"/>
                </a:solidFill>
                <a:latin typeface="+mn-lt"/>
                <a:ea typeface="+mn-ea"/>
                <a:cs typeface="+mn-cs"/>
              </a:rPr>
              <a:t>For False action, select the action that triggers when the condition is false. In the slide, select Disable for Action. </a:t>
            </a:r>
            <a:r>
              <a:rPr lang="en-US" sz="800" b="0" i="0" kern="1200" dirty="0" smtClean="0">
                <a:solidFill>
                  <a:schemeClr val="tx1"/>
                </a:solidFill>
                <a:latin typeface="+mn-lt"/>
                <a:ea typeface="+mn-ea"/>
                <a:cs typeface="+mn-cs"/>
              </a:rPr>
              <a:t>Under Affected Elements, select Item)s) for Selection</a:t>
            </a:r>
            <a:r>
              <a:rPr lang="en-US" sz="800" b="0" i="0" kern="1200" baseline="0" dirty="0" smtClean="0">
                <a:solidFill>
                  <a:schemeClr val="tx1"/>
                </a:solidFill>
                <a:latin typeface="+mn-lt"/>
                <a:ea typeface="+mn-ea"/>
                <a:cs typeface="+mn-cs"/>
              </a:rPr>
              <a:t> Type. Then, select P&lt;n&gt;COMM, P&lt;n&gt;_HIREDATE for Item(s).</a:t>
            </a:r>
          </a:p>
          <a:p>
            <a:pPr marL="514350" lvl="2" indent="-228600">
              <a:buFont typeface="+mj-lt"/>
              <a:buAutoNum type="arabicPeriod" startAt="5"/>
            </a:pPr>
            <a:r>
              <a:rPr lang="en-US" b="0" i="0" kern="1200" baseline="0" dirty="0" smtClean="0">
                <a:solidFill>
                  <a:schemeClr val="tx1"/>
                </a:solidFill>
                <a:latin typeface="+mn-lt"/>
                <a:ea typeface="+mn-ea"/>
                <a:cs typeface="+mn-cs"/>
              </a:rPr>
              <a:t>Click Save. Then, click Save and Run Page.</a:t>
            </a:r>
            <a:endParaRPr lang="en-US" baseline="0" dirty="0" smtClean="0">
              <a:latin typeface="Arial" charset="0"/>
            </a:endParaRPr>
          </a:p>
          <a:p>
            <a:pPr marL="857250" lvl="4" indent="-228600">
              <a:buFont typeface="Arial" pitchFamily="34" charset="0"/>
              <a:buChar char="•"/>
            </a:pPr>
            <a:endParaRPr lang="en-US" dirty="0" smtClean="0">
              <a:latin typeface="Arial" charset="0"/>
            </a:endParaRPr>
          </a:p>
          <a:p>
            <a:pPr marL="514350" lvl="2" indent="-228600">
              <a:buFont typeface="+mj-lt"/>
              <a:buNone/>
            </a:pPr>
            <a:endParaRPr lang="en-US" dirty="0" smtClean="0">
              <a:latin typeface="Arial"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The slide example</a:t>
            </a:r>
            <a:r>
              <a:rPr lang="en-US" sz="1100" b="0" i="0" kern="1200" baseline="0" dirty="0" smtClean="0">
                <a:solidFill>
                  <a:schemeClr val="tx1"/>
                </a:solidFill>
                <a:latin typeface="+mn-lt"/>
                <a:ea typeface="+mn-ea"/>
                <a:cs typeface="+mn-cs"/>
              </a:rPr>
              <a:t> shows using a </a:t>
            </a:r>
            <a:r>
              <a:rPr lang="en-US" sz="1100" b="0" i="0" kern="1200" dirty="0" smtClean="0">
                <a:solidFill>
                  <a:schemeClr val="tx1"/>
                </a:solidFill>
                <a:latin typeface="+mn-lt"/>
                <a:ea typeface="+mn-ea"/>
                <a:cs typeface="+mn-cs"/>
              </a:rPr>
              <a:t>dynamic action called 'GET DEPT INFORMATION'. This fires whenever the 'Department' page item changes and invokes an AJAX call that retrieves the 'Location' and 'Number of Employees' information for the selected department from the database. It uses one native action ('Set Value' with a 'Set Type' of 'SQL Statement').</a:t>
            </a:r>
          </a:p>
          <a:p>
            <a:pPr marL="513080" indent="-514350">
              <a:buClr>
                <a:srgbClr val="FF0000"/>
              </a:buClr>
              <a:buNone/>
            </a:pPr>
            <a:endParaRPr lang="en-US" sz="3600" dirty="0" smtClean="0">
              <a:solidFill>
                <a:srgbClr val="000000"/>
              </a:solidFill>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3" name="TextBox 14"/>
          <p:cNvSpPr txBox="1"/>
          <p:nvPr userDrawn="1"/>
        </p:nvSpPr>
        <p:spPr>
          <a:xfrm>
            <a:off x="28178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bg1"/>
                </a:solidFill>
              </a:rPr>
              <a:t>Copyright © </a:t>
            </a:r>
            <a:r>
              <a:rPr sz="800" dirty="0" smtClean="0">
                <a:solidFill>
                  <a:schemeClr val="bg1"/>
                </a:solidFill>
              </a:rPr>
              <a:t>201</a:t>
            </a:r>
            <a:r>
              <a:rPr lang="en-US" sz="800" dirty="0" smtClean="0">
                <a:solidFill>
                  <a:schemeClr val="bg1"/>
                </a:solidFill>
              </a:rPr>
              <a:t>7</a:t>
            </a:r>
            <a:r>
              <a:rPr sz="800" dirty="0" smtClean="0">
                <a:solidFill>
                  <a:schemeClr val="bg1"/>
                </a:solidFill>
              </a:rPr>
              <a:t> </a:t>
            </a:r>
            <a:r>
              <a:rPr sz="800" dirty="0">
                <a:solidFill>
                  <a:schemeClr val="bg1"/>
                </a:solidFill>
              </a:rPr>
              <a:t>Oracle and/or its affiliates. All rights reserved</a:t>
            </a:r>
            <a:r>
              <a:rPr sz="800" dirty="0" smtClean="0">
                <a:solidFill>
                  <a:schemeClr val="bg1"/>
                </a:solidFill>
              </a:rPr>
              <a:t>.</a:t>
            </a:r>
            <a:r>
              <a:rPr lang="en-US" sz="800" dirty="0" smtClean="0">
                <a:solidFill>
                  <a:schemeClr val="bg1"/>
                </a:solidFill>
              </a:rPr>
              <a:t> Licensed under the Creative Commons Attribution 4.0 International License as shown at https://creativecommons.org/licenses/by/4.0/legalcode. </a:t>
            </a:r>
            <a:r>
              <a:rPr sz="800" dirty="0" smtClean="0">
                <a:solidFill>
                  <a:schemeClr val="bg1"/>
                </a:solidFill>
              </a:rPr>
              <a:t>  |</a:t>
            </a:r>
            <a:r>
              <a:rPr lang="en-US" sz="800" dirty="0" smtClean="0">
                <a:solidFill>
                  <a:schemeClr val="bg1"/>
                </a:solidFill>
              </a:rPr>
              <a:t> </a:t>
            </a:r>
            <a:fld id="{A9DDA97E-E47D-48CF-8D55-7AA96BB8F930}" type="slidenum">
              <a:rPr lang="en-US" sz="800" smtClean="0">
                <a:solidFill>
                  <a:schemeClr val="bg1"/>
                </a:solidFill>
              </a:rPr>
              <a:pPr/>
              <a:t>‹#›</a:t>
            </a:fld>
            <a:endParaRPr sz="800" dirty="0">
              <a:solidFill>
                <a:schemeClr val="bg1"/>
              </a:solidFill>
            </a:endParaRPr>
          </a:p>
        </p:txBody>
      </p:sp>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596256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860819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xmlns=""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1876601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820860" y="2313432"/>
            <a:ext cx="6547104" cy="1832339"/>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4572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2" name="TextBox 14"/>
          <p:cNvSpPr txBox="1"/>
          <p:nvPr userDrawn="1"/>
        </p:nvSpPr>
        <p:spPr>
          <a:xfrm>
            <a:off x="28178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28.gif"/></Relationships>
</file>

<file path=ppt/slides/_rels/slide1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31.gif"/></Relationships>
</file>

<file path=ppt/slides/_rels/slide1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5.gif"/><Relationship Id="rId4" Type="http://schemas.openxmlformats.org/officeDocument/2006/relationships/image" Target="../media/image34.gif"/></Relationships>
</file>

<file path=ppt/slides/_rels/slide1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image" Target="../media/image38.gif"/><Relationship Id="rId4" Type="http://schemas.openxmlformats.org/officeDocument/2006/relationships/image" Target="../media/image37.gif"/></Relationships>
</file>

<file path=ppt/slides/_rels/slide1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3.gif"/><Relationship Id="rId5" Type="http://schemas.openxmlformats.org/officeDocument/2006/relationships/image" Target="../media/image42.gif"/><Relationship Id="rId4" Type="http://schemas.openxmlformats.org/officeDocument/2006/relationships/image" Target="../media/image41.gif"/></Relationships>
</file>

<file path=ppt/slides/_rels/slide1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6.gif"/><Relationship Id="rId4" Type="http://schemas.openxmlformats.org/officeDocument/2006/relationships/image" Target="../media/image45.gif"/></Relationships>
</file>

<file path=ppt/slides/_rels/slide18.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1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9.gif"/></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1.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s>
</file>

<file path=ppt/slides/_rels/slide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5056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55612" y="381000"/>
            <a:ext cx="10733088" cy="6492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Setting the Value of Page Items: Steps</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23" name="Picture 22" descr="Snap23.gif"/>
          <p:cNvPicPr>
            <a:picLocks noChangeAspect="1"/>
          </p:cNvPicPr>
          <p:nvPr/>
        </p:nvPicPr>
        <p:blipFill>
          <a:blip r:embed="rId3" cstate="print"/>
          <a:stretch>
            <a:fillRect/>
          </a:stretch>
        </p:blipFill>
        <p:spPr>
          <a:xfrm>
            <a:off x="836612" y="1295400"/>
            <a:ext cx="2766060" cy="3413760"/>
          </a:xfrm>
          <a:prstGeom prst="rect">
            <a:avLst/>
          </a:prstGeom>
          <a:ln>
            <a:solidFill>
              <a:schemeClr val="tx1"/>
            </a:solidFill>
          </a:ln>
        </p:spPr>
      </p:pic>
      <p:pic>
        <p:nvPicPr>
          <p:cNvPr id="24" name="Picture 23" descr="Snap24.gif"/>
          <p:cNvPicPr>
            <a:picLocks noChangeAspect="1"/>
          </p:cNvPicPr>
          <p:nvPr/>
        </p:nvPicPr>
        <p:blipFill>
          <a:blip r:embed="rId4" cstate="print"/>
          <a:stretch>
            <a:fillRect/>
          </a:stretch>
        </p:blipFill>
        <p:spPr>
          <a:xfrm>
            <a:off x="4265612" y="1295400"/>
            <a:ext cx="2529840" cy="3489960"/>
          </a:xfrm>
          <a:prstGeom prst="rect">
            <a:avLst/>
          </a:prstGeom>
          <a:ln>
            <a:solidFill>
              <a:schemeClr val="tx1"/>
            </a:solidFill>
          </a:ln>
        </p:spPr>
      </p:pic>
      <p:pic>
        <p:nvPicPr>
          <p:cNvPr id="25" name="Picture 24" descr="Snap25.gif"/>
          <p:cNvPicPr>
            <a:picLocks noChangeAspect="1"/>
          </p:cNvPicPr>
          <p:nvPr/>
        </p:nvPicPr>
        <p:blipFill>
          <a:blip r:embed="rId5" cstate="print"/>
          <a:stretch>
            <a:fillRect/>
          </a:stretch>
        </p:blipFill>
        <p:spPr>
          <a:xfrm>
            <a:off x="7313612" y="1295400"/>
            <a:ext cx="4137660" cy="4960620"/>
          </a:xfrm>
          <a:prstGeom prst="rect">
            <a:avLst/>
          </a:prstGeom>
          <a:ln>
            <a:solidFill>
              <a:schemeClr val="tx1"/>
            </a:solidFill>
          </a:ln>
        </p:spPr>
      </p:pic>
      <p:cxnSp>
        <p:nvCxnSpPr>
          <p:cNvPr id="27" name="Straight Connector 26"/>
          <p:cNvCxnSpPr/>
          <p:nvPr/>
        </p:nvCxnSpPr>
        <p:spPr>
          <a:xfrm>
            <a:off x="3427412" y="4038600"/>
            <a:ext cx="0" cy="11430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27412" y="5181600"/>
            <a:ext cx="2057400" cy="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484812" y="4800600"/>
            <a:ext cx="0" cy="38100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894012" y="4495800"/>
            <a:ext cx="0" cy="13716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894012" y="5867400"/>
            <a:ext cx="4343400" cy="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836612" y="3886200"/>
            <a:ext cx="2743200" cy="15240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4" name="Rectangle 43"/>
          <p:cNvSpPr/>
          <p:nvPr/>
        </p:nvSpPr>
        <p:spPr>
          <a:xfrm>
            <a:off x="2436812" y="4267200"/>
            <a:ext cx="762000" cy="22860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6" name="Rectangle 3"/>
          <p:cNvSpPr txBox="1">
            <a:spLocks noChangeArrowheads="1"/>
          </p:cNvSpPr>
          <p:nvPr/>
        </p:nvSpPr>
        <p:spPr>
          <a:xfrm>
            <a:off x="912812" y="5029200"/>
            <a:ext cx="1600200" cy="457200"/>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000000"/>
                </a:solidFill>
                <a:latin typeface="LavosHandy™" pitchFamily="66" charset="0"/>
              </a:rPr>
              <a:t>Only one native action used</a:t>
            </a:r>
            <a:endParaRPr kumimoji="0" lang="en-US" b="1" i="0" u="none" strike="noStrike" kern="1200" cap="none" spc="0" normalizeH="0" baseline="0" noProof="0" dirty="0" smtClean="0">
              <a:ln>
                <a:noFill/>
              </a:ln>
              <a:solidFill>
                <a:srgbClr val="000000"/>
              </a:solidFill>
              <a:effectLst/>
              <a:uLnTx/>
              <a:uFillTx/>
              <a:latin typeface="LavosHandy™" pitchFamily="66" charset="0"/>
            </a:endParaRPr>
          </a:p>
        </p:txBody>
      </p:sp>
      <p:cxnSp>
        <p:nvCxnSpPr>
          <p:cNvPr id="47" name="Curved Connector 46"/>
          <p:cNvCxnSpPr>
            <a:endCxn id="44" idx="1"/>
          </p:cNvCxnSpPr>
          <p:nvPr/>
        </p:nvCxnSpPr>
        <p:spPr>
          <a:xfrm flipV="1">
            <a:off x="1674812" y="4381500"/>
            <a:ext cx="762000" cy="6477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531812" y="304800"/>
            <a:ext cx="10733088" cy="8016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Filtering and Refreshing a Report: Example</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13" name="Picture 12" descr="Snap39.gif"/>
          <p:cNvPicPr>
            <a:picLocks noChangeAspect="1"/>
          </p:cNvPicPr>
          <p:nvPr/>
        </p:nvPicPr>
        <p:blipFill>
          <a:blip r:embed="rId3" cstate="print"/>
          <a:stretch>
            <a:fillRect/>
          </a:stretch>
        </p:blipFill>
        <p:spPr>
          <a:xfrm>
            <a:off x="760412" y="1371600"/>
            <a:ext cx="5181594" cy="1515618"/>
          </a:xfrm>
          <a:prstGeom prst="rect">
            <a:avLst/>
          </a:prstGeom>
          <a:ln>
            <a:solidFill>
              <a:schemeClr val="tx1"/>
            </a:solidFill>
          </a:ln>
        </p:spPr>
      </p:pic>
      <p:pic>
        <p:nvPicPr>
          <p:cNvPr id="14" name="Picture 13" descr="Snap40.gif"/>
          <p:cNvPicPr>
            <a:picLocks noChangeAspect="1"/>
          </p:cNvPicPr>
          <p:nvPr/>
        </p:nvPicPr>
        <p:blipFill>
          <a:blip r:embed="rId4" cstate="print"/>
          <a:stretch>
            <a:fillRect/>
          </a:stretch>
        </p:blipFill>
        <p:spPr>
          <a:xfrm>
            <a:off x="760412" y="2971800"/>
            <a:ext cx="5181600" cy="1528572"/>
          </a:xfrm>
          <a:prstGeom prst="rect">
            <a:avLst/>
          </a:prstGeom>
          <a:ln>
            <a:solidFill>
              <a:schemeClr val="tx1"/>
            </a:solidFill>
          </a:ln>
        </p:spPr>
      </p:pic>
      <p:pic>
        <p:nvPicPr>
          <p:cNvPr id="15" name="Picture 14" descr="Snap41.gif"/>
          <p:cNvPicPr>
            <a:picLocks noChangeAspect="1"/>
          </p:cNvPicPr>
          <p:nvPr/>
        </p:nvPicPr>
        <p:blipFill>
          <a:blip r:embed="rId5" cstate="print"/>
          <a:stretch>
            <a:fillRect/>
          </a:stretch>
        </p:blipFill>
        <p:spPr>
          <a:xfrm>
            <a:off x="6018212" y="4495800"/>
            <a:ext cx="5410200" cy="1790700"/>
          </a:xfrm>
          <a:prstGeom prst="rect">
            <a:avLst/>
          </a:prstGeom>
          <a:ln>
            <a:solidFill>
              <a:schemeClr val="tx1"/>
            </a:solidFill>
          </a:ln>
        </p:spPr>
      </p:pic>
      <p:sp>
        <p:nvSpPr>
          <p:cNvPr id="16" name="Rectangle 3"/>
          <p:cNvSpPr txBox="1">
            <a:spLocks noChangeArrowheads="1"/>
          </p:cNvSpPr>
          <p:nvPr/>
        </p:nvSpPr>
        <p:spPr>
          <a:xfrm>
            <a:off x="6856412" y="2819400"/>
            <a:ext cx="3581400" cy="685800"/>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FF0000"/>
                </a:solidFill>
                <a:latin typeface="LavosHandy™" pitchFamily="66" charset="0"/>
              </a:rPr>
              <a:t>Data is refreshed upon selecting a job or a department</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cxnSp>
        <p:nvCxnSpPr>
          <p:cNvPr id="17" name="Curved Connector 16"/>
          <p:cNvCxnSpPr/>
          <p:nvPr/>
        </p:nvCxnSpPr>
        <p:spPr>
          <a:xfrm rot="10800000">
            <a:off x="5789612" y="2438400"/>
            <a:ext cx="1066800" cy="6096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6" idx="1"/>
          </p:cNvCxnSpPr>
          <p:nvPr/>
        </p:nvCxnSpPr>
        <p:spPr>
          <a:xfrm rot="10800000" flipV="1">
            <a:off x="5865812" y="3162300"/>
            <a:ext cx="990600" cy="8001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027612" y="5562600"/>
            <a:ext cx="990600" cy="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27612" y="4495800"/>
            <a:ext cx="0" cy="10668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a:off x="5103812" y="5791200"/>
            <a:ext cx="838200" cy="3048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50" name="Rectangle 3"/>
          <p:cNvSpPr txBox="1">
            <a:spLocks noChangeArrowheads="1"/>
          </p:cNvSpPr>
          <p:nvPr/>
        </p:nvSpPr>
        <p:spPr>
          <a:xfrm>
            <a:off x="1065212" y="5334000"/>
            <a:ext cx="4038600" cy="685800"/>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FF0000"/>
                </a:solidFill>
                <a:latin typeface="LavosHandy™" pitchFamily="66" charset="0"/>
              </a:rPr>
              <a:t>Select lists are cleared and data is refreshed upon clicking the Reset button</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531812" y="304800"/>
            <a:ext cx="10733088" cy="8016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Filtering and Refreshing a Report: Steps</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18" name="Picture 17" descr="Snap43.gif"/>
          <p:cNvPicPr>
            <a:picLocks noChangeAspect="1"/>
          </p:cNvPicPr>
          <p:nvPr/>
        </p:nvPicPr>
        <p:blipFill>
          <a:blip r:embed="rId3" cstate="print"/>
          <a:stretch>
            <a:fillRect/>
          </a:stretch>
        </p:blipFill>
        <p:spPr>
          <a:xfrm>
            <a:off x="6323012" y="1905000"/>
            <a:ext cx="2316480" cy="2096262"/>
          </a:xfrm>
          <a:prstGeom prst="rect">
            <a:avLst/>
          </a:prstGeom>
          <a:ln>
            <a:solidFill>
              <a:schemeClr val="tx1"/>
            </a:solidFill>
          </a:ln>
        </p:spPr>
      </p:pic>
      <p:pic>
        <p:nvPicPr>
          <p:cNvPr id="20" name="Picture 19" descr="Snap45.gif"/>
          <p:cNvPicPr>
            <a:picLocks noChangeAspect="1"/>
          </p:cNvPicPr>
          <p:nvPr/>
        </p:nvPicPr>
        <p:blipFill>
          <a:blip r:embed="rId4" cstate="print"/>
          <a:stretch>
            <a:fillRect/>
          </a:stretch>
        </p:blipFill>
        <p:spPr>
          <a:xfrm>
            <a:off x="6323012" y="4191000"/>
            <a:ext cx="1653540" cy="1264158"/>
          </a:xfrm>
          <a:prstGeom prst="rect">
            <a:avLst/>
          </a:prstGeom>
          <a:ln>
            <a:solidFill>
              <a:schemeClr val="tx1"/>
            </a:solidFill>
          </a:ln>
        </p:spPr>
      </p:pic>
      <p:pic>
        <p:nvPicPr>
          <p:cNvPr id="23" name="Picture 22" descr="Snap42.gif"/>
          <p:cNvPicPr>
            <a:picLocks noChangeAspect="1"/>
          </p:cNvPicPr>
          <p:nvPr/>
        </p:nvPicPr>
        <p:blipFill>
          <a:blip r:embed="rId5" cstate="print"/>
          <a:stretch>
            <a:fillRect/>
          </a:stretch>
        </p:blipFill>
        <p:spPr>
          <a:xfrm>
            <a:off x="1903412" y="2133600"/>
            <a:ext cx="2286000" cy="3291840"/>
          </a:xfrm>
          <a:prstGeom prst="rect">
            <a:avLst/>
          </a:prstGeom>
          <a:ln>
            <a:solidFill>
              <a:schemeClr val="tx1"/>
            </a:solidFill>
          </a:ln>
        </p:spPr>
      </p:pic>
      <p:cxnSp>
        <p:nvCxnSpPr>
          <p:cNvPr id="28" name="Straight Connector 27"/>
          <p:cNvCxnSpPr/>
          <p:nvPr/>
        </p:nvCxnSpPr>
        <p:spPr>
          <a:xfrm>
            <a:off x="3808412" y="3048000"/>
            <a:ext cx="2514600" cy="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436812" y="2971800"/>
            <a:ext cx="1371600" cy="228600"/>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6" name="Rectangle 35"/>
          <p:cNvSpPr/>
          <p:nvPr/>
        </p:nvSpPr>
        <p:spPr>
          <a:xfrm>
            <a:off x="2741612" y="3505200"/>
            <a:ext cx="1371600" cy="228600"/>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cxnSp>
        <p:nvCxnSpPr>
          <p:cNvPr id="37" name="Straight Connector 36"/>
          <p:cNvCxnSpPr/>
          <p:nvPr/>
        </p:nvCxnSpPr>
        <p:spPr>
          <a:xfrm>
            <a:off x="5027612" y="4800600"/>
            <a:ext cx="1295400" cy="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13212" y="3581400"/>
            <a:ext cx="914400" cy="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027612" y="3581400"/>
            <a:ext cx="0" cy="12192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531812" y="304800"/>
            <a:ext cx="10733088" cy="8016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Filtering and Refreshing a Report: Steps</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19" name="Picture 18" descr="Snap44.gif"/>
          <p:cNvPicPr>
            <a:picLocks noChangeAspect="1"/>
          </p:cNvPicPr>
          <p:nvPr/>
        </p:nvPicPr>
        <p:blipFill>
          <a:blip r:embed="rId3" cstate="print"/>
          <a:stretch>
            <a:fillRect/>
          </a:stretch>
        </p:blipFill>
        <p:spPr>
          <a:xfrm>
            <a:off x="4799012" y="1600200"/>
            <a:ext cx="2385060" cy="1996440"/>
          </a:xfrm>
          <a:prstGeom prst="rect">
            <a:avLst/>
          </a:prstGeom>
          <a:ln>
            <a:solidFill>
              <a:schemeClr val="tx1"/>
            </a:solidFill>
          </a:ln>
        </p:spPr>
      </p:pic>
      <p:pic>
        <p:nvPicPr>
          <p:cNvPr id="21" name="Picture 20" descr="Snap47.gif"/>
          <p:cNvPicPr>
            <a:picLocks noChangeAspect="1"/>
          </p:cNvPicPr>
          <p:nvPr/>
        </p:nvPicPr>
        <p:blipFill>
          <a:blip r:embed="rId4" cstate="print"/>
          <a:stretch>
            <a:fillRect/>
          </a:stretch>
        </p:blipFill>
        <p:spPr>
          <a:xfrm>
            <a:off x="5027612" y="4191000"/>
            <a:ext cx="1882140" cy="2121027"/>
          </a:xfrm>
          <a:prstGeom prst="rect">
            <a:avLst/>
          </a:prstGeom>
          <a:ln>
            <a:solidFill>
              <a:schemeClr val="tx1"/>
            </a:solidFill>
          </a:ln>
        </p:spPr>
      </p:pic>
      <p:pic>
        <p:nvPicPr>
          <p:cNvPr id="22" name="Picture 21" descr="Snap48.gif"/>
          <p:cNvPicPr>
            <a:picLocks noChangeAspect="1"/>
          </p:cNvPicPr>
          <p:nvPr/>
        </p:nvPicPr>
        <p:blipFill>
          <a:blip r:embed="rId5" cstate="print"/>
          <a:stretch>
            <a:fillRect/>
          </a:stretch>
        </p:blipFill>
        <p:spPr>
          <a:xfrm>
            <a:off x="7389812" y="1600200"/>
            <a:ext cx="2293620" cy="3223260"/>
          </a:xfrm>
          <a:prstGeom prst="rect">
            <a:avLst/>
          </a:prstGeom>
          <a:ln>
            <a:solidFill>
              <a:schemeClr val="tx1"/>
            </a:solidFill>
          </a:ln>
        </p:spPr>
      </p:pic>
      <p:pic>
        <p:nvPicPr>
          <p:cNvPr id="23" name="Picture 22" descr="Snap42.gif"/>
          <p:cNvPicPr>
            <a:picLocks noChangeAspect="1"/>
          </p:cNvPicPr>
          <p:nvPr/>
        </p:nvPicPr>
        <p:blipFill>
          <a:blip r:embed="rId6" cstate="print"/>
          <a:stretch>
            <a:fillRect/>
          </a:stretch>
        </p:blipFill>
        <p:spPr>
          <a:xfrm>
            <a:off x="1598612" y="1600200"/>
            <a:ext cx="2286000" cy="3291840"/>
          </a:xfrm>
          <a:prstGeom prst="rect">
            <a:avLst/>
          </a:prstGeom>
          <a:ln>
            <a:solidFill>
              <a:schemeClr val="tx1"/>
            </a:solidFill>
          </a:ln>
        </p:spPr>
      </p:pic>
      <p:cxnSp>
        <p:nvCxnSpPr>
          <p:cNvPr id="28" name="Straight Connector 27"/>
          <p:cNvCxnSpPr/>
          <p:nvPr/>
        </p:nvCxnSpPr>
        <p:spPr>
          <a:xfrm>
            <a:off x="4265612" y="2743200"/>
            <a:ext cx="533400" cy="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98612" y="3657600"/>
            <a:ext cx="2286000" cy="228600"/>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3" name="Rectangle 12"/>
          <p:cNvSpPr/>
          <p:nvPr/>
        </p:nvSpPr>
        <p:spPr>
          <a:xfrm>
            <a:off x="2665412" y="4191000"/>
            <a:ext cx="990600" cy="152400"/>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4" name="Rectangle 13"/>
          <p:cNvSpPr/>
          <p:nvPr/>
        </p:nvSpPr>
        <p:spPr>
          <a:xfrm>
            <a:off x="2665412" y="4419600"/>
            <a:ext cx="990600" cy="228600"/>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cxnSp>
        <p:nvCxnSpPr>
          <p:cNvPr id="16" name="Straight Connector 15"/>
          <p:cNvCxnSpPr/>
          <p:nvPr/>
        </p:nvCxnSpPr>
        <p:spPr>
          <a:xfrm>
            <a:off x="3884612" y="3810000"/>
            <a:ext cx="381000" cy="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65612" y="2743200"/>
            <a:ext cx="0" cy="10668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46612" y="3886200"/>
            <a:ext cx="2743200" cy="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13212" y="5562600"/>
            <a:ext cx="914400" cy="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656012" y="4495800"/>
            <a:ext cx="457200" cy="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113212" y="4495800"/>
            <a:ext cx="0" cy="10668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656012" y="4267200"/>
            <a:ext cx="990600" cy="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646612" y="3886200"/>
            <a:ext cx="0" cy="3810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What is a Plug-in?</a:t>
            </a:r>
          </a:p>
        </p:txBody>
      </p:sp>
      <p:sp>
        <p:nvSpPr>
          <p:cNvPr id="7" name="Content Placeholder 7"/>
          <p:cNvSpPr txBox="1">
            <a:spLocks/>
          </p:cNvSpPr>
          <p:nvPr/>
        </p:nvSpPr>
        <p:spPr>
          <a:xfrm>
            <a:off x="760412" y="1295400"/>
            <a:ext cx="10668000" cy="1371600"/>
          </a:xfrm>
          <a:prstGeom prst="rect">
            <a:avLst/>
          </a:prstGeom>
        </p:spPr>
        <p:txBody>
          <a:bodyPr vert="horz" lIns="0" tIns="0" rIns="0" bIns="0" rtlCol="0">
            <a:noAutofit/>
          </a:bodyPr>
          <a:lstStyle/>
          <a:p>
            <a:pPr marL="787400" lvl="1" indent="-514350">
              <a:lnSpc>
                <a:spcPct val="90000"/>
              </a:lnSpc>
              <a:spcBef>
                <a:spcPts val="800"/>
              </a:spcBef>
              <a:buClr>
                <a:srgbClr val="FF0000"/>
              </a:buClr>
              <a:buFont typeface="Arial" pitchFamily="34" charset="0"/>
              <a:buChar char="•"/>
            </a:pPr>
            <a:r>
              <a:rPr lang="en-US" sz="2800" dirty="0" smtClean="0">
                <a:solidFill>
                  <a:srgbClr val="000000"/>
                </a:solidFill>
              </a:rPr>
              <a:t>A plug-in is an extension to the built-in types of Application Express</a:t>
            </a:r>
            <a:endParaRPr kumimoji="0" lang="en-US" sz="2800" b="0" i="0" u="none" strike="noStrike" kern="1200" cap="none" spc="0" normalizeH="0" baseline="0" noProof="0" dirty="0" smtClean="0">
              <a:ln>
                <a:noFill/>
              </a:ln>
              <a:solidFill>
                <a:srgbClr val="000000"/>
              </a:solidFill>
              <a:effectLst/>
              <a:uLnTx/>
              <a:uFillTx/>
              <a:latin typeface="+mn-lt"/>
              <a:ea typeface="+mn-ea"/>
              <a:cs typeface="+mn-cs"/>
            </a:endParaRPr>
          </a:p>
          <a:p>
            <a:pPr marL="787400" lvl="1" indent="-514350">
              <a:lnSpc>
                <a:spcPct val="90000"/>
              </a:lnSpc>
              <a:spcBef>
                <a:spcPts val="800"/>
              </a:spcBef>
              <a:buClr>
                <a:srgbClr val="FF0000"/>
              </a:buClr>
              <a:buFont typeface="Arial" pitchFamily="34" charset="0"/>
              <a:buChar char="•"/>
            </a:pPr>
            <a:r>
              <a:rPr lang="en-US" sz="2800" dirty="0" smtClean="0">
                <a:solidFill>
                  <a:srgbClr val="000000"/>
                </a:solidFill>
              </a:rPr>
              <a:t>Use plug-ins for declarative use of new item, region, process and dynamic action types in your application</a:t>
            </a:r>
          </a:p>
          <a:p>
            <a:pPr marL="787400" marR="0" lvl="1" indent="-514350" algn="l" defTabSz="914400" rtl="0" eaLnBrk="1" fontAlgn="auto" latinLnBrk="0" hangingPunct="1">
              <a:lnSpc>
                <a:spcPct val="90000"/>
              </a:lnSpc>
              <a:spcBef>
                <a:spcPts val="800"/>
              </a:spcBef>
              <a:spcAft>
                <a:spcPts val="0"/>
              </a:spcAft>
              <a:buClr>
                <a:srgbClr val="FF0000"/>
              </a:buClr>
              <a:buSzTx/>
              <a:buFont typeface="Arial" pitchFamily="34" charset="0"/>
              <a:buChar char="•"/>
              <a:tabLst/>
              <a:defRPr/>
            </a:pPr>
            <a:endParaRPr kumimoji="0" lang="en-US" sz="2800" b="0" i="0" u="none" strike="noStrike" kern="1200" cap="none" spc="0" normalizeH="0" baseline="0" noProof="0" dirty="0" smtClean="0">
              <a:ln>
                <a:noFill/>
              </a:ln>
              <a:solidFill>
                <a:srgbClr val="000000"/>
              </a:solidFill>
              <a:effectLst/>
              <a:uLnTx/>
              <a:uFillTx/>
              <a:latin typeface="+mn-lt"/>
              <a:ea typeface="+mn-ea"/>
              <a:cs typeface="+mn-cs"/>
            </a:endParaRPr>
          </a:p>
          <a:p>
            <a:pPr marL="1473200" marR="0" lvl="4" indent="-514350" algn="l" defTabSz="914400" rtl="0" eaLnBrk="1" fontAlgn="auto" latinLnBrk="0" hangingPunct="1">
              <a:lnSpc>
                <a:spcPct val="90000"/>
              </a:lnSpc>
              <a:spcBef>
                <a:spcPts val="600"/>
              </a:spcBef>
              <a:spcAft>
                <a:spcPts val="0"/>
              </a:spcAft>
              <a:buClr>
                <a:srgbClr val="FF0000"/>
              </a:buClr>
              <a:buSzTx/>
              <a:buFont typeface="Wingdings" pitchFamily="2" charset="2"/>
              <a:buChar char="ü"/>
              <a:tabLst/>
              <a:defRPr/>
            </a:pPr>
            <a:endParaRPr kumimoji="0" lang="en-US" sz="1600" b="0" i="0" u="none" strike="noStrike" kern="1200" cap="none" spc="0" normalizeH="0" baseline="0" noProof="0" dirty="0" smtClean="0">
              <a:ln>
                <a:noFill/>
              </a:ln>
              <a:solidFill>
                <a:srgbClr val="000000"/>
              </a:solidFill>
              <a:effectLst/>
              <a:uLnTx/>
              <a:uFillTx/>
              <a:latin typeface="+mn-lt"/>
              <a:ea typeface="+mn-ea"/>
              <a:cs typeface="+mn-cs"/>
            </a:endParaRPr>
          </a:p>
          <a:p>
            <a:pPr marL="502920" marR="0" lvl="1" indent="-228600" algn="l" defTabSz="914400" rtl="0" eaLnBrk="1" fontAlgn="auto" latinLnBrk="0" hangingPunct="1">
              <a:lnSpc>
                <a:spcPct val="90000"/>
              </a:lnSpc>
              <a:spcBef>
                <a:spcPts val="800"/>
              </a:spcBef>
              <a:spcAft>
                <a:spcPts val="0"/>
              </a:spcAft>
              <a:buClr>
                <a:srgbClr val="FF0000"/>
              </a:buClr>
              <a:buSzTx/>
              <a:buFont typeface="Arial" pitchFamily="34" charset="0"/>
              <a:buChar char="•"/>
              <a:tabLst/>
              <a:defRPr/>
            </a:pPr>
            <a:endParaRPr kumimoji="0" lang="en-US" sz="2800" b="0" i="0" u="none" strike="noStrike" kern="1200" cap="none" spc="0" normalizeH="0" baseline="0" noProof="0" dirty="0" smtClean="0">
              <a:ln>
                <a:noFill/>
              </a:ln>
              <a:solidFill>
                <a:srgbClr val="000000"/>
              </a:solidFill>
              <a:effectLst/>
              <a:uLnTx/>
              <a:uFillTx/>
              <a:latin typeface="+mn-lt"/>
              <a:ea typeface="+mn-ea"/>
              <a:cs typeface="+mn-cs"/>
            </a:endParaRPr>
          </a:p>
          <a:p>
            <a:pPr marL="502920" marR="0" lvl="1" indent="-228600" algn="l" defTabSz="914400" rtl="0" eaLnBrk="1" fontAlgn="auto" latinLnBrk="0" hangingPunct="1">
              <a:lnSpc>
                <a:spcPct val="90000"/>
              </a:lnSpc>
              <a:spcBef>
                <a:spcPts val="800"/>
              </a:spcBef>
              <a:spcAft>
                <a:spcPts val="0"/>
              </a:spcAft>
              <a:buClr>
                <a:srgbClr val="FF0000"/>
              </a:buClr>
              <a:buSzTx/>
              <a:buFont typeface="Arial"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pic>
        <p:nvPicPr>
          <p:cNvPr id="10" name="Picture 9" descr="Snap65.gif"/>
          <p:cNvPicPr>
            <a:picLocks noChangeAspect="1"/>
          </p:cNvPicPr>
          <p:nvPr/>
        </p:nvPicPr>
        <p:blipFill>
          <a:blip r:embed="rId3" cstate="print"/>
          <a:stretch>
            <a:fillRect/>
          </a:stretch>
        </p:blipFill>
        <p:spPr>
          <a:xfrm>
            <a:off x="3351212" y="2895600"/>
            <a:ext cx="3364992" cy="2670048"/>
          </a:xfrm>
          <a:prstGeom prst="rect">
            <a:avLst/>
          </a:prstGeom>
          <a:ln>
            <a:solidFill>
              <a:schemeClr val="tx1"/>
            </a:solidFill>
          </a:ln>
        </p:spPr>
      </p:pic>
      <p:sp>
        <p:nvSpPr>
          <p:cNvPr id="11" name="Rectangle 3"/>
          <p:cNvSpPr txBox="1">
            <a:spLocks noChangeArrowheads="1"/>
          </p:cNvSpPr>
          <p:nvPr/>
        </p:nvSpPr>
        <p:spPr>
          <a:xfrm>
            <a:off x="7237412" y="5257800"/>
            <a:ext cx="2819400" cy="381000"/>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000000"/>
                </a:solidFill>
                <a:latin typeface="LavosHandy™" pitchFamily="66" charset="0"/>
              </a:rPr>
              <a:t>Example of implementing the Masked Field Plug-In</a:t>
            </a:r>
            <a:endParaRPr kumimoji="0" lang="en-US" b="1" i="0" u="none" strike="noStrike" kern="1200" cap="none" spc="0" normalizeH="0" baseline="0" noProof="0" dirty="0" smtClean="0">
              <a:ln>
                <a:noFill/>
              </a:ln>
              <a:solidFill>
                <a:srgbClr val="000000"/>
              </a:solidFill>
              <a:effectLst/>
              <a:uLnTx/>
              <a:uFillTx/>
              <a:latin typeface="LavosHandy™" pitchFamily="66" charset="0"/>
            </a:endParaRPr>
          </a:p>
        </p:txBody>
      </p:sp>
      <p:cxnSp>
        <p:nvCxnSpPr>
          <p:cNvPr id="12" name="Curved Connector 11"/>
          <p:cNvCxnSpPr/>
          <p:nvPr/>
        </p:nvCxnSpPr>
        <p:spPr>
          <a:xfrm rot="10800000">
            <a:off x="6475412" y="4876800"/>
            <a:ext cx="762000" cy="5334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Implementing</a:t>
            </a:r>
            <a:r>
              <a:rPr kumimoji="0" lang="en-US" sz="3600" b="1" i="0" u="none" strike="noStrike" kern="1200" cap="none" spc="0" normalizeH="0" noProof="0" dirty="0" smtClean="0">
                <a:ln>
                  <a:noFill/>
                </a:ln>
                <a:effectLst/>
                <a:uLnTx/>
                <a:uFillTx/>
                <a:latin typeface="+mj-lt"/>
                <a:ea typeface="+mj-ea"/>
                <a:cs typeface="+mj-cs"/>
              </a:rPr>
              <a:t> a Plug-in in your Application</a:t>
            </a:r>
            <a:endParaRPr kumimoji="0" lang="en-US" sz="3600" b="1" i="0" u="none" strike="noStrike" kern="1200" cap="none" spc="0" normalizeH="0" baseline="0" noProof="0" dirty="0" smtClean="0">
              <a:ln>
                <a:noFill/>
              </a:ln>
              <a:effectLst/>
              <a:uLnTx/>
              <a:uFillTx/>
              <a:latin typeface="+mj-lt"/>
              <a:ea typeface="+mj-ea"/>
              <a:cs typeface="+mj-cs"/>
            </a:endParaRP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The process of implementing a plug-in involves:</a:t>
            </a:r>
          </a:p>
          <a:p>
            <a:pPr marL="787400" lvl="1" indent="-514350">
              <a:buClr>
                <a:srgbClr val="FF0000"/>
              </a:buClr>
              <a:buFont typeface="+mj-lt"/>
              <a:buAutoNum type="arabicPeriod"/>
            </a:pPr>
            <a:r>
              <a:rPr lang="en-US" sz="2800" dirty="0" smtClean="0">
                <a:solidFill>
                  <a:srgbClr val="000000"/>
                </a:solidFill>
              </a:rPr>
              <a:t>Create a plug-in or import a plug-in into your application</a:t>
            </a:r>
          </a:p>
          <a:p>
            <a:pPr marL="787400" lvl="1" indent="-514350">
              <a:buClr>
                <a:srgbClr val="FF0000"/>
              </a:buClr>
              <a:buFont typeface="+mj-lt"/>
              <a:buAutoNum type="arabicPeriod"/>
            </a:pPr>
            <a:r>
              <a:rPr lang="en-US" sz="2800" dirty="0" smtClean="0">
                <a:solidFill>
                  <a:srgbClr val="000000"/>
                </a:solidFill>
              </a:rPr>
              <a:t>Review, edit, or create an authorization scheme, item, region, process, or dynamic action type to use the plug-in</a:t>
            </a:r>
          </a:p>
          <a:p>
            <a:pPr marL="787400" lvl="1" indent="-514350">
              <a:buClr>
                <a:srgbClr val="FF0000"/>
              </a:buClr>
              <a:buFont typeface="+mj-lt"/>
              <a:buAutoNum type="arabicPeriod"/>
            </a:pPr>
            <a:r>
              <a:rPr lang="en-US" sz="2800" dirty="0" smtClean="0">
                <a:solidFill>
                  <a:srgbClr val="000000"/>
                </a:solidFill>
              </a:rPr>
              <a:t>Run your application to test the plug-in</a:t>
            </a: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Viewing the Plug-in Repository</a:t>
            </a:r>
          </a:p>
        </p:txBody>
      </p:sp>
      <p:pic>
        <p:nvPicPr>
          <p:cNvPr id="6" name="Picture 5" descr="Snap51.gif"/>
          <p:cNvPicPr>
            <a:picLocks noChangeAspect="1"/>
          </p:cNvPicPr>
          <p:nvPr/>
        </p:nvPicPr>
        <p:blipFill>
          <a:blip r:embed="rId3" cstate="print"/>
          <a:stretch>
            <a:fillRect/>
          </a:stretch>
        </p:blipFill>
        <p:spPr>
          <a:xfrm>
            <a:off x="1598612" y="2819400"/>
            <a:ext cx="1645920" cy="1653540"/>
          </a:xfrm>
          <a:prstGeom prst="rect">
            <a:avLst/>
          </a:prstGeom>
          <a:ln>
            <a:solidFill>
              <a:schemeClr val="tx1"/>
            </a:solidFill>
          </a:ln>
        </p:spPr>
      </p:pic>
      <p:pic>
        <p:nvPicPr>
          <p:cNvPr id="7" name="Picture 6" descr="Snap53.gif"/>
          <p:cNvPicPr>
            <a:picLocks noChangeAspect="1"/>
          </p:cNvPicPr>
          <p:nvPr/>
        </p:nvPicPr>
        <p:blipFill>
          <a:blip r:embed="rId4" cstate="print"/>
          <a:stretch>
            <a:fillRect/>
          </a:stretch>
        </p:blipFill>
        <p:spPr>
          <a:xfrm>
            <a:off x="1674812" y="1066800"/>
            <a:ext cx="1165860" cy="1211580"/>
          </a:xfrm>
          <a:prstGeom prst="rect">
            <a:avLst/>
          </a:prstGeom>
          <a:ln>
            <a:solidFill>
              <a:schemeClr val="tx1"/>
            </a:solidFill>
          </a:ln>
        </p:spPr>
      </p:pic>
      <p:pic>
        <p:nvPicPr>
          <p:cNvPr id="9" name="Picture 8" descr="Snap54.gif"/>
          <p:cNvPicPr>
            <a:picLocks noChangeAspect="1"/>
          </p:cNvPicPr>
          <p:nvPr/>
        </p:nvPicPr>
        <p:blipFill>
          <a:blip r:embed="rId5" cstate="print"/>
          <a:stretch>
            <a:fillRect/>
          </a:stretch>
        </p:blipFill>
        <p:spPr>
          <a:xfrm>
            <a:off x="3579812" y="1066800"/>
            <a:ext cx="7002018" cy="1844802"/>
          </a:xfrm>
          <a:prstGeom prst="rect">
            <a:avLst/>
          </a:prstGeom>
          <a:ln>
            <a:solidFill>
              <a:schemeClr val="tx1"/>
            </a:solidFill>
          </a:ln>
        </p:spPr>
      </p:pic>
      <p:pic>
        <p:nvPicPr>
          <p:cNvPr id="11" name="Picture 10" descr="Snap55.gif"/>
          <p:cNvPicPr>
            <a:picLocks noChangeAspect="1"/>
          </p:cNvPicPr>
          <p:nvPr/>
        </p:nvPicPr>
        <p:blipFill>
          <a:blip r:embed="rId6" cstate="print"/>
          <a:stretch>
            <a:fillRect/>
          </a:stretch>
        </p:blipFill>
        <p:spPr>
          <a:xfrm>
            <a:off x="4494212" y="3124200"/>
            <a:ext cx="5779008" cy="3151632"/>
          </a:xfrm>
          <a:prstGeom prst="rect">
            <a:avLst/>
          </a:prstGeom>
          <a:ln>
            <a:solidFill>
              <a:schemeClr val="tx1"/>
            </a:solidFill>
          </a:ln>
        </p:spPr>
      </p:pic>
      <p:cxnSp>
        <p:nvCxnSpPr>
          <p:cNvPr id="12" name="Straight Connector 11"/>
          <p:cNvCxnSpPr/>
          <p:nvPr/>
        </p:nvCxnSpPr>
        <p:spPr>
          <a:xfrm>
            <a:off x="3275012" y="3733800"/>
            <a:ext cx="609600" cy="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4412" y="2286000"/>
            <a:ext cx="0" cy="53340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285412" y="4800600"/>
            <a:ext cx="533400" cy="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884612" y="2895600"/>
            <a:ext cx="0" cy="83820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818812" y="1524000"/>
            <a:ext cx="0" cy="32766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761412" y="1524000"/>
            <a:ext cx="2057400" cy="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761412" y="1524000"/>
            <a:ext cx="0" cy="3048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42" name="Rectangle 3"/>
          <p:cNvSpPr txBox="1">
            <a:spLocks noChangeArrowheads="1"/>
          </p:cNvSpPr>
          <p:nvPr/>
        </p:nvSpPr>
        <p:spPr>
          <a:xfrm>
            <a:off x="836612" y="5410200"/>
            <a:ext cx="3124200" cy="304800"/>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FF0000"/>
                </a:solidFill>
                <a:latin typeface="LavosHandy™" pitchFamily="66" charset="0"/>
              </a:rPr>
              <a:t>https://apex.oracle.com/plugins</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cxnSp>
        <p:nvCxnSpPr>
          <p:cNvPr id="43" name="Curved Connector 42"/>
          <p:cNvCxnSpPr>
            <a:stCxn id="42" idx="3"/>
            <a:endCxn id="11" idx="1"/>
          </p:cNvCxnSpPr>
          <p:nvPr/>
        </p:nvCxnSpPr>
        <p:spPr>
          <a:xfrm flipV="1">
            <a:off x="3960812" y="4700016"/>
            <a:ext cx="533400" cy="862584"/>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Importing and Installing a Plug-in</a:t>
            </a:r>
          </a:p>
        </p:txBody>
      </p:sp>
      <p:pic>
        <p:nvPicPr>
          <p:cNvPr id="6" name="Picture 5" descr="Snap56.gif"/>
          <p:cNvPicPr>
            <a:picLocks noChangeAspect="1"/>
          </p:cNvPicPr>
          <p:nvPr/>
        </p:nvPicPr>
        <p:blipFill>
          <a:blip r:embed="rId3" cstate="print"/>
          <a:stretch>
            <a:fillRect/>
          </a:stretch>
        </p:blipFill>
        <p:spPr>
          <a:xfrm>
            <a:off x="1446212" y="1295400"/>
            <a:ext cx="7239000" cy="746760"/>
          </a:xfrm>
          <a:prstGeom prst="rect">
            <a:avLst/>
          </a:prstGeom>
          <a:ln>
            <a:solidFill>
              <a:schemeClr val="tx1"/>
            </a:solidFill>
          </a:ln>
        </p:spPr>
      </p:pic>
      <p:pic>
        <p:nvPicPr>
          <p:cNvPr id="7" name="Picture 6" descr="Snap58.gif"/>
          <p:cNvPicPr>
            <a:picLocks noChangeAspect="1"/>
          </p:cNvPicPr>
          <p:nvPr/>
        </p:nvPicPr>
        <p:blipFill>
          <a:blip r:embed="rId4" cstate="print"/>
          <a:stretch>
            <a:fillRect/>
          </a:stretch>
        </p:blipFill>
        <p:spPr>
          <a:xfrm>
            <a:off x="989012" y="2667000"/>
            <a:ext cx="3649980" cy="2743200"/>
          </a:xfrm>
          <a:prstGeom prst="rect">
            <a:avLst/>
          </a:prstGeom>
          <a:ln>
            <a:solidFill>
              <a:schemeClr val="tx1"/>
            </a:solidFill>
          </a:ln>
        </p:spPr>
      </p:pic>
      <p:pic>
        <p:nvPicPr>
          <p:cNvPr id="9" name="Picture 8" descr="Snap59.gif"/>
          <p:cNvPicPr>
            <a:picLocks noChangeAspect="1"/>
          </p:cNvPicPr>
          <p:nvPr/>
        </p:nvPicPr>
        <p:blipFill>
          <a:blip r:embed="rId5" cstate="print"/>
          <a:stretch>
            <a:fillRect/>
          </a:stretch>
        </p:blipFill>
        <p:spPr>
          <a:xfrm>
            <a:off x="4951412" y="2667000"/>
            <a:ext cx="6256020" cy="2750820"/>
          </a:xfrm>
          <a:prstGeom prst="rect">
            <a:avLst/>
          </a:prstGeom>
          <a:ln>
            <a:solidFill>
              <a:schemeClr val="tx1"/>
            </a:solidFill>
          </a:ln>
        </p:spPr>
      </p:pic>
      <p:cxnSp>
        <p:nvCxnSpPr>
          <p:cNvPr id="12" name="Straight Connector 11"/>
          <p:cNvCxnSpPr/>
          <p:nvPr/>
        </p:nvCxnSpPr>
        <p:spPr>
          <a:xfrm>
            <a:off x="2665412" y="2209800"/>
            <a:ext cx="6629400" cy="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5412" y="2209800"/>
            <a:ext cx="0" cy="45720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685212" y="1676400"/>
            <a:ext cx="609600" cy="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542212" y="5410200"/>
            <a:ext cx="0" cy="53340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294812" y="1676400"/>
            <a:ext cx="0" cy="5334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17812" y="5943600"/>
            <a:ext cx="4724400" cy="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2"/>
          </p:cNvCxnSpPr>
          <p:nvPr/>
        </p:nvCxnSpPr>
        <p:spPr>
          <a:xfrm>
            <a:off x="2814002" y="5410200"/>
            <a:ext cx="3810" cy="5334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Importing and Installing a Plug-in</a:t>
            </a:r>
          </a:p>
        </p:txBody>
      </p:sp>
      <p:pic>
        <p:nvPicPr>
          <p:cNvPr id="8" name="Picture 7" descr="Snap60.gif"/>
          <p:cNvPicPr>
            <a:picLocks noChangeAspect="1"/>
          </p:cNvPicPr>
          <p:nvPr/>
        </p:nvPicPr>
        <p:blipFill>
          <a:blip r:embed="rId3" cstate="print"/>
          <a:stretch>
            <a:fillRect/>
          </a:stretch>
        </p:blipFill>
        <p:spPr>
          <a:xfrm>
            <a:off x="1141413" y="990601"/>
            <a:ext cx="5921502" cy="3387852"/>
          </a:xfrm>
          <a:prstGeom prst="rect">
            <a:avLst/>
          </a:prstGeom>
          <a:ln>
            <a:solidFill>
              <a:schemeClr val="tx1"/>
            </a:solidFill>
          </a:ln>
        </p:spPr>
      </p:pic>
      <p:pic>
        <p:nvPicPr>
          <p:cNvPr id="10" name="Picture 9" descr="Snap62.gif"/>
          <p:cNvPicPr>
            <a:picLocks noChangeAspect="1"/>
          </p:cNvPicPr>
          <p:nvPr/>
        </p:nvPicPr>
        <p:blipFill>
          <a:blip r:embed="rId4" cstate="print"/>
          <a:stretch>
            <a:fillRect/>
          </a:stretch>
        </p:blipFill>
        <p:spPr>
          <a:xfrm>
            <a:off x="4341812" y="4572000"/>
            <a:ext cx="6768465" cy="1730121"/>
          </a:xfrm>
          <a:prstGeom prst="rect">
            <a:avLst/>
          </a:prstGeom>
          <a:ln>
            <a:solidFill>
              <a:schemeClr val="tx1"/>
            </a:solidFill>
          </a:ln>
        </p:spPr>
      </p:pic>
      <p:cxnSp>
        <p:nvCxnSpPr>
          <p:cNvPr id="11" name="Straight Connector 10"/>
          <p:cNvCxnSpPr>
            <a:endCxn id="10" idx="1"/>
          </p:cNvCxnSpPr>
          <p:nvPr/>
        </p:nvCxnSpPr>
        <p:spPr>
          <a:xfrm>
            <a:off x="2589212" y="5410200"/>
            <a:ext cx="1752600" cy="26861"/>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89212" y="4419600"/>
            <a:ext cx="0" cy="9906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Viewing a Plug-in Definition</a:t>
            </a:r>
          </a:p>
        </p:txBody>
      </p:sp>
      <p:pic>
        <p:nvPicPr>
          <p:cNvPr id="6" name="Picture 5" descr="Snap62.gif"/>
          <p:cNvPicPr>
            <a:picLocks noChangeAspect="1"/>
          </p:cNvPicPr>
          <p:nvPr/>
        </p:nvPicPr>
        <p:blipFill>
          <a:blip r:embed="rId3" cstate="print"/>
          <a:stretch>
            <a:fillRect/>
          </a:stretch>
        </p:blipFill>
        <p:spPr>
          <a:xfrm>
            <a:off x="912812" y="1143000"/>
            <a:ext cx="6768465" cy="1730121"/>
          </a:xfrm>
          <a:prstGeom prst="rect">
            <a:avLst/>
          </a:prstGeom>
          <a:ln>
            <a:solidFill>
              <a:schemeClr val="tx1"/>
            </a:solidFill>
          </a:ln>
        </p:spPr>
      </p:pic>
      <p:cxnSp>
        <p:nvCxnSpPr>
          <p:cNvPr id="7" name="Straight Connector 6"/>
          <p:cNvCxnSpPr/>
          <p:nvPr/>
        </p:nvCxnSpPr>
        <p:spPr>
          <a:xfrm>
            <a:off x="1217612" y="4648200"/>
            <a:ext cx="3429000" cy="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7612" y="2895600"/>
            <a:ext cx="0" cy="17526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0" name="Picture 9" descr="Snap63.gif"/>
          <p:cNvPicPr>
            <a:picLocks noChangeAspect="1"/>
          </p:cNvPicPr>
          <p:nvPr/>
        </p:nvPicPr>
        <p:blipFill>
          <a:blip r:embed="rId4" cstate="print"/>
          <a:stretch>
            <a:fillRect/>
          </a:stretch>
        </p:blipFill>
        <p:spPr>
          <a:xfrm>
            <a:off x="4646612" y="2286000"/>
            <a:ext cx="6662928" cy="4084320"/>
          </a:xfrm>
          <a:prstGeom prst="rect">
            <a:avLst/>
          </a:prstGeom>
          <a:ln>
            <a:solidFill>
              <a:schemeClr val="tx1"/>
            </a:solidFill>
          </a:ln>
        </p:spPr>
      </p:pic>
      <p:sp>
        <p:nvSpPr>
          <p:cNvPr id="20" name="Rectangle 19"/>
          <p:cNvSpPr/>
          <p:nvPr/>
        </p:nvSpPr>
        <p:spPr>
          <a:xfrm>
            <a:off x="912812" y="2667000"/>
            <a:ext cx="762000" cy="22860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684212" y="3657600"/>
            <a:ext cx="11226800" cy="2536825"/>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lnSpc>
                <a:spcPct val="120000"/>
              </a:lnSpc>
            </a:pPr>
            <a:r>
              <a:rPr lang="en-US" sz="4400" b="1" dirty="0" smtClean="0">
                <a:solidFill>
                  <a:srgbClr val="000000"/>
                </a:solidFill>
                <a:latin typeface="Helvetica Neue Light"/>
                <a:cs typeface="Helvetica Neue Light"/>
              </a:rPr>
              <a:t>Unit 15: Creating and Using </a:t>
            </a:r>
          </a:p>
          <a:p>
            <a:pPr algn="ctr">
              <a:lnSpc>
                <a:spcPct val="120000"/>
              </a:lnSpc>
            </a:pPr>
            <a:r>
              <a:rPr lang="en-US" sz="4400" b="1" dirty="0" smtClean="0">
                <a:solidFill>
                  <a:srgbClr val="000000"/>
                </a:solidFill>
                <a:latin typeface="Helvetica Neue Light"/>
                <a:cs typeface="Helvetica Neue Light"/>
              </a:rPr>
              <a:t>    Dynamic Actions and Plug-ins</a:t>
            </a:r>
          </a:p>
          <a:p>
            <a:pPr algn="ctr">
              <a:lnSpc>
                <a:spcPct val="120000"/>
              </a:lnSpc>
            </a:pPr>
            <a:endParaRPr lang="en-US" sz="4400" b="1" dirty="0" smtClean="0">
              <a:solidFill>
                <a:srgbClr val="000000"/>
              </a:solidFill>
              <a:latin typeface="Helvetica Neue Light"/>
              <a:cs typeface="Helvetica Neue Light"/>
            </a:endParaRPr>
          </a:p>
          <a:p>
            <a:pPr algn="ctr">
              <a:lnSpc>
                <a:spcPct val="120000"/>
              </a:lnSpc>
            </a:pPr>
            <a:endParaRPr lang="en-US" sz="4400" b="1" dirty="0">
              <a:latin typeface="Helvetica Neue Light"/>
              <a:cs typeface="Helvetica Neue Light"/>
            </a:endParaRPr>
          </a:p>
        </p:txBody>
      </p:sp>
      <p:pic>
        <p:nvPicPr>
          <p:cNvPr id="2" name="Picture 1" descr="apex-round-128.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54612" y="1066800"/>
            <a:ext cx="1778000" cy="1778000"/>
          </a:xfrm>
          <a:prstGeom prst="rect">
            <a:avLst/>
          </a:prstGeom>
        </p:spPr>
      </p:pic>
    </p:spTree>
    <p:extLst>
      <p:ext uri="{BB962C8B-B14F-4D97-AF65-F5344CB8AC3E}">
        <p14:creationId xmlns:p14="http://schemas.microsoft.com/office/powerpoint/2010/main" xmlns="" val="2437061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9818687" cy="7254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Using</a:t>
            </a:r>
            <a:r>
              <a:rPr kumimoji="0" lang="en-US" sz="3600" b="1" i="0" u="none" strike="noStrike" kern="1200" cap="none" spc="0" normalizeH="0" baseline="0" noProof="0" dirty="0" smtClean="0">
                <a:ln>
                  <a:noFill/>
                </a:ln>
                <a:effectLst/>
                <a:uLnTx/>
                <a:uFillTx/>
                <a:latin typeface="+mj-lt"/>
                <a:ea typeface="+mj-ea"/>
                <a:cs typeface="+mj-cs"/>
              </a:rPr>
              <a:t> the Plug-in in your Application</a:t>
            </a:r>
          </a:p>
        </p:txBody>
      </p:sp>
      <p:pic>
        <p:nvPicPr>
          <p:cNvPr id="10" name="Picture 9" descr="Snap69.gif"/>
          <p:cNvPicPr>
            <a:picLocks noChangeAspect="1"/>
          </p:cNvPicPr>
          <p:nvPr/>
        </p:nvPicPr>
        <p:blipFill>
          <a:blip r:embed="rId3" cstate="print"/>
          <a:stretch>
            <a:fillRect/>
          </a:stretch>
        </p:blipFill>
        <p:spPr>
          <a:xfrm>
            <a:off x="836612" y="1143000"/>
            <a:ext cx="7787640" cy="4411980"/>
          </a:xfrm>
          <a:prstGeom prst="rect">
            <a:avLst/>
          </a:prstGeom>
          <a:ln>
            <a:solidFill>
              <a:schemeClr val="tx1"/>
            </a:solidFill>
          </a:ln>
        </p:spPr>
      </p:pic>
      <p:pic>
        <p:nvPicPr>
          <p:cNvPr id="11" name="Picture 10" descr="Snap70.gif"/>
          <p:cNvPicPr>
            <a:picLocks noChangeAspect="1"/>
          </p:cNvPicPr>
          <p:nvPr/>
        </p:nvPicPr>
        <p:blipFill>
          <a:blip r:embed="rId4" cstate="print"/>
          <a:stretch>
            <a:fillRect/>
          </a:stretch>
        </p:blipFill>
        <p:spPr>
          <a:xfrm>
            <a:off x="8837612" y="3886200"/>
            <a:ext cx="2209800" cy="1607820"/>
          </a:xfrm>
          <a:prstGeom prst="rect">
            <a:avLst/>
          </a:prstGeom>
          <a:ln>
            <a:solidFill>
              <a:schemeClr val="tx1"/>
            </a:solidFill>
          </a:ln>
        </p:spPr>
      </p:pic>
      <p:sp>
        <p:nvSpPr>
          <p:cNvPr id="12" name="Rectangle 3"/>
          <p:cNvSpPr txBox="1">
            <a:spLocks noChangeArrowheads="1"/>
          </p:cNvSpPr>
          <p:nvPr/>
        </p:nvSpPr>
        <p:spPr>
          <a:xfrm>
            <a:off x="4646612" y="4267200"/>
            <a:ext cx="1447800" cy="228600"/>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FF0000"/>
                </a:solidFill>
                <a:latin typeface="LavosHandy™" pitchFamily="66" charset="0"/>
              </a:rPr>
              <a:t>Drag and drop</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cxnSp>
        <p:nvCxnSpPr>
          <p:cNvPr id="13" name="Curved Connector 12"/>
          <p:cNvCxnSpPr/>
          <p:nvPr/>
        </p:nvCxnSpPr>
        <p:spPr>
          <a:xfrm rot="10800000">
            <a:off x="8609012" y="2514600"/>
            <a:ext cx="609600" cy="4572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646612" y="3962400"/>
            <a:ext cx="0" cy="914400"/>
          </a:xfrm>
          <a:prstGeom prst="straightConnector1">
            <a:avLst/>
          </a:prstGeom>
          <a:ln w="38100">
            <a:solidFill>
              <a:srgbClr val="00B050"/>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34" name="Rectangle 3"/>
          <p:cNvSpPr txBox="1">
            <a:spLocks noChangeArrowheads="1"/>
          </p:cNvSpPr>
          <p:nvPr/>
        </p:nvSpPr>
        <p:spPr>
          <a:xfrm>
            <a:off x="8761412" y="2971800"/>
            <a:ext cx="2362200" cy="304800"/>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FF0000"/>
                </a:solidFill>
                <a:latin typeface="LavosHandy™" pitchFamily="66" charset="0"/>
              </a:rPr>
              <a:t>Create a new page item</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Summary</a:t>
            </a:r>
          </a:p>
        </p:txBody>
      </p:sp>
      <p:sp>
        <p:nvSpPr>
          <p:cNvPr id="8" name="Content Placeholder 7"/>
          <p:cNvSpPr>
            <a:spLocks noGrp="1"/>
          </p:cNvSpPr>
          <p:nvPr>
            <p:ph idx="1"/>
          </p:nvPr>
        </p:nvSpPr>
        <p:spPr>
          <a:xfrm>
            <a:off x="608011" y="1447800"/>
            <a:ext cx="11049661" cy="4495800"/>
          </a:xfrm>
        </p:spPr>
        <p:txBody>
          <a:bodyPr/>
          <a:lstStyle/>
          <a:p>
            <a:pPr marL="0" indent="0">
              <a:buClr>
                <a:srgbClr val="000000"/>
              </a:buClr>
              <a:buNone/>
            </a:pPr>
            <a:r>
              <a:rPr lang="en-US" dirty="0" smtClean="0">
                <a:solidFill>
                  <a:srgbClr val="000000"/>
                </a:solidFill>
              </a:rPr>
              <a:t>In this lesson, you learned how to :</a:t>
            </a:r>
          </a:p>
          <a:p>
            <a:pPr lvl="1">
              <a:buClr>
                <a:schemeClr val="accent1"/>
              </a:buClr>
              <a:buFont typeface="Arial"/>
              <a:buChar char="•"/>
            </a:pPr>
            <a:r>
              <a:rPr lang="en-US" sz="2800" dirty="0" smtClean="0">
                <a:solidFill>
                  <a:srgbClr val="000000"/>
                </a:solidFill>
              </a:rPr>
              <a:t>Create and use Dynamic Actions in your application</a:t>
            </a:r>
          </a:p>
          <a:p>
            <a:pPr lvl="1">
              <a:buClr>
                <a:schemeClr val="accent1"/>
              </a:buClr>
              <a:buFont typeface="Arial"/>
              <a:buChar char="•"/>
            </a:pPr>
            <a:r>
              <a:rPr lang="en-US" sz="2800" dirty="0" smtClean="0">
                <a:solidFill>
                  <a:srgbClr val="000000"/>
                </a:solidFill>
              </a:rPr>
              <a:t>Implement Plug-ins in your application</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5989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373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Lesson Objectives</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After completing this lesson, you should be able to:</a:t>
            </a:r>
          </a:p>
          <a:p>
            <a:pPr lvl="1">
              <a:buClr>
                <a:schemeClr val="accent1"/>
              </a:buClr>
              <a:buFont typeface="Arial"/>
              <a:buChar char="•"/>
            </a:pPr>
            <a:r>
              <a:rPr lang="en-US" sz="2800" dirty="0" smtClean="0">
                <a:solidFill>
                  <a:srgbClr val="000000"/>
                </a:solidFill>
              </a:rPr>
              <a:t>Describe Dynamic Actions</a:t>
            </a:r>
          </a:p>
          <a:p>
            <a:pPr lvl="1">
              <a:buClr>
                <a:schemeClr val="accent1"/>
              </a:buClr>
              <a:buFont typeface="Arial"/>
              <a:buChar char="•"/>
            </a:pPr>
            <a:r>
              <a:rPr lang="en-US" sz="2800" dirty="0" smtClean="0">
                <a:solidFill>
                  <a:srgbClr val="000000"/>
                </a:solidFill>
              </a:rPr>
              <a:t>Create and use Dynamic Actions</a:t>
            </a:r>
          </a:p>
          <a:p>
            <a:pPr lvl="1">
              <a:buClr>
                <a:schemeClr val="accent1"/>
              </a:buClr>
              <a:buFont typeface="Arial"/>
              <a:buChar char="•"/>
            </a:pPr>
            <a:r>
              <a:rPr lang="en-US" sz="2800" dirty="0" smtClean="0">
                <a:solidFill>
                  <a:srgbClr val="000000"/>
                </a:solidFill>
              </a:rPr>
              <a:t>Describe Plug-ins</a:t>
            </a:r>
          </a:p>
          <a:p>
            <a:pPr lvl="1">
              <a:buClr>
                <a:schemeClr val="accent1"/>
              </a:buClr>
              <a:buFont typeface="Arial"/>
              <a:buChar char="•"/>
            </a:pPr>
            <a:r>
              <a:rPr lang="en-US" sz="2800" dirty="0" smtClean="0">
                <a:solidFill>
                  <a:srgbClr val="000000"/>
                </a:solidFill>
              </a:rPr>
              <a:t>Implement Plug-ins in your application</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Understanding Dynamic Actions</a:t>
            </a:r>
          </a:p>
        </p:txBody>
      </p:sp>
      <p:pic>
        <p:nvPicPr>
          <p:cNvPr id="4" name="Picture 3" descr="Snap50.gif"/>
          <p:cNvPicPr>
            <a:picLocks noChangeAspect="1"/>
          </p:cNvPicPr>
          <p:nvPr/>
        </p:nvPicPr>
        <p:blipFill>
          <a:blip r:embed="rId3" cstate="print"/>
          <a:stretch>
            <a:fillRect/>
          </a:stretch>
        </p:blipFill>
        <p:spPr>
          <a:xfrm>
            <a:off x="1598612" y="2743200"/>
            <a:ext cx="3587496" cy="3327654"/>
          </a:xfrm>
          <a:prstGeom prst="rect">
            <a:avLst/>
          </a:prstGeom>
          <a:ln>
            <a:solidFill>
              <a:schemeClr val="tx1"/>
            </a:solidFill>
          </a:ln>
        </p:spPr>
      </p:pic>
      <p:pic>
        <p:nvPicPr>
          <p:cNvPr id="6" name="Picture 5" descr="Snap51.gif"/>
          <p:cNvPicPr>
            <a:picLocks noChangeAspect="1"/>
          </p:cNvPicPr>
          <p:nvPr/>
        </p:nvPicPr>
        <p:blipFill>
          <a:blip r:embed="rId4" cstate="print"/>
          <a:stretch>
            <a:fillRect/>
          </a:stretch>
        </p:blipFill>
        <p:spPr>
          <a:xfrm>
            <a:off x="5484812" y="2743200"/>
            <a:ext cx="3579114" cy="3336036"/>
          </a:xfrm>
          <a:prstGeom prst="rect">
            <a:avLst/>
          </a:prstGeom>
          <a:ln>
            <a:solidFill>
              <a:schemeClr val="tx1"/>
            </a:solidFill>
          </a:ln>
        </p:spPr>
      </p:pic>
      <p:sp>
        <p:nvSpPr>
          <p:cNvPr id="9" name="Rectangle 3"/>
          <p:cNvSpPr txBox="1">
            <a:spLocks noChangeArrowheads="1"/>
          </p:cNvSpPr>
          <p:nvPr/>
        </p:nvSpPr>
        <p:spPr>
          <a:xfrm>
            <a:off x="3884612" y="1676401"/>
            <a:ext cx="4343400" cy="761999"/>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000000"/>
                </a:solidFill>
                <a:latin typeface="LavosHandy™" pitchFamily="66" charset="0"/>
              </a:rPr>
              <a:t>Dynamic Action ensures that the Commission and Hire date fields are enabled only if the Job is SALESMAN</a:t>
            </a:r>
            <a:endParaRPr kumimoji="0" lang="en-US" b="1" i="0" u="none" strike="noStrike" kern="1200" cap="none" spc="0" normalizeH="0" baseline="0" noProof="0" dirty="0" smtClean="0">
              <a:ln>
                <a:noFill/>
              </a:ln>
              <a:solidFill>
                <a:srgbClr val="000000"/>
              </a:solidFill>
              <a:effectLst/>
              <a:uLnTx/>
              <a:uFillTx/>
              <a:latin typeface="LavosHandy™" pitchFamily="66" charset="0"/>
            </a:endParaRPr>
          </a:p>
        </p:txBody>
      </p:sp>
      <p:cxnSp>
        <p:nvCxnSpPr>
          <p:cNvPr id="7" name="Curved Connector 6"/>
          <p:cNvCxnSpPr/>
          <p:nvPr/>
        </p:nvCxnSpPr>
        <p:spPr>
          <a:xfrm rot="16200000" flipH="1">
            <a:off x="6302035" y="2535577"/>
            <a:ext cx="424543" cy="230188"/>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Implementing a Dynamic Action</a:t>
            </a:r>
          </a:p>
        </p:txBody>
      </p:sp>
      <p:sp>
        <p:nvSpPr>
          <p:cNvPr id="7" name="Content Placeholder 7"/>
          <p:cNvSpPr>
            <a:spLocks noGrp="1"/>
          </p:cNvSpPr>
          <p:nvPr>
            <p:ph idx="1"/>
          </p:nvPr>
        </p:nvSpPr>
        <p:spPr>
          <a:xfrm>
            <a:off x="531151" y="1447800"/>
            <a:ext cx="11126522" cy="2819400"/>
          </a:xfrm>
        </p:spPr>
        <p:txBody>
          <a:bodyPr/>
          <a:lstStyle/>
          <a:p>
            <a:pPr marL="787400" lvl="1" indent="-514350">
              <a:buClr>
                <a:srgbClr val="FF0000"/>
              </a:buClr>
              <a:buFont typeface="+mj-lt"/>
              <a:buAutoNum type="arabicPeriod"/>
            </a:pPr>
            <a:r>
              <a:rPr lang="en-US" sz="2800" dirty="0" smtClean="0">
                <a:solidFill>
                  <a:srgbClr val="000000"/>
                </a:solidFill>
              </a:rPr>
              <a:t>Create or edit an item, button, region, JavaScript Expression, or </a:t>
            </a:r>
            <a:r>
              <a:rPr lang="en-US" sz="2800" dirty="0" err="1" smtClean="0">
                <a:solidFill>
                  <a:srgbClr val="000000"/>
                </a:solidFill>
              </a:rPr>
              <a:t>jQuery</a:t>
            </a:r>
            <a:r>
              <a:rPr lang="en-US" sz="2800" dirty="0" smtClean="0">
                <a:solidFill>
                  <a:srgbClr val="000000"/>
                </a:solidFill>
              </a:rPr>
              <a:t> selector on a page </a:t>
            </a:r>
          </a:p>
          <a:p>
            <a:pPr marL="787400" lvl="1" indent="-514350">
              <a:buClr>
                <a:srgbClr val="FF0000"/>
              </a:buClr>
              <a:buFont typeface="+mj-lt"/>
              <a:buAutoNum type="arabicPeriod"/>
            </a:pPr>
            <a:r>
              <a:rPr lang="en-US" sz="2800" dirty="0" smtClean="0">
                <a:solidFill>
                  <a:srgbClr val="000000"/>
                </a:solidFill>
              </a:rPr>
              <a:t>Create a dynamic action from the application page that invokes the action </a:t>
            </a:r>
          </a:p>
          <a:p>
            <a:pPr marL="787400" lvl="1" indent="-514350">
              <a:buClr>
                <a:srgbClr val="FF0000"/>
              </a:buClr>
              <a:buFont typeface="+mj-lt"/>
              <a:buAutoNum type="arabicPeriod"/>
            </a:pPr>
            <a:r>
              <a:rPr lang="en-US" sz="2800" dirty="0" smtClean="0">
                <a:solidFill>
                  <a:srgbClr val="000000"/>
                </a:solidFill>
              </a:rPr>
              <a:t>Run your application to test the dynamic action.</a:t>
            </a:r>
          </a:p>
          <a:p>
            <a:pPr marL="787400" lvl="1" indent="-514350">
              <a:buClr>
                <a:srgbClr val="FF0000"/>
              </a:buClr>
              <a:buFont typeface="+mj-lt"/>
              <a:buAutoNum type="arabicPeriod"/>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Creating</a:t>
            </a:r>
            <a:r>
              <a:rPr kumimoji="0" lang="en-US" sz="3600" b="1" i="0" u="none" strike="noStrike" kern="1200" cap="none" spc="0" normalizeH="0" baseline="0" noProof="0" dirty="0" smtClean="0">
                <a:ln>
                  <a:noFill/>
                </a:ln>
                <a:effectLst/>
                <a:uLnTx/>
                <a:uFillTx/>
                <a:latin typeface="+mj-lt"/>
                <a:ea typeface="+mj-ea"/>
                <a:cs typeface="+mj-cs"/>
              </a:rPr>
              <a:t> a Dynamic Action: Steps</a:t>
            </a:r>
          </a:p>
        </p:txBody>
      </p:sp>
      <p:sp>
        <p:nvSpPr>
          <p:cNvPr id="7" name="Content Placeholder 7"/>
          <p:cNvSpPr>
            <a:spLocks noGrp="1"/>
          </p:cNvSpPr>
          <p:nvPr>
            <p:ph idx="1"/>
          </p:nvPr>
        </p:nvSpPr>
        <p:spPr>
          <a:xfrm>
            <a:off x="531812" y="1066800"/>
            <a:ext cx="11126522" cy="5334000"/>
          </a:xfrm>
        </p:spPr>
        <p:txBody>
          <a:bodyPr/>
          <a:lstStyle/>
          <a:p>
            <a:pPr marL="787400" lvl="1" indent="-514350">
              <a:buClr>
                <a:srgbClr val="FF0000"/>
              </a:buClr>
              <a:buFont typeface="+mj-lt"/>
              <a:buAutoNum type="arabicPeriod"/>
            </a:pPr>
            <a:r>
              <a:rPr lang="en-US" sz="2800" dirty="0" smtClean="0">
                <a:solidFill>
                  <a:srgbClr val="000000"/>
                </a:solidFill>
              </a:rPr>
              <a:t>View the page to contain the item in Page Designer. Click the Dynamic Actions tab in the left pane.</a:t>
            </a:r>
          </a:p>
          <a:p>
            <a:pPr marL="787400" lvl="1" indent="-514350">
              <a:buClr>
                <a:srgbClr val="FF0000"/>
              </a:buClr>
              <a:buFont typeface="+mj-lt"/>
              <a:buAutoNum type="arabicPeriod"/>
            </a:pPr>
            <a:r>
              <a:rPr lang="en-US" sz="2800" dirty="0" smtClean="0">
                <a:solidFill>
                  <a:srgbClr val="000000"/>
                </a:solidFill>
              </a:rPr>
              <a:t>Under Dynamic Actions, right-click Events and select Create Dynamic Action. </a:t>
            </a:r>
          </a:p>
          <a:p>
            <a:pPr marL="787400" lvl="1" indent="-514350">
              <a:buClr>
                <a:srgbClr val="FF0000"/>
              </a:buClr>
              <a:buFont typeface="+mj-lt"/>
              <a:buAutoNum type="arabicPeriod"/>
            </a:pPr>
            <a:r>
              <a:rPr lang="en-US" sz="2800" dirty="0" smtClean="0">
                <a:solidFill>
                  <a:srgbClr val="000000"/>
                </a:solidFill>
              </a:rPr>
              <a:t>In the Property Editor, edit the following Dynamic Action attributes:</a:t>
            </a:r>
          </a:p>
          <a:p>
            <a:pPr marL="1473200" lvl="4" indent="-514350">
              <a:buClr>
                <a:srgbClr val="FF0000"/>
              </a:buClr>
            </a:pPr>
            <a:r>
              <a:rPr lang="en-US" sz="2800" dirty="0" smtClean="0">
                <a:solidFill>
                  <a:srgbClr val="000000"/>
                </a:solidFill>
              </a:rPr>
              <a:t>Identification &gt; Name, Execution Options&gt; Sequence</a:t>
            </a:r>
          </a:p>
          <a:p>
            <a:pPr marL="1473200" lvl="4" indent="-514350">
              <a:buClr>
                <a:srgbClr val="FF0000"/>
              </a:buClr>
            </a:pPr>
            <a:r>
              <a:rPr lang="en-US" sz="2800" dirty="0" smtClean="0">
                <a:solidFill>
                  <a:srgbClr val="000000"/>
                </a:solidFill>
              </a:rPr>
              <a:t>When &gt; Event , When &gt; Selection Type </a:t>
            </a:r>
          </a:p>
          <a:p>
            <a:pPr marL="1473200" lvl="4" indent="-514350">
              <a:buClr>
                <a:srgbClr val="FF0000"/>
              </a:buClr>
            </a:pPr>
            <a:r>
              <a:rPr lang="en-US" sz="2800" dirty="0" smtClean="0">
                <a:solidFill>
                  <a:srgbClr val="000000"/>
                </a:solidFill>
              </a:rPr>
              <a:t>Based on your Selection Type, specify the name of the page element</a:t>
            </a:r>
          </a:p>
          <a:p>
            <a:pPr marL="787400" lvl="1" indent="-514350">
              <a:buClr>
                <a:srgbClr val="FF0000"/>
              </a:buClr>
              <a:buFont typeface="+mj-lt"/>
              <a:buAutoNum type="arabicPeriod"/>
            </a:pPr>
            <a:r>
              <a:rPr lang="en-US" sz="2800" dirty="0" smtClean="0">
                <a:solidFill>
                  <a:srgbClr val="000000"/>
                </a:solidFill>
              </a:rPr>
              <a:t>Define the action that to be performed if the event evaluates to True or False</a:t>
            </a:r>
            <a:endParaRPr lang="en-US" sz="3600" dirty="0" smtClean="0">
              <a:solidFill>
                <a:schemeClr val="bg1">
                  <a:lumMod val="50000"/>
                </a:schemeClr>
              </a:solidFill>
            </a:endParaRPr>
          </a:p>
          <a:p>
            <a:pPr marL="787400" lvl="1" indent="-514350">
              <a:buClr>
                <a:srgbClr val="FF0000"/>
              </a:buClr>
              <a:buFont typeface="+mj-lt"/>
              <a:buAutoNum type="arabicPeriod"/>
            </a:pPr>
            <a:r>
              <a:rPr lang="en-US" sz="2800" dirty="0" smtClean="0">
                <a:solidFill>
                  <a:srgbClr val="000000"/>
                </a:solidFill>
              </a:rPr>
              <a:t>Click Save</a:t>
            </a:r>
            <a:r>
              <a:rPr lang="en-US" sz="2800" dirty="0" smtClean="0">
                <a:solidFill>
                  <a:schemeClr val="bg1">
                    <a:lumMod val="50000"/>
                  </a:schemeClr>
                </a:solidFill>
              </a:rPr>
              <a:t>.</a:t>
            </a: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Understanding Dynamic Action Events</a:t>
            </a:r>
            <a:endParaRPr kumimoji="0" lang="en-US" sz="3600" b="1" i="0" u="none" strike="noStrike" kern="1200" cap="none" spc="0" normalizeH="0" baseline="0" noProof="0" dirty="0" smtClean="0">
              <a:ln>
                <a:noFill/>
              </a:ln>
              <a:effectLst/>
              <a:uLnTx/>
              <a:uFillTx/>
              <a:latin typeface="+mj-lt"/>
              <a:ea typeface="+mj-ea"/>
              <a:cs typeface="+mj-cs"/>
            </a:endParaRPr>
          </a:p>
        </p:txBody>
      </p:sp>
      <p:sp>
        <p:nvSpPr>
          <p:cNvPr id="7" name="Content Placeholder 7"/>
          <p:cNvSpPr>
            <a:spLocks noGrp="1"/>
          </p:cNvSpPr>
          <p:nvPr>
            <p:ph idx="1"/>
          </p:nvPr>
        </p:nvSpPr>
        <p:spPr>
          <a:xfrm>
            <a:off x="531812" y="1066800"/>
            <a:ext cx="11126522" cy="5334000"/>
          </a:xfrm>
        </p:spPr>
        <p:txBody>
          <a:bodyPr/>
          <a:lstStyle/>
          <a:p>
            <a:pPr marL="787400" lvl="1" indent="-514350">
              <a:buClr>
                <a:srgbClr val="FF0000"/>
              </a:buClr>
              <a:buFont typeface="Arial" pitchFamily="34" charset="0"/>
              <a:buChar char="•"/>
            </a:pPr>
            <a:r>
              <a:rPr lang="en-US" sz="2800" dirty="0" smtClean="0">
                <a:solidFill>
                  <a:srgbClr val="000000"/>
                </a:solidFill>
              </a:rPr>
              <a:t>You can define dynamic actions to fire based on events that happen on the page. .</a:t>
            </a:r>
          </a:p>
          <a:p>
            <a:pPr marL="787400" lvl="1" indent="-514350">
              <a:buClr>
                <a:srgbClr val="FF0000"/>
              </a:buClr>
              <a:buFont typeface="Arial" pitchFamily="34" charset="0"/>
              <a:buChar char="•"/>
            </a:pPr>
            <a:r>
              <a:rPr lang="en-US" sz="2800" dirty="0" smtClean="0">
                <a:solidFill>
                  <a:srgbClr val="000000"/>
                </a:solidFill>
              </a:rPr>
              <a:t>Oracle Application Express includes four different categories of events:</a:t>
            </a:r>
          </a:p>
          <a:p>
            <a:pPr marL="1473200" lvl="4" indent="-514350">
              <a:buClr>
                <a:srgbClr val="FF0000"/>
              </a:buClr>
              <a:buFont typeface="Wingdings" charset="2"/>
              <a:buChar char="Ø"/>
            </a:pPr>
            <a:r>
              <a:rPr lang="en-US" sz="2800" dirty="0" smtClean="0">
                <a:solidFill>
                  <a:srgbClr val="000000"/>
                </a:solidFill>
              </a:rPr>
              <a:t>Browser Events</a:t>
            </a:r>
          </a:p>
          <a:p>
            <a:pPr marL="1473200" lvl="4" indent="-514350">
              <a:buClr>
                <a:srgbClr val="FF0000"/>
              </a:buClr>
              <a:buFont typeface="Wingdings" charset="2"/>
              <a:buChar char="Ø"/>
            </a:pPr>
            <a:r>
              <a:rPr lang="en-US" sz="2800" dirty="0" smtClean="0">
                <a:solidFill>
                  <a:srgbClr val="000000"/>
                </a:solidFill>
              </a:rPr>
              <a:t>Framework Events</a:t>
            </a:r>
          </a:p>
          <a:p>
            <a:pPr marL="1473200" lvl="4" indent="-514350">
              <a:buClr>
                <a:srgbClr val="FF0000"/>
              </a:buClr>
              <a:buFont typeface="Wingdings" charset="2"/>
              <a:buChar char="Ø"/>
            </a:pPr>
            <a:r>
              <a:rPr lang="en-US" sz="2800" dirty="0" smtClean="0">
                <a:solidFill>
                  <a:srgbClr val="000000"/>
                </a:solidFill>
              </a:rPr>
              <a:t>Component Events</a:t>
            </a:r>
          </a:p>
          <a:p>
            <a:pPr marL="1473200" lvl="4" indent="-514350">
              <a:buClr>
                <a:srgbClr val="FF0000"/>
              </a:buClr>
              <a:buFont typeface="Wingdings" charset="2"/>
              <a:buChar char="Ø"/>
            </a:pPr>
            <a:r>
              <a:rPr lang="en-US" sz="2800" dirty="0" smtClean="0">
                <a:solidFill>
                  <a:srgbClr val="000000"/>
                </a:solidFill>
              </a:rPr>
              <a:t>Custom Events</a:t>
            </a:r>
            <a:r>
              <a:rPr lang="en-US" dirty="0" smtClean="0">
                <a:solidFill>
                  <a:srgbClr val="000000"/>
                </a:solidFill>
              </a:rPr>
              <a:t> </a:t>
            </a: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pic>
        <p:nvPicPr>
          <p:cNvPr id="4" name="Picture 3" descr="Snap49.gif"/>
          <p:cNvPicPr>
            <a:picLocks noChangeAspect="1"/>
          </p:cNvPicPr>
          <p:nvPr/>
        </p:nvPicPr>
        <p:blipFill>
          <a:blip r:embed="rId3" cstate="print"/>
          <a:stretch>
            <a:fillRect/>
          </a:stretch>
        </p:blipFill>
        <p:spPr>
          <a:xfrm>
            <a:off x="6094412" y="2514600"/>
            <a:ext cx="3124200" cy="3802380"/>
          </a:xfrm>
          <a:prstGeom prst="rect">
            <a:avLst/>
          </a:prstGeom>
          <a:ln>
            <a:solidFill>
              <a:schemeClr val="tx1"/>
            </a:solidFill>
          </a:ln>
        </p:spPr>
      </p:pic>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Enabling and Disabling Items</a:t>
            </a:r>
            <a:r>
              <a:rPr kumimoji="0" lang="en-US" sz="3600" b="1" i="0" u="none" strike="noStrike" kern="1200" cap="none" spc="0" normalizeH="0" baseline="0" noProof="0" dirty="0" smtClean="0">
                <a:ln>
                  <a:noFill/>
                </a:ln>
                <a:effectLst/>
                <a:uLnTx/>
                <a:uFillTx/>
                <a:latin typeface="+mj-lt"/>
                <a:ea typeface="+mj-ea"/>
                <a:cs typeface="+mj-cs"/>
              </a:rPr>
              <a:t>: Steps</a:t>
            </a:r>
          </a:p>
        </p:txBody>
      </p:sp>
      <p:pic>
        <p:nvPicPr>
          <p:cNvPr id="8" name="Picture 7" descr="Snap27.gif"/>
          <p:cNvPicPr>
            <a:picLocks noChangeAspect="1"/>
          </p:cNvPicPr>
          <p:nvPr/>
        </p:nvPicPr>
        <p:blipFill>
          <a:blip r:embed="rId3" cstate="print"/>
          <a:stretch>
            <a:fillRect/>
          </a:stretch>
        </p:blipFill>
        <p:spPr>
          <a:xfrm>
            <a:off x="4341812" y="1371600"/>
            <a:ext cx="2606040" cy="4114800"/>
          </a:xfrm>
          <a:prstGeom prst="rect">
            <a:avLst/>
          </a:prstGeom>
          <a:ln>
            <a:solidFill>
              <a:schemeClr val="tx1"/>
            </a:solidFill>
          </a:ln>
        </p:spPr>
      </p:pic>
      <p:cxnSp>
        <p:nvCxnSpPr>
          <p:cNvPr id="73" name="Straight Connector 72"/>
          <p:cNvCxnSpPr/>
          <p:nvPr/>
        </p:nvCxnSpPr>
        <p:spPr>
          <a:xfrm>
            <a:off x="3808412" y="4267200"/>
            <a:ext cx="381000" cy="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484812" y="5486400"/>
            <a:ext cx="0" cy="30480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189412" y="4267200"/>
            <a:ext cx="0" cy="15240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189412" y="5791200"/>
            <a:ext cx="1295400" cy="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85" name="Picture 84" descr="Snap38.gif"/>
          <p:cNvPicPr>
            <a:picLocks noChangeAspect="1"/>
          </p:cNvPicPr>
          <p:nvPr/>
        </p:nvPicPr>
        <p:blipFill>
          <a:blip r:embed="rId4" cstate="print"/>
          <a:stretch>
            <a:fillRect/>
          </a:stretch>
        </p:blipFill>
        <p:spPr>
          <a:xfrm>
            <a:off x="836612" y="1371600"/>
            <a:ext cx="2994660" cy="4114800"/>
          </a:xfrm>
          <a:prstGeom prst="rect">
            <a:avLst/>
          </a:prstGeom>
          <a:ln>
            <a:solidFill>
              <a:schemeClr val="tx1"/>
            </a:solidFill>
          </a:ln>
        </p:spPr>
      </p:pic>
      <p:pic>
        <p:nvPicPr>
          <p:cNvPr id="88" name="Picture 87" descr="Snap35.gif"/>
          <p:cNvPicPr>
            <a:picLocks noChangeAspect="1"/>
          </p:cNvPicPr>
          <p:nvPr/>
        </p:nvPicPr>
        <p:blipFill>
          <a:blip r:embed="rId5" cstate="print"/>
          <a:stretch>
            <a:fillRect/>
          </a:stretch>
        </p:blipFill>
        <p:spPr>
          <a:xfrm>
            <a:off x="8380412" y="1371600"/>
            <a:ext cx="2804160" cy="2301240"/>
          </a:xfrm>
          <a:prstGeom prst="rect">
            <a:avLst/>
          </a:prstGeom>
          <a:ln>
            <a:solidFill>
              <a:schemeClr val="tx1"/>
            </a:solidFill>
          </a:ln>
        </p:spPr>
      </p:pic>
      <p:pic>
        <p:nvPicPr>
          <p:cNvPr id="89" name="Picture 88" descr="Snap36.gif"/>
          <p:cNvPicPr>
            <a:picLocks noChangeAspect="1"/>
          </p:cNvPicPr>
          <p:nvPr/>
        </p:nvPicPr>
        <p:blipFill>
          <a:blip r:embed="rId6" cstate="print"/>
          <a:stretch>
            <a:fillRect/>
          </a:stretch>
        </p:blipFill>
        <p:spPr>
          <a:xfrm>
            <a:off x="8456612" y="3962400"/>
            <a:ext cx="2781300" cy="2324100"/>
          </a:xfrm>
          <a:prstGeom prst="rect">
            <a:avLst/>
          </a:prstGeom>
          <a:ln>
            <a:solidFill>
              <a:schemeClr val="tx1"/>
            </a:solidFill>
          </a:ln>
        </p:spPr>
      </p:pic>
      <p:cxnSp>
        <p:nvCxnSpPr>
          <p:cNvPr id="97" name="Curved Connector 96"/>
          <p:cNvCxnSpPr/>
          <p:nvPr/>
        </p:nvCxnSpPr>
        <p:spPr>
          <a:xfrm rot="16200000" flipH="1">
            <a:off x="7923212" y="2743200"/>
            <a:ext cx="533400" cy="3810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99" name="Rectangle 3"/>
          <p:cNvSpPr txBox="1">
            <a:spLocks noChangeArrowheads="1"/>
          </p:cNvSpPr>
          <p:nvPr/>
        </p:nvSpPr>
        <p:spPr>
          <a:xfrm>
            <a:off x="7161212" y="2438400"/>
            <a:ext cx="1295400" cy="228600"/>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000000"/>
                </a:solidFill>
                <a:latin typeface="LavosHandy™" pitchFamily="66" charset="0"/>
              </a:rPr>
              <a:t>True action</a:t>
            </a:r>
            <a:endParaRPr kumimoji="0" lang="en-US" b="1" i="0" u="none" strike="noStrike" kern="1200" cap="none" spc="0" normalizeH="0" baseline="0" noProof="0" dirty="0" smtClean="0">
              <a:ln>
                <a:noFill/>
              </a:ln>
              <a:solidFill>
                <a:srgbClr val="000000"/>
              </a:solidFill>
              <a:effectLst/>
              <a:uLnTx/>
              <a:uFillTx/>
              <a:latin typeface="LavosHandy™" pitchFamily="66" charset="0"/>
            </a:endParaRPr>
          </a:p>
        </p:txBody>
      </p:sp>
      <p:cxnSp>
        <p:nvCxnSpPr>
          <p:cNvPr id="100" name="Curved Connector 99"/>
          <p:cNvCxnSpPr/>
          <p:nvPr/>
        </p:nvCxnSpPr>
        <p:spPr>
          <a:xfrm rot="5400000" flipH="1" flipV="1">
            <a:off x="8037512" y="4686300"/>
            <a:ext cx="457200" cy="3810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02" name="Rectangle 3"/>
          <p:cNvSpPr txBox="1">
            <a:spLocks noChangeArrowheads="1"/>
          </p:cNvSpPr>
          <p:nvPr/>
        </p:nvSpPr>
        <p:spPr>
          <a:xfrm>
            <a:off x="7161212" y="5105400"/>
            <a:ext cx="1295400" cy="228600"/>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000000"/>
                </a:solidFill>
                <a:latin typeface="LavosHandy™" pitchFamily="66" charset="0"/>
              </a:rPr>
              <a:t>False action</a:t>
            </a:r>
            <a:endParaRPr kumimoji="0" lang="en-US" b="1" i="0" u="none" strike="noStrike" kern="1200" cap="none" spc="0" normalizeH="0" baseline="0" noProof="0" dirty="0" smtClean="0">
              <a:ln>
                <a:noFill/>
              </a:ln>
              <a:solidFill>
                <a:srgbClr val="000000"/>
              </a:solidFill>
              <a:effectLst/>
              <a:uLnTx/>
              <a:uFillTx/>
              <a:latin typeface="LavosHandy™" pitchFamily="66" charset="0"/>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531812" y="304800"/>
            <a:ext cx="10733088" cy="8016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Setting the Value of Page Items: Set Value Example</a:t>
            </a:r>
            <a:endParaRPr kumimoji="0" lang="en-US" sz="3600" b="1" i="0" u="none" strike="noStrike" kern="1200" cap="none" spc="0" normalizeH="0" baseline="0" noProof="0" dirty="0" smtClean="0">
              <a:ln>
                <a:noFill/>
              </a:ln>
              <a:effectLst/>
              <a:uLnTx/>
              <a:uFillTx/>
              <a:latin typeface="+mj-lt"/>
              <a:ea typeface="+mj-ea"/>
              <a:cs typeface="+mj-cs"/>
            </a:endParaRPr>
          </a:p>
        </p:txBody>
      </p:sp>
      <p:cxnSp>
        <p:nvCxnSpPr>
          <p:cNvPr id="18" name="Curved Connector 17"/>
          <p:cNvCxnSpPr/>
          <p:nvPr/>
        </p:nvCxnSpPr>
        <p:spPr>
          <a:xfrm>
            <a:off x="7313612" y="5410200"/>
            <a:ext cx="609600" cy="3810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9" name="Rectangle 3"/>
          <p:cNvSpPr txBox="1">
            <a:spLocks noChangeArrowheads="1"/>
          </p:cNvSpPr>
          <p:nvPr/>
        </p:nvSpPr>
        <p:spPr>
          <a:xfrm>
            <a:off x="4646612" y="4876800"/>
            <a:ext cx="2895600" cy="1295400"/>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000000"/>
                </a:solidFill>
                <a:latin typeface="LavosHandy™" pitchFamily="66" charset="0"/>
              </a:rPr>
              <a:t>Location and Number of Employees information are retrieved and displayed for the selected department</a:t>
            </a:r>
            <a:endParaRPr kumimoji="0" lang="en-US" b="1" i="0" u="none" strike="noStrike" kern="1200" cap="none" spc="0" normalizeH="0" baseline="0" noProof="0" dirty="0" smtClean="0">
              <a:ln>
                <a:noFill/>
              </a:ln>
              <a:solidFill>
                <a:srgbClr val="000000"/>
              </a:solidFill>
              <a:effectLst/>
              <a:uLnTx/>
              <a:uFillTx/>
              <a:latin typeface="LavosHandy™" pitchFamily="66" charset="0"/>
            </a:endParaRPr>
          </a:p>
        </p:txBody>
      </p:sp>
      <p:pic>
        <p:nvPicPr>
          <p:cNvPr id="20" name="Picture 19" descr="Snap20.gif"/>
          <p:cNvPicPr>
            <a:picLocks noChangeAspect="1"/>
          </p:cNvPicPr>
          <p:nvPr/>
        </p:nvPicPr>
        <p:blipFill>
          <a:blip r:embed="rId3" cstate="print"/>
          <a:stretch>
            <a:fillRect/>
          </a:stretch>
        </p:blipFill>
        <p:spPr>
          <a:xfrm>
            <a:off x="1065212" y="2514600"/>
            <a:ext cx="3093720" cy="3398520"/>
          </a:xfrm>
          <a:prstGeom prst="rect">
            <a:avLst/>
          </a:prstGeom>
          <a:ln>
            <a:solidFill>
              <a:schemeClr val="tx1"/>
            </a:solidFill>
          </a:ln>
        </p:spPr>
      </p:pic>
      <p:pic>
        <p:nvPicPr>
          <p:cNvPr id="21" name="Picture 20" descr="Snap21.gif"/>
          <p:cNvPicPr>
            <a:picLocks noChangeAspect="1"/>
          </p:cNvPicPr>
          <p:nvPr/>
        </p:nvPicPr>
        <p:blipFill>
          <a:blip r:embed="rId4" cstate="print"/>
          <a:stretch>
            <a:fillRect/>
          </a:stretch>
        </p:blipFill>
        <p:spPr>
          <a:xfrm>
            <a:off x="4951412" y="3429000"/>
            <a:ext cx="2339340" cy="868680"/>
          </a:xfrm>
          <a:prstGeom prst="rect">
            <a:avLst/>
          </a:prstGeom>
          <a:ln>
            <a:solidFill>
              <a:schemeClr val="tx1"/>
            </a:solidFill>
          </a:ln>
        </p:spPr>
      </p:pic>
      <p:pic>
        <p:nvPicPr>
          <p:cNvPr id="22" name="Picture 21" descr="Snap22.gif"/>
          <p:cNvPicPr>
            <a:picLocks noChangeAspect="1"/>
          </p:cNvPicPr>
          <p:nvPr/>
        </p:nvPicPr>
        <p:blipFill>
          <a:blip r:embed="rId5" cstate="print"/>
          <a:stretch>
            <a:fillRect/>
          </a:stretch>
        </p:blipFill>
        <p:spPr>
          <a:xfrm>
            <a:off x="7923212" y="2514600"/>
            <a:ext cx="3048000" cy="3398520"/>
          </a:xfrm>
          <a:prstGeom prst="rect">
            <a:avLst/>
          </a:prstGeom>
          <a:ln>
            <a:solidFill>
              <a:schemeClr val="tx1"/>
            </a:solidFill>
          </a:ln>
        </p:spPr>
      </p:pic>
      <p:cxnSp>
        <p:nvCxnSpPr>
          <p:cNvPr id="34" name="Straight Connector 33"/>
          <p:cNvCxnSpPr/>
          <p:nvPr/>
        </p:nvCxnSpPr>
        <p:spPr>
          <a:xfrm>
            <a:off x="4570412" y="3962400"/>
            <a:ext cx="381000" cy="0"/>
          </a:xfrm>
          <a:prstGeom prst="line">
            <a:avLst/>
          </a:prstGeom>
          <a:ln w="381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6012" y="5105400"/>
            <a:ext cx="0" cy="9906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0412" y="3962400"/>
            <a:ext cx="0" cy="213360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656012" y="6096000"/>
            <a:ext cx="914400" cy="0"/>
          </a:xfrm>
          <a:prstGeom prst="line">
            <a:avLst/>
          </a:prstGeom>
          <a:ln w="381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46" name="Rectangle 3"/>
          <p:cNvSpPr txBox="1">
            <a:spLocks noChangeArrowheads="1"/>
          </p:cNvSpPr>
          <p:nvPr/>
        </p:nvSpPr>
        <p:spPr>
          <a:xfrm>
            <a:off x="4951412" y="3124200"/>
            <a:ext cx="2209800" cy="304800"/>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000000"/>
                </a:solidFill>
                <a:latin typeface="LavosHandy™" pitchFamily="66" charset="0"/>
              </a:rPr>
              <a:t>Select a department</a:t>
            </a:r>
            <a:endParaRPr kumimoji="0" lang="en-US" b="1" i="0" u="none" strike="noStrike" kern="1200" cap="none" spc="0" normalizeH="0" baseline="0" noProof="0" dirty="0" smtClean="0">
              <a:ln>
                <a:noFill/>
              </a:ln>
              <a:solidFill>
                <a:srgbClr val="000000"/>
              </a:solidFill>
              <a:effectLst/>
              <a:uLnTx/>
              <a:uFillTx/>
              <a:latin typeface="LavosHandy™" pitchFamily="66" charset="0"/>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7383</TotalTime>
  <Words>3160</Words>
  <Application>Microsoft Office PowerPoint</Application>
  <PresentationFormat>Custom</PresentationFormat>
  <Paragraphs>214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Oracle_16x9_2014_521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Hands-On Lab</vt:lpstr>
      <vt:lpstr>Slide 24</vt:lpstr>
      <vt:lpstr>Slide 25</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625</cp:revision>
  <dcterms:created xsi:type="dcterms:W3CDTF">2014-06-19T18:11:18Z</dcterms:created>
  <dcterms:modified xsi:type="dcterms:W3CDTF">2017-06-21T17:36:06Z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