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54" r:id="rId2"/>
    <p:sldId id="598" r:id="rId3"/>
    <p:sldId id="728" r:id="rId4"/>
    <p:sldId id="731" r:id="rId5"/>
    <p:sldId id="754" r:id="rId6"/>
    <p:sldId id="755" r:id="rId7"/>
    <p:sldId id="756" r:id="rId8"/>
    <p:sldId id="757" r:id="rId9"/>
    <p:sldId id="758" r:id="rId10"/>
    <p:sldId id="759" r:id="rId11"/>
    <p:sldId id="751" r:id="rId12"/>
    <p:sldId id="752" r:id="rId13"/>
    <p:sldId id="753" r:id="rId14"/>
    <p:sldId id="750" r:id="rId15"/>
    <p:sldId id="749" r:id="rId16"/>
    <p:sldId id="736" r:id="rId17"/>
    <p:sldId id="737" r:id="rId18"/>
    <p:sldId id="738" r:id="rId19"/>
    <p:sldId id="740" r:id="rId20"/>
    <p:sldId id="739" r:id="rId21"/>
    <p:sldId id="741" r:id="rId22"/>
    <p:sldId id="742" r:id="rId23"/>
    <p:sldId id="743" r:id="rId24"/>
    <p:sldId id="744" r:id="rId25"/>
    <p:sldId id="745" r:id="rId26"/>
    <p:sldId id="729" r:id="rId27"/>
    <p:sldId id="557" r:id="rId28"/>
    <p:sldId id="730" r:id="rId29"/>
    <p:sldId id="288" r:id="rId30"/>
    <p:sldId id="289"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9248" autoAdjust="0"/>
  </p:normalViewPr>
  <p:slideViewPr>
    <p:cSldViewPr>
      <p:cViewPr>
        <p:scale>
          <a:sx n="70" d="100"/>
          <a:sy n="70" d="100"/>
        </p:scale>
        <p:origin x="-1080" y="-384"/>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racle.com/webfolder/technetwork/jet/uiComponents-pieChart-hideShow.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racle.com/webfolder/technetwork/jet/uiComponents-pieChart-animatio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ocs.oracle.com/middleware/jet202/jet/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ocs.oracle.com/middleware/jet202/jet/reference-jet/oj.ojChart.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a:t>
            </a:r>
            <a:r>
              <a:rPr lang="en-US" baseline="0" dirty="0" smtClean="0"/>
              <a:t> create a Line chart as a page in your application, first navigate to your application home page. Then click Create Page and perform the following steps:</a:t>
            </a:r>
          </a:p>
          <a:p>
            <a:pPr marL="457200" lvl="1" indent="-228600">
              <a:buFont typeface="+mj-lt"/>
              <a:buAutoNum type="arabicPeriod"/>
            </a:pPr>
            <a:r>
              <a:rPr lang="en-US" baseline="0" dirty="0" smtClean="0"/>
              <a:t>Select Chart and click Next.</a:t>
            </a:r>
          </a:p>
          <a:p>
            <a:pPr marL="457200" lvl="1" indent="-228600">
              <a:buFont typeface="+mj-lt"/>
              <a:buAutoNum type="arabicPeriod"/>
            </a:pPr>
            <a:r>
              <a:rPr lang="en-US" baseline="0" dirty="0" smtClean="0"/>
              <a:t>Select a chart type and click Next. In this example, select Line.</a:t>
            </a:r>
          </a:p>
          <a:p>
            <a:pPr marL="457200" lvl="1" indent="-228600">
              <a:buFont typeface="+mj-lt"/>
              <a:buAutoNum type="arabicPeriod"/>
            </a:pPr>
            <a:r>
              <a:rPr lang="en-US" baseline="0" dirty="0" smtClean="0"/>
              <a:t>For Page and Region Attributes, specify a page name, accept the remaining defaults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For Source Type, select either Table or SQL Query. In the slide example, select SQL Query. Then, enter the SQL required to generate the chart series and click Next.</a:t>
            </a:r>
          </a:p>
          <a:p>
            <a:pPr marL="457200" lvl="1" indent="-228600">
              <a:buFont typeface="+mj-lt"/>
              <a:buAutoNum type="arabicPeriod"/>
            </a:pPr>
            <a:r>
              <a:rPr lang="en-US" baseline="0" dirty="0" smtClean="0"/>
              <a:t>For Column Mapping, </a:t>
            </a:r>
            <a:r>
              <a:rPr lang="en-US" sz="1050" b="0" i="0" kern="1200" dirty="0" smtClean="0">
                <a:solidFill>
                  <a:schemeClr val="tx1"/>
                </a:solidFill>
                <a:latin typeface="+mn-lt"/>
                <a:ea typeface="+mn-ea"/>
                <a:cs typeface="+mn-cs"/>
              </a:rPr>
              <a:t>the options that display will vary depending upon the chart type selected. For a pie chart</a:t>
            </a:r>
            <a:r>
              <a:rPr lang="en-US" baseline="0" dirty="0" smtClean="0"/>
              <a:t>:</a:t>
            </a:r>
          </a:p>
          <a:p>
            <a:pPr marL="800100" lvl="3" indent="-228600"/>
            <a:r>
              <a:rPr lang="en-US" baseline="0" dirty="0" smtClean="0"/>
              <a:t>Orientation: Select Vertical</a:t>
            </a:r>
          </a:p>
          <a:p>
            <a:pPr marL="800100" lvl="3" indent="-228600"/>
            <a:r>
              <a:rPr lang="en-US" baseline="0" dirty="0" smtClean="0"/>
              <a:t>Label Column: </a:t>
            </a:r>
            <a:r>
              <a:rPr lang="en-US" sz="900" b="0" i="0" kern="1200" dirty="0" smtClean="0">
                <a:solidFill>
                  <a:schemeClr val="tx1"/>
                </a:solidFill>
                <a:latin typeface="+mn-lt"/>
                <a:ea typeface="+mn-ea"/>
                <a:cs typeface="+mn-cs"/>
              </a:rPr>
              <a:t>Select the column name to be used for defining the label(s) of the x-axis on the chart. In the example,</a:t>
            </a:r>
            <a:r>
              <a:rPr lang="en-US" sz="900" b="0" i="0" kern="1200" baseline="0" dirty="0" smtClean="0">
                <a:solidFill>
                  <a:schemeClr val="tx1"/>
                </a:solidFill>
                <a:latin typeface="+mn-lt"/>
                <a:ea typeface="+mn-ea"/>
                <a:cs typeface="+mn-cs"/>
              </a:rPr>
              <a:t> select LABEL.</a:t>
            </a:r>
            <a:endParaRPr lang="en-US" sz="900" b="0" i="0" kern="1200" dirty="0" smtClean="0">
              <a:solidFill>
                <a:schemeClr val="tx1"/>
              </a:solidFill>
              <a:latin typeface="+mn-lt"/>
              <a:ea typeface="+mn-ea"/>
              <a:cs typeface="+mn-cs"/>
            </a:endParaRPr>
          </a:p>
          <a:p>
            <a:pPr marL="800100" lvl="3" indent="-228600"/>
            <a:r>
              <a:rPr lang="en-US" sz="900" b="0" i="0" kern="1200" baseline="0" dirty="0" smtClean="0">
                <a:solidFill>
                  <a:schemeClr val="tx1"/>
                </a:solidFill>
                <a:latin typeface="+mn-lt"/>
                <a:ea typeface="+mn-ea"/>
                <a:cs typeface="+mn-cs"/>
              </a:rPr>
              <a:t>Value Column: </a:t>
            </a:r>
            <a:r>
              <a:rPr lang="en-US" sz="900" b="0" i="0" kern="1200" dirty="0" smtClean="0">
                <a:solidFill>
                  <a:schemeClr val="tx1"/>
                </a:solidFill>
                <a:latin typeface="+mn-lt"/>
                <a:ea typeface="+mn-ea"/>
                <a:cs typeface="+mn-cs"/>
              </a:rPr>
              <a:t>Select the column name to be used for defining the value on this chart. In the example, select VALUE.</a:t>
            </a:r>
          </a:p>
          <a:p>
            <a:pPr marL="628650" lvl="2" indent="-228600">
              <a:buFontTx/>
              <a:buNone/>
            </a:pPr>
            <a:r>
              <a:rPr lang="en-US" sz="900" b="0" i="0" kern="1200" dirty="0" smtClean="0">
                <a:solidFill>
                  <a:schemeClr val="tx1"/>
                </a:solidFill>
                <a:latin typeface="+mn-lt"/>
                <a:ea typeface="+mn-ea"/>
                <a:cs typeface="+mn-cs"/>
              </a:rPr>
              <a:t>Then,</a:t>
            </a:r>
            <a:r>
              <a:rPr lang="en-US" sz="900" b="0" i="0" kern="1200" baseline="0" dirty="0" smtClean="0">
                <a:solidFill>
                  <a:schemeClr val="tx1"/>
                </a:solidFill>
                <a:latin typeface="+mn-lt"/>
                <a:ea typeface="+mn-ea"/>
                <a:cs typeface="+mn-cs"/>
              </a:rPr>
              <a:t> click Create. Your Line chart is now created. You can click Save and then click Save and Run Page. </a:t>
            </a:r>
            <a:endParaRPr lang="en-US" baseline="0" dirty="0" smtClean="0"/>
          </a:p>
          <a:p>
            <a:pPr marL="4572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14797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an example of a pie chart and the SQL query used to generate the chart. </a:t>
            </a:r>
            <a:r>
              <a:rPr lang="en-US" sz="1100" b="0" i="0" kern="1200" dirty="0" smtClean="0">
                <a:solidFill>
                  <a:schemeClr val="tx1"/>
                </a:solidFill>
                <a:latin typeface="+mn-lt"/>
                <a:ea typeface="+mn-ea"/>
                <a:cs typeface="+mn-cs"/>
              </a:rPr>
              <a:t>Pie charts are useful for visualizing parts of a whole, but do not display zero or negative values, and are therefore not recommended for data sets that may have negative or null data.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25567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a:t>
            </a:r>
            <a:r>
              <a:rPr lang="en-US" baseline="0" dirty="0" smtClean="0"/>
              <a:t> create a chart as a page in your application, first navigate to your application home page. Then click Create Page and perform the following steps:</a:t>
            </a:r>
          </a:p>
          <a:p>
            <a:pPr marL="457200" lvl="1" indent="-228600">
              <a:buFont typeface="+mj-lt"/>
              <a:buAutoNum type="arabicPeriod"/>
            </a:pPr>
            <a:r>
              <a:rPr lang="en-US" baseline="0" dirty="0" smtClean="0"/>
              <a:t>Select Chart and click Next.</a:t>
            </a:r>
          </a:p>
          <a:p>
            <a:pPr marL="457200" lvl="1" indent="-228600">
              <a:buFont typeface="+mj-lt"/>
              <a:buAutoNum type="arabicPeriod"/>
            </a:pPr>
            <a:r>
              <a:rPr lang="en-US" baseline="0" dirty="0" smtClean="0"/>
              <a:t>Select a chart type and click Next. In this example, select Pie.</a:t>
            </a:r>
          </a:p>
          <a:p>
            <a:pPr marL="457200" lvl="1" indent="-228600">
              <a:buFont typeface="+mj-lt"/>
              <a:buAutoNum type="arabicPeriod"/>
            </a:pPr>
            <a:r>
              <a:rPr lang="en-US" baseline="0" dirty="0" smtClean="0"/>
              <a:t>For Page and Region Attributes, specify a page name, accept the remaining defaults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For Source Type, select either Table or SQL Query. In the slide example, select SQL Query. Then, enter the SQL required to generate the chart and click Next.</a:t>
            </a:r>
          </a:p>
          <a:p>
            <a:pPr marL="457200" lvl="1" indent="-228600">
              <a:buFont typeface="+mj-lt"/>
              <a:buAutoNum type="arabicPeriod"/>
            </a:pPr>
            <a:r>
              <a:rPr lang="en-US" baseline="0" dirty="0" smtClean="0"/>
              <a:t>For Column Mapping, </a:t>
            </a:r>
            <a:r>
              <a:rPr lang="en-US" sz="1050" b="0" i="0" kern="1200" dirty="0" smtClean="0">
                <a:solidFill>
                  <a:schemeClr val="tx1"/>
                </a:solidFill>
                <a:latin typeface="+mn-lt"/>
                <a:ea typeface="+mn-ea"/>
                <a:cs typeface="+mn-cs"/>
              </a:rPr>
              <a:t>the options that display will vary depending upon the chart type selected. For a pie chart</a:t>
            </a:r>
            <a:r>
              <a:rPr lang="en-US" baseline="0" dirty="0" smtClean="0"/>
              <a:t>:</a:t>
            </a:r>
          </a:p>
          <a:p>
            <a:pPr marL="800100" lvl="3" indent="-228600"/>
            <a:r>
              <a:rPr lang="en-US" baseline="0" dirty="0" smtClean="0"/>
              <a:t>Label Column: </a:t>
            </a:r>
            <a:r>
              <a:rPr lang="en-US" sz="900" b="0" i="0" kern="1200" dirty="0" smtClean="0">
                <a:solidFill>
                  <a:schemeClr val="tx1"/>
                </a:solidFill>
                <a:latin typeface="+mn-lt"/>
                <a:ea typeface="+mn-ea"/>
                <a:cs typeface="+mn-cs"/>
              </a:rPr>
              <a:t>Select the column name to be used for defining the label(s) of the x-axis on the chart. In the example,</a:t>
            </a:r>
            <a:r>
              <a:rPr lang="en-US" sz="900" b="0" i="0" kern="1200" baseline="0" dirty="0" smtClean="0">
                <a:solidFill>
                  <a:schemeClr val="tx1"/>
                </a:solidFill>
                <a:latin typeface="+mn-lt"/>
                <a:ea typeface="+mn-ea"/>
                <a:cs typeface="+mn-cs"/>
              </a:rPr>
              <a:t> select LABEL.</a:t>
            </a:r>
            <a:endParaRPr lang="en-US" sz="900" b="0" i="0" kern="1200" dirty="0" smtClean="0">
              <a:solidFill>
                <a:schemeClr val="tx1"/>
              </a:solidFill>
              <a:latin typeface="+mn-lt"/>
              <a:ea typeface="+mn-ea"/>
              <a:cs typeface="+mn-cs"/>
            </a:endParaRPr>
          </a:p>
          <a:p>
            <a:pPr marL="800100" lvl="3" indent="-228600"/>
            <a:r>
              <a:rPr lang="en-US" sz="900" b="0" i="0" kern="1200" baseline="0" dirty="0" smtClean="0">
                <a:solidFill>
                  <a:schemeClr val="tx1"/>
                </a:solidFill>
                <a:latin typeface="+mn-lt"/>
                <a:ea typeface="+mn-ea"/>
                <a:cs typeface="+mn-cs"/>
              </a:rPr>
              <a:t>Value Column: </a:t>
            </a:r>
            <a:r>
              <a:rPr lang="en-US" sz="900" b="0" i="0" kern="1200" dirty="0" smtClean="0">
                <a:solidFill>
                  <a:schemeClr val="tx1"/>
                </a:solidFill>
                <a:latin typeface="+mn-lt"/>
                <a:ea typeface="+mn-ea"/>
                <a:cs typeface="+mn-cs"/>
              </a:rPr>
              <a:t>Select the column name to be used for defining the value on this chart. In the example, select VALUE.</a:t>
            </a:r>
          </a:p>
          <a:p>
            <a:pPr marL="628650" lvl="2" indent="-228600">
              <a:buFontTx/>
              <a:buNone/>
            </a:pPr>
            <a:r>
              <a:rPr lang="en-US" sz="900" b="0" i="0" kern="1200" dirty="0" smtClean="0">
                <a:solidFill>
                  <a:schemeClr val="tx1"/>
                </a:solidFill>
                <a:latin typeface="+mn-lt"/>
                <a:ea typeface="+mn-ea"/>
                <a:cs typeface="+mn-cs"/>
              </a:rPr>
              <a:t>Then,</a:t>
            </a:r>
            <a:r>
              <a:rPr lang="en-US" sz="900" b="0" i="0" kern="1200" baseline="0" dirty="0" smtClean="0">
                <a:solidFill>
                  <a:schemeClr val="tx1"/>
                </a:solidFill>
                <a:latin typeface="+mn-lt"/>
                <a:ea typeface="+mn-ea"/>
                <a:cs typeface="+mn-cs"/>
              </a:rPr>
              <a:t> click Create. Your pie chart is now created. You can click Save and then click Save and Run Page.</a:t>
            </a:r>
            <a:endParaRPr lang="en-US" sz="900" b="0" i="0" kern="1200" dirty="0" smtClean="0">
              <a:solidFill>
                <a:schemeClr val="tx1"/>
              </a:solidFill>
              <a:latin typeface="+mn-lt"/>
              <a:ea typeface="+mn-ea"/>
              <a:cs typeface="+mn-cs"/>
            </a:endParaRPr>
          </a:p>
          <a:p>
            <a:pPr marL="800100" lvl="3" indent="-228600">
              <a:buFontTx/>
              <a:buNone/>
            </a:pPr>
            <a:endParaRPr lang="en-US" baseline="0" dirty="0" smtClean="0"/>
          </a:p>
          <a:p>
            <a:pPr marL="4572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6819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t>Once you create</a:t>
            </a:r>
            <a:r>
              <a:rPr lang="en-US" baseline="0" dirty="0" smtClean="0"/>
              <a:t> a chart, you can alter the display of the chart by declaratively editing the chart attributes in page designer. The slide shows a few changes made to the pie chart attributes. </a:t>
            </a:r>
          </a:p>
          <a:p>
            <a:pPr lvl="0">
              <a:buFontTx/>
              <a:buNone/>
            </a:pPr>
            <a:r>
              <a:rPr lang="en-US" baseline="0" dirty="0" smtClean="0"/>
              <a:t>To edit the chart attributes, navigate to the page designer and then locate the chart under the Rendering tab. Under Chart, select the Attributes node. The property editor now displays chart attributes. Once you save these changes and run the chart, you see the change in the display of the chart. </a:t>
            </a:r>
          </a:p>
          <a:p>
            <a:pPr lvl="1">
              <a:buFont typeface="Arial" pitchFamily="34" charset="0"/>
              <a:buChar char="•"/>
            </a:pPr>
            <a:r>
              <a:rPr lang="en-US" sz="1100" b="1" i="0" kern="1200" dirty="0" smtClean="0">
                <a:solidFill>
                  <a:schemeClr val="tx1"/>
                </a:solidFill>
                <a:latin typeface="+mn-lt"/>
                <a:ea typeface="+mn-ea"/>
                <a:cs typeface="+mn-cs"/>
              </a:rPr>
              <a:t>Maximum Width</a:t>
            </a:r>
            <a:r>
              <a:rPr lang="en-US" sz="1100" b="0" i="0" kern="1200" dirty="0" smtClean="0">
                <a:solidFill>
                  <a:schemeClr val="tx1"/>
                </a:solidFill>
                <a:latin typeface="+mn-lt"/>
                <a:ea typeface="+mn-ea"/>
                <a:cs typeface="+mn-cs"/>
              </a:rPr>
              <a:t>: Maximum Width is set to size the chart within its region. If you wish to default to using 100% width and height of the given region, simply remove the Maximum Width and Height values, and utilize the Template Options of the region to control the height as you wish.</a:t>
            </a:r>
          </a:p>
          <a:p>
            <a:pPr lvl="1">
              <a:buFont typeface="Arial" pitchFamily="34" charset="0"/>
              <a:buChar char="•"/>
            </a:pPr>
            <a:r>
              <a:rPr lang="en-US" sz="1100" b="1" i="0" kern="1200" dirty="0" smtClean="0">
                <a:solidFill>
                  <a:schemeClr val="tx1"/>
                </a:solidFill>
                <a:latin typeface="+mn-lt"/>
                <a:ea typeface="+mn-ea"/>
                <a:cs typeface="+mn-cs"/>
              </a:rPr>
              <a:t>Dim on Hover</a:t>
            </a:r>
            <a:r>
              <a:rPr lang="en-US" sz="1100" b="0" i="0" kern="1200" dirty="0" smtClean="0">
                <a:solidFill>
                  <a:schemeClr val="tx1"/>
                </a:solidFill>
                <a:latin typeface="+mn-lt"/>
                <a:ea typeface="+mn-ea"/>
                <a:cs typeface="+mn-cs"/>
              </a:rPr>
              <a:t>: Select the behavior to be applied when hovering over data items on the chart. Select Yes to dim all data items when not currently hovered over, and highlight only the current data item hovered over. In the example, you select No.</a:t>
            </a:r>
          </a:p>
          <a:p>
            <a:pPr lvl="1">
              <a:buFont typeface="Arial" pitchFamily="34" charset="0"/>
              <a:buChar char="•"/>
            </a:pPr>
            <a:r>
              <a:rPr lang="en-US" sz="1100" b="1" i="0" kern="1200" dirty="0" smtClean="0">
                <a:solidFill>
                  <a:schemeClr val="tx1"/>
                </a:solidFill>
                <a:latin typeface="+mn-lt"/>
                <a:ea typeface="+mn-ea"/>
                <a:cs typeface="+mn-cs"/>
              </a:rPr>
              <a:t>Pie Selection Effect</a:t>
            </a:r>
            <a:r>
              <a:rPr lang="en-US" sz="1100" b="0" i="0" kern="1200" dirty="0" smtClean="0">
                <a:solidFill>
                  <a:schemeClr val="tx1"/>
                </a:solidFill>
                <a:latin typeface="+mn-lt"/>
                <a:ea typeface="+mn-ea"/>
                <a:cs typeface="+mn-cs"/>
              </a:rPr>
              <a:t>: If you specify Highlight and Explode, s</a:t>
            </a:r>
            <a:r>
              <a:rPr lang="en-US" sz="1050" b="0" i="0" kern="1200" dirty="0" smtClean="0">
                <a:solidFill>
                  <a:schemeClr val="tx1"/>
                </a:solidFill>
                <a:latin typeface="+mn-lt"/>
                <a:ea typeface="+mn-ea"/>
                <a:cs typeface="+mn-cs"/>
              </a:rPr>
              <a:t>electing a slice of the pie will highlight and explode the slice. Available options include: Explode,</a:t>
            </a:r>
            <a:r>
              <a:rPr lang="en-US" sz="1050" b="0" i="0" kern="1200" baseline="0" dirty="0" smtClean="0">
                <a:solidFill>
                  <a:schemeClr val="tx1"/>
                </a:solidFill>
                <a:latin typeface="+mn-lt"/>
                <a:ea typeface="+mn-ea"/>
                <a:cs typeface="+mn-cs"/>
              </a:rPr>
              <a:t> Highlight and Explode, Highlight</a:t>
            </a:r>
          </a:p>
          <a:p>
            <a:pPr lvl="1">
              <a:buFont typeface="Arial" pitchFamily="34" charset="0"/>
              <a:buChar char="•"/>
            </a:pPr>
            <a:r>
              <a:rPr lang="en-US" sz="1050" b="1" i="0" kern="1200" baseline="0" dirty="0" smtClean="0">
                <a:solidFill>
                  <a:schemeClr val="tx1"/>
                </a:solidFill>
                <a:latin typeface="+mn-lt"/>
                <a:ea typeface="+mn-ea"/>
                <a:cs typeface="+mn-cs"/>
              </a:rPr>
              <a:t>Hide and Show Behavior</a:t>
            </a:r>
            <a:r>
              <a:rPr lang="en-US" sz="1050"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Select the hide and show behavior that is performed when clicking on a legend item. For example, deselecting a legend item will hide its associated data series on the chart. If</a:t>
            </a:r>
            <a:r>
              <a:rPr lang="en-US" sz="1050" b="0" i="0" kern="1200" baseline="0" dirty="0" smtClean="0">
                <a:solidFill>
                  <a:schemeClr val="tx1"/>
                </a:solidFill>
                <a:latin typeface="+mn-lt"/>
                <a:ea typeface="+mn-ea"/>
                <a:cs typeface="+mn-cs"/>
              </a:rPr>
              <a:t> you select Rescale as in the slide example, t</a:t>
            </a:r>
            <a:r>
              <a:rPr lang="en-US" sz="1050" b="0" i="0" kern="1200" dirty="0" smtClean="0">
                <a:solidFill>
                  <a:schemeClr val="tx1"/>
                </a:solidFill>
                <a:latin typeface="+mn-lt"/>
                <a:ea typeface="+mn-ea"/>
                <a:cs typeface="+mn-cs"/>
              </a:rPr>
              <a:t>he chart axes will rescale as the minimum and maximum values of the visible data increase or decrease. This is useful for series with largely varying values. The other options include None and No Rescaling. If you select No Rescaling, the chart axes will not rescale. This is useful to keep the user in context.</a:t>
            </a:r>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For more information on the Pie chart settings, refer to the Oracle JET Cookbook </a:t>
            </a:r>
            <a:r>
              <a:rPr lang="en-US" sz="1100" b="0" i="0" u="none" strike="noStrike" kern="1200" dirty="0" smtClean="0">
                <a:solidFill>
                  <a:schemeClr val="tx1"/>
                </a:solidFill>
                <a:latin typeface="+mn-lt"/>
                <a:ea typeface="+mn-ea"/>
                <a:cs typeface="+mn-cs"/>
                <a:hlinkClick r:id="rId3"/>
              </a:rPr>
              <a:t>Pie Chart: Hide &amp; Show</a:t>
            </a:r>
            <a:r>
              <a:rPr lang="en-US" sz="1100" b="0" i="0" kern="1200" dirty="0" smtClean="0">
                <a:solidFill>
                  <a:schemeClr val="tx1"/>
                </a:solidFill>
                <a:latin typeface="+mn-lt"/>
                <a:ea typeface="+mn-ea"/>
                <a:cs typeface="+mn-cs"/>
              </a:rPr>
              <a:t> and </a:t>
            </a:r>
            <a:r>
              <a:rPr lang="en-US" sz="1100" b="0" i="0" u="none" strike="noStrike" kern="1200" dirty="0" smtClean="0">
                <a:solidFill>
                  <a:schemeClr val="tx1"/>
                </a:solidFill>
                <a:latin typeface="+mn-lt"/>
                <a:ea typeface="+mn-ea"/>
                <a:cs typeface="+mn-cs"/>
                <a:hlinkClick r:id="rId4"/>
              </a:rPr>
              <a:t>Pie Chart: Animations</a:t>
            </a:r>
            <a:r>
              <a:rPr lang="en-US" sz="1100" b="0" i="0" kern="1200" dirty="0" smtClean="0">
                <a:solidFill>
                  <a:schemeClr val="tx1"/>
                </a:solidFill>
                <a:latin typeface="+mn-lt"/>
                <a:ea typeface="+mn-ea"/>
                <a:cs typeface="+mn-cs"/>
              </a:rPr>
              <a:t> examples.</a:t>
            </a:r>
            <a:endParaRPr lang="en-US" sz="1100" b="0" i="0" kern="1200" baseline="0" dirty="0" smtClean="0">
              <a:solidFill>
                <a:schemeClr val="tx1"/>
              </a:solidFill>
              <a:latin typeface="+mn-lt"/>
              <a:ea typeface="+mn-ea"/>
              <a:cs typeface="+mn-cs"/>
            </a:endParaRPr>
          </a:p>
          <a:p>
            <a:pPr lvl="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149296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The slide shows an example of</a:t>
            </a:r>
            <a:r>
              <a:rPr lang="en-US" baseline="0" dirty="0" smtClean="0"/>
              <a:t> the native Range chart in Application Express. </a:t>
            </a:r>
            <a:r>
              <a:rPr lang="en-US" sz="1100" b="0" i="0" kern="1200" dirty="0" smtClean="0">
                <a:solidFill>
                  <a:schemeClr val="tx1"/>
                </a:solidFill>
                <a:latin typeface="+mn-lt"/>
                <a:ea typeface="+mn-ea"/>
                <a:cs typeface="+mn-cs"/>
              </a:rPr>
              <a:t>Range charts support two types of series: Bar Range, or Area Range. The slide example shows Bar Range. For range charts, each data point may have up to two labels, one for the low value and one for the high value. </a:t>
            </a:r>
            <a:r>
              <a:rPr lang="en-US" baseline="0" dirty="0" smtClean="0"/>
              <a:t>The slide also shows the SQL query used to generate the chart.</a:t>
            </a:r>
          </a:p>
          <a:p>
            <a:pPr lvl="0">
              <a:buFont typeface="Arial" pitchFamily="34" charset="0"/>
              <a:buNone/>
            </a:pPr>
            <a:r>
              <a:rPr lang="en-US" baseline="0" dirty="0" smtClean="0"/>
              <a:t>The next slide shows steps to create a native Range chart. Once the chart is created, you edit the series-level attributes to customize the display. Use the Label &gt; Position </a:t>
            </a:r>
            <a:r>
              <a:rPr lang="en-US" sz="1100" b="0" i="0" kern="1200" dirty="0" smtClean="0">
                <a:solidFill>
                  <a:schemeClr val="tx1"/>
                </a:solidFill>
                <a:latin typeface="+mn-lt"/>
                <a:ea typeface="+mn-ea"/>
                <a:cs typeface="+mn-cs"/>
              </a:rPr>
              <a:t>series-level attribute to define the position of the labels. Valid label positions for a Bar Range series are 'Automatic', 'Center', 'Inside Bar Edge', and 'Outside Bar Edge'. The default is 'Inside Bar Edge'. The slide example uses Outside Bar Edge.</a:t>
            </a:r>
          </a:p>
          <a:p>
            <a:pPr lvl="0">
              <a:buFont typeface="Arial" pitchFamily="34" charset="0"/>
              <a:buNone/>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Use the Series Type attribute to change the series to Area Range. Valid label positions for an Area Range chart are 'Automatic', 'Center', 'Above Marker', 'Below Marker', 'Before Marker', and 'After Marker'. The default is 'Below Marker' for the low label and 'Above Marker‘ for the high label.</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baseline="0" dirty="0" smtClean="0"/>
              <a:t>In the slide example, after the chart is created, the chart attributes have been modified to specify the maximum width as 600 and height as 450 pixels respectively.</a:t>
            </a: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134676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To create a native Range chart, navigate</a:t>
            </a:r>
            <a:r>
              <a:rPr lang="en-US" baseline="0" dirty="0" smtClean="0"/>
              <a:t> to your application home page and click Create Page. Then, select Chart and perform the following steps:</a:t>
            </a:r>
          </a:p>
          <a:p>
            <a:pPr marL="457200" lvl="1" indent="-228600">
              <a:buFont typeface="+mj-lt"/>
              <a:buAutoNum type="arabicPeriod"/>
            </a:pPr>
            <a:r>
              <a:rPr lang="en-US" baseline="0" dirty="0" smtClean="0"/>
              <a:t>Select Range for chart type and click Next</a:t>
            </a:r>
          </a:p>
          <a:p>
            <a:pPr marL="457200" lvl="1" indent="-228600">
              <a:buFont typeface="+mj-lt"/>
              <a:buAutoNum type="arabicPeriod"/>
            </a:pPr>
            <a:r>
              <a:rPr lang="en-US" baseline="0" dirty="0" smtClean="0"/>
              <a:t>Specify the page name, accept the remaining defaults and click Next.</a:t>
            </a:r>
          </a:p>
          <a:p>
            <a:pPr marL="457200" lvl="1" indent="-228600">
              <a:buFont typeface="+mj-lt"/>
              <a:buAutoNum type="arabicPeriod"/>
            </a:pPr>
            <a:r>
              <a:rPr lang="en-US" baseline="0" dirty="0" smtClean="0"/>
              <a:t>Specify your preference for navigation and click Next</a:t>
            </a:r>
          </a:p>
          <a:p>
            <a:pPr marL="457200" lvl="1" indent="-228600">
              <a:buFont typeface="+mj-lt"/>
              <a:buAutoNum type="arabicPeriod"/>
            </a:pPr>
            <a:r>
              <a:rPr lang="en-US" baseline="0" dirty="0" smtClean="0"/>
              <a:t>Select either Table or SQL Query for Source Type. In the slide example, select SQL Query and then enter the SQL required to generate the chart. Then, click Next.</a:t>
            </a:r>
          </a:p>
          <a:p>
            <a:pPr marL="457200" lvl="1" indent="-228600">
              <a:buFont typeface="+mj-lt"/>
              <a:buAutoNum type="arabicPeriod"/>
            </a:pPr>
            <a:r>
              <a:rPr lang="en-US" baseline="0" dirty="0" smtClean="0"/>
              <a:t>For Column Mapping:</a:t>
            </a:r>
          </a:p>
          <a:p>
            <a:pPr marL="800100" lvl="3" indent="-228600"/>
            <a:r>
              <a:rPr lang="en-US" baseline="0" dirty="0" smtClean="0"/>
              <a:t>Orientation: </a:t>
            </a:r>
            <a:r>
              <a:rPr lang="en-US" sz="800" b="0" i="0" kern="1200" baseline="0" dirty="0" smtClean="0">
                <a:solidFill>
                  <a:schemeClr val="tx1"/>
                </a:solidFill>
                <a:latin typeface="+mn-lt"/>
                <a:ea typeface="+mn-ea"/>
                <a:cs typeface="+mn-cs"/>
              </a:rPr>
              <a:t>Select the orientation of this chart. </a:t>
            </a:r>
            <a:r>
              <a:rPr lang="en-US" sz="900" b="1" dirty="0" smtClean="0"/>
              <a:t>Vertical</a:t>
            </a:r>
            <a:r>
              <a:rPr lang="en-US" sz="900" dirty="0" smtClean="0"/>
              <a:t> displays the data items of the chart vertically. </a:t>
            </a:r>
            <a:r>
              <a:rPr lang="en-US" sz="900" b="1" dirty="0" smtClean="0"/>
              <a:t>Horizontal</a:t>
            </a:r>
            <a:r>
              <a:rPr lang="en-US" sz="900" dirty="0" smtClean="0"/>
              <a:t> displays the data items of the chart horizontally. In the example, select Vertical.</a:t>
            </a:r>
            <a:endParaRPr lang="en-US" baseline="0" dirty="0" smtClean="0"/>
          </a:p>
          <a:p>
            <a:pPr marL="800100" lvl="3" indent="-228600"/>
            <a:r>
              <a:rPr lang="en-US" baseline="0" dirty="0" smtClean="0"/>
              <a:t>Label Column: </a:t>
            </a:r>
            <a:r>
              <a:rPr lang="en-US" sz="900" b="0" i="0" kern="1200" dirty="0" smtClean="0">
                <a:solidFill>
                  <a:schemeClr val="tx1"/>
                </a:solidFill>
                <a:latin typeface="+mn-lt"/>
                <a:ea typeface="+mn-ea"/>
                <a:cs typeface="+mn-cs"/>
              </a:rPr>
              <a:t>Select the column name to be used for defining the label(s) of the x-axis on the chart. In the example,</a:t>
            </a:r>
            <a:r>
              <a:rPr lang="en-US" sz="900" b="0" i="0" kern="1200" baseline="0" dirty="0" smtClean="0">
                <a:solidFill>
                  <a:schemeClr val="tx1"/>
                </a:solidFill>
                <a:latin typeface="+mn-lt"/>
                <a:ea typeface="+mn-ea"/>
                <a:cs typeface="+mn-cs"/>
              </a:rPr>
              <a:t> select PRODUCT_NAME.</a:t>
            </a:r>
            <a:endParaRPr lang="en-US" sz="900" b="0" i="0" kern="1200" dirty="0" smtClean="0">
              <a:solidFill>
                <a:schemeClr val="tx1"/>
              </a:solidFill>
              <a:latin typeface="+mn-lt"/>
              <a:ea typeface="+mn-ea"/>
              <a:cs typeface="+mn-cs"/>
            </a:endParaRPr>
          </a:p>
          <a:p>
            <a:pPr marL="800100" lvl="3" indent="-228600"/>
            <a:r>
              <a:rPr lang="en-US" sz="900" b="0" i="0" kern="1200" dirty="0" smtClean="0">
                <a:solidFill>
                  <a:schemeClr val="tx1"/>
                </a:solidFill>
                <a:latin typeface="+mn-lt"/>
                <a:ea typeface="+mn-ea"/>
                <a:cs typeface="+mn-cs"/>
              </a:rPr>
              <a:t>Low Value Column: Select the column name to be used for defining the low value on this chart. In the example, select MIN(A.QUANTITY).</a:t>
            </a:r>
          </a:p>
          <a:p>
            <a:pPr marL="800100" lvl="3" indent="-228600"/>
            <a:r>
              <a:rPr lang="en-US" sz="900" b="0" i="0" kern="1200" dirty="0" smtClean="0">
                <a:solidFill>
                  <a:schemeClr val="tx1"/>
                </a:solidFill>
                <a:latin typeface="+mn-lt"/>
                <a:ea typeface="+mn-ea"/>
                <a:cs typeface="+mn-cs"/>
              </a:rPr>
              <a:t>High Value Column: Select the column name to be used for defining the high value on this chart. In</a:t>
            </a:r>
            <a:r>
              <a:rPr lang="en-US" sz="900" b="0" i="0" kern="1200" baseline="0" dirty="0" smtClean="0">
                <a:solidFill>
                  <a:schemeClr val="tx1"/>
                </a:solidFill>
                <a:latin typeface="+mn-lt"/>
                <a:ea typeface="+mn-ea"/>
                <a:cs typeface="+mn-cs"/>
              </a:rPr>
              <a:t> the example, select MAX(A.QUANTITY).</a:t>
            </a:r>
          </a:p>
          <a:p>
            <a:pPr marL="628650" lvl="2" indent="-228600">
              <a:buFontTx/>
              <a:buNone/>
            </a:pPr>
            <a:r>
              <a:rPr lang="en-US" sz="900" b="0" i="0" kern="1200" baseline="0" dirty="0" smtClean="0">
                <a:solidFill>
                  <a:schemeClr val="tx1"/>
                </a:solidFill>
                <a:latin typeface="+mn-lt"/>
                <a:ea typeface="+mn-ea"/>
                <a:cs typeface="+mn-cs"/>
              </a:rPr>
              <a:t>Click Create. The chart is now created. Click Save and then click Save and Run Page.</a:t>
            </a:r>
            <a:endParaRPr lang="en-US" sz="900" b="0" i="0" kern="1200" dirty="0" smtClean="0">
              <a:solidFill>
                <a:schemeClr val="tx1"/>
              </a:solidFill>
              <a:latin typeface="+mn-lt"/>
              <a:ea typeface="+mn-ea"/>
              <a:cs typeface="+mn-cs"/>
            </a:endParaRPr>
          </a:p>
          <a:p>
            <a:pPr marL="800100" lvl="3" indent="-228600"/>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61843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App Builder includes a built-in wizards for generating a calendar with monthly, weekly, daily, and list views. Once you specify the table on which the calendar is based, you can create drill-down links to information stored in specific columns and enable drag and drop capability.</a:t>
            </a:r>
          </a:p>
          <a:p>
            <a:r>
              <a:rPr lang="en-US" sz="1100" b="0" i="0" kern="1200" dirty="0" smtClean="0">
                <a:solidFill>
                  <a:schemeClr val="tx1"/>
                </a:solidFill>
                <a:latin typeface="+mn-lt"/>
                <a:ea typeface="+mn-ea"/>
                <a:cs typeface="+mn-cs"/>
              </a:rPr>
              <a:t>App Builder supports two types of calendars:</a:t>
            </a:r>
          </a:p>
          <a:p>
            <a:pPr lvl="1">
              <a:buFont typeface="Arial" pitchFamily="34" charset="0"/>
              <a:buChar char="•"/>
            </a:pPr>
            <a:r>
              <a:rPr lang="en-US" sz="1050" b="1" i="0" kern="1200" dirty="0" smtClean="0">
                <a:solidFill>
                  <a:schemeClr val="tx1"/>
                </a:solidFill>
                <a:latin typeface="+mn-lt"/>
                <a:ea typeface="+mn-ea"/>
                <a:cs typeface="+mn-cs"/>
              </a:rPr>
              <a:t>Calendar</a:t>
            </a:r>
            <a:r>
              <a:rPr lang="en-US" sz="1050" b="0" i="0" kern="1200" dirty="0" smtClean="0">
                <a:solidFill>
                  <a:schemeClr val="tx1"/>
                </a:solidFill>
                <a:latin typeface="+mn-lt"/>
                <a:ea typeface="+mn-ea"/>
                <a:cs typeface="+mn-cs"/>
              </a:rPr>
              <a:t> - Calendar is based on the </a:t>
            </a:r>
            <a:r>
              <a:rPr lang="en-US" sz="1050" b="0" i="0" kern="1200" dirty="0" err="1" smtClean="0">
                <a:solidFill>
                  <a:schemeClr val="tx1"/>
                </a:solidFill>
                <a:latin typeface="+mn-lt"/>
                <a:ea typeface="+mn-ea"/>
                <a:cs typeface="+mn-cs"/>
              </a:rPr>
              <a:t>FullCalendar</a:t>
            </a:r>
            <a:r>
              <a:rPr lang="en-US" sz="1050" b="0" i="0" kern="1200" dirty="0" smtClean="0">
                <a:solidFill>
                  <a:schemeClr val="tx1"/>
                </a:solidFill>
                <a:latin typeface="+mn-lt"/>
                <a:ea typeface="+mn-ea"/>
                <a:cs typeface="+mn-cs"/>
              </a:rPr>
              <a:t> </a:t>
            </a:r>
            <a:r>
              <a:rPr lang="en-US" sz="1050" b="0" i="0" kern="1200" dirty="0" err="1" smtClean="0">
                <a:solidFill>
                  <a:schemeClr val="tx1"/>
                </a:solidFill>
                <a:latin typeface="+mn-lt"/>
                <a:ea typeface="+mn-ea"/>
                <a:cs typeface="+mn-cs"/>
              </a:rPr>
              <a:t>jQuery</a:t>
            </a:r>
            <a:r>
              <a:rPr lang="en-US" sz="1050" b="0" i="0" kern="1200" dirty="0" smtClean="0">
                <a:solidFill>
                  <a:schemeClr val="tx1"/>
                </a:solidFill>
                <a:latin typeface="+mn-lt"/>
                <a:ea typeface="+mn-ea"/>
                <a:cs typeface="+mn-cs"/>
              </a:rPr>
              <a:t> library and can only be customized through CSS.</a:t>
            </a:r>
          </a:p>
          <a:p>
            <a:pPr lvl="1">
              <a:buFont typeface="Arial" pitchFamily="34" charset="0"/>
              <a:buChar char="•"/>
            </a:pPr>
            <a:r>
              <a:rPr lang="en-US" sz="1050" b="1" i="0" kern="1200" dirty="0" smtClean="0">
                <a:solidFill>
                  <a:schemeClr val="tx1"/>
                </a:solidFill>
                <a:latin typeface="+mn-lt"/>
                <a:ea typeface="+mn-ea"/>
                <a:cs typeface="+mn-cs"/>
              </a:rPr>
              <a:t>Legacy Calendar</a:t>
            </a:r>
            <a:r>
              <a:rPr lang="en-US" sz="1050" b="0" i="0" kern="1200" dirty="0" smtClean="0">
                <a:solidFill>
                  <a:schemeClr val="tx1"/>
                </a:solidFill>
                <a:latin typeface="+mn-lt"/>
                <a:ea typeface="+mn-ea"/>
                <a:cs typeface="+mn-cs"/>
              </a:rPr>
              <a:t> - Legacy Calendar is template-based and may be deprecated in the future release.</a:t>
            </a:r>
          </a:p>
          <a:p>
            <a:pPr lvl="0">
              <a:buFont typeface="Arial" pitchFamily="34" charset="0"/>
              <a:buNone/>
            </a:pPr>
            <a:r>
              <a:rPr lang="en-US" sz="1100" b="0" i="0" kern="1200" dirty="0" smtClean="0">
                <a:solidFill>
                  <a:schemeClr val="tx1"/>
                </a:solidFill>
                <a:latin typeface="+mn-lt"/>
                <a:ea typeface="+mn-ea"/>
                <a:cs typeface="+mn-cs"/>
              </a:rPr>
              <a:t>Both calendar options enable you to create a calendar based on a table or SQL query you provide. During the creation process, you are prompted to select a date column and display column. Because it offers a better user interface and numerous additional features, Oracle recommends converting all legacy calendars to the latest calendar.</a:t>
            </a:r>
          </a:p>
          <a:p>
            <a:pPr lvl="0">
              <a:buFont typeface="Arial" pitchFamily="34" charset="0"/>
              <a:buNone/>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In previous releases </a:t>
            </a:r>
            <a:r>
              <a:rPr lang="en-US" sz="1100" b="1" i="0" kern="1200" dirty="0" smtClean="0">
                <a:solidFill>
                  <a:schemeClr val="tx1"/>
                </a:solidFill>
                <a:latin typeface="+mn-lt"/>
                <a:ea typeface="+mn-ea"/>
                <a:cs typeface="+mn-cs"/>
              </a:rPr>
              <a:t>Legacy Calendar</a:t>
            </a:r>
            <a:r>
              <a:rPr lang="en-US" sz="1100" b="0" i="0" kern="1200" dirty="0" smtClean="0">
                <a:solidFill>
                  <a:schemeClr val="tx1"/>
                </a:solidFill>
                <a:latin typeface="+mn-lt"/>
                <a:ea typeface="+mn-ea"/>
                <a:cs typeface="+mn-cs"/>
              </a:rPr>
              <a:t> was referred to as Calendar (Template), Classic calendar, Easy calendar, and SQL calendar). </a:t>
            </a:r>
          </a:p>
          <a:p>
            <a:r>
              <a:rPr lang="en-US" sz="1100" b="0" i="0" kern="1200" dirty="0" smtClean="0">
                <a:solidFill>
                  <a:schemeClr val="tx1"/>
                </a:solidFill>
                <a:latin typeface="+mn-lt"/>
                <a:ea typeface="+mn-ea"/>
                <a:cs typeface="+mn-cs"/>
              </a:rPr>
              <a:t>In the slide,</a:t>
            </a:r>
            <a:r>
              <a:rPr lang="en-US" sz="1100" b="0" i="0" kern="1200" baseline="0" dirty="0" smtClean="0">
                <a:solidFill>
                  <a:schemeClr val="tx1"/>
                </a:solidFill>
                <a:latin typeface="+mn-lt"/>
                <a:ea typeface="+mn-ea"/>
                <a:cs typeface="+mn-cs"/>
              </a:rPr>
              <a:t> features of the calendar include:</a:t>
            </a:r>
          </a:p>
          <a:p>
            <a:pPr lvl="1">
              <a:buFont typeface="Arial" pitchFamily="34" charset="0"/>
              <a:buChar char="•"/>
            </a:pPr>
            <a:r>
              <a:rPr lang="en-US" sz="1050" b="0" i="0" kern="1200" dirty="0" smtClean="0">
                <a:solidFill>
                  <a:schemeClr val="tx1"/>
                </a:solidFill>
                <a:latin typeface="+mn-lt"/>
                <a:ea typeface="+mn-ea"/>
                <a:cs typeface="+mn-cs"/>
              </a:rPr>
              <a:t>Previous - Navigates to the previous month.</a:t>
            </a:r>
          </a:p>
          <a:p>
            <a:pPr lvl="1">
              <a:buFont typeface="Arial" pitchFamily="34" charset="0"/>
              <a:buChar char="•"/>
            </a:pPr>
            <a:r>
              <a:rPr lang="en-US" sz="1050" b="0" i="0" kern="1200" dirty="0" smtClean="0">
                <a:solidFill>
                  <a:schemeClr val="tx1"/>
                </a:solidFill>
                <a:latin typeface="+mn-lt"/>
                <a:ea typeface="+mn-ea"/>
                <a:cs typeface="+mn-cs"/>
              </a:rPr>
              <a:t>Next - Navigates to the next month.</a:t>
            </a:r>
          </a:p>
          <a:p>
            <a:pPr lvl="1">
              <a:buFont typeface="Arial" pitchFamily="34" charset="0"/>
              <a:buChar char="•"/>
            </a:pPr>
            <a:r>
              <a:rPr lang="en-US" sz="1050" b="0" i="0" kern="1200" dirty="0" smtClean="0">
                <a:solidFill>
                  <a:schemeClr val="tx1"/>
                </a:solidFill>
                <a:latin typeface="+mn-lt"/>
                <a:ea typeface="+mn-ea"/>
                <a:cs typeface="+mn-cs"/>
              </a:rPr>
              <a:t>Month - Displays a monthly view of all orders.</a:t>
            </a:r>
          </a:p>
          <a:p>
            <a:pPr lvl="1">
              <a:buFont typeface="Arial" pitchFamily="34" charset="0"/>
              <a:buChar char="•"/>
            </a:pPr>
            <a:r>
              <a:rPr lang="en-US" sz="1050" b="0" i="0" kern="1200" dirty="0" smtClean="0">
                <a:solidFill>
                  <a:schemeClr val="tx1"/>
                </a:solidFill>
                <a:latin typeface="+mn-lt"/>
                <a:ea typeface="+mn-ea"/>
                <a:cs typeface="+mn-cs"/>
              </a:rPr>
              <a:t>List - Displays a list of all orders.</a:t>
            </a:r>
          </a:p>
          <a:p>
            <a:pPr lvl="0">
              <a:buFontTx/>
              <a:buNone/>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For</a:t>
            </a:r>
            <a:r>
              <a:rPr lang="en-US" sz="1100" b="0" i="0" kern="1200" baseline="0" dirty="0" smtClean="0">
                <a:solidFill>
                  <a:schemeClr val="tx1"/>
                </a:solidFill>
                <a:latin typeface="+mn-lt"/>
                <a:ea typeface="+mn-ea"/>
                <a:cs typeface="+mn-cs"/>
              </a:rPr>
              <a:t> more calendar examples, install the </a:t>
            </a:r>
            <a:r>
              <a:rPr lang="en-US" sz="1100" b="0" i="1" kern="1200" baseline="0" dirty="0" smtClean="0">
                <a:solidFill>
                  <a:schemeClr val="tx1"/>
                </a:solidFill>
                <a:latin typeface="+mn-lt"/>
                <a:ea typeface="+mn-ea"/>
                <a:cs typeface="+mn-cs"/>
              </a:rPr>
              <a:t>Sample Calendar </a:t>
            </a:r>
            <a:r>
              <a:rPr lang="en-US" sz="1100" b="0" i="0" kern="1200" baseline="0" dirty="0" smtClean="0">
                <a:solidFill>
                  <a:schemeClr val="tx1"/>
                </a:solidFill>
                <a:latin typeface="+mn-lt"/>
                <a:ea typeface="+mn-ea"/>
                <a:cs typeface="+mn-cs"/>
              </a:rPr>
              <a:t>packaged application.</a:t>
            </a:r>
            <a:endParaRPr lang="en-US" sz="1100" b="0" i="0" kern="1200" dirty="0" smtClean="0">
              <a:solidFill>
                <a:schemeClr val="tx1"/>
              </a:solidFill>
              <a:latin typeface="+mn-lt"/>
              <a:ea typeface="+mn-ea"/>
              <a:cs typeface="+mn-cs"/>
            </a:endParaRP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27644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You can create a calendar as a new page in your application or as a region on an existing page. </a:t>
            </a:r>
            <a:r>
              <a:rPr lang="en-US" sz="1100" b="0" i="0" kern="1200" dirty="0" smtClean="0">
                <a:solidFill>
                  <a:schemeClr val="tx1"/>
                </a:solidFill>
                <a:latin typeface="+mn-lt"/>
                <a:ea typeface="+mn-ea"/>
                <a:cs typeface="+mn-cs"/>
              </a:rPr>
              <a:t>To create a calendar in Page Designer, you must provide a SQL Query. To create a calendar by selecting a table, use the Create Page Wizard. </a:t>
            </a:r>
            <a:r>
              <a:rPr lang="en-US" dirty="0" smtClean="0"/>
              <a:t>The slide shows steps</a:t>
            </a:r>
            <a:r>
              <a:rPr lang="en-US" baseline="0" dirty="0" smtClean="0"/>
              <a:t> to create a calendar as a page in your application using the Create Page wizard. First, navigate to your application home page, click Create Page and then perform the following steps:</a:t>
            </a:r>
          </a:p>
          <a:p>
            <a:pPr marL="514350" lvl="2" indent="-228600">
              <a:buFont typeface="Times New Roman" pitchFamily="18" charset="0"/>
              <a:buAutoNum type="arabicPeriod"/>
            </a:pPr>
            <a:r>
              <a:rPr lang="en-US" dirty="0" smtClean="0">
                <a:latin typeface="Arial" charset="0"/>
              </a:rPr>
              <a:t>Select Calendar and click Next.</a:t>
            </a:r>
          </a:p>
          <a:p>
            <a:pPr marL="514350" lvl="2" indent="-228600">
              <a:buFont typeface="Times New Roman" pitchFamily="18" charset="0"/>
              <a:buAutoNum type="arabicPeriod"/>
            </a:pPr>
            <a:r>
              <a:rPr lang="en-US" dirty="0" smtClean="0">
                <a:latin typeface="Arial" charset="0"/>
              </a:rPr>
              <a:t>Specify</a:t>
            </a:r>
            <a:r>
              <a:rPr lang="en-US" baseline="0" dirty="0" smtClean="0">
                <a:latin typeface="Arial" charset="0"/>
              </a:rPr>
              <a:t> a name and click Next.</a:t>
            </a:r>
          </a:p>
          <a:p>
            <a:pPr marL="514350" lvl="2" indent="-228600">
              <a:buFont typeface="Times New Roman" pitchFamily="18" charset="0"/>
              <a:buAutoNum type="arabicPeriod"/>
            </a:pPr>
            <a:r>
              <a:rPr lang="en-US" baseline="0" dirty="0" smtClean="0">
                <a:latin typeface="Arial" charset="0"/>
              </a:rPr>
              <a:t>For Navigation Menu, specify the type of navigation to include on this page and click Next. The navigation options that display depend upon the current application theme.</a:t>
            </a:r>
          </a:p>
          <a:p>
            <a:pPr marL="514350" lvl="2" indent="-228600">
              <a:buFont typeface="Times New Roman" pitchFamily="18" charset="0"/>
              <a:buAutoNum type="arabicPeriod"/>
            </a:pPr>
            <a:r>
              <a:rPr lang="en-US" baseline="0" dirty="0" smtClean="0">
                <a:latin typeface="Arial" charset="0"/>
              </a:rPr>
              <a:t>For Source Type, select either Table or SQL Query. In the slide, you select Table. Then, select a table with the DATE column, and click Next.</a:t>
            </a:r>
            <a:br>
              <a:rPr lang="en-US" baseline="0" dirty="0" smtClean="0">
                <a:latin typeface="Arial" charset="0"/>
              </a:rPr>
            </a:br>
            <a:r>
              <a:rPr lang="en-US" b="1" baseline="0" dirty="0" smtClean="0">
                <a:latin typeface="Arial" charset="0"/>
              </a:rPr>
              <a:t>Note</a:t>
            </a:r>
            <a:r>
              <a:rPr lang="en-US" baseline="0" dirty="0" smtClean="0">
                <a:latin typeface="Arial" charset="0"/>
              </a:rPr>
              <a:t>: If the calendar source is SQL Query, then e</a:t>
            </a:r>
            <a:r>
              <a:rPr lang="en-US" sz="900" b="0" i="0" kern="1200" dirty="0" smtClean="0">
                <a:solidFill>
                  <a:schemeClr val="tx1"/>
                </a:solidFill>
                <a:latin typeface="+mn-lt"/>
                <a:ea typeface="+mn-ea"/>
                <a:cs typeface="+mn-cs"/>
              </a:rPr>
              <a:t>nter the SQL SELECT statement to be used for the calendar. The SQL SELECT statement must include at least two columns, of which one must be a DATE column.</a:t>
            </a:r>
          </a:p>
          <a:p>
            <a:pPr marL="514350" lvl="2" indent="-228600">
              <a:buFont typeface="Times New Roman" pitchFamily="18" charset="0"/>
              <a:buAutoNum type="arabicPeriod"/>
            </a:pPr>
            <a:r>
              <a:rPr lang="en-US" baseline="0" dirty="0" smtClean="0">
                <a:latin typeface="Arial" charset="0"/>
              </a:rPr>
              <a:t>For Settings:</a:t>
            </a:r>
          </a:p>
          <a:p>
            <a:pPr marL="857250" lvl="4" indent="-228600">
              <a:buFont typeface="Arial" pitchFamily="34" charset="0"/>
              <a:buChar char="•"/>
            </a:pPr>
            <a:r>
              <a:rPr lang="en-US" baseline="0" dirty="0" smtClean="0">
                <a:latin typeface="Arial" charset="0"/>
              </a:rPr>
              <a:t>Display Column - Select the column which holds the text displayed for events on this calendar</a:t>
            </a:r>
          </a:p>
          <a:p>
            <a:pPr marL="857250" lvl="4" indent="-228600">
              <a:buFont typeface="Arial" pitchFamily="34" charset="0"/>
              <a:buChar char="•"/>
            </a:pPr>
            <a:r>
              <a:rPr lang="en-US" baseline="0" dirty="0" smtClean="0">
                <a:latin typeface="Arial" charset="0"/>
              </a:rPr>
              <a:t>Start Date Column - Select the column which holds the start date for events displayed on this calendar</a:t>
            </a:r>
          </a:p>
          <a:p>
            <a:pPr marL="857250" lvl="4" indent="-228600">
              <a:buFont typeface="Arial" pitchFamily="34" charset="0"/>
              <a:buChar char="•"/>
            </a:pPr>
            <a:r>
              <a:rPr lang="en-US" baseline="0" dirty="0" smtClean="0">
                <a:latin typeface="Arial" charset="0"/>
              </a:rPr>
              <a:t>End Date Column - Select the column which holds the end date for events displayed on this calendar. If this attribute is specified, then the calendar displays duration-based events.</a:t>
            </a:r>
          </a:p>
          <a:p>
            <a:pPr marL="857250" lvl="4" indent="-228600">
              <a:buFont typeface="Arial" pitchFamily="34" charset="0"/>
              <a:buChar char="•"/>
            </a:pPr>
            <a:r>
              <a:rPr lang="en-US" baseline="0" dirty="0" smtClean="0">
                <a:latin typeface="Arial" charset="0"/>
              </a:rPr>
              <a:t>Show Time - Select whether the time portion of the date display.</a:t>
            </a:r>
          </a:p>
          <a:p>
            <a:pPr marL="685800" lvl="3" indent="-228600">
              <a:buFontTx/>
              <a:buNone/>
            </a:pPr>
            <a:r>
              <a:rPr lang="en-US" baseline="0" dirty="0" smtClean="0">
                <a:latin typeface="Arial" charset="0"/>
              </a:rPr>
              <a:t>Click Create. Now you can run the page to see how the calendar is displayed.</a:t>
            </a:r>
          </a:p>
          <a:p>
            <a:pPr lvl="2">
              <a:buFont typeface="Times New Roman" pitchFamily="18" charset="0"/>
              <a:buNone/>
            </a:pPr>
            <a:r>
              <a:rPr lang="en-US" dirty="0" smtClean="0">
                <a:latin typeface="Arial" charset="0"/>
              </a:rPr>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59434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Once you create a calendar, you can alter the display by editing attributes in the Properties Editor. Each calendar has two sets of editable attributes: region attributes and calendar attributes. Region attributes define the area of the page which functions as a container for the calendar. Calendar attributes specify the template, date columns, and general calendar formatting.</a:t>
            </a:r>
          </a:p>
          <a:p>
            <a:pPr marL="228600" lvl="0" indent="-228600">
              <a:buFontTx/>
              <a:buNone/>
            </a:pPr>
            <a:r>
              <a:rPr lang="en-US" sz="1100" b="0" i="0" kern="1200" dirty="0" smtClean="0">
                <a:solidFill>
                  <a:schemeClr val="tx1"/>
                </a:solidFill>
                <a:latin typeface="+mn-lt"/>
                <a:ea typeface="+mn-ea"/>
                <a:cs typeface="+mn-cs"/>
              </a:rPr>
              <a:t>To edit calendar attributes, perform the following steps:</a:t>
            </a:r>
          </a:p>
          <a:p>
            <a:pPr marL="457200" lvl="1" indent="-228600">
              <a:buFont typeface="+mj-lt"/>
              <a:buAutoNum type="arabicPeriod"/>
            </a:pPr>
            <a:r>
              <a:rPr lang="en-US" sz="1050" b="0" i="0" kern="1200" dirty="0" smtClean="0">
                <a:solidFill>
                  <a:schemeClr val="tx1"/>
                </a:solidFill>
                <a:latin typeface="+mn-lt"/>
                <a:ea typeface="+mn-ea"/>
                <a:cs typeface="+mn-cs"/>
              </a:rPr>
              <a:t>Navigate to the appropriate page in Page Designer. Page Designer appears.</a:t>
            </a:r>
          </a:p>
          <a:p>
            <a:pPr marL="457200" lvl="1" indent="-228600">
              <a:buFont typeface="+mj-lt"/>
              <a:buAutoNum type="arabicPeriod"/>
            </a:pPr>
            <a:r>
              <a:rPr lang="en-US" sz="1050" b="0" i="0" kern="1200" dirty="0" smtClean="0">
                <a:solidFill>
                  <a:schemeClr val="tx1"/>
                </a:solidFill>
                <a:latin typeface="+mn-lt"/>
                <a:ea typeface="+mn-ea"/>
                <a:cs typeface="+mn-cs"/>
              </a:rPr>
              <a:t>In the Rendering tab, locate and select the calendar. The Property Editor displays the region attributes.</a:t>
            </a:r>
          </a:p>
          <a:p>
            <a:pPr marL="457200" lvl="1" indent="-228600">
              <a:buFont typeface="+mj-lt"/>
              <a:buAutoNum type="arabicPeriod"/>
            </a:pPr>
            <a:r>
              <a:rPr lang="en-US" sz="1050" b="0" i="0" kern="1200" dirty="0" smtClean="0">
                <a:solidFill>
                  <a:schemeClr val="tx1"/>
                </a:solidFill>
                <a:latin typeface="+mn-lt"/>
                <a:ea typeface="+mn-ea"/>
                <a:cs typeface="+mn-cs"/>
              </a:rPr>
              <a:t>In the Rendering tab, locate the calendar and select the Attributes node. The Property Editor displays the calendar Attributes.</a:t>
            </a:r>
          </a:p>
          <a:p>
            <a:pPr marL="457200" lvl="1" indent="-228600">
              <a:buFont typeface="+mj-lt"/>
              <a:buAutoNum type="arabicPeriod"/>
            </a:pPr>
            <a:r>
              <a:rPr lang="en-US" sz="1050" b="0" i="0" kern="1200" dirty="0" smtClean="0">
                <a:solidFill>
                  <a:schemeClr val="tx1"/>
                </a:solidFill>
                <a:latin typeface="+mn-lt"/>
                <a:ea typeface="+mn-ea"/>
                <a:cs typeface="+mn-cs"/>
              </a:rPr>
              <a:t>To view all attributes in the Property Editor, click Show All . To search for a group or an attribute, enter a keyword in the Filter Properties field.</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0" kern="1200" dirty="0" smtClean="0">
                <a:solidFill>
                  <a:schemeClr val="tx1"/>
                </a:solidFill>
                <a:latin typeface="+mn-lt"/>
                <a:ea typeface="+mn-ea"/>
                <a:cs typeface="+mn-cs"/>
              </a:rPr>
              <a:t>Edit the calendar attributes. Click </a:t>
            </a:r>
            <a:r>
              <a:rPr lang="en-US" sz="1050" b="1" i="0" kern="1200" dirty="0" smtClean="0">
                <a:solidFill>
                  <a:schemeClr val="tx1"/>
                </a:solidFill>
                <a:latin typeface="+mn-lt"/>
                <a:ea typeface="+mn-ea"/>
                <a:cs typeface="+mn-cs"/>
              </a:rPr>
              <a:t>Save</a:t>
            </a:r>
            <a:r>
              <a:rPr lang="en-US" sz="1050" b="0" i="0" kern="1200" dirty="0" smtClean="0">
                <a:solidFill>
                  <a:schemeClr val="tx1"/>
                </a:solidFill>
                <a:latin typeface="+mn-lt"/>
                <a:ea typeface="+mn-ea"/>
                <a:cs typeface="+mn-cs"/>
              </a:rPr>
              <a:t>.</a:t>
            </a:r>
          </a:p>
          <a:p>
            <a:pPr lvl="0">
              <a:buFont typeface="Arial" pitchFamily="34" charset="0"/>
              <a:buNone/>
            </a:pPr>
            <a:r>
              <a:rPr lang="en-US" sz="1100" b="0" i="0" kern="1200" dirty="0" smtClean="0">
                <a:solidFill>
                  <a:schemeClr val="tx1"/>
                </a:solidFill>
                <a:latin typeface="+mn-lt"/>
                <a:ea typeface="+mn-ea"/>
                <a:cs typeface="+mn-cs"/>
              </a:rPr>
              <a:t>In the slide, you</a:t>
            </a:r>
            <a:r>
              <a:rPr lang="en-US" sz="1100" b="0" i="0" kern="1200" baseline="0" dirty="0" smtClean="0">
                <a:solidFill>
                  <a:schemeClr val="tx1"/>
                </a:solidFill>
                <a:latin typeface="+mn-lt"/>
                <a:ea typeface="+mn-ea"/>
                <a:cs typeface="+mn-cs"/>
              </a:rPr>
              <a:t> edit calendar attributes and select TASK_NAME for Display Column.</a:t>
            </a:r>
            <a:endParaRPr lang="en-US" sz="1100" b="0" i="0" kern="1200" dirty="0" smtClean="0">
              <a:solidFill>
                <a:schemeClr val="tx1"/>
              </a:solidFill>
              <a:latin typeface="+mn-lt"/>
              <a:ea typeface="+mn-ea"/>
              <a:cs typeface="+mn-cs"/>
            </a:endParaRP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128162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The Calendar Region supports moving or changing calendar events with drag and drop. The slide shows dragging “Run Installation”  task from Jan 2 and dropping in Jan 8.</a:t>
            </a:r>
            <a:r>
              <a:rPr lang="en-US" sz="1100" b="0" i="0" kern="1200" baseline="0" dirty="0" smtClean="0">
                <a:solidFill>
                  <a:schemeClr val="tx1"/>
                </a:solidFill>
                <a:latin typeface="+mn-lt"/>
                <a:ea typeface="+mn-ea"/>
                <a:cs typeface="+mn-cs"/>
              </a:rPr>
              <a:t> You learn how to enable dragging and dropping events in the next slide.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94390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95129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To enable support for drag and drop for a calendar region, perform the following steps:</a:t>
            </a:r>
          </a:p>
          <a:p>
            <a:pPr marL="457200" lvl="1" indent="-228600">
              <a:buFont typeface="+mj-lt"/>
              <a:buAutoNum type="arabicPeriod"/>
            </a:pPr>
            <a:r>
              <a:rPr lang="en-US" dirty="0" smtClean="0"/>
              <a:t>Navigate to the appropriate page in Page Designer. In the Rendering tab under the calendar title, select the Attributes node. The Property Editor displays the Attributes for the calendar.</a:t>
            </a:r>
          </a:p>
          <a:p>
            <a:pPr marL="457200" lvl="1" indent="-228600">
              <a:buFont typeface="+mj-lt"/>
              <a:buAutoNum type="arabicPeriod"/>
            </a:pPr>
            <a:r>
              <a:rPr lang="en-US" dirty="0" smtClean="0"/>
              <a:t>Locate and expand Settings and edit the following attributes:</a:t>
            </a:r>
          </a:p>
          <a:p>
            <a:pPr lvl="4"/>
            <a:r>
              <a:rPr lang="en-US" dirty="0" smtClean="0"/>
              <a:t>Primary Key Column - Select a table or SQL Query column. Drag and Drop appears under Settings.</a:t>
            </a:r>
          </a:p>
          <a:p>
            <a:pPr lvl="4"/>
            <a:r>
              <a:rPr lang="en-US" dirty="0" smtClean="0"/>
              <a:t>Drag and Drop - Select Yes. Drag and Drop PL/SQL Code appears.</a:t>
            </a:r>
          </a:p>
          <a:p>
            <a:pPr lvl="4"/>
            <a:r>
              <a:rPr lang="en-US" dirty="0" smtClean="0"/>
              <a:t>Drag and Drop PL/SQL Co de - Enter the PL/SQL code to execute when the end user finishes a drag and drop for an event. </a:t>
            </a:r>
            <a:r>
              <a:rPr lang="en-US" sz="800" b="0" i="0" kern="1200" dirty="0" smtClean="0">
                <a:solidFill>
                  <a:schemeClr val="tx1"/>
                </a:solidFill>
                <a:latin typeface="+mn-lt"/>
                <a:ea typeface="+mn-ea"/>
                <a:cs typeface="+mn-cs"/>
              </a:rPr>
              <a:t>Within the PL/SQL code, you can reference the ID of the dragged event, the new start and end dates as:</a:t>
            </a:r>
            <a:br>
              <a:rPr lang="en-US" sz="800" b="0" i="0" kern="1200" dirty="0" smtClean="0">
                <a:solidFill>
                  <a:schemeClr val="tx1"/>
                </a:solidFill>
                <a:latin typeface="+mn-lt"/>
                <a:ea typeface="+mn-ea"/>
                <a:cs typeface="+mn-cs"/>
              </a:rPr>
            </a:br>
            <a:r>
              <a:rPr lang="en-US" sz="800" b="0" i="0" kern="1200" dirty="0" smtClean="0">
                <a:solidFill>
                  <a:schemeClr val="tx1"/>
                </a:solidFill>
                <a:latin typeface="Courier New" pitchFamily="49" charset="0"/>
                <a:ea typeface="+mn-ea"/>
                <a:cs typeface="Courier New" pitchFamily="49" charset="0"/>
              </a:rPr>
              <a:t>:APEX$PK_VALUE, :APEX$NEW_START_DATE </a:t>
            </a:r>
            <a:r>
              <a:rPr lang="en-US" sz="800" b="0" i="0" kern="1200" dirty="0" err="1" smtClean="0">
                <a:solidFill>
                  <a:schemeClr val="tx1"/>
                </a:solidFill>
                <a:latin typeface="Courier New" pitchFamily="49" charset="0"/>
                <a:ea typeface="+mn-ea"/>
                <a:cs typeface="Courier New" pitchFamily="49" charset="0"/>
              </a:rPr>
              <a:t>amd</a:t>
            </a:r>
            <a:r>
              <a:rPr lang="en-US" sz="800" b="0" i="0" kern="1200" dirty="0" smtClean="0">
                <a:solidFill>
                  <a:schemeClr val="tx1"/>
                </a:solidFill>
                <a:latin typeface="Courier New" pitchFamily="49" charset="0"/>
                <a:ea typeface="+mn-ea"/>
                <a:cs typeface="Courier New" pitchFamily="49" charset="0"/>
              </a:rPr>
              <a:t> :APEX$_NEW_END_DATE</a:t>
            </a:r>
          </a:p>
          <a:p>
            <a:pPr lvl="4">
              <a:buFontTx/>
              <a:buNone/>
            </a:pPr>
            <a:r>
              <a:rPr lang="en-US" sz="800" b="0" i="0" kern="1200" dirty="0" smtClean="0">
                <a:solidFill>
                  <a:schemeClr val="tx1"/>
                </a:solidFill>
                <a:latin typeface="+mn-lt"/>
                <a:ea typeface="+mn-ea"/>
                <a:cs typeface="+mn-cs"/>
              </a:rPr>
              <a:t>   For example, the following code changes the event row in the PROJECTS table after the end user has dragged the event to a new date.</a:t>
            </a:r>
            <a:br>
              <a:rPr lang="en-US" sz="800" b="0" i="0" kern="1200" dirty="0" smtClean="0">
                <a:solidFill>
                  <a:schemeClr val="tx1"/>
                </a:solidFill>
                <a:latin typeface="+mn-lt"/>
                <a:ea typeface="+mn-ea"/>
                <a:cs typeface="+mn-cs"/>
              </a:rPr>
            </a:br>
            <a:r>
              <a:rPr lang="en-US" sz="800" b="0" i="0" kern="1200" dirty="0" smtClean="0">
                <a:solidFill>
                  <a:schemeClr val="tx1"/>
                </a:solidFill>
                <a:latin typeface="+mn-lt"/>
                <a:ea typeface="+mn-ea"/>
                <a:cs typeface="+mn-cs"/>
              </a:rPr>
              <a:t>begin</a:t>
            </a:r>
          </a:p>
          <a:p>
            <a:pPr lvl="4">
              <a:buFontTx/>
              <a:buNone/>
            </a:pPr>
            <a:r>
              <a:rPr lang="en-US" sz="800" b="0" i="0" kern="1200" dirty="0" smtClean="0">
                <a:solidFill>
                  <a:schemeClr val="tx1"/>
                </a:solidFill>
                <a:latin typeface="+mn-lt"/>
                <a:ea typeface="+mn-ea"/>
                <a:cs typeface="+mn-cs"/>
              </a:rPr>
              <a:t>     update projects</a:t>
            </a:r>
          </a:p>
          <a:p>
            <a:pPr lvl="4">
              <a:buFontTx/>
              <a:buNone/>
            </a:pPr>
            <a:r>
              <a:rPr lang="en-US" sz="800" b="0" i="0" kern="1200" dirty="0" smtClean="0">
                <a:solidFill>
                  <a:schemeClr val="tx1"/>
                </a:solidFill>
                <a:latin typeface="+mn-lt"/>
                <a:ea typeface="+mn-ea"/>
                <a:cs typeface="+mn-cs"/>
              </a:rPr>
              <a:t>        set </a:t>
            </a:r>
            <a:r>
              <a:rPr lang="en-US" sz="800" b="0" i="0" kern="1200" dirty="0" err="1" smtClean="0">
                <a:solidFill>
                  <a:schemeClr val="tx1"/>
                </a:solidFill>
                <a:latin typeface="+mn-lt"/>
                <a:ea typeface="+mn-ea"/>
                <a:cs typeface="+mn-cs"/>
              </a:rPr>
              <a:t>start_date</a:t>
            </a:r>
            <a:r>
              <a:rPr lang="en-US" sz="800" b="0" i="0" kern="1200" dirty="0" smtClean="0">
                <a:solidFill>
                  <a:schemeClr val="tx1"/>
                </a:solidFill>
                <a:latin typeface="+mn-lt"/>
                <a:ea typeface="+mn-ea"/>
                <a:cs typeface="+mn-cs"/>
              </a:rPr>
              <a:t> = </a:t>
            </a:r>
            <a:r>
              <a:rPr lang="en-US" sz="800" b="0" i="0" kern="1200" dirty="0" err="1" smtClean="0">
                <a:solidFill>
                  <a:schemeClr val="tx1"/>
                </a:solidFill>
                <a:latin typeface="+mn-lt"/>
                <a:ea typeface="+mn-ea"/>
                <a:cs typeface="+mn-cs"/>
              </a:rPr>
              <a:t>to_date</a:t>
            </a:r>
            <a:r>
              <a:rPr lang="en-US" sz="800" b="0" i="0" kern="1200" dirty="0" smtClean="0">
                <a:solidFill>
                  <a:schemeClr val="tx1"/>
                </a:solidFill>
                <a:latin typeface="+mn-lt"/>
                <a:ea typeface="+mn-ea"/>
                <a:cs typeface="+mn-cs"/>
              </a:rPr>
              <a:t>(:APEX$NEW_START_DATE, 'YYYYMMDDHH24MISS'),</a:t>
            </a:r>
          </a:p>
          <a:p>
            <a:pPr lvl="4">
              <a:buFontTx/>
              <a:buNone/>
            </a:pPr>
            <a:r>
              <a:rPr lang="en-US" sz="800" b="0" i="0" kern="1200" dirty="0" smtClean="0">
                <a:solidFill>
                  <a:schemeClr val="tx1"/>
                </a:solidFill>
                <a:latin typeface="+mn-lt"/>
                <a:ea typeface="+mn-ea"/>
                <a:cs typeface="+mn-cs"/>
              </a:rPr>
              <a:t>            </a:t>
            </a:r>
            <a:r>
              <a:rPr lang="en-US" sz="800" b="0" i="0" kern="1200" dirty="0" err="1" smtClean="0">
                <a:solidFill>
                  <a:schemeClr val="tx1"/>
                </a:solidFill>
                <a:latin typeface="+mn-lt"/>
                <a:ea typeface="+mn-ea"/>
                <a:cs typeface="+mn-cs"/>
              </a:rPr>
              <a:t>end_date</a:t>
            </a:r>
            <a:r>
              <a:rPr lang="en-US" sz="800" b="0" i="0" kern="1200" dirty="0" smtClean="0">
                <a:solidFill>
                  <a:schemeClr val="tx1"/>
                </a:solidFill>
                <a:latin typeface="+mn-lt"/>
                <a:ea typeface="+mn-ea"/>
                <a:cs typeface="+mn-cs"/>
              </a:rPr>
              <a:t> = </a:t>
            </a:r>
            <a:r>
              <a:rPr lang="en-US" sz="800" b="0" i="0" kern="1200" dirty="0" err="1" smtClean="0">
                <a:solidFill>
                  <a:schemeClr val="tx1"/>
                </a:solidFill>
                <a:latin typeface="+mn-lt"/>
                <a:ea typeface="+mn-ea"/>
                <a:cs typeface="+mn-cs"/>
              </a:rPr>
              <a:t>to_date</a:t>
            </a:r>
            <a:r>
              <a:rPr lang="en-US" sz="800" b="0" i="0" kern="1200" dirty="0" smtClean="0">
                <a:solidFill>
                  <a:schemeClr val="tx1"/>
                </a:solidFill>
                <a:latin typeface="+mn-lt"/>
                <a:ea typeface="+mn-ea"/>
                <a:cs typeface="+mn-cs"/>
              </a:rPr>
              <a:t>(:APEX$NEW_END_DATE, 'YYYYMMDDHH24MISS')</a:t>
            </a:r>
          </a:p>
          <a:p>
            <a:pPr lvl="4">
              <a:buFontTx/>
              <a:buNone/>
            </a:pPr>
            <a:r>
              <a:rPr lang="en-US" sz="800" b="0" i="0" kern="1200" dirty="0" smtClean="0">
                <a:solidFill>
                  <a:schemeClr val="tx1"/>
                </a:solidFill>
                <a:latin typeface="+mn-lt"/>
                <a:ea typeface="+mn-ea"/>
                <a:cs typeface="+mn-cs"/>
              </a:rPr>
              <a:t>      where id = :APEX$PK_VALUE;</a:t>
            </a:r>
          </a:p>
          <a:p>
            <a:pPr lvl="4">
              <a:buFontTx/>
              <a:buNone/>
            </a:pPr>
            <a:r>
              <a:rPr lang="en-US" sz="800" b="0" i="0" kern="1200" dirty="0" smtClean="0">
                <a:solidFill>
                  <a:schemeClr val="tx1"/>
                </a:solidFill>
                <a:latin typeface="+mn-lt"/>
                <a:ea typeface="+mn-ea"/>
                <a:cs typeface="+mn-cs"/>
              </a:rPr>
              <a:t> end;</a:t>
            </a:r>
          </a:p>
          <a:p>
            <a:pPr marL="514350" lvl="2" indent="-228600">
              <a:buFont typeface="+mj-lt"/>
              <a:buAutoNum type="arabicPeriod" startAt="3"/>
            </a:pPr>
            <a:r>
              <a:rPr lang="en-US" sz="900" b="0" i="0" kern="1200" dirty="0" smtClean="0">
                <a:solidFill>
                  <a:schemeClr val="tx1"/>
                </a:solidFill>
                <a:latin typeface="+mn-lt"/>
                <a:ea typeface="+mn-ea"/>
                <a:cs typeface="+mn-cs"/>
              </a:rPr>
              <a:t>Click Save.</a:t>
            </a:r>
          </a:p>
          <a:p>
            <a:pPr lvl="4"/>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78489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sz="1100" b="0" i="0" kern="1200" dirty="0" smtClean="0">
                <a:solidFill>
                  <a:schemeClr val="tx1"/>
                </a:solidFill>
                <a:latin typeface="+mn-lt"/>
                <a:ea typeface="+mn-ea"/>
                <a:cs typeface="+mn-cs"/>
              </a:rPr>
              <a:t>App Builder includes a built-in wizard for generating a tree that displays a hierarchical view. The tree implementation in APEX is a JavaScript-based, cross browser tree component that features optional keyboard navigation, and optional state saving.</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The slide shows employees hierarchy</a:t>
            </a:r>
            <a:r>
              <a:rPr lang="en-US" sz="1100" b="0" i="0" kern="1200" baseline="0" dirty="0" smtClean="0">
                <a:solidFill>
                  <a:schemeClr val="tx1"/>
                </a:solidFill>
                <a:latin typeface="+mn-lt"/>
                <a:ea typeface="+mn-ea"/>
                <a:cs typeface="+mn-cs"/>
              </a:rPr>
              <a:t> and also the SQL used to create the tree. </a:t>
            </a:r>
            <a:r>
              <a:rPr lang="en-US" dirty="0" smtClean="0">
                <a:latin typeface="Arial" charset="0"/>
              </a:rPr>
              <a:t>The tree displays a list of managers and the employees who work for them. </a:t>
            </a:r>
            <a:r>
              <a:rPr lang="en-US" sz="1100" b="0" i="0" kern="1200" dirty="0" smtClean="0">
                <a:solidFill>
                  <a:schemeClr val="tx1"/>
                </a:solidFill>
                <a:latin typeface="+mn-lt"/>
                <a:ea typeface="+mn-ea"/>
                <a:cs typeface="+mn-cs"/>
              </a:rPr>
              <a:t>You can create a Tree from a query that specifies a hierarchical relationship by identifying an ID and parent ID column in a table or view. The tree query utilizes a </a:t>
            </a:r>
            <a:r>
              <a:rPr lang="en-US" dirty="0" smtClean="0"/>
              <a:t>START WITH .. CONNECT BY</a:t>
            </a:r>
            <a:r>
              <a:rPr lang="en-US" sz="1100" b="0" i="0" kern="1200" dirty="0" smtClean="0">
                <a:solidFill>
                  <a:schemeClr val="tx1"/>
                </a:solidFill>
                <a:latin typeface="+mn-lt"/>
                <a:ea typeface="+mn-ea"/>
                <a:cs typeface="+mn-cs"/>
              </a:rPr>
              <a:t> clause to generate the hierarchical query.</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The creation of APEX Tree regions is only supported on pages using a Desktop user interface.</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1897419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sz="1100" b="0" i="0" kern="1200" dirty="0" smtClean="0">
                <a:solidFill>
                  <a:schemeClr val="tx1"/>
                </a:solidFill>
                <a:latin typeface="+mn-lt"/>
                <a:ea typeface="+mn-ea"/>
                <a:cs typeface="+mn-cs"/>
              </a:rPr>
              <a:t>A tree is based on a query and returns data that can be represented in a hierarchy. When you create a tree using the Create Page Wizard, the wizards generates this hierarchical query for you based on the options you select.</a:t>
            </a:r>
          </a:p>
          <a:p>
            <a:pPr lvl="0">
              <a:buNone/>
            </a:pPr>
            <a:r>
              <a:rPr lang="en-US" sz="1100" b="0" i="0" kern="1200" dirty="0" smtClean="0">
                <a:solidFill>
                  <a:schemeClr val="tx1"/>
                </a:solidFill>
                <a:latin typeface="+mn-lt"/>
                <a:ea typeface="+mn-ea"/>
                <a:cs typeface="+mn-cs"/>
              </a:rPr>
              <a:t>The slide shows steps</a:t>
            </a:r>
            <a:r>
              <a:rPr lang="en-US" sz="1100" b="0" i="0" kern="1200" baseline="0" dirty="0" smtClean="0">
                <a:solidFill>
                  <a:schemeClr val="tx1"/>
                </a:solidFill>
                <a:latin typeface="+mn-lt"/>
                <a:ea typeface="+mn-ea"/>
                <a:cs typeface="+mn-cs"/>
              </a:rPr>
              <a:t> to create a tree using the create page wizard. Navigate to your application home page and click Create Page. Then, perform the following steps:</a:t>
            </a:r>
          </a:p>
          <a:p>
            <a:pPr marL="457200" lvl="1" indent="-228600">
              <a:buFont typeface="+mj-lt"/>
              <a:buAutoNum type="arabicPeriod"/>
            </a:pPr>
            <a:r>
              <a:rPr lang="en-US" b="0" i="0" kern="1200" baseline="0" dirty="0" smtClean="0">
                <a:solidFill>
                  <a:schemeClr val="tx1"/>
                </a:solidFill>
                <a:latin typeface="+mn-lt"/>
                <a:ea typeface="+mn-ea"/>
                <a:cs typeface="+mn-cs"/>
              </a:rPr>
              <a:t>Select Tree and click Next</a:t>
            </a:r>
          </a:p>
          <a:p>
            <a:pPr marL="457200" lvl="1" indent="-228600">
              <a:buFont typeface="+mj-lt"/>
              <a:buAutoNum type="arabicPeriod"/>
            </a:pPr>
            <a:r>
              <a:rPr lang="en-US" b="0" i="0" kern="1200" baseline="0" dirty="0" smtClean="0">
                <a:solidFill>
                  <a:schemeClr val="tx1"/>
                </a:solidFill>
                <a:latin typeface="+mn-lt"/>
                <a:ea typeface="+mn-ea"/>
                <a:cs typeface="+mn-cs"/>
              </a:rPr>
              <a:t>Specify the page attributes and click Next</a:t>
            </a:r>
          </a:p>
          <a:p>
            <a:pPr marL="457200" lvl="1" indent="-228600">
              <a:buFont typeface="+mj-lt"/>
              <a:buAutoNum type="arabicPeriod"/>
            </a:pPr>
            <a:r>
              <a:rPr lang="en-US" b="0" i="0" kern="1200" baseline="0" dirty="0" smtClean="0">
                <a:solidFill>
                  <a:schemeClr val="tx1"/>
                </a:solidFill>
                <a:latin typeface="+mn-lt"/>
                <a:ea typeface="+mn-ea"/>
                <a:cs typeface="+mn-cs"/>
              </a:rPr>
              <a:t>Specify your preference for navigation menu and click Next</a:t>
            </a:r>
          </a:p>
          <a:p>
            <a:pPr marL="457200" lvl="1" indent="-228600">
              <a:buFont typeface="+mj-lt"/>
              <a:buAutoNum type="arabicPeriod"/>
            </a:pPr>
            <a:r>
              <a:rPr lang="en-US" dirty="0" smtClean="0"/>
              <a:t>Select the owner of the table or view from which you want to draw the tree query.</a:t>
            </a:r>
          </a:p>
          <a:p>
            <a:pPr lvl="0">
              <a:buNone/>
            </a:pPr>
            <a:endParaRPr lang="en-US" dirty="0" smtClean="0"/>
          </a:p>
          <a:p>
            <a:pPr lvl="0">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xmlns="" val="194662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514350" lvl="2" indent="-228600">
              <a:buFont typeface="+mj-lt"/>
              <a:buAutoNum type="arabicPeriod" startAt="5"/>
            </a:pPr>
            <a:r>
              <a:rPr lang="en-US" dirty="0" smtClean="0"/>
              <a:t>A tree is based on a query and returns data that can be represented in a hierarchy. A start with .. connect by clause will be used to generate the hierarchical query for your tree. Use this page to identify the column you want to use as the ID, the Parent ID, and text that should appear on the nodes. The Start With column will be used to specify the root of the hierarchical query, and its value can be based on an existing item, static value or SQL query returning a single value. Notice that the values are pre-populated.</a:t>
            </a:r>
            <a:r>
              <a:rPr lang="en-US" baseline="0" dirty="0" smtClean="0"/>
              <a:t> You can however modify them. Click Next. In the example:</a:t>
            </a:r>
            <a:endParaRPr lang="en-US" dirty="0" smtClean="0"/>
          </a:p>
          <a:p>
            <a:pPr marL="857250" lvl="4" indent="-228600"/>
            <a:r>
              <a:rPr lang="en-US" b="1" dirty="0" smtClean="0"/>
              <a:t>ID:</a:t>
            </a:r>
            <a:r>
              <a:rPr lang="en-US" dirty="0" smtClean="0"/>
              <a:t> Select the column to base the tree on, </a:t>
            </a:r>
            <a:r>
              <a:rPr lang="en-US" dirty="0" smtClean="0">
                <a:latin typeface="Courier New"/>
              </a:rPr>
              <a:t>EMPNO</a:t>
            </a:r>
          </a:p>
          <a:p>
            <a:pPr marL="857250" lvl="4" indent="-228600"/>
            <a:r>
              <a:rPr lang="en-US" b="1" dirty="0" smtClean="0"/>
              <a:t>Parent ID:</a:t>
            </a:r>
            <a:r>
              <a:rPr lang="en-US" dirty="0" smtClean="0"/>
              <a:t> Select the column to use as the parent ID, </a:t>
            </a:r>
            <a:r>
              <a:rPr lang="en-US" dirty="0" smtClean="0">
                <a:latin typeface="Courier New"/>
              </a:rPr>
              <a:t>MGR</a:t>
            </a:r>
            <a:endParaRPr lang="en-US" dirty="0" smtClean="0">
              <a:latin typeface="+mn-lt"/>
            </a:endParaRPr>
          </a:p>
          <a:p>
            <a:pPr marL="857250" lvl="4" indent="-228600"/>
            <a:r>
              <a:rPr lang="en-US" b="1" dirty="0" smtClean="0"/>
              <a:t>Node Text:</a:t>
            </a:r>
            <a:r>
              <a:rPr lang="en-US" dirty="0" smtClean="0"/>
              <a:t> Select the text to appear on the tree nodes, </a:t>
            </a:r>
            <a:r>
              <a:rPr lang="en-US" dirty="0" smtClean="0">
                <a:latin typeface="Courier New"/>
              </a:rPr>
              <a:t>ENAME</a:t>
            </a:r>
            <a:endParaRPr lang="en-US" dirty="0" smtClean="0">
              <a:latin typeface="+mn-lt"/>
            </a:endParaRPr>
          </a:p>
          <a:p>
            <a:pPr marL="857250" lvl="4" indent="-228600"/>
            <a:r>
              <a:rPr lang="en-US" b="1" dirty="0" smtClean="0"/>
              <a:t>Start With:</a:t>
            </a:r>
            <a:r>
              <a:rPr lang="en-US" dirty="0" smtClean="0"/>
              <a:t> Select the column to be used to specify the root of the hierarchical tree query</a:t>
            </a:r>
            <a:r>
              <a:rPr lang="en-US" baseline="0" dirty="0" smtClean="0"/>
              <a:t>, MGR</a:t>
            </a:r>
          </a:p>
          <a:p>
            <a:pPr marL="857250" lvl="4" indent="-228600"/>
            <a:r>
              <a:rPr lang="en-US" b="1" dirty="0" smtClean="0"/>
              <a:t>Start Tree:</a:t>
            </a:r>
            <a:r>
              <a:rPr lang="en-US" dirty="0" smtClean="0"/>
              <a:t> Select how to start your query, Value is NULL</a:t>
            </a:r>
          </a:p>
          <a:p>
            <a:pPr marL="514350" lvl="2" indent="-228600">
              <a:buFont typeface="+mj-lt"/>
              <a:buAutoNum type="arabicPeriod" startAt="6"/>
            </a:pPr>
            <a:r>
              <a:rPr lang="en-US" dirty="0" smtClean="0"/>
              <a:t>Identify</a:t>
            </a:r>
            <a:r>
              <a:rPr lang="en-US" baseline="0" dirty="0" smtClean="0"/>
              <a:t> an optional WHERE clause and order siblings by column for your query. Click the expand icon for Current Query to </a:t>
            </a:r>
            <a:r>
              <a:rPr lang="en-US" dirty="0" smtClean="0">
                <a:latin typeface="Arial" charset="0"/>
              </a:rPr>
              <a:t>see the SQL query that is generated. C</a:t>
            </a:r>
            <a:r>
              <a:rPr lang="en-US" baseline="0" dirty="0" smtClean="0"/>
              <a:t>lick Next. </a:t>
            </a:r>
            <a:endParaRPr lang="en-US" dirty="0" smtClean="0"/>
          </a:p>
          <a:p>
            <a:pPr marL="457200" lvl="1" indent="-228600">
              <a:buFont typeface="+mj-lt"/>
              <a:buAutoNum type="arabicPeriod" startAt="5"/>
            </a:pPr>
            <a:endParaRPr lang="en-US" dirty="0" smtClean="0"/>
          </a:p>
          <a:p>
            <a:pPr marL="457200" lvl="1" indent="-228600">
              <a:buFont typeface="+mj-lt"/>
              <a:buAutoNum type="arabicPeriod" startAt="5"/>
            </a:pPr>
            <a:endParaRPr lang="en-US" dirty="0" smtClean="0"/>
          </a:p>
          <a:p>
            <a:pPr lvl="4">
              <a:buNone/>
            </a:pPr>
            <a:endParaRPr lang="en-US" dirty="0" smtClean="0"/>
          </a:p>
          <a:p>
            <a:pPr marL="457200" lvl="1" indent="-228600">
              <a:buFont typeface="+mj-lt"/>
              <a:buAutoNum type="arabicPeriod" startAt="5"/>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4548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514350" lvl="2" indent="-228600">
              <a:buFont typeface="+mj-lt"/>
              <a:buAutoNum type="arabicPeriod" startAt="7"/>
            </a:pPr>
            <a:r>
              <a:rPr lang="en-US" dirty="0" smtClean="0"/>
              <a:t>In this step, you identify the button, tooltip, and link attributes you want to define on your tree. </a:t>
            </a:r>
            <a:r>
              <a:rPr lang="en-US" sz="800" b="0" i="0" kern="1200" dirty="0" smtClean="0">
                <a:solidFill>
                  <a:schemeClr val="tx1"/>
                </a:solidFill>
                <a:latin typeface="+mn-lt"/>
                <a:ea typeface="+mn-ea"/>
                <a:cs typeface="+mn-cs"/>
              </a:rPr>
              <a:t>Select the page or application item to hold the selected node value. This item can be used to save the tree state, by holding the value of the last selected node. The value of the selected node can be saved to the selected item using the node link attribute or a page process. When the tree is reloaded, the tree opens to the last selected tree node.</a:t>
            </a:r>
            <a:r>
              <a:rPr lang="en-US" sz="800" b="0" i="0" kern="1200" baseline="0" dirty="0" smtClean="0">
                <a:solidFill>
                  <a:schemeClr val="tx1"/>
                </a:solidFill>
                <a:latin typeface="+mn-lt"/>
                <a:ea typeface="+mn-ea"/>
                <a:cs typeface="+mn-cs"/>
              </a:rPr>
              <a:t> After specifying the tree attributes, click Next.</a:t>
            </a:r>
          </a:p>
          <a:p>
            <a:pPr marL="514350" lvl="2" indent="-228600">
              <a:buFont typeface="+mj-lt"/>
              <a:buAutoNum type="arabicPeriod" startAt="7"/>
            </a:pPr>
            <a:r>
              <a:rPr lang="en-US" sz="800" b="0" i="0" kern="1200" baseline="0" dirty="0" smtClean="0">
                <a:solidFill>
                  <a:schemeClr val="tx1"/>
                </a:solidFill>
                <a:latin typeface="+mn-lt"/>
                <a:ea typeface="+mn-ea"/>
                <a:cs typeface="+mn-cs"/>
              </a:rPr>
              <a:t>Click Create. Now, click Save and then Save and Run Page.</a:t>
            </a:r>
            <a:endParaRPr lang="en-US" sz="8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xmlns="" val="209422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114300" lvl="0" indent="-228600">
              <a:buFont typeface="+mj-lt"/>
              <a:buNone/>
            </a:pPr>
            <a:r>
              <a:rPr lang="en-US" sz="1000" b="0" i="0" kern="1200" dirty="0" smtClean="0">
                <a:solidFill>
                  <a:schemeClr val="tx1"/>
                </a:solidFill>
                <a:latin typeface="+mn-lt"/>
                <a:ea typeface="+mn-ea"/>
                <a:cs typeface="+mn-cs"/>
              </a:rPr>
              <a:t>The slide shows an example of manipulating</a:t>
            </a:r>
            <a:r>
              <a:rPr lang="en-US" sz="1000" b="0" i="0" kern="1200" baseline="0" dirty="0" smtClean="0">
                <a:solidFill>
                  <a:schemeClr val="tx1"/>
                </a:solidFill>
                <a:latin typeface="+mn-lt"/>
                <a:ea typeface="+mn-ea"/>
                <a:cs typeface="+mn-cs"/>
              </a:rPr>
              <a:t> a tree. In the Employees Tree, JAMES’s manager is BLAKE. Upon clicking the JAMES link you see the</a:t>
            </a:r>
          </a:p>
          <a:p>
            <a:pPr marL="114300" lvl="0" indent="-228600">
              <a:buFont typeface="+mj-lt"/>
              <a:buNone/>
            </a:pPr>
            <a:r>
              <a:rPr lang="en-US" sz="1000" b="0" i="0" kern="1200" baseline="0" dirty="0" smtClean="0">
                <a:solidFill>
                  <a:schemeClr val="tx1"/>
                </a:solidFill>
                <a:latin typeface="+mn-lt"/>
                <a:ea typeface="+mn-ea"/>
                <a:cs typeface="+mn-cs"/>
              </a:rPr>
              <a:t>Employee Details form. Now, you replace the value for Mgr with 7782 which is CLARK’s EMPNO. Click Apply Changes and the tree now shows the modified</a:t>
            </a:r>
          </a:p>
          <a:p>
            <a:pPr marL="114300" lvl="0" indent="-228600">
              <a:buFont typeface="+mj-lt"/>
              <a:buNone/>
            </a:pPr>
            <a:r>
              <a:rPr lang="en-US" sz="1000" b="0" i="0" kern="1200" baseline="0" dirty="0" smtClean="0">
                <a:solidFill>
                  <a:schemeClr val="tx1"/>
                </a:solidFill>
                <a:latin typeface="+mn-lt"/>
                <a:ea typeface="+mn-ea"/>
                <a:cs typeface="+mn-cs"/>
              </a:rPr>
              <a:t>hierarchy. That is, JAMES is now displayed under CLARK.</a:t>
            </a:r>
            <a:endParaRPr lang="en-US" sz="10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xmlns="" val="31651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27</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790500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extLst>
      <p:ext uri="{BB962C8B-B14F-4D97-AF65-F5344CB8AC3E}">
        <p14:creationId xmlns:p14="http://schemas.microsoft.com/office/powerpoint/2010/main" xmlns="" val="247104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learn to create Oracle JET Charts, Calendars, and Trees in your application. You also learn how to edit these pages in page designer.</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App Builder includes built-in wizards for generating charts. App Builder supports two types of charts:</a:t>
            </a:r>
          </a:p>
          <a:p>
            <a:pPr lvl="1">
              <a:buFont typeface="Arial" pitchFamily="34" charset="0"/>
              <a:buChar char="•"/>
            </a:pPr>
            <a:r>
              <a:rPr lang="en-US" b="1" dirty="0" smtClean="0"/>
              <a:t>Chart </a:t>
            </a:r>
            <a:r>
              <a:rPr lang="en-US" dirty="0" smtClean="0"/>
              <a:t>- Chart support in Oracle Application Express is based on the Oracle JavaScript Extension Toolkit (Oracle JET) Data Visualizations. Oracle JET empowers developers by providing a modular open source toolkit based on modern JavaScript, CSS3, and HTML5 design and development principles. The Oracle JET data visualization components include customizable charts, gauges, and other components that you can use to present flat or hierarchical data in a graphical display for data analysis. Each Oracle JET visualization supports animation, accessibility, responsive layout, internationalization, test automation, and a range of inter activity features. The charts provide dozens of different ways to visualize a data set, including bar, line, area, range, combination, scatter, bubble, polar, radar, pie, donut, funnel, and stock charts.</a:t>
            </a:r>
          </a:p>
          <a:p>
            <a:pPr lvl="1">
              <a:buFont typeface="Arial" pitchFamily="34" charset="0"/>
              <a:buChar char="•"/>
            </a:pPr>
            <a:r>
              <a:rPr lang="en-US" sz="1050" b="1" i="0" kern="1200" dirty="0" err="1" smtClean="0">
                <a:solidFill>
                  <a:schemeClr val="tx1"/>
                </a:solidFill>
                <a:latin typeface="+mn-lt"/>
                <a:ea typeface="+mn-ea"/>
                <a:cs typeface="+mn-cs"/>
              </a:rPr>
              <a:t>AnyChart</a:t>
            </a:r>
            <a:r>
              <a:rPr lang="en-US" sz="1050" b="1" i="0" kern="1200" dirty="0" smtClean="0">
                <a:solidFill>
                  <a:schemeClr val="tx1"/>
                </a:solidFill>
                <a:latin typeface="+mn-lt"/>
                <a:ea typeface="+mn-ea"/>
                <a:cs typeface="+mn-cs"/>
              </a:rPr>
              <a:t> Chart</a:t>
            </a:r>
            <a:r>
              <a:rPr lang="en-US" sz="1050" b="0" i="0" kern="1200" dirty="0" smtClean="0">
                <a:solidFill>
                  <a:schemeClr val="tx1"/>
                </a:solidFill>
                <a:latin typeface="+mn-lt"/>
                <a:ea typeface="+mn-ea"/>
                <a:cs typeface="+mn-cs"/>
              </a:rPr>
              <a:t> - </a:t>
            </a:r>
            <a:r>
              <a:rPr lang="en-US" sz="1050" b="0" i="0" kern="1200" dirty="0" err="1" smtClean="0">
                <a:solidFill>
                  <a:schemeClr val="tx1"/>
                </a:solidFill>
                <a:latin typeface="+mn-lt"/>
                <a:ea typeface="+mn-ea"/>
                <a:cs typeface="+mn-cs"/>
              </a:rPr>
              <a:t>AnyChart</a:t>
            </a:r>
            <a:r>
              <a:rPr lang="en-US" sz="1050" b="0" i="0" kern="1200" dirty="0" smtClean="0">
                <a:solidFill>
                  <a:schemeClr val="tx1"/>
                </a:solidFill>
                <a:latin typeface="+mn-lt"/>
                <a:ea typeface="+mn-ea"/>
                <a:cs typeface="+mn-cs"/>
              </a:rPr>
              <a:t> chart support is based on a third party charting solution provided by </a:t>
            </a:r>
            <a:r>
              <a:rPr lang="en-US" sz="1050" b="0" i="0" kern="1200" dirty="0" err="1" smtClean="0">
                <a:solidFill>
                  <a:schemeClr val="tx1"/>
                </a:solidFill>
                <a:latin typeface="+mn-lt"/>
                <a:ea typeface="+mn-ea"/>
                <a:cs typeface="+mn-cs"/>
              </a:rPr>
              <a:t>AnyChart</a:t>
            </a:r>
            <a:r>
              <a:rPr lang="en-US" sz="1050" b="0" i="0" kern="1200" dirty="0" smtClean="0">
                <a:solidFill>
                  <a:schemeClr val="tx1"/>
                </a:solidFill>
                <a:latin typeface="+mn-lt"/>
                <a:ea typeface="+mn-ea"/>
                <a:cs typeface="+mn-cs"/>
              </a:rPr>
              <a:t>. This is a flexible Flash and JavaScript (HTML5) based solution that enables developers to create animated and compact interactive charts. </a:t>
            </a:r>
            <a:r>
              <a:rPr lang="en-US" sz="1050" b="0" i="0" kern="1200" dirty="0" err="1" smtClean="0">
                <a:solidFill>
                  <a:schemeClr val="tx1"/>
                </a:solidFill>
                <a:latin typeface="+mn-lt"/>
                <a:ea typeface="+mn-ea"/>
                <a:cs typeface="+mn-cs"/>
              </a:rPr>
              <a:t>AnyChart</a:t>
            </a:r>
            <a:r>
              <a:rPr lang="en-US" sz="1050" b="0" i="0" kern="1200" dirty="0" smtClean="0">
                <a:solidFill>
                  <a:schemeClr val="tx1"/>
                </a:solidFill>
                <a:latin typeface="+mn-lt"/>
                <a:ea typeface="+mn-ea"/>
                <a:cs typeface="+mn-cs"/>
              </a:rPr>
              <a:t> charts have been categorized as a legacy component and may be deprecated in the future release.</a:t>
            </a:r>
            <a:endParaRPr lang="en-US" dirty="0" smtClean="0"/>
          </a:p>
          <a:p>
            <a:pPr lvl="0">
              <a:buFontTx/>
              <a:buNone/>
            </a:pPr>
            <a:r>
              <a:rPr lang="en-US" sz="1100" b="0" i="0" kern="1200" dirty="0" smtClean="0">
                <a:solidFill>
                  <a:schemeClr val="tx1"/>
                </a:solidFill>
                <a:latin typeface="+mn-lt"/>
                <a:ea typeface="+mn-ea"/>
                <a:cs typeface="+mn-cs"/>
              </a:rPr>
              <a:t>For more information on Oracle JET and the Data Visualizations components, please refer to the </a:t>
            </a:r>
            <a:r>
              <a:rPr lang="en-US" sz="1100" b="0" i="0" u="none" strike="noStrike" kern="1200" dirty="0" smtClean="0">
                <a:solidFill>
                  <a:schemeClr val="tx1"/>
                </a:solidFill>
                <a:latin typeface="+mn-lt"/>
                <a:ea typeface="+mn-ea"/>
                <a:cs typeface="+mn-cs"/>
                <a:hlinkClick r:id="rId3"/>
              </a:rPr>
              <a:t>Oracle JET Get Started</a:t>
            </a:r>
            <a:r>
              <a:rPr lang="en-US" sz="1100" b="0" i="0" kern="1200" dirty="0" smtClean="0">
                <a:solidFill>
                  <a:schemeClr val="tx1"/>
                </a:solidFill>
                <a:latin typeface="+mn-lt"/>
                <a:ea typeface="+mn-ea"/>
                <a:cs typeface="+mn-cs"/>
              </a:rPr>
              <a:t> documentation and </a:t>
            </a:r>
            <a:r>
              <a:rPr lang="en-US" sz="1100" b="0" i="0" u="none" strike="noStrike" kern="1200" dirty="0" err="1" smtClean="0">
                <a:solidFill>
                  <a:schemeClr val="tx1"/>
                </a:solidFill>
                <a:latin typeface="+mn-lt"/>
                <a:ea typeface="+mn-ea"/>
                <a:cs typeface="+mn-cs"/>
                <a:hlinkClick r:id="rId4"/>
              </a:rPr>
              <a:t>ojChart</a:t>
            </a:r>
            <a:r>
              <a:rPr lang="en-US" sz="1100" b="0" i="0" u="none" strike="noStrike" kern="1200" dirty="0" smtClean="0">
                <a:solidFill>
                  <a:schemeClr val="tx1"/>
                </a:solidFill>
                <a:latin typeface="+mn-lt"/>
                <a:ea typeface="+mn-ea"/>
                <a:cs typeface="+mn-cs"/>
                <a:hlinkClick r:id="rId4"/>
              </a:rPr>
              <a:t> API guide</a:t>
            </a:r>
            <a:r>
              <a:rPr lang="en-US" sz="1100" b="0" i="0" kern="1200" dirty="0" smtClean="0">
                <a:solidFill>
                  <a:schemeClr val="tx1"/>
                </a:solidFill>
                <a:latin typeface="+mn-lt"/>
                <a:ea typeface="+mn-ea"/>
                <a:cs typeface="+mn-cs"/>
              </a:rPr>
              <a:t>.</a:t>
            </a:r>
          </a:p>
          <a:p>
            <a:pPr lvl="0">
              <a:buFontTx/>
              <a:buNone/>
            </a:pPr>
            <a:r>
              <a:rPr lang="en-US" sz="1100" b="0" i="0" kern="1200" dirty="0" smtClean="0">
                <a:solidFill>
                  <a:schemeClr val="tx1"/>
                </a:solidFill>
                <a:latin typeface="+mn-lt"/>
                <a:ea typeface="+mn-ea"/>
                <a:cs typeface="+mn-cs"/>
              </a:rPr>
              <a:t>This lesson covers a few examples of native charts in Oracle Application Express that you build using Oracle</a:t>
            </a:r>
            <a:r>
              <a:rPr lang="en-US" sz="1100" b="0" i="0" kern="1200" baseline="0" dirty="0" smtClean="0">
                <a:solidFill>
                  <a:schemeClr val="tx1"/>
                </a:solidFill>
                <a:latin typeface="+mn-lt"/>
                <a:ea typeface="+mn-ea"/>
                <a:cs typeface="+mn-cs"/>
              </a:rPr>
              <a:t> JET Visualizations.</a:t>
            </a:r>
          </a:p>
          <a:p>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a:t>
            </a:r>
            <a:r>
              <a:rPr lang="en-US" baseline="0" dirty="0" smtClean="0"/>
              <a:t>In Page Designer, you can add a chart region to an existing page by using either of the following ways:</a:t>
            </a:r>
          </a:p>
          <a:p>
            <a:pPr lvl="4">
              <a:buFont typeface="Arial" pitchFamily="34" charset="0"/>
              <a:buChar char="•"/>
            </a:pPr>
            <a:r>
              <a:rPr lang="en-US" baseline="0" dirty="0" smtClean="0"/>
              <a:t>Drag the chart from the Gallery in the central pane and then drop it in the desired location</a:t>
            </a:r>
          </a:p>
          <a:p>
            <a:pPr lvl="4">
              <a:buFont typeface="Arial" pitchFamily="34" charset="0"/>
              <a:buChar char="•"/>
            </a:pPr>
            <a:r>
              <a:rPr lang="en-US" baseline="0" dirty="0" smtClean="0"/>
              <a:t>Right-click a chart in the Gallery to view a context menu and then select Add To and then select the desired location</a:t>
            </a:r>
            <a:endParaRPr lang="en-US" sz="850" b="0" i="0" kern="1200" dirty="0" smtClean="0">
              <a:solidFill>
                <a:schemeClr val="tx1"/>
              </a:solidFill>
              <a:latin typeface="+mn-lt"/>
              <a:ea typeface="+mn-ea"/>
              <a:cs typeface="+mn-cs"/>
            </a:endParaRPr>
          </a:p>
          <a:p>
            <a:pPr lvl="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32077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an example of an area chart and the SQL query used to generate the chart series. </a:t>
            </a:r>
            <a:r>
              <a:rPr lang="en-US" sz="1100" b="0" i="0" kern="1200" dirty="0" smtClean="0">
                <a:solidFill>
                  <a:schemeClr val="tx1"/>
                </a:solidFill>
                <a:latin typeface="+mn-lt"/>
                <a:ea typeface="+mn-ea"/>
                <a:cs typeface="+mn-cs"/>
              </a:rPr>
              <a:t>Once you build</a:t>
            </a:r>
            <a:r>
              <a:rPr lang="en-US" sz="1100" b="0" i="0" kern="1200" baseline="0" dirty="0" smtClean="0">
                <a:solidFill>
                  <a:schemeClr val="tx1"/>
                </a:solidFill>
                <a:latin typeface="+mn-lt"/>
                <a:ea typeface="+mn-ea"/>
                <a:cs typeface="+mn-cs"/>
              </a:rPr>
              <a:t> a native chart, you then use the </a:t>
            </a:r>
            <a:r>
              <a:rPr lang="en-US" sz="1100" b="0" i="0" kern="1200" dirty="0" smtClean="0">
                <a:solidFill>
                  <a:schemeClr val="tx1"/>
                </a:solidFill>
                <a:latin typeface="+mn-lt"/>
                <a:ea typeface="+mn-ea"/>
                <a:cs typeface="+mn-cs"/>
              </a:rPr>
              <a:t>chart attributes to format and customize the style of your charts. You</a:t>
            </a:r>
            <a:r>
              <a:rPr lang="en-US" sz="1100" b="0" i="0" kern="1200" baseline="0" dirty="0" smtClean="0">
                <a:solidFill>
                  <a:schemeClr val="tx1"/>
                </a:solidFill>
                <a:latin typeface="+mn-lt"/>
                <a:ea typeface="+mn-ea"/>
                <a:cs typeface="+mn-cs"/>
              </a:rPr>
              <a:t> learn how to create a chart in the next slide. </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838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a:t>
            </a:r>
            <a:r>
              <a:rPr lang="en-US" baseline="0" dirty="0" smtClean="0"/>
              <a:t> create a chart as a page in your application, first navigate to your application home page. Then click Create Page and perform the following steps:</a:t>
            </a:r>
          </a:p>
          <a:p>
            <a:pPr marL="457200" lvl="1" indent="-228600">
              <a:buFont typeface="+mj-lt"/>
              <a:buAutoNum type="arabicPeriod"/>
            </a:pPr>
            <a:r>
              <a:rPr lang="en-US" baseline="0" dirty="0" smtClean="0"/>
              <a:t>Select Chart and click Next.</a:t>
            </a:r>
          </a:p>
          <a:p>
            <a:pPr marL="457200" lvl="1" indent="-228600">
              <a:buFont typeface="+mj-lt"/>
              <a:buAutoNum type="arabicPeriod"/>
            </a:pPr>
            <a:r>
              <a:rPr lang="en-US" baseline="0" dirty="0" smtClean="0"/>
              <a:t>Select a chart type and click Next. In this example, select Area.</a:t>
            </a:r>
          </a:p>
          <a:p>
            <a:pPr marL="457200" lvl="1" indent="-228600">
              <a:buFont typeface="+mj-lt"/>
              <a:buAutoNum type="arabicPeriod"/>
            </a:pPr>
            <a:r>
              <a:rPr lang="en-US" baseline="0" dirty="0" smtClean="0"/>
              <a:t>For Page and Region Attributes, specify a page name, accept the remaining defaults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For Source Type, select either Table or SQL Query. In the slide example, select SQL Query. Then, enter the SQL required to generate the chart and click Next.</a:t>
            </a:r>
          </a:p>
          <a:p>
            <a:pPr marL="457200" lvl="1" indent="-228600">
              <a:buFont typeface="+mj-lt"/>
              <a:buAutoNum type="arabicPeriod"/>
            </a:pPr>
            <a:r>
              <a:rPr lang="en-US" baseline="0" dirty="0" smtClean="0"/>
              <a:t>For Column Mapping, </a:t>
            </a:r>
            <a:r>
              <a:rPr lang="en-US" sz="1050" b="0" i="0" kern="1200" dirty="0" smtClean="0">
                <a:solidFill>
                  <a:schemeClr val="tx1"/>
                </a:solidFill>
                <a:latin typeface="+mn-lt"/>
                <a:ea typeface="+mn-ea"/>
                <a:cs typeface="+mn-cs"/>
              </a:rPr>
              <a:t>the options that display will vary depending upon the chart type selected. For an Area chart</a:t>
            </a:r>
            <a:r>
              <a:rPr lang="en-US" baseline="0" dirty="0" smtClean="0"/>
              <a:t>:</a:t>
            </a:r>
          </a:p>
          <a:p>
            <a:pPr marL="800100" lvl="3" indent="-228600"/>
            <a:r>
              <a:rPr lang="en-US" baseline="0" dirty="0" smtClean="0"/>
              <a:t>Orientation: </a:t>
            </a:r>
            <a:r>
              <a:rPr lang="en-US" sz="900" b="0" i="0" kern="1200" dirty="0" smtClean="0">
                <a:solidFill>
                  <a:schemeClr val="tx1"/>
                </a:solidFill>
                <a:latin typeface="+mn-lt"/>
                <a:ea typeface="+mn-ea"/>
                <a:cs typeface="+mn-cs"/>
              </a:rPr>
              <a:t>Select the orientation of this chart. Selecting Vertical displays the data items of the chart vertically. For example, the bars on a Bar chart will display vertically. Selecting Horizontal displays</a:t>
            </a:r>
            <a:r>
              <a:rPr lang="en-US" sz="900" b="0" i="0" kern="1200" baseline="0" dirty="0" smtClean="0">
                <a:solidFill>
                  <a:schemeClr val="tx1"/>
                </a:solidFill>
                <a:latin typeface="+mn-lt"/>
                <a:ea typeface="+mn-ea"/>
                <a:cs typeface="+mn-cs"/>
              </a:rPr>
              <a:t> the data items of the chart horizontally. In the slide example, select Vertical.</a:t>
            </a:r>
            <a:endParaRPr lang="en-US" baseline="0" dirty="0" smtClean="0"/>
          </a:p>
          <a:p>
            <a:pPr marL="800100" lvl="3" indent="-228600"/>
            <a:r>
              <a:rPr lang="en-US" baseline="0" dirty="0" smtClean="0"/>
              <a:t>Label Column: </a:t>
            </a:r>
            <a:r>
              <a:rPr lang="en-US" sz="900" b="0" i="0" kern="1200" dirty="0" smtClean="0">
                <a:solidFill>
                  <a:schemeClr val="tx1"/>
                </a:solidFill>
                <a:latin typeface="+mn-lt"/>
                <a:ea typeface="+mn-ea"/>
                <a:cs typeface="+mn-cs"/>
              </a:rPr>
              <a:t>Select the column name to be used for defining the label(s) of the x-axis on the chart. In the example,</a:t>
            </a:r>
            <a:r>
              <a:rPr lang="en-US" sz="900" b="0" i="0" kern="1200" baseline="0" dirty="0" smtClean="0">
                <a:solidFill>
                  <a:schemeClr val="tx1"/>
                </a:solidFill>
                <a:latin typeface="+mn-lt"/>
                <a:ea typeface="+mn-ea"/>
                <a:cs typeface="+mn-cs"/>
              </a:rPr>
              <a:t> select PRODUCT_NAME.</a:t>
            </a:r>
            <a:endParaRPr lang="en-US" sz="900" b="0" i="0" kern="1200" dirty="0" smtClean="0">
              <a:solidFill>
                <a:schemeClr val="tx1"/>
              </a:solidFill>
              <a:latin typeface="+mn-lt"/>
              <a:ea typeface="+mn-ea"/>
              <a:cs typeface="+mn-cs"/>
            </a:endParaRPr>
          </a:p>
          <a:p>
            <a:pPr marL="800100" lvl="3" indent="-228600"/>
            <a:r>
              <a:rPr lang="en-US" sz="900" b="0" i="0" kern="1200" baseline="0" dirty="0" smtClean="0">
                <a:solidFill>
                  <a:schemeClr val="tx1"/>
                </a:solidFill>
                <a:latin typeface="+mn-lt"/>
                <a:ea typeface="+mn-ea"/>
                <a:cs typeface="+mn-cs"/>
              </a:rPr>
              <a:t>Value Column: </a:t>
            </a:r>
            <a:r>
              <a:rPr lang="en-US" sz="900" b="0" i="0" kern="1200" dirty="0" smtClean="0">
                <a:solidFill>
                  <a:schemeClr val="tx1"/>
                </a:solidFill>
                <a:latin typeface="+mn-lt"/>
                <a:ea typeface="+mn-ea"/>
                <a:cs typeface="+mn-cs"/>
              </a:rPr>
              <a:t>Select the column name to be used for defining the value on this chart. In the example, select VALUE.</a:t>
            </a:r>
          </a:p>
          <a:p>
            <a:pPr marL="628650" lvl="2" indent="-228600">
              <a:buFontTx/>
              <a:buNone/>
            </a:pPr>
            <a:r>
              <a:rPr lang="en-US" sz="900" b="0" i="0" kern="1200" dirty="0" smtClean="0">
                <a:solidFill>
                  <a:schemeClr val="tx1"/>
                </a:solidFill>
                <a:latin typeface="+mn-lt"/>
                <a:ea typeface="+mn-ea"/>
                <a:cs typeface="+mn-cs"/>
              </a:rPr>
              <a:t>Then,</a:t>
            </a:r>
            <a:r>
              <a:rPr lang="en-US" sz="900" b="0" i="0" kern="1200" baseline="0" dirty="0" smtClean="0">
                <a:solidFill>
                  <a:schemeClr val="tx1"/>
                </a:solidFill>
                <a:latin typeface="+mn-lt"/>
                <a:ea typeface="+mn-ea"/>
                <a:cs typeface="+mn-cs"/>
              </a:rPr>
              <a:t> click Create. Your area chart is now created. You can click Save and then click Save and Run Page.</a:t>
            </a:r>
          </a:p>
          <a:p>
            <a:pPr marL="628650" lvl="2" indent="-228600">
              <a:buFontTx/>
              <a:buNone/>
            </a:pPr>
            <a:r>
              <a:rPr lang="en-US" sz="900" b="0" i="0" kern="1200" baseline="0" dirty="0" smtClean="0">
                <a:solidFill>
                  <a:schemeClr val="tx1"/>
                </a:solidFill>
                <a:latin typeface="+mn-lt"/>
                <a:ea typeface="+mn-ea"/>
                <a:cs typeface="+mn-cs"/>
              </a:rPr>
              <a:t>This example shows creating a single series. To create multiple series, navigate to page designer. Under Rendering &gt; Regions &gt; Your chart</a:t>
            </a:r>
          </a:p>
          <a:p>
            <a:pPr marL="628650" lvl="2" indent="-228600">
              <a:buFontTx/>
              <a:buNone/>
            </a:pPr>
            <a:r>
              <a:rPr lang="en-US" sz="900" b="0" i="0" kern="1200" baseline="0" dirty="0" smtClean="0">
                <a:solidFill>
                  <a:schemeClr val="tx1"/>
                </a:solidFill>
                <a:latin typeface="+mn-lt"/>
                <a:ea typeface="+mn-ea"/>
                <a:cs typeface="+mn-cs"/>
              </a:rPr>
              <a:t> region, right-click Series and select Create Series. Follow the on-screen instructions.</a:t>
            </a:r>
            <a:endParaRPr lang="en-US" sz="900" b="0" i="0" kern="1200" dirty="0" smtClean="0">
              <a:solidFill>
                <a:schemeClr val="tx1"/>
              </a:solidFill>
              <a:latin typeface="+mn-lt"/>
              <a:ea typeface="+mn-ea"/>
              <a:cs typeface="+mn-cs"/>
            </a:endParaRPr>
          </a:p>
          <a:p>
            <a:pPr marL="800100" lvl="3" indent="-228600">
              <a:buFontTx/>
              <a:buNone/>
            </a:pPr>
            <a:endParaRPr lang="en-US" baseline="0" dirty="0" smtClean="0"/>
          </a:p>
          <a:p>
            <a:pPr marL="4572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1479053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an example of a</a:t>
            </a:r>
            <a:r>
              <a:rPr lang="en-US" baseline="0" dirty="0" smtClean="0"/>
              <a:t> Bar chart</a:t>
            </a:r>
            <a:r>
              <a:rPr lang="en-US" dirty="0" smtClean="0"/>
              <a:t>. </a:t>
            </a:r>
            <a:r>
              <a:rPr lang="en-US" sz="1100" b="0" i="0" kern="1200" dirty="0" smtClean="0">
                <a:solidFill>
                  <a:schemeClr val="tx1"/>
                </a:solidFill>
                <a:latin typeface="+mn-lt"/>
                <a:ea typeface="+mn-ea"/>
                <a:cs typeface="+mn-cs"/>
              </a:rPr>
              <a:t>You</a:t>
            </a:r>
            <a:r>
              <a:rPr lang="en-US" sz="1100" b="0" i="0" kern="1200" baseline="0" dirty="0" smtClean="0">
                <a:solidFill>
                  <a:schemeClr val="tx1"/>
                </a:solidFill>
                <a:latin typeface="+mn-lt"/>
                <a:ea typeface="+mn-ea"/>
                <a:cs typeface="+mn-cs"/>
              </a:rPr>
              <a:t> learn how to create this type of chart in the next slide. </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132482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a:t>
            </a:r>
            <a:r>
              <a:rPr lang="en-US" baseline="0" dirty="0" smtClean="0"/>
              <a:t> create a Bar chart as a page in your application, first navigate to your application home page. Then click Create Page and perform the following steps:</a:t>
            </a:r>
          </a:p>
          <a:p>
            <a:pPr marL="457200" lvl="1" indent="-228600">
              <a:buFont typeface="+mj-lt"/>
              <a:buAutoNum type="arabicPeriod"/>
            </a:pPr>
            <a:r>
              <a:rPr lang="en-US" baseline="0" dirty="0" smtClean="0"/>
              <a:t>Select Chart and click Next.</a:t>
            </a:r>
          </a:p>
          <a:p>
            <a:pPr marL="457200" lvl="1" indent="-228600">
              <a:buFont typeface="+mj-lt"/>
              <a:buAutoNum type="arabicPeriod"/>
            </a:pPr>
            <a:r>
              <a:rPr lang="en-US" baseline="0" dirty="0" smtClean="0"/>
              <a:t>Select a chart type and click Next. In this example, select Bar.</a:t>
            </a:r>
          </a:p>
          <a:p>
            <a:pPr marL="457200" lvl="1" indent="-228600">
              <a:buFont typeface="+mj-lt"/>
              <a:buAutoNum type="arabicPeriod"/>
            </a:pPr>
            <a:r>
              <a:rPr lang="en-US" baseline="0" dirty="0" smtClean="0"/>
              <a:t>For Page and Region Attributes, specify a page name, accept the remaining defaults and click Next.</a:t>
            </a:r>
          </a:p>
          <a:p>
            <a:pPr marL="457200" lvl="1" indent="-228600">
              <a:buFont typeface="+mj-lt"/>
              <a:buAutoNum type="arabicPeriod"/>
            </a:pPr>
            <a:r>
              <a:rPr lang="en-US" baseline="0" dirty="0" smtClean="0"/>
              <a:t>Specify your navigation preference and click Next.</a:t>
            </a:r>
          </a:p>
          <a:p>
            <a:pPr marL="457200" lvl="1" indent="-228600">
              <a:buFont typeface="+mj-lt"/>
              <a:buAutoNum type="arabicPeriod"/>
            </a:pPr>
            <a:r>
              <a:rPr lang="en-US" baseline="0" dirty="0" smtClean="0"/>
              <a:t>For Source Type, select either Table or SQL Query. In the slide example, select SQL Query. Then, enter the SQL required to generate the chart series and click Next.</a:t>
            </a:r>
          </a:p>
          <a:p>
            <a:pPr marL="457200" lvl="1" indent="-228600">
              <a:buFont typeface="+mj-lt"/>
              <a:buAutoNum type="arabicPeriod"/>
            </a:pPr>
            <a:r>
              <a:rPr lang="en-US" baseline="0" dirty="0" smtClean="0"/>
              <a:t>For Column Mapping, </a:t>
            </a:r>
            <a:r>
              <a:rPr lang="en-US" sz="1050" b="0" i="0" kern="1200" dirty="0" smtClean="0">
                <a:solidFill>
                  <a:schemeClr val="tx1"/>
                </a:solidFill>
                <a:latin typeface="+mn-lt"/>
                <a:ea typeface="+mn-ea"/>
                <a:cs typeface="+mn-cs"/>
              </a:rPr>
              <a:t>the options that display will vary depending upon the chart type selected. For a pie chart</a:t>
            </a:r>
            <a:r>
              <a:rPr lang="en-US" baseline="0" dirty="0" smtClean="0"/>
              <a:t>:</a:t>
            </a:r>
          </a:p>
          <a:p>
            <a:pPr marL="800100" lvl="3" indent="-228600"/>
            <a:r>
              <a:rPr lang="en-US" baseline="0" dirty="0" smtClean="0"/>
              <a:t>Orientation: Select Vertical</a:t>
            </a:r>
          </a:p>
          <a:p>
            <a:pPr marL="800100" lvl="3" indent="-228600"/>
            <a:r>
              <a:rPr lang="en-US" baseline="0" dirty="0" smtClean="0"/>
              <a:t>Label Column: </a:t>
            </a:r>
            <a:r>
              <a:rPr lang="en-US" sz="900" b="0" i="0" kern="1200" dirty="0" smtClean="0">
                <a:solidFill>
                  <a:schemeClr val="tx1"/>
                </a:solidFill>
                <a:latin typeface="+mn-lt"/>
                <a:ea typeface="+mn-ea"/>
                <a:cs typeface="+mn-cs"/>
              </a:rPr>
              <a:t>Select the column name to be used for defining the label(s) of the x-axis on the chart. In the example,</a:t>
            </a:r>
            <a:r>
              <a:rPr lang="en-US" sz="900" b="0" i="0" kern="1200" baseline="0" dirty="0" smtClean="0">
                <a:solidFill>
                  <a:schemeClr val="tx1"/>
                </a:solidFill>
                <a:latin typeface="+mn-lt"/>
                <a:ea typeface="+mn-ea"/>
                <a:cs typeface="+mn-cs"/>
              </a:rPr>
              <a:t> select LABEL.</a:t>
            </a:r>
            <a:endParaRPr lang="en-US" sz="900" b="0" i="0" kern="1200" dirty="0" smtClean="0">
              <a:solidFill>
                <a:schemeClr val="tx1"/>
              </a:solidFill>
              <a:latin typeface="+mn-lt"/>
              <a:ea typeface="+mn-ea"/>
              <a:cs typeface="+mn-cs"/>
            </a:endParaRPr>
          </a:p>
          <a:p>
            <a:pPr marL="800100" lvl="3" indent="-228600"/>
            <a:r>
              <a:rPr lang="en-US" sz="900" b="0" i="0" kern="1200" baseline="0" dirty="0" smtClean="0">
                <a:solidFill>
                  <a:schemeClr val="tx1"/>
                </a:solidFill>
                <a:latin typeface="+mn-lt"/>
                <a:ea typeface="+mn-ea"/>
                <a:cs typeface="+mn-cs"/>
              </a:rPr>
              <a:t>Value Column: </a:t>
            </a:r>
            <a:r>
              <a:rPr lang="en-US" sz="900" b="0" i="0" kern="1200" dirty="0" smtClean="0">
                <a:solidFill>
                  <a:schemeClr val="tx1"/>
                </a:solidFill>
                <a:latin typeface="+mn-lt"/>
                <a:ea typeface="+mn-ea"/>
                <a:cs typeface="+mn-cs"/>
              </a:rPr>
              <a:t>Select the column name to be used for defining the value on this chart. In the example, select VALUE.</a:t>
            </a:r>
          </a:p>
          <a:p>
            <a:pPr marL="628650" lvl="2" indent="-228600">
              <a:buFontTx/>
              <a:buNone/>
            </a:pPr>
            <a:r>
              <a:rPr lang="en-US" sz="900" b="0" i="0" kern="1200" dirty="0" smtClean="0">
                <a:solidFill>
                  <a:schemeClr val="tx1"/>
                </a:solidFill>
                <a:latin typeface="+mn-lt"/>
                <a:ea typeface="+mn-ea"/>
                <a:cs typeface="+mn-cs"/>
              </a:rPr>
              <a:t>Then,</a:t>
            </a:r>
            <a:r>
              <a:rPr lang="en-US" sz="900" b="0" i="0" kern="1200" baseline="0" dirty="0" smtClean="0">
                <a:solidFill>
                  <a:schemeClr val="tx1"/>
                </a:solidFill>
                <a:latin typeface="+mn-lt"/>
                <a:ea typeface="+mn-ea"/>
                <a:cs typeface="+mn-cs"/>
              </a:rPr>
              <a:t> click Create. Your Bar chart is now created. You can click Save and then click Save and Run Page. If you want to make your Bar chart as</a:t>
            </a:r>
          </a:p>
          <a:p>
            <a:pPr marL="628650" lvl="2" indent="-228600">
              <a:buFontTx/>
              <a:buNone/>
            </a:pPr>
            <a:r>
              <a:rPr lang="en-US" sz="900" b="0" i="0" kern="1200" baseline="0" dirty="0" smtClean="0">
                <a:solidFill>
                  <a:schemeClr val="tx1"/>
                </a:solidFill>
                <a:latin typeface="+mn-lt"/>
                <a:ea typeface="+mn-ea"/>
                <a:cs typeface="+mn-cs"/>
              </a:rPr>
              <a:t>stacked, then, navigate to page designer. Under Rendering &gt; Regions, select your chart attributes. The attributes are displayed in the Property</a:t>
            </a:r>
          </a:p>
          <a:p>
            <a:pPr marL="628650" lvl="2" indent="-228600">
              <a:buFontTx/>
              <a:buNone/>
            </a:pPr>
            <a:r>
              <a:rPr lang="en-US" sz="900" b="0" i="0" kern="1200" baseline="0" dirty="0" smtClean="0">
                <a:solidFill>
                  <a:schemeClr val="tx1"/>
                </a:solidFill>
                <a:latin typeface="+mn-lt"/>
                <a:ea typeface="+mn-ea"/>
                <a:cs typeface="+mn-cs"/>
              </a:rPr>
              <a:t>Editor.  In the Property Editor, under Appearance, select Yes for Stack.</a:t>
            </a:r>
            <a:endParaRPr lang="en-US" sz="900" b="0" i="0" kern="1200" dirty="0" smtClean="0">
              <a:solidFill>
                <a:schemeClr val="tx1"/>
              </a:solidFill>
              <a:latin typeface="+mn-lt"/>
              <a:ea typeface="+mn-ea"/>
              <a:cs typeface="+mn-cs"/>
            </a:endParaRPr>
          </a:p>
          <a:p>
            <a:pPr marL="800100" lvl="3" indent="-228600">
              <a:buFontTx/>
              <a:buNone/>
            </a:pPr>
            <a:endParaRPr lang="en-US" baseline="0" dirty="0" smtClean="0"/>
          </a:p>
          <a:p>
            <a:pPr marL="4572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123933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an example of a</a:t>
            </a:r>
            <a:r>
              <a:rPr lang="en-US" baseline="0" dirty="0" smtClean="0"/>
              <a:t> Line chart</a:t>
            </a:r>
            <a:r>
              <a:rPr lang="en-US" dirty="0" smtClean="0"/>
              <a:t>. </a:t>
            </a:r>
            <a:r>
              <a:rPr lang="en-US" sz="1100" b="0" i="0" kern="1200" dirty="0" smtClean="0">
                <a:solidFill>
                  <a:schemeClr val="tx1"/>
                </a:solidFill>
                <a:latin typeface="+mn-lt"/>
                <a:ea typeface="+mn-ea"/>
                <a:cs typeface="+mn-cs"/>
              </a:rPr>
              <a:t>You</a:t>
            </a:r>
            <a:r>
              <a:rPr lang="en-US" sz="1100" b="0" i="0" kern="1200" baseline="0" dirty="0" smtClean="0">
                <a:solidFill>
                  <a:schemeClr val="tx1"/>
                </a:solidFill>
                <a:latin typeface="+mn-lt"/>
                <a:ea typeface="+mn-ea"/>
                <a:cs typeface="+mn-cs"/>
              </a:rPr>
              <a:t> learn how to create this type of chart in the next slide. </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1143067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smtClean="0">
                <a:solidFill>
                  <a:schemeClr val="bg1"/>
                </a:solidFill>
              </a:rPr>
              <a:t>Copyright © 201</a:t>
            </a:r>
            <a:r>
              <a:rPr lang="en-US" sz="800" dirty="0" smtClean="0">
                <a:solidFill>
                  <a:schemeClr val="bg1"/>
                </a:solidFill>
              </a:rPr>
              <a:t>7</a:t>
            </a:r>
            <a:r>
              <a:rPr sz="800" dirty="0" smtClean="0">
                <a:solidFill>
                  <a:schemeClr val="bg1"/>
                </a:solidFill>
              </a:rPr>
              <a:t> Oracle and/or its </a:t>
            </a:r>
            <a:r>
              <a:rPr sz="800" dirty="0">
                <a:solidFill>
                  <a:schemeClr val="bg1"/>
                </a:solidFill>
              </a:rPr>
              <a:t>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21.gif"/><Relationship Id="rId7"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1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39.gif"/><Relationship Id="rId7"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40.gi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15.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1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1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gif"/></Relationships>
</file>

<file path=ppt/slides/_rels/slide1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2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6.gif"/></Relationships>
</file>

<file path=ppt/slides/_rels/slide2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s>
</file>

<file path=ppt/slides/_rels/slide2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2.gif"/></Relationships>
</file>

<file path=ppt/slides/_rels/slide2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4.gif"/></Relationships>
</file>

<file path=ppt/slides/_rels/slide2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8.gif"/><Relationship Id="rId5" Type="http://schemas.openxmlformats.org/officeDocument/2006/relationships/image" Target="../media/image77.gif"/><Relationship Id="rId4" Type="http://schemas.openxmlformats.org/officeDocument/2006/relationships/image" Target="../media/image76.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1.gif"/><Relationship Id="rId7"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a Line Chart: Steps</a:t>
            </a:r>
            <a:endParaRPr lang="en-US" b="1" dirty="0"/>
          </a:p>
        </p:txBody>
      </p:sp>
      <p:pic>
        <p:nvPicPr>
          <p:cNvPr id="5" name="Picture 4" descr="9b.gif"/>
          <p:cNvPicPr>
            <a:picLocks noChangeAspect="1"/>
          </p:cNvPicPr>
          <p:nvPr/>
        </p:nvPicPr>
        <p:blipFill>
          <a:blip r:embed="rId3" cstate="print"/>
          <a:stretch>
            <a:fillRect/>
          </a:stretch>
        </p:blipFill>
        <p:spPr>
          <a:xfrm>
            <a:off x="912812" y="1066800"/>
            <a:ext cx="2895600" cy="3070860"/>
          </a:xfrm>
          <a:prstGeom prst="rect">
            <a:avLst/>
          </a:prstGeom>
          <a:ln>
            <a:solidFill>
              <a:schemeClr val="tx1"/>
            </a:solidFill>
          </a:ln>
        </p:spPr>
      </p:pic>
      <p:pic>
        <p:nvPicPr>
          <p:cNvPr id="7" name="Picture 6" descr="9d.gif"/>
          <p:cNvPicPr>
            <a:picLocks noChangeAspect="1"/>
          </p:cNvPicPr>
          <p:nvPr/>
        </p:nvPicPr>
        <p:blipFill>
          <a:blip r:embed="rId4" cstate="print"/>
          <a:stretch>
            <a:fillRect/>
          </a:stretch>
        </p:blipFill>
        <p:spPr>
          <a:xfrm>
            <a:off x="3960812" y="2590800"/>
            <a:ext cx="3649980" cy="1135380"/>
          </a:xfrm>
          <a:prstGeom prst="rect">
            <a:avLst/>
          </a:prstGeom>
          <a:ln>
            <a:solidFill>
              <a:schemeClr val="tx1"/>
            </a:solidFill>
          </a:ln>
        </p:spPr>
      </p:pic>
      <p:sp>
        <p:nvSpPr>
          <p:cNvPr id="10" name="Oval 144"/>
          <p:cNvSpPr>
            <a:spLocks noChangeArrowheads="1"/>
          </p:cNvSpPr>
          <p:nvPr/>
        </p:nvSpPr>
        <p:spPr bwMode="blackWhite">
          <a:xfrm>
            <a:off x="7604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4" name="Oval 144"/>
          <p:cNvSpPr>
            <a:spLocks noChangeArrowheads="1"/>
          </p:cNvSpPr>
          <p:nvPr/>
        </p:nvSpPr>
        <p:spPr bwMode="blackWhite">
          <a:xfrm>
            <a:off x="4037012" y="2590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pic>
        <p:nvPicPr>
          <p:cNvPr id="25" name="Picture 24" descr="Snap47.gif"/>
          <p:cNvPicPr>
            <a:picLocks noChangeAspect="1"/>
          </p:cNvPicPr>
          <p:nvPr/>
        </p:nvPicPr>
        <p:blipFill>
          <a:blip r:embed="rId5" cstate="print"/>
          <a:stretch>
            <a:fillRect/>
          </a:stretch>
        </p:blipFill>
        <p:spPr>
          <a:xfrm>
            <a:off x="4341812" y="1066800"/>
            <a:ext cx="1307592" cy="1325880"/>
          </a:xfrm>
          <a:prstGeom prst="rect">
            <a:avLst/>
          </a:prstGeom>
          <a:ln>
            <a:solidFill>
              <a:schemeClr val="tx1"/>
            </a:solidFill>
          </a:ln>
        </p:spPr>
      </p:pic>
      <p:sp>
        <p:nvSpPr>
          <p:cNvPr id="26" name="Oval 144"/>
          <p:cNvSpPr>
            <a:spLocks noChangeArrowheads="1"/>
          </p:cNvSpPr>
          <p:nvPr/>
        </p:nvSpPr>
        <p:spPr bwMode="blackWhite">
          <a:xfrm>
            <a:off x="5561012" y="99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27" name="Picture 26" descr="Snap48.gif"/>
          <p:cNvPicPr>
            <a:picLocks noChangeAspect="1"/>
          </p:cNvPicPr>
          <p:nvPr/>
        </p:nvPicPr>
        <p:blipFill>
          <a:blip r:embed="rId6" cstate="print"/>
          <a:stretch>
            <a:fillRect/>
          </a:stretch>
        </p:blipFill>
        <p:spPr>
          <a:xfrm>
            <a:off x="6323012" y="1066800"/>
            <a:ext cx="2849880" cy="1424940"/>
          </a:xfrm>
          <a:prstGeom prst="rect">
            <a:avLst/>
          </a:prstGeom>
          <a:ln>
            <a:solidFill>
              <a:schemeClr val="tx1"/>
            </a:solidFill>
          </a:ln>
        </p:spPr>
      </p:pic>
      <p:sp>
        <p:nvSpPr>
          <p:cNvPr id="28" name="Oval 144"/>
          <p:cNvSpPr>
            <a:spLocks noChangeArrowheads="1"/>
          </p:cNvSpPr>
          <p:nvPr/>
        </p:nvSpPr>
        <p:spPr bwMode="blackWhite">
          <a:xfrm>
            <a:off x="9066212" y="99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pic>
        <p:nvPicPr>
          <p:cNvPr id="29" name="Picture 28" descr="Snap50.gif"/>
          <p:cNvPicPr>
            <a:picLocks noChangeAspect="1"/>
          </p:cNvPicPr>
          <p:nvPr/>
        </p:nvPicPr>
        <p:blipFill>
          <a:blip r:embed="rId7" cstate="print"/>
          <a:stretch>
            <a:fillRect/>
          </a:stretch>
        </p:blipFill>
        <p:spPr>
          <a:xfrm>
            <a:off x="912812" y="4343400"/>
            <a:ext cx="3467100" cy="1623060"/>
          </a:xfrm>
          <a:prstGeom prst="rect">
            <a:avLst/>
          </a:prstGeom>
          <a:ln>
            <a:solidFill>
              <a:schemeClr val="tx1"/>
            </a:solidFill>
          </a:ln>
        </p:spPr>
      </p:pic>
      <p:sp>
        <p:nvSpPr>
          <p:cNvPr id="30" name="Oval 144"/>
          <p:cNvSpPr>
            <a:spLocks noChangeArrowheads="1"/>
          </p:cNvSpPr>
          <p:nvPr/>
        </p:nvSpPr>
        <p:spPr bwMode="blackWhite">
          <a:xfrm>
            <a:off x="684212" y="4343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pic>
        <p:nvPicPr>
          <p:cNvPr id="31" name="Picture 30" descr="Snap51.gif"/>
          <p:cNvPicPr>
            <a:picLocks noChangeAspect="1"/>
          </p:cNvPicPr>
          <p:nvPr/>
        </p:nvPicPr>
        <p:blipFill>
          <a:blip r:embed="rId8" cstate="print"/>
          <a:stretch>
            <a:fillRect/>
          </a:stretch>
        </p:blipFill>
        <p:spPr>
          <a:xfrm>
            <a:off x="6627812" y="3810000"/>
            <a:ext cx="3559302" cy="2544318"/>
          </a:xfrm>
          <a:prstGeom prst="rect">
            <a:avLst/>
          </a:prstGeom>
          <a:ln>
            <a:solidFill>
              <a:schemeClr val="tx1"/>
            </a:solidFill>
          </a:ln>
        </p:spPr>
      </p:pic>
      <p:sp>
        <p:nvSpPr>
          <p:cNvPr id="32" name="Oval 144"/>
          <p:cNvSpPr>
            <a:spLocks noChangeArrowheads="1"/>
          </p:cNvSpPr>
          <p:nvPr/>
        </p:nvSpPr>
        <p:spPr bwMode="blackWhite">
          <a:xfrm>
            <a:off x="6475412" y="4191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Charts: Pie Chart</a:t>
            </a:r>
            <a:endParaRPr lang="en-US" b="1" dirty="0"/>
          </a:p>
        </p:txBody>
      </p:sp>
      <p:pic>
        <p:nvPicPr>
          <p:cNvPr id="5" name="Picture 4" descr="9.GIF"/>
          <p:cNvPicPr>
            <a:picLocks noChangeAspect="1"/>
          </p:cNvPicPr>
          <p:nvPr/>
        </p:nvPicPr>
        <p:blipFill>
          <a:blip r:embed="rId3" cstate="print"/>
          <a:stretch>
            <a:fillRect/>
          </a:stretch>
        </p:blipFill>
        <p:spPr>
          <a:xfrm>
            <a:off x="1979612" y="1371600"/>
            <a:ext cx="5000625" cy="4010025"/>
          </a:xfrm>
          <a:prstGeom prst="rect">
            <a:avLst/>
          </a:prstGeom>
          <a:ln>
            <a:solidFill>
              <a:schemeClr val="tx1"/>
            </a:solidFill>
          </a:ln>
        </p:spPr>
      </p:pic>
      <p:pic>
        <p:nvPicPr>
          <p:cNvPr id="6" name="Picture 5" descr="9_1.GIF"/>
          <p:cNvPicPr>
            <a:picLocks noChangeAspect="1"/>
          </p:cNvPicPr>
          <p:nvPr/>
        </p:nvPicPr>
        <p:blipFill>
          <a:blip r:embed="rId4" cstate="print"/>
          <a:stretch>
            <a:fillRect/>
          </a:stretch>
        </p:blipFill>
        <p:spPr>
          <a:xfrm>
            <a:off x="7694612" y="2514600"/>
            <a:ext cx="2194560" cy="1453896"/>
          </a:xfrm>
          <a:prstGeom prst="rect">
            <a:avLst/>
          </a:prstGeom>
          <a:ln>
            <a:solidFill>
              <a:schemeClr val="tx1"/>
            </a:solidFill>
          </a:ln>
        </p:spPr>
      </p:pic>
      <p:sp>
        <p:nvSpPr>
          <p:cNvPr id="7" name="Rectangle 6"/>
          <p:cNvSpPr/>
          <p:nvPr/>
        </p:nvSpPr>
        <p:spPr>
          <a:xfrm>
            <a:off x="7313612" y="4495800"/>
            <a:ext cx="38862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SQL query used for the chart series</a:t>
            </a:r>
            <a:endParaRPr lang="en-US" b="1" dirty="0">
              <a:solidFill>
                <a:srgbClr val="FF0000"/>
              </a:solidFill>
              <a:latin typeface="LavosHandy™" pitchFamily="66" charset="0"/>
            </a:endParaRPr>
          </a:p>
        </p:txBody>
      </p:sp>
      <p:cxnSp>
        <p:nvCxnSpPr>
          <p:cNvPr id="8" name="Curved Connector 74"/>
          <p:cNvCxnSpPr>
            <a:cxnSpLocks noChangeShapeType="1"/>
          </p:cNvCxnSpPr>
          <p:nvPr/>
        </p:nvCxnSpPr>
        <p:spPr bwMode="auto">
          <a:xfrm rot="16200000" flipV="1">
            <a:off x="8799513" y="4000501"/>
            <a:ext cx="533399" cy="457200"/>
          </a:xfrm>
          <a:prstGeom prst="curvedConnector3">
            <a:avLst>
              <a:gd name="adj1" fmla="val 50000"/>
            </a:avLst>
          </a:prstGeom>
          <a:noFill/>
          <a:ln w="28575" algn="ctr">
            <a:solidFill>
              <a:schemeClr val="tx1"/>
            </a:solidFill>
            <a:round/>
            <a:headEnd/>
            <a:tailEnd type="triangle" w="lg" len="lg"/>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06400"/>
            <a:ext cx="10668000" cy="279400"/>
          </a:xfrm>
        </p:spPr>
        <p:txBody>
          <a:bodyPr/>
          <a:lstStyle/>
          <a:p>
            <a:r>
              <a:rPr lang="en-US" b="1" dirty="0" smtClean="0"/>
              <a:t>Creating a Pie Chart: Steps</a:t>
            </a:r>
            <a:endParaRPr lang="en-US" b="1" dirty="0"/>
          </a:p>
        </p:txBody>
      </p:sp>
      <p:pic>
        <p:nvPicPr>
          <p:cNvPr id="7" name="Picture 6" descr="9a.gif"/>
          <p:cNvPicPr>
            <a:picLocks noChangeAspect="1"/>
          </p:cNvPicPr>
          <p:nvPr/>
        </p:nvPicPr>
        <p:blipFill>
          <a:blip r:embed="rId3" cstate="print"/>
          <a:stretch>
            <a:fillRect/>
          </a:stretch>
        </p:blipFill>
        <p:spPr>
          <a:xfrm>
            <a:off x="4113212" y="1066800"/>
            <a:ext cx="2895600" cy="1844040"/>
          </a:xfrm>
          <a:prstGeom prst="rect">
            <a:avLst/>
          </a:prstGeom>
          <a:ln>
            <a:solidFill>
              <a:schemeClr val="tx1"/>
            </a:solidFill>
          </a:ln>
        </p:spPr>
      </p:pic>
      <p:pic>
        <p:nvPicPr>
          <p:cNvPr id="8" name="Picture 7" descr="9b.gif"/>
          <p:cNvPicPr>
            <a:picLocks noChangeAspect="1"/>
          </p:cNvPicPr>
          <p:nvPr/>
        </p:nvPicPr>
        <p:blipFill>
          <a:blip r:embed="rId4" cstate="print"/>
          <a:stretch>
            <a:fillRect/>
          </a:stretch>
        </p:blipFill>
        <p:spPr>
          <a:xfrm>
            <a:off x="912812" y="1066800"/>
            <a:ext cx="2895600" cy="3070860"/>
          </a:xfrm>
          <a:prstGeom prst="rect">
            <a:avLst/>
          </a:prstGeom>
          <a:ln>
            <a:solidFill>
              <a:schemeClr val="tx1"/>
            </a:solidFill>
          </a:ln>
        </p:spPr>
      </p:pic>
      <p:pic>
        <p:nvPicPr>
          <p:cNvPr id="9" name="Picture 8" descr="9c.gif"/>
          <p:cNvPicPr>
            <a:picLocks noChangeAspect="1"/>
          </p:cNvPicPr>
          <p:nvPr/>
        </p:nvPicPr>
        <p:blipFill>
          <a:blip r:embed="rId5" cstate="print"/>
          <a:stretch>
            <a:fillRect/>
          </a:stretch>
        </p:blipFill>
        <p:spPr>
          <a:xfrm>
            <a:off x="7466012" y="1066800"/>
            <a:ext cx="2910840" cy="1866900"/>
          </a:xfrm>
          <a:prstGeom prst="rect">
            <a:avLst/>
          </a:prstGeom>
          <a:ln>
            <a:solidFill>
              <a:schemeClr val="tx1"/>
            </a:solidFill>
          </a:ln>
        </p:spPr>
      </p:pic>
      <p:pic>
        <p:nvPicPr>
          <p:cNvPr id="10" name="Picture 9" descr="9d.gif"/>
          <p:cNvPicPr>
            <a:picLocks noChangeAspect="1"/>
          </p:cNvPicPr>
          <p:nvPr/>
        </p:nvPicPr>
        <p:blipFill>
          <a:blip r:embed="rId6" cstate="print"/>
          <a:stretch>
            <a:fillRect/>
          </a:stretch>
        </p:blipFill>
        <p:spPr>
          <a:xfrm>
            <a:off x="912812" y="4343400"/>
            <a:ext cx="3649980" cy="1135380"/>
          </a:xfrm>
          <a:prstGeom prst="rect">
            <a:avLst/>
          </a:prstGeom>
          <a:ln>
            <a:solidFill>
              <a:schemeClr val="tx1"/>
            </a:solidFill>
          </a:ln>
        </p:spPr>
      </p:pic>
      <p:pic>
        <p:nvPicPr>
          <p:cNvPr id="11" name="Picture 10" descr="9e.gif"/>
          <p:cNvPicPr>
            <a:picLocks noChangeAspect="1"/>
          </p:cNvPicPr>
          <p:nvPr/>
        </p:nvPicPr>
        <p:blipFill>
          <a:blip r:embed="rId7" cstate="print"/>
          <a:stretch>
            <a:fillRect/>
          </a:stretch>
        </p:blipFill>
        <p:spPr>
          <a:xfrm>
            <a:off x="4799012" y="3124200"/>
            <a:ext cx="2308860" cy="2499360"/>
          </a:xfrm>
          <a:prstGeom prst="rect">
            <a:avLst/>
          </a:prstGeom>
          <a:ln>
            <a:solidFill>
              <a:schemeClr val="tx1"/>
            </a:solidFill>
          </a:ln>
        </p:spPr>
      </p:pic>
      <p:pic>
        <p:nvPicPr>
          <p:cNvPr id="12" name="Picture 11" descr="9f.gif"/>
          <p:cNvPicPr>
            <a:picLocks noChangeAspect="1"/>
          </p:cNvPicPr>
          <p:nvPr/>
        </p:nvPicPr>
        <p:blipFill>
          <a:blip r:embed="rId8" cstate="print"/>
          <a:stretch>
            <a:fillRect/>
          </a:stretch>
        </p:blipFill>
        <p:spPr>
          <a:xfrm>
            <a:off x="7466012" y="3124200"/>
            <a:ext cx="3703320" cy="2849880"/>
          </a:xfrm>
          <a:prstGeom prst="rect">
            <a:avLst/>
          </a:prstGeom>
          <a:ln>
            <a:solidFill>
              <a:schemeClr val="tx1"/>
            </a:solidFill>
          </a:ln>
        </p:spPr>
      </p:pic>
      <p:sp>
        <p:nvSpPr>
          <p:cNvPr id="13" name="Oval 144"/>
          <p:cNvSpPr>
            <a:spLocks noChangeArrowheads="1"/>
          </p:cNvSpPr>
          <p:nvPr/>
        </p:nvSpPr>
        <p:spPr bwMode="blackWhite">
          <a:xfrm>
            <a:off x="7604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4" name="Oval 144"/>
          <p:cNvSpPr>
            <a:spLocks noChangeArrowheads="1"/>
          </p:cNvSpPr>
          <p:nvPr/>
        </p:nvSpPr>
        <p:spPr bwMode="blackWhite">
          <a:xfrm>
            <a:off x="39608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5" name="Oval 144"/>
          <p:cNvSpPr>
            <a:spLocks noChangeArrowheads="1"/>
          </p:cNvSpPr>
          <p:nvPr/>
        </p:nvSpPr>
        <p:spPr bwMode="blackWhite">
          <a:xfrm>
            <a:off x="73136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6" name="Oval 144"/>
          <p:cNvSpPr>
            <a:spLocks noChangeArrowheads="1"/>
          </p:cNvSpPr>
          <p:nvPr/>
        </p:nvSpPr>
        <p:spPr bwMode="blackWhite">
          <a:xfrm>
            <a:off x="912812" y="525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7" name="Oval 144"/>
          <p:cNvSpPr>
            <a:spLocks noChangeArrowheads="1"/>
          </p:cNvSpPr>
          <p:nvPr/>
        </p:nvSpPr>
        <p:spPr bwMode="blackWhite">
          <a:xfrm>
            <a:off x="4570412" y="556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8" name="Oval 144"/>
          <p:cNvSpPr>
            <a:spLocks noChangeArrowheads="1"/>
          </p:cNvSpPr>
          <p:nvPr/>
        </p:nvSpPr>
        <p:spPr bwMode="blackWhite">
          <a:xfrm>
            <a:off x="7313612" y="5029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Altering the Display of a Pie Chart</a:t>
            </a:r>
            <a:endParaRPr lang="en-US" b="1" dirty="0"/>
          </a:p>
        </p:txBody>
      </p:sp>
      <p:sp>
        <p:nvSpPr>
          <p:cNvPr id="10" name="Rectangle 9"/>
          <p:cNvSpPr/>
          <p:nvPr/>
        </p:nvSpPr>
        <p:spPr>
          <a:xfrm>
            <a:off x="7618412" y="1447800"/>
            <a:ext cx="3048000" cy="597856"/>
          </a:xfrm>
          <a:prstGeom prst="rect">
            <a:avLst/>
          </a:prstGeom>
        </p:spPr>
        <p:txBody>
          <a:bodyPr wrap="square">
            <a:spAutoFit/>
          </a:bodyPr>
          <a:lstStyle/>
          <a:p>
            <a:pPr>
              <a:lnSpc>
                <a:spcPct val="90000"/>
              </a:lnSpc>
            </a:pPr>
            <a:r>
              <a:rPr lang="en-US" b="1" dirty="0" smtClean="0">
                <a:solidFill>
                  <a:srgbClr val="000000"/>
                </a:solidFill>
                <a:latin typeface="LavosHandy™" pitchFamily="66" charset="0"/>
              </a:rPr>
              <a:t>Specify the maximum width of the chart in pixels</a:t>
            </a:r>
            <a:endParaRPr lang="en-US" b="1" dirty="0">
              <a:solidFill>
                <a:srgbClr val="000000"/>
              </a:solidFill>
              <a:latin typeface="LavosHandy™" pitchFamily="66" charset="0"/>
            </a:endParaRPr>
          </a:p>
        </p:txBody>
      </p:sp>
      <p:sp>
        <p:nvSpPr>
          <p:cNvPr id="11" name="Rectangle 10"/>
          <p:cNvSpPr/>
          <p:nvPr/>
        </p:nvSpPr>
        <p:spPr>
          <a:xfrm>
            <a:off x="7694612" y="4038600"/>
            <a:ext cx="3352800" cy="597856"/>
          </a:xfrm>
          <a:prstGeom prst="rect">
            <a:avLst/>
          </a:prstGeom>
        </p:spPr>
        <p:txBody>
          <a:bodyPr wrap="square">
            <a:spAutoFit/>
          </a:bodyPr>
          <a:lstStyle/>
          <a:p>
            <a:pPr>
              <a:lnSpc>
                <a:spcPct val="90000"/>
              </a:lnSpc>
            </a:pPr>
            <a:r>
              <a:rPr lang="en-US" b="1" dirty="0" smtClean="0">
                <a:solidFill>
                  <a:srgbClr val="000000"/>
                </a:solidFill>
                <a:latin typeface="LavosHandy™" pitchFamily="66" charset="0"/>
              </a:rPr>
              <a:t>Specify the effect applied when a pie is selected in the chart</a:t>
            </a:r>
            <a:endParaRPr lang="en-US" b="1" dirty="0">
              <a:solidFill>
                <a:srgbClr val="000000"/>
              </a:solidFill>
              <a:latin typeface="LavosHandy™" pitchFamily="66" charset="0"/>
            </a:endParaRPr>
          </a:p>
        </p:txBody>
      </p:sp>
      <p:pic>
        <p:nvPicPr>
          <p:cNvPr id="12" name="Picture 11" descr="Snap77.gif"/>
          <p:cNvPicPr>
            <a:picLocks noChangeAspect="1"/>
          </p:cNvPicPr>
          <p:nvPr/>
        </p:nvPicPr>
        <p:blipFill>
          <a:blip r:embed="rId3" cstate="print"/>
          <a:stretch>
            <a:fillRect/>
          </a:stretch>
        </p:blipFill>
        <p:spPr>
          <a:xfrm>
            <a:off x="684212" y="1371600"/>
            <a:ext cx="6438900" cy="4533900"/>
          </a:xfrm>
          <a:prstGeom prst="rect">
            <a:avLst/>
          </a:prstGeom>
          <a:ln>
            <a:solidFill>
              <a:schemeClr val="tx1"/>
            </a:solidFill>
          </a:ln>
        </p:spPr>
      </p:pic>
      <p:sp>
        <p:nvSpPr>
          <p:cNvPr id="13" name="Rectangle 12"/>
          <p:cNvSpPr/>
          <p:nvPr/>
        </p:nvSpPr>
        <p:spPr>
          <a:xfrm>
            <a:off x="7542212" y="2667000"/>
            <a:ext cx="3352800" cy="847155"/>
          </a:xfrm>
          <a:prstGeom prst="rect">
            <a:avLst/>
          </a:prstGeom>
        </p:spPr>
        <p:txBody>
          <a:bodyPr wrap="square">
            <a:spAutoFit/>
          </a:bodyPr>
          <a:lstStyle/>
          <a:p>
            <a:pPr>
              <a:lnSpc>
                <a:spcPct val="90000"/>
              </a:lnSpc>
            </a:pPr>
            <a:r>
              <a:rPr lang="en-US" b="1" dirty="0" smtClean="0">
                <a:solidFill>
                  <a:srgbClr val="000000"/>
                </a:solidFill>
                <a:latin typeface="LavosHandy™" pitchFamily="66" charset="0"/>
              </a:rPr>
              <a:t>Select the behavior to be applied when hovering over data items on the chart.</a:t>
            </a:r>
            <a:endParaRPr lang="en-US" b="1" dirty="0">
              <a:solidFill>
                <a:srgbClr val="000000"/>
              </a:solidFill>
              <a:latin typeface="LavosHandy™" pitchFamily="66" charset="0"/>
            </a:endParaRPr>
          </a:p>
        </p:txBody>
      </p:sp>
      <p:sp>
        <p:nvSpPr>
          <p:cNvPr id="14" name="Rectangle 13"/>
          <p:cNvSpPr/>
          <p:nvPr/>
        </p:nvSpPr>
        <p:spPr>
          <a:xfrm>
            <a:off x="7770812" y="5181600"/>
            <a:ext cx="3352800" cy="847155"/>
          </a:xfrm>
          <a:prstGeom prst="rect">
            <a:avLst/>
          </a:prstGeom>
        </p:spPr>
        <p:txBody>
          <a:bodyPr wrap="square">
            <a:spAutoFit/>
          </a:bodyPr>
          <a:lstStyle/>
          <a:p>
            <a:pPr>
              <a:lnSpc>
                <a:spcPct val="90000"/>
              </a:lnSpc>
            </a:pPr>
            <a:r>
              <a:rPr lang="en-US" b="1" dirty="0" smtClean="0">
                <a:solidFill>
                  <a:srgbClr val="000000"/>
                </a:solidFill>
                <a:latin typeface="LavosHandy™" pitchFamily="66" charset="0"/>
              </a:rPr>
              <a:t>Select the hide and show behavior that is performed when clicking on a legend item</a:t>
            </a:r>
            <a:endParaRPr lang="en-US" b="1" dirty="0">
              <a:solidFill>
                <a:srgbClr val="000000"/>
              </a:solidFill>
              <a:latin typeface="LavosHandy™" pitchFamily="66" charset="0"/>
            </a:endParaRPr>
          </a:p>
        </p:txBody>
      </p:sp>
      <p:cxnSp>
        <p:nvCxnSpPr>
          <p:cNvPr id="26" name="Curved Connector 25"/>
          <p:cNvCxnSpPr/>
          <p:nvPr/>
        </p:nvCxnSpPr>
        <p:spPr>
          <a:xfrm rot="10800000" flipV="1">
            <a:off x="6627812" y="1752600"/>
            <a:ext cx="1066800" cy="457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0800000" flipV="1">
            <a:off x="6094412" y="3048000"/>
            <a:ext cx="14478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1" idx="1"/>
          </p:cNvCxnSpPr>
          <p:nvPr/>
        </p:nvCxnSpPr>
        <p:spPr>
          <a:xfrm rot="10800000">
            <a:off x="7008812" y="4114800"/>
            <a:ext cx="685800" cy="222728"/>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flipV="1">
            <a:off x="7085012" y="5486400"/>
            <a:ext cx="7620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Range Chart: Example</a:t>
            </a:r>
            <a:endParaRPr lang="en-US" b="1" dirty="0"/>
          </a:p>
        </p:txBody>
      </p:sp>
      <p:pic>
        <p:nvPicPr>
          <p:cNvPr id="19" name="Picture 18" descr="8.GIF"/>
          <p:cNvPicPr>
            <a:picLocks noChangeAspect="1"/>
          </p:cNvPicPr>
          <p:nvPr/>
        </p:nvPicPr>
        <p:blipFill>
          <a:blip r:embed="rId3" cstate="print"/>
          <a:stretch>
            <a:fillRect/>
          </a:stretch>
        </p:blipFill>
        <p:spPr>
          <a:xfrm>
            <a:off x="836612" y="1143000"/>
            <a:ext cx="4648200" cy="3939540"/>
          </a:xfrm>
          <a:prstGeom prst="rect">
            <a:avLst/>
          </a:prstGeom>
          <a:ln>
            <a:solidFill>
              <a:schemeClr val="tx1"/>
            </a:solidFill>
          </a:ln>
        </p:spPr>
      </p:pic>
      <p:pic>
        <p:nvPicPr>
          <p:cNvPr id="20" name="Picture 19" descr="8g1.gif"/>
          <p:cNvPicPr>
            <a:picLocks noChangeAspect="1"/>
          </p:cNvPicPr>
          <p:nvPr/>
        </p:nvPicPr>
        <p:blipFill>
          <a:blip r:embed="rId4" cstate="print"/>
          <a:stretch>
            <a:fillRect/>
          </a:stretch>
        </p:blipFill>
        <p:spPr>
          <a:xfrm>
            <a:off x="8456612" y="3200400"/>
            <a:ext cx="3182112" cy="1060704"/>
          </a:xfrm>
          <a:prstGeom prst="rect">
            <a:avLst/>
          </a:prstGeom>
          <a:ln>
            <a:solidFill>
              <a:schemeClr val="tx1"/>
            </a:solidFill>
          </a:ln>
        </p:spPr>
      </p:pic>
      <p:pic>
        <p:nvPicPr>
          <p:cNvPr id="24" name="Picture 23" descr="Snap82.gif"/>
          <p:cNvPicPr>
            <a:picLocks noChangeAspect="1"/>
          </p:cNvPicPr>
          <p:nvPr/>
        </p:nvPicPr>
        <p:blipFill>
          <a:blip r:embed="rId5" cstate="print"/>
          <a:stretch>
            <a:fillRect/>
          </a:stretch>
        </p:blipFill>
        <p:spPr>
          <a:xfrm>
            <a:off x="5789612" y="1143000"/>
            <a:ext cx="2506980" cy="4472940"/>
          </a:xfrm>
          <a:prstGeom prst="rect">
            <a:avLst/>
          </a:prstGeom>
          <a:ln>
            <a:solidFill>
              <a:schemeClr val="tx1"/>
            </a:solidFill>
          </a:ln>
        </p:spPr>
      </p:pic>
      <p:sp>
        <p:nvSpPr>
          <p:cNvPr id="25" name="Rectangle 24"/>
          <p:cNvSpPr/>
          <p:nvPr/>
        </p:nvSpPr>
        <p:spPr>
          <a:xfrm>
            <a:off x="8456612" y="4800600"/>
            <a:ext cx="30480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SQL query used for the chart</a:t>
            </a:r>
            <a:endParaRPr lang="en-US" b="1" dirty="0">
              <a:solidFill>
                <a:srgbClr val="FF0000"/>
              </a:solidFill>
              <a:latin typeface="LavosHandy™" pitchFamily="66" charset="0"/>
            </a:endParaRPr>
          </a:p>
        </p:txBody>
      </p:sp>
      <p:cxnSp>
        <p:nvCxnSpPr>
          <p:cNvPr id="26" name="Curved Connector 74"/>
          <p:cNvCxnSpPr>
            <a:cxnSpLocks noChangeShapeType="1"/>
          </p:cNvCxnSpPr>
          <p:nvPr/>
        </p:nvCxnSpPr>
        <p:spPr bwMode="auto">
          <a:xfrm rot="16200000" flipV="1">
            <a:off x="9409112" y="4305299"/>
            <a:ext cx="533399" cy="457200"/>
          </a:xfrm>
          <a:prstGeom prst="curvedConnector3">
            <a:avLst>
              <a:gd name="adj1" fmla="val 50000"/>
            </a:avLst>
          </a:prstGeom>
          <a:noFill/>
          <a:ln w="28575" algn="ctr">
            <a:solidFill>
              <a:schemeClr val="tx1"/>
            </a:solidFill>
            <a:round/>
            <a:headEnd/>
            <a:tailEnd type="triangle" w="lg" len="lg"/>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Range Chart: Steps</a:t>
            </a:r>
            <a:endParaRPr lang="en-US" b="1" dirty="0"/>
          </a:p>
        </p:txBody>
      </p:sp>
      <p:pic>
        <p:nvPicPr>
          <p:cNvPr id="8" name="Picture 7" descr="8a.gif"/>
          <p:cNvPicPr>
            <a:picLocks noChangeAspect="1"/>
          </p:cNvPicPr>
          <p:nvPr/>
        </p:nvPicPr>
        <p:blipFill>
          <a:blip r:embed="rId3" cstate="print"/>
          <a:stretch>
            <a:fillRect/>
          </a:stretch>
        </p:blipFill>
        <p:spPr>
          <a:xfrm>
            <a:off x="989012" y="1143000"/>
            <a:ext cx="2689860" cy="1798320"/>
          </a:xfrm>
          <a:prstGeom prst="rect">
            <a:avLst/>
          </a:prstGeom>
          <a:ln>
            <a:solidFill>
              <a:schemeClr val="tx1"/>
            </a:solidFill>
          </a:ln>
        </p:spPr>
      </p:pic>
      <p:pic>
        <p:nvPicPr>
          <p:cNvPr id="9" name="Picture 8" descr="8b.gif"/>
          <p:cNvPicPr>
            <a:picLocks noChangeAspect="1"/>
          </p:cNvPicPr>
          <p:nvPr/>
        </p:nvPicPr>
        <p:blipFill>
          <a:blip r:embed="rId4" cstate="print"/>
          <a:stretch>
            <a:fillRect/>
          </a:stretch>
        </p:blipFill>
        <p:spPr>
          <a:xfrm>
            <a:off x="3960812" y="1143000"/>
            <a:ext cx="2674620" cy="2148840"/>
          </a:xfrm>
          <a:prstGeom prst="rect">
            <a:avLst/>
          </a:prstGeom>
          <a:ln>
            <a:solidFill>
              <a:schemeClr val="tx1"/>
            </a:solidFill>
          </a:ln>
        </p:spPr>
      </p:pic>
      <p:pic>
        <p:nvPicPr>
          <p:cNvPr id="11" name="Picture 10" descr="8c.gif"/>
          <p:cNvPicPr>
            <a:picLocks noChangeAspect="1"/>
          </p:cNvPicPr>
          <p:nvPr/>
        </p:nvPicPr>
        <p:blipFill>
          <a:blip r:embed="rId5" cstate="print"/>
          <a:stretch>
            <a:fillRect/>
          </a:stretch>
        </p:blipFill>
        <p:spPr>
          <a:xfrm>
            <a:off x="6856412" y="1143000"/>
            <a:ext cx="3665220" cy="1173480"/>
          </a:xfrm>
          <a:prstGeom prst="rect">
            <a:avLst/>
          </a:prstGeom>
          <a:ln>
            <a:solidFill>
              <a:schemeClr val="tx1"/>
            </a:solidFill>
          </a:ln>
        </p:spPr>
      </p:pic>
      <p:pic>
        <p:nvPicPr>
          <p:cNvPr id="12" name="Picture 11" descr="8d.gif"/>
          <p:cNvPicPr>
            <a:picLocks noChangeAspect="1"/>
          </p:cNvPicPr>
          <p:nvPr/>
        </p:nvPicPr>
        <p:blipFill>
          <a:blip r:embed="rId6" cstate="print"/>
          <a:stretch>
            <a:fillRect/>
          </a:stretch>
        </p:blipFill>
        <p:spPr>
          <a:xfrm>
            <a:off x="3046412" y="3505200"/>
            <a:ext cx="3639312" cy="2514600"/>
          </a:xfrm>
          <a:prstGeom prst="rect">
            <a:avLst/>
          </a:prstGeom>
          <a:ln>
            <a:solidFill>
              <a:schemeClr val="tx1"/>
            </a:solidFill>
          </a:ln>
        </p:spPr>
      </p:pic>
      <p:pic>
        <p:nvPicPr>
          <p:cNvPr id="13" name="Picture 12" descr="8e.gif"/>
          <p:cNvPicPr>
            <a:picLocks noChangeAspect="1"/>
          </p:cNvPicPr>
          <p:nvPr/>
        </p:nvPicPr>
        <p:blipFill>
          <a:blip r:embed="rId7" cstate="print"/>
          <a:stretch>
            <a:fillRect/>
          </a:stretch>
        </p:blipFill>
        <p:spPr>
          <a:xfrm>
            <a:off x="6856412" y="3505200"/>
            <a:ext cx="3634740" cy="2499360"/>
          </a:xfrm>
          <a:prstGeom prst="rect">
            <a:avLst/>
          </a:prstGeom>
          <a:ln>
            <a:solidFill>
              <a:schemeClr val="tx1"/>
            </a:solidFill>
          </a:ln>
        </p:spPr>
      </p:pic>
      <p:sp>
        <p:nvSpPr>
          <p:cNvPr id="14" name="Oval 144"/>
          <p:cNvSpPr>
            <a:spLocks noChangeArrowheads="1"/>
          </p:cNvSpPr>
          <p:nvPr/>
        </p:nvSpPr>
        <p:spPr bwMode="blackWhite">
          <a:xfrm>
            <a:off x="34274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63992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103616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7" name="Oval 144"/>
          <p:cNvSpPr>
            <a:spLocks noChangeArrowheads="1"/>
          </p:cNvSpPr>
          <p:nvPr/>
        </p:nvSpPr>
        <p:spPr bwMode="blackWhite">
          <a:xfrm>
            <a:off x="28940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8" name="Oval 144"/>
          <p:cNvSpPr>
            <a:spLocks noChangeArrowheads="1"/>
          </p:cNvSpPr>
          <p:nvPr/>
        </p:nvSpPr>
        <p:spPr bwMode="blackWhite">
          <a:xfrm>
            <a:off x="103616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Calendars</a:t>
            </a:r>
            <a:endParaRPr lang="en-US" b="1" dirty="0"/>
          </a:p>
        </p:txBody>
      </p:sp>
      <p:pic>
        <p:nvPicPr>
          <p:cNvPr id="5" name="Picture 4" descr="1a.gif"/>
          <p:cNvPicPr>
            <a:picLocks noChangeAspect="1"/>
          </p:cNvPicPr>
          <p:nvPr/>
        </p:nvPicPr>
        <p:blipFill>
          <a:blip r:embed="rId3" cstate="print"/>
          <a:stretch>
            <a:fillRect/>
          </a:stretch>
        </p:blipFill>
        <p:spPr>
          <a:xfrm>
            <a:off x="2589212" y="2057400"/>
            <a:ext cx="8069580" cy="4145280"/>
          </a:xfrm>
          <a:prstGeom prst="rect">
            <a:avLst/>
          </a:prstGeom>
          <a:ln>
            <a:solidFill>
              <a:schemeClr val="tx1"/>
            </a:solidFill>
          </a:ln>
        </p:spPr>
      </p:pic>
      <p:sp>
        <p:nvSpPr>
          <p:cNvPr id="6" name="Content Placeholder 7"/>
          <p:cNvSpPr>
            <a:spLocks noGrp="1"/>
          </p:cNvSpPr>
          <p:nvPr>
            <p:ph idx="1"/>
          </p:nvPr>
        </p:nvSpPr>
        <p:spPr>
          <a:xfrm>
            <a:off x="531151" y="1066800"/>
            <a:ext cx="11126522" cy="4876800"/>
          </a:xfrm>
        </p:spPr>
        <p:txBody>
          <a:bodyPr/>
          <a:lstStyle/>
          <a:p>
            <a:pPr lvl="1">
              <a:buClr>
                <a:schemeClr val="accent1"/>
              </a:buClr>
              <a:buFont typeface="Arial"/>
              <a:buChar char="•"/>
            </a:pPr>
            <a:r>
              <a:rPr lang="en-US" sz="2800" dirty="0" smtClean="0">
                <a:solidFill>
                  <a:srgbClr val="000000"/>
                </a:solidFill>
              </a:rPr>
              <a:t>Oracle Application Express has an integrated calendaring component</a:t>
            </a:r>
          </a:p>
          <a:p>
            <a:pPr lvl="1">
              <a:buClr>
                <a:schemeClr val="accent1"/>
              </a:buClr>
              <a:buFont typeface="Arial"/>
              <a:buChar char="•"/>
            </a:pPr>
            <a:r>
              <a:rPr lang="en-US" sz="2800" dirty="0" smtClean="0">
                <a:solidFill>
                  <a:srgbClr val="000000"/>
                </a:solidFill>
              </a:rPr>
              <a:t>Calendars in APEX are based on data obtained from SQL</a:t>
            </a:r>
            <a:endParaRPr lang="en-US" dirty="0" smtClean="0">
              <a:solidFill>
                <a:srgbClr val="000000"/>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Calendar</a:t>
            </a:r>
            <a:endParaRPr lang="en-US" b="1" dirty="0"/>
          </a:p>
        </p:txBody>
      </p:sp>
      <p:pic>
        <p:nvPicPr>
          <p:cNvPr id="9" name="Picture 8" descr="1c.gif"/>
          <p:cNvPicPr>
            <a:picLocks noChangeAspect="1"/>
          </p:cNvPicPr>
          <p:nvPr/>
        </p:nvPicPr>
        <p:blipFill>
          <a:blip r:embed="rId3" cstate="print"/>
          <a:stretch>
            <a:fillRect/>
          </a:stretch>
        </p:blipFill>
        <p:spPr>
          <a:xfrm>
            <a:off x="836612" y="914400"/>
            <a:ext cx="5183124" cy="2362200"/>
          </a:xfrm>
          <a:prstGeom prst="rect">
            <a:avLst/>
          </a:prstGeom>
          <a:ln>
            <a:solidFill>
              <a:schemeClr val="tx1"/>
            </a:solidFill>
          </a:ln>
        </p:spPr>
      </p:pic>
      <p:pic>
        <p:nvPicPr>
          <p:cNvPr id="10" name="Picture 9" descr="1d.gif"/>
          <p:cNvPicPr>
            <a:picLocks noChangeAspect="1"/>
          </p:cNvPicPr>
          <p:nvPr/>
        </p:nvPicPr>
        <p:blipFill>
          <a:blip r:embed="rId4" cstate="print"/>
          <a:stretch>
            <a:fillRect/>
          </a:stretch>
        </p:blipFill>
        <p:spPr>
          <a:xfrm>
            <a:off x="6323012" y="914400"/>
            <a:ext cx="2743200" cy="2407920"/>
          </a:xfrm>
          <a:prstGeom prst="rect">
            <a:avLst/>
          </a:prstGeom>
          <a:ln>
            <a:solidFill>
              <a:schemeClr val="tx1"/>
            </a:solidFill>
          </a:ln>
        </p:spPr>
      </p:pic>
      <p:pic>
        <p:nvPicPr>
          <p:cNvPr id="11" name="Picture 10" descr="1e.gif"/>
          <p:cNvPicPr>
            <a:picLocks noChangeAspect="1"/>
          </p:cNvPicPr>
          <p:nvPr/>
        </p:nvPicPr>
        <p:blipFill>
          <a:blip r:embed="rId5" cstate="print"/>
          <a:stretch>
            <a:fillRect/>
          </a:stretch>
        </p:blipFill>
        <p:spPr>
          <a:xfrm>
            <a:off x="836612" y="3352800"/>
            <a:ext cx="3510915" cy="1440561"/>
          </a:xfrm>
          <a:prstGeom prst="rect">
            <a:avLst/>
          </a:prstGeom>
          <a:ln>
            <a:solidFill>
              <a:schemeClr val="tx1"/>
            </a:solidFill>
          </a:ln>
        </p:spPr>
      </p:pic>
      <p:pic>
        <p:nvPicPr>
          <p:cNvPr id="12" name="Picture 11" descr="1f.gif"/>
          <p:cNvPicPr>
            <a:picLocks noChangeAspect="1"/>
          </p:cNvPicPr>
          <p:nvPr/>
        </p:nvPicPr>
        <p:blipFill>
          <a:blip r:embed="rId6" cstate="print"/>
          <a:stretch>
            <a:fillRect/>
          </a:stretch>
        </p:blipFill>
        <p:spPr>
          <a:xfrm>
            <a:off x="3960812" y="4419600"/>
            <a:ext cx="3604260" cy="1767840"/>
          </a:xfrm>
          <a:prstGeom prst="rect">
            <a:avLst/>
          </a:prstGeom>
          <a:ln>
            <a:solidFill>
              <a:schemeClr val="tx1"/>
            </a:solidFill>
          </a:ln>
        </p:spPr>
      </p:pic>
      <p:pic>
        <p:nvPicPr>
          <p:cNvPr id="13" name="Picture 12" descr="1g.gif"/>
          <p:cNvPicPr>
            <a:picLocks noChangeAspect="1"/>
          </p:cNvPicPr>
          <p:nvPr/>
        </p:nvPicPr>
        <p:blipFill>
          <a:blip r:embed="rId7" cstate="print"/>
          <a:stretch>
            <a:fillRect/>
          </a:stretch>
        </p:blipFill>
        <p:spPr>
          <a:xfrm>
            <a:off x="7770812" y="3429000"/>
            <a:ext cx="3589020" cy="2857500"/>
          </a:xfrm>
          <a:prstGeom prst="rect">
            <a:avLst/>
          </a:prstGeom>
          <a:ln>
            <a:solidFill>
              <a:schemeClr val="tx1"/>
            </a:solidFill>
          </a:ln>
        </p:spPr>
      </p:pic>
      <p:sp>
        <p:nvSpPr>
          <p:cNvPr id="14" name="Oval 144"/>
          <p:cNvSpPr>
            <a:spLocks noChangeArrowheads="1"/>
          </p:cNvSpPr>
          <p:nvPr/>
        </p:nvSpPr>
        <p:spPr bwMode="blackWhite">
          <a:xfrm>
            <a:off x="5789612" y="838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8913812" y="914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41894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7" name="Oval 144"/>
          <p:cNvSpPr>
            <a:spLocks noChangeArrowheads="1"/>
          </p:cNvSpPr>
          <p:nvPr/>
        </p:nvSpPr>
        <p:spPr bwMode="blackWhite">
          <a:xfrm>
            <a:off x="7085012" y="4267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8" name="Oval 144"/>
          <p:cNvSpPr>
            <a:spLocks noChangeArrowheads="1"/>
          </p:cNvSpPr>
          <p:nvPr/>
        </p:nvSpPr>
        <p:spPr bwMode="blackWhite">
          <a:xfrm>
            <a:off x="10666412" y="3200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Editing Calendar Attributes in Property Editor</a:t>
            </a:r>
            <a:endParaRPr lang="en-US" b="1" dirty="0"/>
          </a:p>
        </p:txBody>
      </p:sp>
      <p:pic>
        <p:nvPicPr>
          <p:cNvPr id="19" name="Picture 18" descr="2a.gif"/>
          <p:cNvPicPr>
            <a:picLocks noChangeAspect="1"/>
          </p:cNvPicPr>
          <p:nvPr/>
        </p:nvPicPr>
        <p:blipFill>
          <a:blip r:embed="rId3" cstate="print"/>
          <a:stretch>
            <a:fillRect/>
          </a:stretch>
        </p:blipFill>
        <p:spPr>
          <a:xfrm>
            <a:off x="684213" y="1143002"/>
            <a:ext cx="6659118" cy="4197096"/>
          </a:xfrm>
          <a:prstGeom prst="rect">
            <a:avLst/>
          </a:prstGeom>
          <a:ln>
            <a:solidFill>
              <a:schemeClr val="tx1"/>
            </a:solidFill>
          </a:ln>
        </p:spPr>
      </p:pic>
      <p:pic>
        <p:nvPicPr>
          <p:cNvPr id="20" name="Picture 19" descr="2b.gif"/>
          <p:cNvPicPr>
            <a:picLocks noChangeAspect="1"/>
          </p:cNvPicPr>
          <p:nvPr/>
        </p:nvPicPr>
        <p:blipFill>
          <a:blip r:embed="rId4" cstate="print"/>
          <a:stretch>
            <a:fillRect/>
          </a:stretch>
        </p:blipFill>
        <p:spPr>
          <a:xfrm>
            <a:off x="7466012" y="1143000"/>
            <a:ext cx="3970020" cy="1981200"/>
          </a:xfrm>
          <a:prstGeom prst="rect">
            <a:avLst/>
          </a:prstGeom>
          <a:ln>
            <a:solidFill>
              <a:schemeClr val="tx1"/>
            </a:solidFill>
          </a:ln>
        </p:spPr>
      </p:pic>
      <p:pic>
        <p:nvPicPr>
          <p:cNvPr id="21" name="Picture 20" descr="2c.gif"/>
          <p:cNvPicPr>
            <a:picLocks noChangeAspect="1"/>
          </p:cNvPicPr>
          <p:nvPr/>
        </p:nvPicPr>
        <p:blipFill>
          <a:blip r:embed="rId5" cstate="print"/>
          <a:stretch>
            <a:fillRect/>
          </a:stretch>
        </p:blipFill>
        <p:spPr>
          <a:xfrm>
            <a:off x="7466012" y="3276600"/>
            <a:ext cx="3962400" cy="2057400"/>
          </a:xfrm>
          <a:prstGeom prst="rect">
            <a:avLst/>
          </a:prstGeom>
          <a:ln>
            <a:solidFill>
              <a:schemeClr val="tx1"/>
            </a:solidFill>
          </a:ln>
        </p:spPr>
      </p:pic>
      <p:cxnSp>
        <p:nvCxnSpPr>
          <p:cNvPr id="26" name="Straight Arrow Connector 5"/>
          <p:cNvCxnSpPr>
            <a:cxnSpLocks noChangeShapeType="1"/>
          </p:cNvCxnSpPr>
          <p:nvPr/>
        </p:nvCxnSpPr>
        <p:spPr bwMode="auto">
          <a:xfrm flipV="1">
            <a:off x="6704012" y="2743200"/>
            <a:ext cx="0" cy="2133600"/>
          </a:xfrm>
          <a:prstGeom prst="straightConnector1">
            <a:avLst/>
          </a:prstGeom>
          <a:noFill/>
          <a:ln w="28575" algn="ctr">
            <a:solidFill>
              <a:schemeClr val="accent1"/>
            </a:solidFill>
            <a:round/>
            <a:headEnd/>
            <a:tailEnd type="none" w="lg" len="lg"/>
          </a:ln>
        </p:spPr>
      </p:cxnSp>
      <p:cxnSp>
        <p:nvCxnSpPr>
          <p:cNvPr id="28" name="Straight Arrow Connector 5"/>
          <p:cNvCxnSpPr>
            <a:cxnSpLocks noChangeShapeType="1"/>
          </p:cNvCxnSpPr>
          <p:nvPr/>
        </p:nvCxnSpPr>
        <p:spPr bwMode="auto">
          <a:xfrm>
            <a:off x="6704012" y="2743200"/>
            <a:ext cx="762000" cy="0"/>
          </a:xfrm>
          <a:prstGeom prst="straightConnector1">
            <a:avLst/>
          </a:prstGeom>
          <a:noFill/>
          <a:ln w="28575" algn="ctr">
            <a:solidFill>
              <a:schemeClr val="accent1"/>
            </a:solidFill>
            <a:round/>
            <a:headEnd/>
            <a:tailEnd type="triangle" w="lg" len="lg"/>
          </a:ln>
        </p:spPr>
      </p:cxnSp>
      <p:cxnSp>
        <p:nvCxnSpPr>
          <p:cNvPr id="30" name="Straight Arrow Connector 5"/>
          <p:cNvCxnSpPr>
            <a:cxnSpLocks noChangeShapeType="1"/>
          </p:cNvCxnSpPr>
          <p:nvPr/>
        </p:nvCxnSpPr>
        <p:spPr bwMode="auto">
          <a:xfrm flipV="1">
            <a:off x="9447212" y="5334000"/>
            <a:ext cx="0" cy="457200"/>
          </a:xfrm>
          <a:prstGeom prst="straightConnector1">
            <a:avLst/>
          </a:prstGeom>
          <a:noFill/>
          <a:ln w="28575" algn="ctr">
            <a:solidFill>
              <a:schemeClr val="accent1"/>
            </a:solidFill>
            <a:round/>
            <a:headEnd/>
            <a:tailEnd type="triangle" w="lg" len="lg"/>
          </a:ln>
        </p:spPr>
      </p:cxnSp>
      <p:cxnSp>
        <p:nvCxnSpPr>
          <p:cNvPr id="32" name="Straight Arrow Connector 5"/>
          <p:cNvCxnSpPr>
            <a:cxnSpLocks noChangeShapeType="1"/>
          </p:cNvCxnSpPr>
          <p:nvPr/>
        </p:nvCxnSpPr>
        <p:spPr bwMode="auto">
          <a:xfrm flipV="1">
            <a:off x="6704012" y="5334000"/>
            <a:ext cx="0" cy="457200"/>
          </a:xfrm>
          <a:prstGeom prst="straightConnector1">
            <a:avLst/>
          </a:prstGeom>
          <a:noFill/>
          <a:ln w="28575" algn="ctr">
            <a:solidFill>
              <a:schemeClr val="accent1"/>
            </a:solidFill>
            <a:round/>
            <a:headEnd/>
            <a:tailEnd type="none" w="lg" len="lg"/>
          </a:ln>
        </p:spPr>
      </p:cxnSp>
      <p:cxnSp>
        <p:nvCxnSpPr>
          <p:cNvPr id="35" name="Straight Arrow Connector 5"/>
          <p:cNvCxnSpPr>
            <a:cxnSpLocks noChangeShapeType="1"/>
          </p:cNvCxnSpPr>
          <p:nvPr/>
        </p:nvCxnSpPr>
        <p:spPr bwMode="auto">
          <a:xfrm flipH="1">
            <a:off x="6704012" y="5791200"/>
            <a:ext cx="2743200" cy="0"/>
          </a:xfrm>
          <a:prstGeom prst="straightConnector1">
            <a:avLst/>
          </a:prstGeom>
          <a:noFill/>
          <a:ln w="28575" algn="ctr">
            <a:solidFill>
              <a:schemeClr val="accent1"/>
            </a:solidFill>
            <a:round/>
            <a:headEnd/>
            <a:tailEnd type="none" w="lg" len="lg"/>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Enabling the Dragging and Dropping of Data: Example</a:t>
            </a:r>
            <a:endParaRPr lang="en-US" b="1" dirty="0"/>
          </a:p>
        </p:txBody>
      </p:sp>
      <p:pic>
        <p:nvPicPr>
          <p:cNvPr id="8" name="Picture 7" descr="4a.gif"/>
          <p:cNvPicPr>
            <a:picLocks noChangeAspect="1"/>
          </p:cNvPicPr>
          <p:nvPr/>
        </p:nvPicPr>
        <p:blipFill>
          <a:blip r:embed="rId3" cstate="print"/>
          <a:stretch>
            <a:fillRect/>
          </a:stretch>
        </p:blipFill>
        <p:spPr>
          <a:xfrm>
            <a:off x="684216" y="1371603"/>
            <a:ext cx="6062472" cy="2763774"/>
          </a:xfrm>
          <a:prstGeom prst="rect">
            <a:avLst/>
          </a:prstGeom>
          <a:ln>
            <a:solidFill>
              <a:schemeClr val="tx1"/>
            </a:solidFill>
          </a:ln>
        </p:spPr>
      </p:pic>
      <p:pic>
        <p:nvPicPr>
          <p:cNvPr id="9" name="Picture 8" descr="4b.gif"/>
          <p:cNvPicPr>
            <a:picLocks noChangeAspect="1"/>
          </p:cNvPicPr>
          <p:nvPr/>
        </p:nvPicPr>
        <p:blipFill>
          <a:blip r:embed="rId4" cstate="print"/>
          <a:stretch>
            <a:fillRect/>
          </a:stretch>
        </p:blipFill>
        <p:spPr>
          <a:xfrm>
            <a:off x="5027612" y="3352800"/>
            <a:ext cx="6055614" cy="2798064"/>
          </a:xfrm>
          <a:prstGeom prst="rect">
            <a:avLst/>
          </a:prstGeom>
          <a:ln>
            <a:solidFill>
              <a:schemeClr val="tx1"/>
            </a:solidFill>
          </a:ln>
        </p:spPr>
      </p:pic>
      <p:cxnSp>
        <p:nvCxnSpPr>
          <p:cNvPr id="14" name="Curved Connector 13"/>
          <p:cNvCxnSpPr/>
          <p:nvPr/>
        </p:nvCxnSpPr>
        <p:spPr>
          <a:xfrm rot="5400000">
            <a:off x="912812" y="2667000"/>
            <a:ext cx="1371600" cy="914400"/>
          </a:xfrm>
          <a:prstGeom prst="curvedConnector3">
            <a:avLst>
              <a:gd name="adj1" fmla="val 50000"/>
            </a:avLst>
          </a:prstGeom>
          <a:ln w="19050">
            <a:solidFill>
              <a:srgbClr val="00B050"/>
            </a:solidFill>
            <a:prstDash val="dash"/>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5"/>
          <p:cNvCxnSpPr>
            <a:cxnSpLocks noChangeShapeType="1"/>
          </p:cNvCxnSpPr>
          <p:nvPr/>
        </p:nvCxnSpPr>
        <p:spPr bwMode="auto">
          <a:xfrm>
            <a:off x="1065212" y="4800600"/>
            <a:ext cx="3962400" cy="0"/>
          </a:xfrm>
          <a:prstGeom prst="straightConnector1">
            <a:avLst/>
          </a:prstGeom>
          <a:noFill/>
          <a:ln w="28575" algn="ctr">
            <a:solidFill>
              <a:schemeClr val="accent1"/>
            </a:solidFill>
            <a:round/>
            <a:headEnd/>
            <a:tailEnd type="triangle" w="lg" len="lg"/>
          </a:ln>
        </p:spPr>
      </p:cxnSp>
      <p:cxnSp>
        <p:nvCxnSpPr>
          <p:cNvPr id="18" name="Straight Arrow Connector 5"/>
          <p:cNvCxnSpPr>
            <a:cxnSpLocks noChangeShapeType="1"/>
          </p:cNvCxnSpPr>
          <p:nvPr/>
        </p:nvCxnSpPr>
        <p:spPr bwMode="auto">
          <a:xfrm flipV="1">
            <a:off x="1065212" y="4114800"/>
            <a:ext cx="0" cy="685800"/>
          </a:xfrm>
          <a:prstGeom prst="straightConnector1">
            <a:avLst/>
          </a:prstGeom>
          <a:noFill/>
          <a:ln w="28575" algn="ctr">
            <a:solidFill>
              <a:schemeClr val="accent1"/>
            </a:solidFill>
            <a:round/>
            <a:headEnd/>
            <a:tailEnd type="none" w="lg" len="lg"/>
          </a:ln>
        </p:spPr>
      </p:cxnSp>
      <p:sp>
        <p:nvSpPr>
          <p:cNvPr id="20" name="Rectangle 19"/>
          <p:cNvSpPr/>
          <p:nvPr/>
        </p:nvSpPr>
        <p:spPr>
          <a:xfrm>
            <a:off x="684212" y="3733800"/>
            <a:ext cx="22860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Drag and drop</a:t>
            </a:r>
            <a:endParaRPr lang="en-US" b="1" dirty="0">
              <a:solidFill>
                <a:srgbClr val="FF0000"/>
              </a:solidFill>
              <a:latin typeface="LavosHandy™"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912812" y="4800600"/>
            <a:ext cx="10439400" cy="7620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tabLst>
                <a:tab pos="403225" algn="l"/>
              </a:tabLst>
            </a:pPr>
            <a:r>
              <a:rPr lang="en-US" sz="4400" b="1" dirty="0" smtClean="0">
                <a:solidFill>
                  <a:srgbClr val="000000"/>
                </a:solidFill>
                <a:latin typeface="Helvetica Neue Light"/>
                <a:cs typeface="Helvetica Neue Light"/>
              </a:rPr>
              <a:t>  Unit 14:  Adding Additional Pages to</a:t>
            </a:r>
          </a:p>
          <a:p>
            <a:pPr algn="ctr">
              <a:lnSpc>
                <a:spcPct val="120000"/>
              </a:lnSpc>
              <a:tabLst>
                <a:tab pos="403225" algn="l"/>
              </a:tabLst>
            </a:pPr>
            <a:r>
              <a:rPr lang="en-US" sz="4400" b="1" dirty="0" smtClean="0">
                <a:solidFill>
                  <a:srgbClr val="000000"/>
                </a:solidFill>
                <a:latin typeface="Helvetica Neue Light"/>
                <a:cs typeface="Helvetica Neue Light"/>
              </a:rPr>
              <a:t>your Application</a:t>
            </a:r>
          </a:p>
          <a:p>
            <a:pPr algn="ctr">
              <a:lnSpc>
                <a:spcPct val="120000"/>
              </a:lnSpc>
              <a:tabLst>
                <a:tab pos="403225" algn="l"/>
              </a:tabLst>
            </a:pPr>
            <a:r>
              <a:rPr lang="en-US" sz="4000" dirty="0" smtClean="0">
                <a:solidFill>
                  <a:srgbClr val="000000"/>
                </a:solidFill>
                <a:latin typeface="Helvetica Neue Light"/>
                <a:cs typeface="Helvetica Neue Light"/>
              </a:rPr>
              <a:t/>
            </a:r>
            <a:br>
              <a:rPr lang="en-US" sz="4000" dirty="0" smtClean="0">
                <a:solidFill>
                  <a:srgbClr val="000000"/>
                </a:solidFill>
                <a:latin typeface="Helvetica Neue Light"/>
                <a:cs typeface="Helvetica Neue Light"/>
              </a:rPr>
            </a:br>
            <a:endParaRPr lang="en-US" sz="40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Enabling the Dragging and Dropping of Data: Steps</a:t>
            </a:r>
            <a:endParaRPr lang="en-US" b="1" dirty="0"/>
          </a:p>
        </p:txBody>
      </p:sp>
      <p:pic>
        <p:nvPicPr>
          <p:cNvPr id="11" name="Picture 10" descr="3a.gif"/>
          <p:cNvPicPr>
            <a:picLocks noChangeAspect="1"/>
          </p:cNvPicPr>
          <p:nvPr/>
        </p:nvPicPr>
        <p:blipFill>
          <a:blip r:embed="rId3" cstate="print"/>
          <a:stretch>
            <a:fillRect/>
          </a:stretch>
        </p:blipFill>
        <p:spPr>
          <a:xfrm>
            <a:off x="1522412" y="1219200"/>
            <a:ext cx="3589020" cy="4686300"/>
          </a:xfrm>
          <a:prstGeom prst="rect">
            <a:avLst/>
          </a:prstGeom>
          <a:ln>
            <a:solidFill>
              <a:schemeClr val="tx1"/>
            </a:solidFill>
          </a:ln>
        </p:spPr>
      </p:pic>
      <p:pic>
        <p:nvPicPr>
          <p:cNvPr id="12" name="Picture 11" descr="3b.gif"/>
          <p:cNvPicPr>
            <a:picLocks noChangeAspect="1"/>
          </p:cNvPicPr>
          <p:nvPr/>
        </p:nvPicPr>
        <p:blipFill>
          <a:blip r:embed="rId4" cstate="print"/>
          <a:stretch>
            <a:fillRect/>
          </a:stretch>
        </p:blipFill>
        <p:spPr>
          <a:xfrm>
            <a:off x="6094412" y="1828800"/>
            <a:ext cx="5067300" cy="2880360"/>
          </a:xfrm>
          <a:prstGeom prst="rect">
            <a:avLst/>
          </a:prstGeom>
          <a:ln>
            <a:solidFill>
              <a:schemeClr val="tx1"/>
            </a:solidFill>
          </a:ln>
        </p:spPr>
      </p:pic>
      <p:cxnSp>
        <p:nvCxnSpPr>
          <p:cNvPr id="13" name="Straight Arrow Connector 5"/>
          <p:cNvCxnSpPr>
            <a:cxnSpLocks noChangeShapeType="1"/>
          </p:cNvCxnSpPr>
          <p:nvPr/>
        </p:nvCxnSpPr>
        <p:spPr bwMode="auto">
          <a:xfrm>
            <a:off x="5027612" y="5562600"/>
            <a:ext cx="4114800" cy="0"/>
          </a:xfrm>
          <a:prstGeom prst="straightConnector1">
            <a:avLst/>
          </a:prstGeom>
          <a:noFill/>
          <a:ln w="28575" algn="ctr">
            <a:solidFill>
              <a:schemeClr val="accent1"/>
            </a:solidFill>
            <a:round/>
            <a:headEnd/>
            <a:tailEnd type="none" w="lg" len="lg"/>
          </a:ln>
        </p:spPr>
      </p:cxnSp>
      <p:cxnSp>
        <p:nvCxnSpPr>
          <p:cNvPr id="17" name="Straight Arrow Connector 5"/>
          <p:cNvCxnSpPr>
            <a:cxnSpLocks noChangeShapeType="1"/>
          </p:cNvCxnSpPr>
          <p:nvPr/>
        </p:nvCxnSpPr>
        <p:spPr bwMode="auto">
          <a:xfrm flipV="1">
            <a:off x="9142412" y="4724400"/>
            <a:ext cx="0" cy="838200"/>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Trees</a:t>
            </a:r>
            <a:endParaRPr lang="en-US" b="1" dirty="0"/>
          </a:p>
        </p:txBody>
      </p:sp>
      <p:pic>
        <p:nvPicPr>
          <p:cNvPr id="8" name="Picture 7" descr="5.GIF"/>
          <p:cNvPicPr>
            <a:picLocks noChangeAspect="1"/>
          </p:cNvPicPr>
          <p:nvPr/>
        </p:nvPicPr>
        <p:blipFill>
          <a:blip r:embed="rId3" cstate="print"/>
          <a:stretch>
            <a:fillRect/>
          </a:stretch>
        </p:blipFill>
        <p:spPr>
          <a:xfrm>
            <a:off x="912812" y="2819400"/>
            <a:ext cx="5791199" cy="3380613"/>
          </a:xfrm>
          <a:prstGeom prst="rect">
            <a:avLst/>
          </a:prstGeom>
          <a:ln>
            <a:solidFill>
              <a:schemeClr val="tx1"/>
            </a:solidFill>
          </a:ln>
        </p:spPr>
      </p:pic>
      <p:pic>
        <p:nvPicPr>
          <p:cNvPr id="9" name="Picture 8" descr="5i.gif"/>
          <p:cNvPicPr>
            <a:picLocks noChangeAspect="1"/>
          </p:cNvPicPr>
          <p:nvPr/>
        </p:nvPicPr>
        <p:blipFill>
          <a:blip r:embed="rId4" cstate="print"/>
          <a:stretch>
            <a:fillRect/>
          </a:stretch>
        </p:blipFill>
        <p:spPr>
          <a:xfrm>
            <a:off x="6856412" y="3352800"/>
            <a:ext cx="4922672" cy="2830906"/>
          </a:xfrm>
          <a:prstGeom prst="rect">
            <a:avLst/>
          </a:prstGeom>
          <a:ln>
            <a:solidFill>
              <a:schemeClr val="tx1"/>
            </a:solidFill>
          </a:ln>
        </p:spPr>
      </p:pic>
      <p:sp>
        <p:nvSpPr>
          <p:cNvPr id="10" name="Rectangle 9"/>
          <p:cNvSpPr/>
          <p:nvPr/>
        </p:nvSpPr>
        <p:spPr>
          <a:xfrm>
            <a:off x="6856412" y="2819400"/>
            <a:ext cx="39624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SQL used for the Employees Tree</a:t>
            </a:r>
            <a:endParaRPr lang="en-US" b="1" dirty="0">
              <a:solidFill>
                <a:srgbClr val="FF0000"/>
              </a:solidFill>
              <a:latin typeface="LavosHandy™" pitchFamily="66" charset="0"/>
            </a:endParaRPr>
          </a:p>
        </p:txBody>
      </p:sp>
      <p:cxnSp>
        <p:nvCxnSpPr>
          <p:cNvPr id="15" name="Curved Connector 14"/>
          <p:cNvCxnSpPr/>
          <p:nvPr/>
        </p:nvCxnSpPr>
        <p:spPr>
          <a:xfrm>
            <a:off x="9523412" y="3048000"/>
            <a:ext cx="5334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4" name="Content Placeholder 7"/>
          <p:cNvSpPr>
            <a:spLocks noGrp="1"/>
          </p:cNvSpPr>
          <p:nvPr>
            <p:ph idx="1"/>
          </p:nvPr>
        </p:nvSpPr>
        <p:spPr>
          <a:xfrm>
            <a:off x="531151" y="1066800"/>
            <a:ext cx="11126522" cy="1295400"/>
          </a:xfrm>
        </p:spPr>
        <p:txBody>
          <a:bodyPr/>
          <a:lstStyle/>
          <a:p>
            <a:pPr lvl="1">
              <a:buClr>
                <a:schemeClr val="accent1"/>
              </a:buClr>
              <a:buFont typeface="Arial"/>
              <a:buChar char="•"/>
            </a:pPr>
            <a:r>
              <a:rPr lang="en-US" sz="2800" dirty="0" smtClean="0">
                <a:solidFill>
                  <a:srgbClr val="000000"/>
                </a:solidFill>
              </a:rPr>
              <a:t>A tree is a hierarchical navigation mechanism</a:t>
            </a:r>
          </a:p>
          <a:p>
            <a:pPr lvl="1">
              <a:buClr>
                <a:schemeClr val="accent1"/>
              </a:buClr>
              <a:buFont typeface="Arial"/>
              <a:buChar char="•"/>
            </a:pPr>
            <a:r>
              <a:rPr lang="en-US" sz="2800" dirty="0" smtClean="0">
                <a:solidFill>
                  <a:srgbClr val="000000"/>
                </a:solidFill>
              </a:rPr>
              <a:t>Trees are implemented using a single hierarchical query that identifies the row to be used as the start of your query, and the relationship between parent rows and child rows of the hierarchy</a:t>
            </a:r>
            <a:endParaRPr lang="en-US" dirty="0" smtClean="0">
              <a:solidFill>
                <a:srgbClr val="000000"/>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Tree: Example</a:t>
            </a:r>
            <a:endParaRPr lang="en-US" b="1" dirty="0"/>
          </a:p>
        </p:txBody>
      </p:sp>
      <p:pic>
        <p:nvPicPr>
          <p:cNvPr id="7" name="Picture 6" descr="5a.gif"/>
          <p:cNvPicPr>
            <a:picLocks noChangeAspect="1"/>
          </p:cNvPicPr>
          <p:nvPr/>
        </p:nvPicPr>
        <p:blipFill>
          <a:blip r:embed="rId3" cstate="print"/>
          <a:stretch>
            <a:fillRect/>
          </a:stretch>
        </p:blipFill>
        <p:spPr>
          <a:xfrm>
            <a:off x="1446212" y="1066800"/>
            <a:ext cx="3718560" cy="3276600"/>
          </a:xfrm>
          <a:prstGeom prst="rect">
            <a:avLst/>
          </a:prstGeom>
          <a:ln>
            <a:solidFill>
              <a:schemeClr val="tx1"/>
            </a:solidFill>
          </a:ln>
        </p:spPr>
      </p:pic>
      <p:pic>
        <p:nvPicPr>
          <p:cNvPr id="11" name="Picture 10" descr="5b.gif"/>
          <p:cNvPicPr>
            <a:picLocks noChangeAspect="1"/>
          </p:cNvPicPr>
          <p:nvPr/>
        </p:nvPicPr>
        <p:blipFill>
          <a:blip r:embed="rId4" cstate="print"/>
          <a:stretch>
            <a:fillRect/>
          </a:stretch>
        </p:blipFill>
        <p:spPr>
          <a:xfrm>
            <a:off x="6323012" y="1066800"/>
            <a:ext cx="4015740" cy="3276600"/>
          </a:xfrm>
          <a:prstGeom prst="rect">
            <a:avLst/>
          </a:prstGeom>
          <a:ln>
            <a:solidFill>
              <a:schemeClr val="tx1"/>
            </a:solidFill>
          </a:ln>
        </p:spPr>
      </p:pic>
      <p:pic>
        <p:nvPicPr>
          <p:cNvPr id="16" name="Picture 15" descr="5c.gif"/>
          <p:cNvPicPr>
            <a:picLocks noChangeAspect="1"/>
          </p:cNvPicPr>
          <p:nvPr/>
        </p:nvPicPr>
        <p:blipFill>
          <a:blip r:embed="rId5" cstate="print"/>
          <a:stretch>
            <a:fillRect/>
          </a:stretch>
        </p:blipFill>
        <p:spPr>
          <a:xfrm>
            <a:off x="1446212" y="4572000"/>
            <a:ext cx="3771900" cy="1333500"/>
          </a:xfrm>
          <a:prstGeom prst="rect">
            <a:avLst/>
          </a:prstGeom>
          <a:ln>
            <a:solidFill>
              <a:schemeClr val="tx1"/>
            </a:solidFill>
          </a:ln>
        </p:spPr>
      </p:pic>
      <p:pic>
        <p:nvPicPr>
          <p:cNvPr id="18" name="Picture 17" descr="5d.gif"/>
          <p:cNvPicPr>
            <a:picLocks noChangeAspect="1"/>
          </p:cNvPicPr>
          <p:nvPr/>
        </p:nvPicPr>
        <p:blipFill>
          <a:blip r:embed="rId6" cstate="print"/>
          <a:stretch>
            <a:fillRect/>
          </a:stretch>
        </p:blipFill>
        <p:spPr>
          <a:xfrm>
            <a:off x="6323012" y="4419600"/>
            <a:ext cx="4038600" cy="1851660"/>
          </a:xfrm>
          <a:prstGeom prst="rect">
            <a:avLst/>
          </a:prstGeom>
          <a:ln>
            <a:solidFill>
              <a:schemeClr val="tx1"/>
            </a:solidFill>
          </a:ln>
        </p:spPr>
      </p:pic>
      <p:sp>
        <p:nvSpPr>
          <p:cNvPr id="19" name="Oval 144"/>
          <p:cNvSpPr>
            <a:spLocks noChangeArrowheads="1"/>
          </p:cNvSpPr>
          <p:nvPr/>
        </p:nvSpPr>
        <p:spPr bwMode="blackWhite">
          <a:xfrm>
            <a:off x="49514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0" name="Oval 144"/>
          <p:cNvSpPr>
            <a:spLocks noChangeArrowheads="1"/>
          </p:cNvSpPr>
          <p:nvPr/>
        </p:nvSpPr>
        <p:spPr bwMode="blackWhite">
          <a:xfrm>
            <a:off x="102092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1" name="Oval 144"/>
          <p:cNvSpPr>
            <a:spLocks noChangeArrowheads="1"/>
          </p:cNvSpPr>
          <p:nvPr/>
        </p:nvSpPr>
        <p:spPr bwMode="blackWhite">
          <a:xfrm>
            <a:off x="5027612" y="4572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2" name="Oval 144"/>
          <p:cNvSpPr>
            <a:spLocks noChangeArrowheads="1"/>
          </p:cNvSpPr>
          <p:nvPr/>
        </p:nvSpPr>
        <p:spPr bwMode="blackWhite">
          <a:xfrm>
            <a:off x="102092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Tree: Example</a:t>
            </a:r>
            <a:endParaRPr lang="en-US" b="1" dirty="0"/>
          </a:p>
        </p:txBody>
      </p:sp>
      <p:pic>
        <p:nvPicPr>
          <p:cNvPr id="8" name="Picture 7" descr="5e.gif"/>
          <p:cNvPicPr>
            <a:picLocks noChangeAspect="1"/>
          </p:cNvPicPr>
          <p:nvPr/>
        </p:nvPicPr>
        <p:blipFill>
          <a:blip r:embed="rId3" cstate="print"/>
          <a:stretch>
            <a:fillRect/>
          </a:stretch>
        </p:blipFill>
        <p:spPr>
          <a:xfrm>
            <a:off x="1293812" y="1371600"/>
            <a:ext cx="4030980" cy="3261360"/>
          </a:xfrm>
          <a:prstGeom prst="rect">
            <a:avLst/>
          </a:prstGeom>
          <a:ln>
            <a:solidFill>
              <a:schemeClr val="tx1"/>
            </a:solidFill>
          </a:ln>
        </p:spPr>
      </p:pic>
      <p:pic>
        <p:nvPicPr>
          <p:cNvPr id="9" name="Picture 8" descr="5f.gif"/>
          <p:cNvPicPr>
            <a:picLocks noChangeAspect="1"/>
          </p:cNvPicPr>
          <p:nvPr/>
        </p:nvPicPr>
        <p:blipFill>
          <a:blip r:embed="rId4" cstate="print"/>
          <a:stretch>
            <a:fillRect/>
          </a:stretch>
        </p:blipFill>
        <p:spPr>
          <a:xfrm>
            <a:off x="5789612" y="1676400"/>
            <a:ext cx="4099560" cy="2506980"/>
          </a:xfrm>
          <a:prstGeom prst="rect">
            <a:avLst/>
          </a:prstGeom>
          <a:ln>
            <a:solidFill>
              <a:schemeClr val="tx1"/>
            </a:solidFill>
          </a:ln>
        </p:spPr>
      </p:pic>
      <p:sp>
        <p:nvSpPr>
          <p:cNvPr id="14" name="Oval 144"/>
          <p:cNvSpPr>
            <a:spLocks noChangeArrowheads="1"/>
          </p:cNvSpPr>
          <p:nvPr/>
        </p:nvSpPr>
        <p:spPr bwMode="blackWhite">
          <a:xfrm>
            <a:off x="50276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5" name="Oval 144"/>
          <p:cNvSpPr>
            <a:spLocks noChangeArrowheads="1"/>
          </p:cNvSpPr>
          <p:nvPr/>
        </p:nvSpPr>
        <p:spPr bwMode="blackWhite">
          <a:xfrm>
            <a:off x="96758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Creating a Tree: Example</a:t>
            </a:r>
            <a:endParaRPr lang="en-US" b="1" dirty="0"/>
          </a:p>
        </p:txBody>
      </p:sp>
      <p:pic>
        <p:nvPicPr>
          <p:cNvPr id="5" name="Picture 4" descr="5g.gif"/>
          <p:cNvPicPr>
            <a:picLocks noChangeAspect="1"/>
          </p:cNvPicPr>
          <p:nvPr/>
        </p:nvPicPr>
        <p:blipFill>
          <a:blip r:embed="rId3" cstate="print"/>
          <a:stretch>
            <a:fillRect/>
          </a:stretch>
        </p:blipFill>
        <p:spPr>
          <a:xfrm>
            <a:off x="989012" y="1371600"/>
            <a:ext cx="5062347" cy="3733800"/>
          </a:xfrm>
          <a:prstGeom prst="rect">
            <a:avLst/>
          </a:prstGeom>
          <a:ln>
            <a:solidFill>
              <a:schemeClr val="tx1"/>
            </a:solidFill>
          </a:ln>
        </p:spPr>
      </p:pic>
      <p:pic>
        <p:nvPicPr>
          <p:cNvPr id="6" name="Picture 5" descr="5h.gif"/>
          <p:cNvPicPr>
            <a:picLocks noChangeAspect="1"/>
          </p:cNvPicPr>
          <p:nvPr/>
        </p:nvPicPr>
        <p:blipFill>
          <a:blip r:embed="rId4" cstate="print"/>
          <a:stretch>
            <a:fillRect/>
          </a:stretch>
        </p:blipFill>
        <p:spPr>
          <a:xfrm>
            <a:off x="6323012" y="1371600"/>
            <a:ext cx="4828413" cy="3733800"/>
          </a:xfrm>
          <a:prstGeom prst="rect">
            <a:avLst/>
          </a:prstGeom>
          <a:ln>
            <a:solidFill>
              <a:schemeClr val="tx1"/>
            </a:solidFill>
          </a:ln>
        </p:spPr>
      </p:pic>
      <p:sp>
        <p:nvSpPr>
          <p:cNvPr id="7" name="Oval 144"/>
          <p:cNvSpPr>
            <a:spLocks noChangeArrowheads="1"/>
          </p:cNvSpPr>
          <p:nvPr/>
        </p:nvSpPr>
        <p:spPr bwMode="blackWhite">
          <a:xfrm>
            <a:off x="5027612" y="4876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7</a:t>
            </a:r>
            <a:endParaRPr lang="en-US" sz="2000" b="1" dirty="0">
              <a:solidFill>
                <a:srgbClr val="000000"/>
              </a:solidFill>
            </a:endParaRPr>
          </a:p>
        </p:txBody>
      </p:sp>
      <p:sp>
        <p:nvSpPr>
          <p:cNvPr id="10" name="Oval 144"/>
          <p:cNvSpPr>
            <a:spLocks noChangeArrowheads="1"/>
          </p:cNvSpPr>
          <p:nvPr/>
        </p:nvSpPr>
        <p:spPr bwMode="blackWhite">
          <a:xfrm>
            <a:off x="9447212" y="4876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8</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0820400" cy="355600"/>
          </a:xfrm>
        </p:spPr>
        <p:txBody>
          <a:bodyPr/>
          <a:lstStyle/>
          <a:p>
            <a:r>
              <a:rPr lang="en-US" b="1" dirty="0" smtClean="0"/>
              <a:t>Modifying a Tree</a:t>
            </a:r>
            <a:endParaRPr lang="en-US" b="1" dirty="0"/>
          </a:p>
        </p:txBody>
      </p:sp>
      <p:pic>
        <p:nvPicPr>
          <p:cNvPr id="9" name="Picture 8" descr="5.GIF"/>
          <p:cNvPicPr>
            <a:picLocks noChangeAspect="1"/>
          </p:cNvPicPr>
          <p:nvPr/>
        </p:nvPicPr>
        <p:blipFill>
          <a:blip r:embed="rId3" cstate="print"/>
          <a:stretch>
            <a:fillRect/>
          </a:stretch>
        </p:blipFill>
        <p:spPr>
          <a:xfrm>
            <a:off x="760414" y="1066802"/>
            <a:ext cx="5815584" cy="3209544"/>
          </a:xfrm>
          <a:prstGeom prst="rect">
            <a:avLst/>
          </a:prstGeom>
          <a:ln>
            <a:solidFill>
              <a:schemeClr val="tx1"/>
            </a:solidFill>
          </a:ln>
        </p:spPr>
      </p:pic>
      <p:pic>
        <p:nvPicPr>
          <p:cNvPr id="11" name="Picture 10" descr="6c.gif"/>
          <p:cNvPicPr>
            <a:picLocks noChangeAspect="1"/>
          </p:cNvPicPr>
          <p:nvPr/>
        </p:nvPicPr>
        <p:blipFill>
          <a:blip r:embed="rId4" cstate="print"/>
          <a:stretch>
            <a:fillRect/>
          </a:stretch>
        </p:blipFill>
        <p:spPr>
          <a:xfrm>
            <a:off x="2589213" y="2362201"/>
            <a:ext cx="4278935" cy="3450031"/>
          </a:xfrm>
          <a:prstGeom prst="rect">
            <a:avLst/>
          </a:prstGeom>
          <a:ln>
            <a:solidFill>
              <a:schemeClr val="tx1"/>
            </a:solidFill>
          </a:ln>
        </p:spPr>
      </p:pic>
      <p:pic>
        <p:nvPicPr>
          <p:cNvPr id="14" name="Picture 13" descr="6a.gif"/>
          <p:cNvPicPr>
            <a:picLocks noChangeAspect="1"/>
          </p:cNvPicPr>
          <p:nvPr/>
        </p:nvPicPr>
        <p:blipFill>
          <a:blip r:embed="rId5" cstate="print"/>
          <a:stretch>
            <a:fillRect/>
          </a:stretch>
        </p:blipFill>
        <p:spPr>
          <a:xfrm>
            <a:off x="7085012" y="1066800"/>
            <a:ext cx="4082796" cy="2873883"/>
          </a:xfrm>
          <a:prstGeom prst="rect">
            <a:avLst/>
          </a:prstGeom>
          <a:ln>
            <a:solidFill>
              <a:schemeClr val="tx1"/>
            </a:solidFill>
          </a:ln>
        </p:spPr>
      </p:pic>
      <p:pic>
        <p:nvPicPr>
          <p:cNvPr id="15" name="Picture 14" descr="6b.gif"/>
          <p:cNvPicPr>
            <a:picLocks noChangeAspect="1"/>
          </p:cNvPicPr>
          <p:nvPr/>
        </p:nvPicPr>
        <p:blipFill>
          <a:blip r:embed="rId6" cstate="print"/>
          <a:stretch>
            <a:fillRect/>
          </a:stretch>
        </p:blipFill>
        <p:spPr>
          <a:xfrm>
            <a:off x="7466012" y="3124200"/>
            <a:ext cx="4038600" cy="2939034"/>
          </a:xfrm>
          <a:prstGeom prst="rect">
            <a:avLst/>
          </a:prstGeom>
          <a:ln>
            <a:solidFill>
              <a:schemeClr val="tx1"/>
            </a:solidFill>
          </a:ln>
        </p:spPr>
      </p:pic>
      <p:cxnSp>
        <p:nvCxnSpPr>
          <p:cNvPr id="17" name="Straight Arrow Connector 5"/>
          <p:cNvCxnSpPr>
            <a:cxnSpLocks noChangeShapeType="1"/>
          </p:cNvCxnSpPr>
          <p:nvPr/>
        </p:nvCxnSpPr>
        <p:spPr bwMode="auto">
          <a:xfrm>
            <a:off x="1751012" y="2057400"/>
            <a:ext cx="5334000" cy="0"/>
          </a:xfrm>
          <a:prstGeom prst="straightConnector1">
            <a:avLst/>
          </a:prstGeom>
          <a:noFill/>
          <a:ln w="28575" algn="ctr">
            <a:solidFill>
              <a:schemeClr val="accent1"/>
            </a:solidFill>
            <a:round/>
            <a:headEnd/>
            <a:tailEnd type="triangle" w="lg" len="lg"/>
          </a:ln>
        </p:spPr>
      </p:cxnSp>
      <p:sp>
        <p:nvSpPr>
          <p:cNvPr id="22" name="Rectangle 21"/>
          <p:cNvSpPr/>
          <p:nvPr/>
        </p:nvSpPr>
        <p:spPr>
          <a:xfrm>
            <a:off x="10133012" y="4572000"/>
            <a:ext cx="1447800" cy="291618"/>
          </a:xfrm>
          <a:prstGeom prst="rect">
            <a:avLst/>
          </a:prstGeom>
        </p:spPr>
        <p:txBody>
          <a:bodyPr wrap="square">
            <a:spAutoFit/>
          </a:bodyPr>
          <a:lstStyle/>
          <a:p>
            <a:pPr>
              <a:lnSpc>
                <a:spcPct val="90000"/>
              </a:lnSpc>
            </a:pPr>
            <a:r>
              <a:rPr lang="en-US" sz="1400" b="1" dirty="0" smtClean="0">
                <a:solidFill>
                  <a:srgbClr val="FF0000"/>
                </a:solidFill>
                <a:latin typeface="LavosHandy™" pitchFamily="66" charset="0"/>
              </a:rPr>
              <a:t>CLARK</a:t>
            </a:r>
            <a:endParaRPr lang="en-US" sz="1400" b="1" dirty="0">
              <a:solidFill>
                <a:srgbClr val="FF0000"/>
              </a:solidFill>
              <a:latin typeface="LavosHandy™" pitchFamily="66" charset="0"/>
            </a:endParaRPr>
          </a:p>
        </p:txBody>
      </p:sp>
      <p:sp>
        <p:nvSpPr>
          <p:cNvPr id="23" name="Rectangle 22"/>
          <p:cNvSpPr/>
          <p:nvPr/>
        </p:nvSpPr>
        <p:spPr>
          <a:xfrm>
            <a:off x="9752012" y="2362200"/>
            <a:ext cx="1447800" cy="291618"/>
          </a:xfrm>
          <a:prstGeom prst="rect">
            <a:avLst/>
          </a:prstGeom>
        </p:spPr>
        <p:txBody>
          <a:bodyPr wrap="square">
            <a:spAutoFit/>
          </a:bodyPr>
          <a:lstStyle/>
          <a:p>
            <a:pPr>
              <a:lnSpc>
                <a:spcPct val="90000"/>
              </a:lnSpc>
            </a:pPr>
            <a:r>
              <a:rPr lang="en-US" sz="1400" b="1" dirty="0" smtClean="0">
                <a:solidFill>
                  <a:srgbClr val="FF0000"/>
                </a:solidFill>
                <a:latin typeface="LavosHandy™" pitchFamily="66" charset="0"/>
              </a:rPr>
              <a:t>BLAKE</a:t>
            </a:r>
            <a:endParaRPr lang="en-US" sz="1400" b="1" dirty="0">
              <a:solidFill>
                <a:srgbClr val="FF0000"/>
              </a:solidFill>
              <a:latin typeface="LavosHandy™" pitchFamily="66" charset="0"/>
            </a:endParaRPr>
          </a:p>
        </p:txBody>
      </p:sp>
      <p:cxnSp>
        <p:nvCxnSpPr>
          <p:cNvPr id="24" name="Curved Connector 74"/>
          <p:cNvCxnSpPr>
            <a:cxnSpLocks noChangeShapeType="1"/>
          </p:cNvCxnSpPr>
          <p:nvPr/>
        </p:nvCxnSpPr>
        <p:spPr bwMode="auto">
          <a:xfrm rot="10800000">
            <a:off x="9294812" y="2133602"/>
            <a:ext cx="457200" cy="304799"/>
          </a:xfrm>
          <a:prstGeom prst="curvedConnector3">
            <a:avLst>
              <a:gd name="adj1" fmla="val 50000"/>
            </a:avLst>
          </a:prstGeom>
          <a:noFill/>
          <a:ln w="28575" algn="ctr">
            <a:solidFill>
              <a:schemeClr val="tx1"/>
            </a:solidFill>
            <a:round/>
            <a:headEnd/>
            <a:tailEnd type="triangle" w="lg" len="lg"/>
          </a:ln>
        </p:spPr>
      </p:cxnSp>
      <p:cxnSp>
        <p:nvCxnSpPr>
          <p:cNvPr id="29" name="Curved Connector 74"/>
          <p:cNvCxnSpPr>
            <a:cxnSpLocks noChangeShapeType="1"/>
          </p:cNvCxnSpPr>
          <p:nvPr/>
        </p:nvCxnSpPr>
        <p:spPr bwMode="auto">
          <a:xfrm rot="10800000">
            <a:off x="9675812" y="4343400"/>
            <a:ext cx="457200" cy="304799"/>
          </a:xfrm>
          <a:prstGeom prst="curvedConnector3">
            <a:avLst>
              <a:gd name="adj1" fmla="val 50000"/>
            </a:avLst>
          </a:prstGeom>
          <a:noFill/>
          <a:ln w="28575" algn="ctr">
            <a:solidFill>
              <a:schemeClr val="tx1"/>
            </a:solidFill>
            <a:round/>
            <a:headEnd/>
            <a:tailEnd type="triangle" w="lg" len="lg"/>
          </a:ln>
        </p:spPr>
      </p:cxnSp>
      <p:cxnSp>
        <p:nvCxnSpPr>
          <p:cNvPr id="12" name="Straight Arrow Connector 5"/>
          <p:cNvCxnSpPr>
            <a:cxnSpLocks noChangeShapeType="1"/>
          </p:cNvCxnSpPr>
          <p:nvPr/>
        </p:nvCxnSpPr>
        <p:spPr bwMode="auto">
          <a:xfrm flipH="1">
            <a:off x="3656012" y="4191000"/>
            <a:ext cx="3810000" cy="0"/>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 create and customize:</a:t>
            </a:r>
          </a:p>
          <a:p>
            <a:pPr marL="501650" lvl="1">
              <a:buClr>
                <a:srgbClr val="FF0000"/>
              </a:buClr>
              <a:buFont typeface="Arial" pitchFamily="34" charset="0"/>
              <a:buChar char="•"/>
            </a:pPr>
            <a:r>
              <a:rPr lang="en-US" sz="2800" dirty="0" smtClean="0">
                <a:solidFill>
                  <a:srgbClr val="000000"/>
                </a:solidFill>
              </a:rPr>
              <a:t>Oracle JET Charts</a:t>
            </a:r>
          </a:p>
          <a:p>
            <a:pPr marL="501650" lvl="1">
              <a:buClr>
                <a:srgbClr val="FF0000"/>
              </a:buClr>
              <a:buFont typeface="Arial" pitchFamily="34" charset="0"/>
              <a:buChar char="•"/>
            </a:pPr>
            <a:r>
              <a:rPr lang="en-US" sz="2800" dirty="0" smtClean="0">
                <a:solidFill>
                  <a:srgbClr val="000000"/>
                </a:solidFill>
              </a:rPr>
              <a:t>Calendars</a:t>
            </a:r>
          </a:p>
          <a:p>
            <a:pPr marL="501650" lvl="1">
              <a:buClr>
                <a:srgbClr val="FF0000"/>
              </a:buClr>
              <a:buFont typeface="Arial" pitchFamily="34" charset="0"/>
              <a:buChar char="•"/>
            </a:pPr>
            <a:r>
              <a:rPr lang="en-US" sz="2800" dirty="0" smtClean="0">
                <a:solidFill>
                  <a:srgbClr val="000000"/>
                </a:solidFill>
              </a:rPr>
              <a:t>Trees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 create, customize, and use the following in your application:</a:t>
            </a:r>
          </a:p>
          <a:p>
            <a:pPr lvl="1">
              <a:buClr>
                <a:schemeClr val="accent1"/>
              </a:buClr>
              <a:buFont typeface="Arial"/>
              <a:buChar char="•"/>
            </a:pPr>
            <a:r>
              <a:rPr lang="en-US" sz="2800" dirty="0" smtClean="0">
                <a:solidFill>
                  <a:srgbClr val="000000"/>
                </a:solidFill>
              </a:rPr>
              <a:t>Oracle JET Charts</a:t>
            </a:r>
          </a:p>
          <a:p>
            <a:pPr lvl="1">
              <a:buClr>
                <a:schemeClr val="accent1"/>
              </a:buClr>
              <a:buFont typeface="Arial"/>
              <a:buChar char="•"/>
            </a:pPr>
            <a:r>
              <a:rPr lang="en-US" sz="2800" dirty="0" smtClean="0">
                <a:solidFill>
                  <a:srgbClr val="000000"/>
                </a:solidFill>
              </a:rPr>
              <a:t>Calendars</a:t>
            </a:r>
          </a:p>
          <a:p>
            <a:pPr lvl="1">
              <a:buClr>
                <a:schemeClr val="accent1"/>
              </a:buClr>
              <a:buFont typeface="Arial"/>
              <a:buChar char="•"/>
            </a:pPr>
            <a:r>
              <a:rPr lang="en-US" sz="2800" dirty="0" smtClean="0">
                <a:solidFill>
                  <a:srgbClr val="000000"/>
                </a:solidFill>
              </a:rPr>
              <a:t>Trees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Charts</a:t>
            </a:r>
            <a:endParaRPr lang="en-US" b="1" dirty="0"/>
          </a:p>
        </p:txBody>
      </p:sp>
      <p:pic>
        <p:nvPicPr>
          <p:cNvPr id="14" name="Picture 13" descr="13a.gif"/>
          <p:cNvPicPr>
            <a:picLocks noChangeAspect="1"/>
          </p:cNvPicPr>
          <p:nvPr/>
        </p:nvPicPr>
        <p:blipFill>
          <a:blip r:embed="rId3" cstate="print"/>
          <a:stretch>
            <a:fillRect/>
          </a:stretch>
        </p:blipFill>
        <p:spPr>
          <a:xfrm>
            <a:off x="3122612" y="1066800"/>
            <a:ext cx="6185916" cy="2660904"/>
          </a:xfrm>
          <a:prstGeom prst="rect">
            <a:avLst/>
          </a:prstGeom>
          <a:ln>
            <a:solidFill>
              <a:schemeClr val="tx1"/>
            </a:solidFill>
          </a:ln>
        </p:spPr>
      </p:pic>
      <p:pic>
        <p:nvPicPr>
          <p:cNvPr id="15" name="Picture 14" descr="13b.gif"/>
          <p:cNvPicPr>
            <a:picLocks noChangeAspect="1"/>
          </p:cNvPicPr>
          <p:nvPr/>
        </p:nvPicPr>
        <p:blipFill>
          <a:blip r:embed="rId4" cstate="print"/>
          <a:stretch>
            <a:fillRect/>
          </a:stretch>
        </p:blipFill>
        <p:spPr>
          <a:xfrm>
            <a:off x="3122612" y="3810000"/>
            <a:ext cx="6199632" cy="2482596"/>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Charts: Area Chart</a:t>
            </a:r>
            <a:endParaRPr lang="en-US" b="1" dirty="0"/>
          </a:p>
        </p:txBody>
      </p:sp>
      <p:sp>
        <p:nvSpPr>
          <p:cNvPr id="7" name="Rectangle 6"/>
          <p:cNvSpPr/>
          <p:nvPr/>
        </p:nvSpPr>
        <p:spPr>
          <a:xfrm>
            <a:off x="8151812" y="4495800"/>
            <a:ext cx="2743200" cy="590931"/>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SQL query used for the chart series</a:t>
            </a:r>
            <a:endParaRPr lang="en-US" b="1" dirty="0">
              <a:solidFill>
                <a:srgbClr val="FF0000"/>
              </a:solidFill>
              <a:latin typeface="LavosHandy™" pitchFamily="66" charset="0"/>
            </a:endParaRPr>
          </a:p>
        </p:txBody>
      </p:sp>
      <p:cxnSp>
        <p:nvCxnSpPr>
          <p:cNvPr id="8" name="Curved Connector 74"/>
          <p:cNvCxnSpPr>
            <a:cxnSpLocks noChangeShapeType="1"/>
          </p:cNvCxnSpPr>
          <p:nvPr/>
        </p:nvCxnSpPr>
        <p:spPr bwMode="auto">
          <a:xfrm rot="16200000" flipV="1">
            <a:off x="9790112" y="4000499"/>
            <a:ext cx="533399" cy="457200"/>
          </a:xfrm>
          <a:prstGeom prst="curvedConnector3">
            <a:avLst>
              <a:gd name="adj1" fmla="val 50000"/>
            </a:avLst>
          </a:prstGeom>
          <a:noFill/>
          <a:ln w="28575" algn="ctr">
            <a:solidFill>
              <a:schemeClr val="tx1"/>
            </a:solidFill>
            <a:round/>
            <a:headEnd/>
            <a:tailEnd type="triangle" w="lg" len="lg"/>
          </a:ln>
        </p:spPr>
      </p:cxnSp>
      <p:pic>
        <p:nvPicPr>
          <p:cNvPr id="9" name="Picture 8" descr="Snap32.gif"/>
          <p:cNvPicPr>
            <a:picLocks noChangeAspect="1"/>
          </p:cNvPicPr>
          <p:nvPr/>
        </p:nvPicPr>
        <p:blipFill>
          <a:blip r:embed="rId3" cstate="print"/>
          <a:stretch>
            <a:fillRect/>
          </a:stretch>
        </p:blipFill>
        <p:spPr>
          <a:xfrm>
            <a:off x="836613" y="1676402"/>
            <a:ext cx="6576822" cy="3717036"/>
          </a:xfrm>
          <a:prstGeom prst="rect">
            <a:avLst/>
          </a:prstGeom>
          <a:ln>
            <a:solidFill>
              <a:schemeClr val="tx1"/>
            </a:solidFill>
          </a:ln>
        </p:spPr>
      </p:pic>
      <p:pic>
        <p:nvPicPr>
          <p:cNvPr id="10" name="Picture 9" descr="Snap34.gif"/>
          <p:cNvPicPr>
            <a:picLocks noChangeAspect="1"/>
          </p:cNvPicPr>
          <p:nvPr/>
        </p:nvPicPr>
        <p:blipFill>
          <a:blip r:embed="rId4" cstate="print"/>
          <a:stretch>
            <a:fillRect/>
          </a:stretch>
        </p:blipFill>
        <p:spPr>
          <a:xfrm>
            <a:off x="7542212" y="3200400"/>
            <a:ext cx="3774186" cy="762762"/>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06400"/>
            <a:ext cx="10668000" cy="279400"/>
          </a:xfrm>
        </p:spPr>
        <p:txBody>
          <a:bodyPr/>
          <a:lstStyle/>
          <a:p>
            <a:r>
              <a:rPr lang="en-US" b="1" dirty="0" smtClean="0"/>
              <a:t>Creating an Area Chart: Steps</a:t>
            </a:r>
            <a:endParaRPr lang="en-US" b="1" dirty="0"/>
          </a:p>
        </p:txBody>
      </p:sp>
      <p:pic>
        <p:nvPicPr>
          <p:cNvPr id="8" name="Picture 7" descr="9b.gif"/>
          <p:cNvPicPr>
            <a:picLocks noChangeAspect="1"/>
          </p:cNvPicPr>
          <p:nvPr/>
        </p:nvPicPr>
        <p:blipFill>
          <a:blip r:embed="rId3" cstate="print"/>
          <a:stretch>
            <a:fillRect/>
          </a:stretch>
        </p:blipFill>
        <p:spPr>
          <a:xfrm>
            <a:off x="912812" y="1066800"/>
            <a:ext cx="2895600" cy="3070860"/>
          </a:xfrm>
          <a:prstGeom prst="rect">
            <a:avLst/>
          </a:prstGeom>
          <a:ln>
            <a:solidFill>
              <a:schemeClr val="tx1"/>
            </a:solidFill>
          </a:ln>
        </p:spPr>
      </p:pic>
      <p:pic>
        <p:nvPicPr>
          <p:cNvPr id="10" name="Picture 9" descr="9d.gif"/>
          <p:cNvPicPr>
            <a:picLocks noChangeAspect="1"/>
          </p:cNvPicPr>
          <p:nvPr/>
        </p:nvPicPr>
        <p:blipFill>
          <a:blip r:embed="rId4" cstate="print"/>
          <a:stretch>
            <a:fillRect/>
          </a:stretch>
        </p:blipFill>
        <p:spPr>
          <a:xfrm>
            <a:off x="3960812" y="3048000"/>
            <a:ext cx="3649980" cy="1135380"/>
          </a:xfrm>
          <a:prstGeom prst="rect">
            <a:avLst/>
          </a:prstGeom>
          <a:ln>
            <a:solidFill>
              <a:schemeClr val="tx1"/>
            </a:solidFill>
          </a:ln>
        </p:spPr>
      </p:pic>
      <p:sp>
        <p:nvSpPr>
          <p:cNvPr id="13" name="Oval 144"/>
          <p:cNvSpPr>
            <a:spLocks noChangeArrowheads="1"/>
          </p:cNvSpPr>
          <p:nvPr/>
        </p:nvSpPr>
        <p:spPr bwMode="blackWhite">
          <a:xfrm>
            <a:off x="7604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pic>
        <p:nvPicPr>
          <p:cNvPr id="21" name="Picture 20" descr="Snap23.gif"/>
          <p:cNvPicPr>
            <a:picLocks noChangeAspect="1"/>
          </p:cNvPicPr>
          <p:nvPr/>
        </p:nvPicPr>
        <p:blipFill>
          <a:blip r:embed="rId5" cstate="print"/>
          <a:stretch>
            <a:fillRect/>
          </a:stretch>
        </p:blipFill>
        <p:spPr>
          <a:xfrm>
            <a:off x="3960812" y="1066800"/>
            <a:ext cx="2971800" cy="1859280"/>
          </a:xfrm>
          <a:prstGeom prst="rect">
            <a:avLst/>
          </a:prstGeom>
          <a:ln>
            <a:solidFill>
              <a:schemeClr val="tx1"/>
            </a:solidFill>
          </a:ln>
        </p:spPr>
      </p:pic>
      <p:sp>
        <p:nvSpPr>
          <p:cNvPr id="22" name="Oval 144"/>
          <p:cNvSpPr>
            <a:spLocks noChangeArrowheads="1"/>
          </p:cNvSpPr>
          <p:nvPr/>
        </p:nvSpPr>
        <p:spPr bwMode="blackWhite">
          <a:xfrm>
            <a:off x="6704012" y="99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23" name="Picture 22" descr="Snap24.gif"/>
          <p:cNvPicPr>
            <a:picLocks noChangeAspect="1"/>
          </p:cNvPicPr>
          <p:nvPr/>
        </p:nvPicPr>
        <p:blipFill>
          <a:blip r:embed="rId6" cstate="print"/>
          <a:stretch>
            <a:fillRect/>
          </a:stretch>
        </p:blipFill>
        <p:spPr>
          <a:xfrm>
            <a:off x="7313612" y="1066800"/>
            <a:ext cx="3101340" cy="1501140"/>
          </a:xfrm>
          <a:prstGeom prst="rect">
            <a:avLst/>
          </a:prstGeom>
          <a:ln>
            <a:solidFill>
              <a:schemeClr val="tx1"/>
            </a:solidFill>
          </a:ln>
        </p:spPr>
      </p:pic>
      <p:sp>
        <p:nvSpPr>
          <p:cNvPr id="24" name="Oval 144"/>
          <p:cNvSpPr>
            <a:spLocks noChangeArrowheads="1"/>
          </p:cNvSpPr>
          <p:nvPr/>
        </p:nvSpPr>
        <p:spPr bwMode="blackWhite">
          <a:xfrm>
            <a:off x="10209212" y="99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pic>
        <p:nvPicPr>
          <p:cNvPr id="25" name="Picture 24" descr="Snap26.gif"/>
          <p:cNvPicPr>
            <a:picLocks noChangeAspect="1"/>
          </p:cNvPicPr>
          <p:nvPr/>
        </p:nvPicPr>
        <p:blipFill>
          <a:blip r:embed="rId7" cstate="print"/>
          <a:stretch>
            <a:fillRect/>
          </a:stretch>
        </p:blipFill>
        <p:spPr>
          <a:xfrm>
            <a:off x="989012" y="4572000"/>
            <a:ext cx="4259580" cy="1600200"/>
          </a:xfrm>
          <a:prstGeom prst="rect">
            <a:avLst/>
          </a:prstGeom>
          <a:ln>
            <a:solidFill>
              <a:schemeClr val="tx1"/>
            </a:solidFill>
          </a:ln>
        </p:spPr>
      </p:pic>
      <p:sp>
        <p:nvSpPr>
          <p:cNvPr id="26" name="Oval 144"/>
          <p:cNvSpPr>
            <a:spLocks noChangeArrowheads="1"/>
          </p:cNvSpPr>
          <p:nvPr/>
        </p:nvSpPr>
        <p:spPr bwMode="blackWhite">
          <a:xfrm>
            <a:off x="5027612" y="4419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pic>
        <p:nvPicPr>
          <p:cNvPr id="27" name="Picture 26" descr="Snap27.gif"/>
          <p:cNvPicPr>
            <a:picLocks noChangeAspect="1"/>
          </p:cNvPicPr>
          <p:nvPr/>
        </p:nvPicPr>
        <p:blipFill>
          <a:blip r:embed="rId8" cstate="print"/>
          <a:stretch>
            <a:fillRect/>
          </a:stretch>
        </p:blipFill>
        <p:spPr>
          <a:xfrm>
            <a:off x="7770812" y="3657600"/>
            <a:ext cx="3648456" cy="2496312"/>
          </a:xfrm>
          <a:prstGeom prst="rect">
            <a:avLst/>
          </a:prstGeom>
          <a:ln>
            <a:solidFill>
              <a:schemeClr val="tx1"/>
            </a:solidFill>
          </a:ln>
        </p:spPr>
      </p:pic>
      <p:sp>
        <p:nvSpPr>
          <p:cNvPr id="28" name="Oval 144"/>
          <p:cNvSpPr>
            <a:spLocks noChangeArrowheads="1"/>
          </p:cNvSpPr>
          <p:nvPr/>
        </p:nvSpPr>
        <p:spPr bwMode="blackWhite">
          <a:xfrm>
            <a:off x="7161212" y="2971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9" name="Oval 144"/>
          <p:cNvSpPr>
            <a:spLocks noChangeArrowheads="1"/>
          </p:cNvSpPr>
          <p:nvPr/>
        </p:nvSpPr>
        <p:spPr bwMode="blackWhite">
          <a:xfrm>
            <a:off x="7618412" y="4191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Charts: Bar Chart</a:t>
            </a:r>
            <a:endParaRPr lang="en-US" b="1" dirty="0"/>
          </a:p>
        </p:txBody>
      </p:sp>
      <p:pic>
        <p:nvPicPr>
          <p:cNvPr id="12" name="Picture 11" descr="Snap46.gif"/>
          <p:cNvPicPr>
            <a:picLocks noChangeAspect="1"/>
          </p:cNvPicPr>
          <p:nvPr/>
        </p:nvPicPr>
        <p:blipFill>
          <a:blip r:embed="rId3" cstate="print"/>
          <a:stretch>
            <a:fillRect/>
          </a:stretch>
        </p:blipFill>
        <p:spPr>
          <a:xfrm>
            <a:off x="1446212" y="1524000"/>
            <a:ext cx="6819900" cy="400050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a Bar Chart: Steps</a:t>
            </a:r>
            <a:endParaRPr lang="en-US" b="1" dirty="0"/>
          </a:p>
        </p:txBody>
      </p:sp>
      <p:pic>
        <p:nvPicPr>
          <p:cNvPr id="5" name="Picture 4" descr="9b.gif"/>
          <p:cNvPicPr>
            <a:picLocks noChangeAspect="1"/>
          </p:cNvPicPr>
          <p:nvPr/>
        </p:nvPicPr>
        <p:blipFill>
          <a:blip r:embed="rId3" cstate="print"/>
          <a:stretch>
            <a:fillRect/>
          </a:stretch>
        </p:blipFill>
        <p:spPr>
          <a:xfrm>
            <a:off x="912812" y="1066800"/>
            <a:ext cx="2895600" cy="3070860"/>
          </a:xfrm>
          <a:prstGeom prst="rect">
            <a:avLst/>
          </a:prstGeom>
          <a:ln>
            <a:solidFill>
              <a:schemeClr val="tx1"/>
            </a:solidFill>
          </a:ln>
        </p:spPr>
      </p:pic>
      <p:pic>
        <p:nvPicPr>
          <p:cNvPr id="7" name="Picture 6" descr="9d.gif"/>
          <p:cNvPicPr>
            <a:picLocks noChangeAspect="1"/>
          </p:cNvPicPr>
          <p:nvPr/>
        </p:nvPicPr>
        <p:blipFill>
          <a:blip r:embed="rId4" cstate="print"/>
          <a:stretch>
            <a:fillRect/>
          </a:stretch>
        </p:blipFill>
        <p:spPr>
          <a:xfrm>
            <a:off x="3960812" y="4572000"/>
            <a:ext cx="3649980" cy="1135380"/>
          </a:xfrm>
          <a:prstGeom prst="rect">
            <a:avLst/>
          </a:prstGeom>
          <a:ln>
            <a:solidFill>
              <a:schemeClr val="tx1"/>
            </a:solidFill>
          </a:ln>
        </p:spPr>
      </p:pic>
      <p:sp>
        <p:nvSpPr>
          <p:cNvPr id="10" name="Oval 144"/>
          <p:cNvSpPr>
            <a:spLocks noChangeArrowheads="1"/>
          </p:cNvSpPr>
          <p:nvPr/>
        </p:nvSpPr>
        <p:spPr bwMode="blackWhite">
          <a:xfrm>
            <a:off x="7604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4" name="Oval 144"/>
          <p:cNvSpPr>
            <a:spLocks noChangeArrowheads="1"/>
          </p:cNvSpPr>
          <p:nvPr/>
        </p:nvSpPr>
        <p:spPr bwMode="blackWhite">
          <a:xfrm>
            <a:off x="6856412" y="4343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6" name="Oval 144"/>
          <p:cNvSpPr>
            <a:spLocks noChangeArrowheads="1"/>
          </p:cNvSpPr>
          <p:nvPr/>
        </p:nvSpPr>
        <p:spPr bwMode="blackWhite">
          <a:xfrm>
            <a:off x="10742612" y="2514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pic>
        <p:nvPicPr>
          <p:cNvPr id="17" name="Picture 16" descr="Snap35.gif"/>
          <p:cNvPicPr>
            <a:picLocks noChangeAspect="1"/>
          </p:cNvPicPr>
          <p:nvPr/>
        </p:nvPicPr>
        <p:blipFill>
          <a:blip r:embed="rId5" cstate="print"/>
          <a:stretch>
            <a:fillRect/>
          </a:stretch>
        </p:blipFill>
        <p:spPr>
          <a:xfrm>
            <a:off x="4951412" y="1143000"/>
            <a:ext cx="2065020" cy="1813560"/>
          </a:xfrm>
          <a:prstGeom prst="rect">
            <a:avLst/>
          </a:prstGeom>
          <a:ln>
            <a:solidFill>
              <a:schemeClr val="tx1"/>
            </a:solidFill>
          </a:ln>
        </p:spPr>
      </p:pic>
      <p:sp>
        <p:nvSpPr>
          <p:cNvPr id="18" name="Oval 144"/>
          <p:cNvSpPr>
            <a:spLocks noChangeArrowheads="1"/>
          </p:cNvSpPr>
          <p:nvPr/>
        </p:nvSpPr>
        <p:spPr bwMode="blackWhite">
          <a:xfrm>
            <a:off x="6780212" y="1066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19" name="Picture 18" descr="Snap36.gif"/>
          <p:cNvPicPr>
            <a:picLocks noChangeAspect="1"/>
          </p:cNvPicPr>
          <p:nvPr/>
        </p:nvPicPr>
        <p:blipFill>
          <a:blip r:embed="rId6" cstate="print"/>
          <a:stretch>
            <a:fillRect/>
          </a:stretch>
        </p:blipFill>
        <p:spPr>
          <a:xfrm>
            <a:off x="912812" y="4343400"/>
            <a:ext cx="2735580" cy="1828800"/>
          </a:xfrm>
          <a:prstGeom prst="rect">
            <a:avLst/>
          </a:prstGeom>
          <a:ln>
            <a:solidFill>
              <a:schemeClr val="tx1"/>
            </a:solidFill>
          </a:ln>
        </p:spPr>
      </p:pic>
      <p:sp>
        <p:nvSpPr>
          <p:cNvPr id="20" name="Oval 144"/>
          <p:cNvSpPr>
            <a:spLocks noChangeArrowheads="1"/>
          </p:cNvSpPr>
          <p:nvPr/>
        </p:nvSpPr>
        <p:spPr bwMode="blackWhite">
          <a:xfrm>
            <a:off x="3351212" y="4343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pic>
        <p:nvPicPr>
          <p:cNvPr id="21" name="Picture 20" descr="Snap40.gif"/>
          <p:cNvPicPr>
            <a:picLocks noChangeAspect="1"/>
          </p:cNvPicPr>
          <p:nvPr/>
        </p:nvPicPr>
        <p:blipFill>
          <a:blip r:embed="rId7" cstate="print"/>
          <a:stretch>
            <a:fillRect/>
          </a:stretch>
        </p:blipFill>
        <p:spPr>
          <a:xfrm>
            <a:off x="7999412" y="1143000"/>
            <a:ext cx="3328416" cy="2362200"/>
          </a:xfrm>
          <a:prstGeom prst="rect">
            <a:avLst/>
          </a:prstGeom>
          <a:ln>
            <a:solidFill>
              <a:schemeClr val="tx1"/>
            </a:solidFill>
          </a:ln>
        </p:spPr>
      </p:pic>
      <p:pic>
        <p:nvPicPr>
          <p:cNvPr id="22" name="Picture 21" descr="Snap41.gif"/>
          <p:cNvPicPr>
            <a:picLocks noChangeAspect="1"/>
          </p:cNvPicPr>
          <p:nvPr/>
        </p:nvPicPr>
        <p:blipFill>
          <a:blip r:embed="rId8" cstate="print"/>
          <a:stretch>
            <a:fillRect/>
          </a:stretch>
        </p:blipFill>
        <p:spPr>
          <a:xfrm>
            <a:off x="7999412" y="3733800"/>
            <a:ext cx="3276600" cy="2438400"/>
          </a:xfrm>
          <a:prstGeom prst="rect">
            <a:avLst/>
          </a:prstGeom>
          <a:ln>
            <a:solidFill>
              <a:schemeClr val="tx1"/>
            </a:solidFill>
          </a:ln>
        </p:spPr>
      </p:pic>
      <p:sp>
        <p:nvSpPr>
          <p:cNvPr id="23" name="Oval 144"/>
          <p:cNvSpPr>
            <a:spLocks noChangeArrowheads="1"/>
          </p:cNvSpPr>
          <p:nvPr/>
        </p:nvSpPr>
        <p:spPr bwMode="blackWhite">
          <a:xfrm>
            <a:off x="78470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24" name="Oval 144"/>
          <p:cNvSpPr>
            <a:spLocks noChangeArrowheads="1"/>
          </p:cNvSpPr>
          <p:nvPr/>
        </p:nvSpPr>
        <p:spPr bwMode="blackWhite">
          <a:xfrm>
            <a:off x="7847012" y="541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06400"/>
            <a:ext cx="10515600" cy="279400"/>
          </a:xfrm>
        </p:spPr>
        <p:txBody>
          <a:bodyPr/>
          <a:lstStyle/>
          <a:p>
            <a:r>
              <a:rPr lang="en-US" b="1" dirty="0" smtClean="0"/>
              <a:t>Creating Charts: Line Chart</a:t>
            </a:r>
            <a:endParaRPr lang="en-US" b="1" dirty="0"/>
          </a:p>
        </p:txBody>
      </p:sp>
      <p:pic>
        <p:nvPicPr>
          <p:cNvPr id="4" name="Picture 3" descr="Snap52.gif"/>
          <p:cNvPicPr>
            <a:picLocks noChangeAspect="1"/>
          </p:cNvPicPr>
          <p:nvPr/>
        </p:nvPicPr>
        <p:blipFill>
          <a:blip r:embed="rId3" cstate="print"/>
          <a:stretch>
            <a:fillRect/>
          </a:stretch>
        </p:blipFill>
        <p:spPr>
          <a:xfrm>
            <a:off x="1751012" y="1371600"/>
            <a:ext cx="6995160" cy="412242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8117</TotalTime>
  <Words>3233</Words>
  <Application>Microsoft Office PowerPoint</Application>
  <PresentationFormat>Custom</PresentationFormat>
  <Paragraphs>278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Oracle_16x9_2014_521</vt:lpstr>
      <vt:lpstr>Slide 1</vt:lpstr>
      <vt:lpstr>Slide 2</vt:lpstr>
      <vt:lpstr>Slide 3</vt:lpstr>
      <vt:lpstr>Creating Charts</vt:lpstr>
      <vt:lpstr>Creating Charts: Area Chart</vt:lpstr>
      <vt:lpstr>Creating an Area Chart: Steps</vt:lpstr>
      <vt:lpstr>Creating Charts: Bar Chart</vt:lpstr>
      <vt:lpstr>Creating a Bar Chart: Steps</vt:lpstr>
      <vt:lpstr>Creating Charts: Line Chart</vt:lpstr>
      <vt:lpstr>Creating a Line Chart: Steps</vt:lpstr>
      <vt:lpstr>Creating Charts: Pie Chart</vt:lpstr>
      <vt:lpstr>Creating a Pie Chart: Steps</vt:lpstr>
      <vt:lpstr>Altering the Display of a Pie Chart</vt:lpstr>
      <vt:lpstr>Creating a Range Chart: Example</vt:lpstr>
      <vt:lpstr>Creating a Range Chart: Steps</vt:lpstr>
      <vt:lpstr>Creating Calendars</vt:lpstr>
      <vt:lpstr>Creating a Calendar</vt:lpstr>
      <vt:lpstr>Editing Calendar Attributes in Property Editor</vt:lpstr>
      <vt:lpstr>Enabling the Dragging and Dropping of Data: Example</vt:lpstr>
      <vt:lpstr>Enabling the Dragging and Dropping of Data: Steps</vt:lpstr>
      <vt:lpstr>Creating Trees</vt:lpstr>
      <vt:lpstr>Creating a Tree: Example</vt:lpstr>
      <vt:lpstr>Creating a Tree: Example</vt:lpstr>
      <vt:lpstr>Creating a Tree: Example</vt:lpstr>
      <vt:lpstr>Modifying a Tree</vt:lpstr>
      <vt:lpstr>Slide 26</vt:lpstr>
      <vt:lpstr>Slide 27</vt:lpstr>
      <vt:lpstr>Hands-On Lab</vt:lpstr>
      <vt:lpstr>Slide 29</vt:lpstr>
      <vt:lpstr>Slide 30</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651</cp:revision>
  <dcterms:created xsi:type="dcterms:W3CDTF">2014-06-19T18:11:18Z</dcterms:created>
  <dcterms:modified xsi:type="dcterms:W3CDTF">2017-06-21T17:33:52Z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