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4" r:id="rId2"/>
    <p:sldId id="598" r:id="rId3"/>
    <p:sldId id="728" r:id="rId4"/>
    <p:sldId id="730" r:id="rId5"/>
    <p:sldId id="731" r:id="rId6"/>
    <p:sldId id="735" r:id="rId7"/>
    <p:sldId id="736" r:id="rId8"/>
    <p:sldId id="734" r:id="rId9"/>
    <p:sldId id="737" r:id="rId10"/>
    <p:sldId id="740" r:id="rId11"/>
    <p:sldId id="738" r:id="rId12"/>
    <p:sldId id="739" r:id="rId13"/>
    <p:sldId id="741" r:id="rId14"/>
    <p:sldId id="742" r:id="rId15"/>
    <p:sldId id="743" r:id="rId16"/>
    <p:sldId id="744" r:id="rId17"/>
    <p:sldId id="745" r:id="rId18"/>
    <p:sldId id="729" r:id="rId19"/>
    <p:sldId id="557" r:id="rId20"/>
    <p:sldId id="714" r:id="rId21"/>
    <p:sldId id="288" r:id="rId22"/>
    <p:sldId id="289"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5366" autoAdjust="0"/>
  </p:normalViewPr>
  <p:slideViewPr>
    <p:cSldViewPr>
      <p:cViewPr>
        <p:scale>
          <a:sx n="70" d="100"/>
          <a:sy n="70" d="100"/>
        </p:scale>
        <p:origin x="-1080" y="-5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Authorization is a broad term for controlling access to resources based on user privileges. While conditions control the rendering and processing of specific page controls or components, authorization schemes control user access to specific controls or components. </a:t>
            </a:r>
          </a:p>
          <a:p>
            <a:pPr lvl="0">
              <a:buFont typeface="Arial" pitchFamily="34" charset="0"/>
              <a:buNone/>
            </a:pPr>
            <a:r>
              <a:rPr lang="en-US" sz="1100" b="0" i="0" kern="1200" dirty="0" smtClean="0">
                <a:solidFill>
                  <a:schemeClr val="tx1"/>
                </a:solidFill>
                <a:latin typeface="+mn-lt"/>
                <a:ea typeface="+mn-ea"/>
                <a:cs typeface="+mn-cs"/>
              </a:rPr>
              <a:t>An authorization scheme extends the security of your application's authentication scheme. You can specify an authorization scheme for an entire application, page, or specific control such as a region, item, or button. For example, you could use an authorization scheme to selectively determine which tabs, regions, or navigation bars a user sees.</a:t>
            </a:r>
          </a:p>
          <a:p>
            <a:pPr lvl="0">
              <a:buFont typeface="Arial" pitchFamily="34" charset="0"/>
              <a:buNone/>
            </a:pPr>
            <a:r>
              <a:rPr lang="en-US" sz="1100" b="0" i="0" kern="1200" dirty="0" smtClean="0">
                <a:solidFill>
                  <a:schemeClr val="tx1"/>
                </a:solidFill>
                <a:latin typeface="+mn-lt"/>
                <a:ea typeface="+mn-ea"/>
                <a:cs typeface="+mn-cs"/>
              </a:rPr>
              <a:t>Before you associate an authorization</a:t>
            </a:r>
            <a:r>
              <a:rPr lang="en-US" sz="1100" b="0" i="0" kern="1200" baseline="0" dirty="0" smtClean="0">
                <a:solidFill>
                  <a:schemeClr val="tx1"/>
                </a:solidFill>
                <a:latin typeface="+mn-lt"/>
                <a:ea typeface="+mn-ea"/>
                <a:cs typeface="+mn-cs"/>
              </a:rPr>
              <a:t> scheme with an application, application component or control, you must first create it.</a:t>
            </a:r>
          </a:p>
          <a:p>
            <a:pPr lvl="0">
              <a:buFont typeface="Arial" pitchFamily="34" charset="0"/>
              <a:buNone/>
            </a:pPr>
            <a:r>
              <a:rPr lang="en-US" sz="1100" b="0" i="0" kern="1200" dirty="0" smtClean="0">
                <a:solidFill>
                  <a:schemeClr val="tx1"/>
                </a:solidFill>
                <a:latin typeface="+mn-lt"/>
                <a:ea typeface="+mn-ea"/>
                <a:cs typeface="+mn-cs"/>
              </a:rPr>
              <a:t>An authorization scheme either succeeds or fails. Common authorization scheme types include Exists, Not Exists SQL Queries, and PL/SQL Function Returning Boolean. If a component or control level authorization scheme succeeds, the user can view the component or control. If it fails, the user cannot view the component or control. If an application or page-level authorization scheme fails, then Oracle Application Express displays a previously defined message.</a:t>
            </a:r>
          </a:p>
          <a:p>
            <a:pPr lvl="0">
              <a:buFont typeface="Arial" pitchFamily="34" charset="0"/>
              <a:buNone/>
            </a:pPr>
            <a:r>
              <a:rPr lang="en-US" sz="1150" kern="1200" baseline="0" dirty="0" smtClean="0">
                <a:solidFill>
                  <a:schemeClr val="tx1"/>
                </a:solidFill>
                <a:latin typeface="+mn-lt"/>
                <a:ea typeface="+mn-ea"/>
                <a:cs typeface="+mn-cs"/>
              </a:rPr>
              <a:t>When you define an authorization scheme, you give it a unique name. Once defined, you can attach it to any component or control in your application. To attach an authorization scheme to a component or control in your application, simply navigate to the appropriate attributes page and select an authorization scheme from the Authorization Scheme list.</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201536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t>You can create and apply an authorization scheme to an application and its</a:t>
            </a:r>
            <a:r>
              <a:rPr lang="en-US" baseline="0" dirty="0" smtClean="0"/>
              <a:t> components using two different ways:</a:t>
            </a:r>
          </a:p>
          <a:p>
            <a:pPr marL="342900" lvl="1" indent="-228600">
              <a:buFont typeface="Arial" pitchFamily="34" charset="0"/>
              <a:buChar char="•"/>
            </a:pPr>
            <a:r>
              <a:rPr lang="en-US" baseline="0" dirty="0" smtClean="0"/>
              <a:t>Navigate to Shared Components &gt; Authorization and then create an authorization scheme from scratch or by copying an existing authorization scheme</a:t>
            </a:r>
          </a:p>
          <a:p>
            <a:pPr marL="342900" lvl="1" indent="-228600">
              <a:buFont typeface="Arial" pitchFamily="34" charset="0"/>
              <a:buChar char="•"/>
            </a:pPr>
            <a:r>
              <a:rPr lang="en-US" baseline="0" dirty="0" smtClean="0"/>
              <a:t>Create an Access Control page, set the application mode and then add users to the Access Control List. Then, you apply the authorization scheme to application components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205903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t>When you create an authorization scheme, you select an authorization scheme type. The authorization scheme type determines how an authorization scheme is applied. Developers can create new authorization type plug-ins to extend this list.</a:t>
            </a:r>
          </a:p>
          <a:p>
            <a:pPr lvl="0">
              <a:buFontTx/>
              <a:buNone/>
            </a:pPr>
            <a:r>
              <a:rPr lang="en-US" dirty="0" smtClean="0"/>
              <a:t>To create an authorization scheme, navigate</a:t>
            </a:r>
            <a:r>
              <a:rPr lang="en-US" baseline="0" dirty="0" smtClean="0"/>
              <a:t> to your application home page, click Shared Components. Under Security, select Authorization Schemes and then perform the following steps</a:t>
            </a:r>
            <a:r>
              <a:rPr lang="en-US" dirty="0" smtClean="0"/>
              <a:t>:</a:t>
            </a:r>
          </a:p>
          <a:p>
            <a:pPr marL="457200" lvl="1" indent="-228600">
              <a:buFont typeface="+mj-lt"/>
              <a:buAutoNum type="arabicPeriod"/>
            </a:pPr>
            <a:r>
              <a:rPr lang="en-US" dirty="0" smtClean="0"/>
              <a:t>On the Authorization</a:t>
            </a:r>
            <a:r>
              <a:rPr lang="en-US" baseline="0" dirty="0" smtClean="0"/>
              <a:t> Schemes page, click Create.</a:t>
            </a:r>
          </a:p>
          <a:p>
            <a:pPr marL="457200" lvl="1" indent="-228600">
              <a:buFont typeface="+mj-lt"/>
              <a:buAutoNum type="arabicPeriod"/>
            </a:pPr>
            <a:r>
              <a:rPr lang="en-US" dirty="0" smtClean="0"/>
              <a:t>For Create Authorization Scheme,</a:t>
            </a:r>
            <a:r>
              <a:rPr lang="en-US" baseline="0" dirty="0" smtClean="0"/>
              <a:t> select From Scratch and click Next.</a:t>
            </a:r>
          </a:p>
          <a:p>
            <a:pPr marL="457200" lvl="1" indent="-228600">
              <a:buFont typeface="+mj-lt"/>
              <a:buAutoNum type="arabicPeriod"/>
            </a:pPr>
            <a:r>
              <a:rPr lang="en-US" dirty="0" smtClean="0"/>
              <a:t>On Create Authorization Scheme:</a:t>
            </a:r>
          </a:p>
          <a:p>
            <a:pPr lvl="4">
              <a:buFont typeface="Arial" pitchFamily="34" charset="0"/>
              <a:buChar char="•"/>
            </a:pPr>
            <a:r>
              <a:rPr lang="en-US" dirty="0" smtClean="0"/>
              <a:t>Name - Enter an unique name that identifies this authorization scheme. In the slide example, enter ADMINISTRATOR.</a:t>
            </a:r>
          </a:p>
          <a:p>
            <a:pPr lvl="4">
              <a:buFont typeface="Arial" pitchFamily="34" charset="0"/>
              <a:buChar char="•"/>
            </a:pPr>
            <a:r>
              <a:rPr lang="en-US" dirty="0" smtClean="0"/>
              <a:t>Scheme Type - Select how this authorization scheme will be applied. In</a:t>
            </a:r>
            <a:r>
              <a:rPr lang="en-US" baseline="0" dirty="0" smtClean="0"/>
              <a:t> the slide example, select Value of Item in Expression 1 Equals Expression 2. The authorization succeeds if the item's value equals the authorization value. In the slide example, select APP_USER for Item, and enter MANAGER for Value. That is, in the example, </a:t>
            </a:r>
            <a:r>
              <a:rPr lang="en-US" dirty="0" smtClean="0"/>
              <a:t>the value in Expression 1 (</a:t>
            </a:r>
            <a:r>
              <a:rPr lang="en-US" dirty="0" smtClean="0">
                <a:latin typeface="Courier New" pitchFamily="49" charset="0"/>
                <a:cs typeface="Courier New" pitchFamily="49" charset="0"/>
              </a:rPr>
              <a:t>APP_USER</a:t>
            </a:r>
            <a:r>
              <a:rPr lang="en-US" dirty="0" smtClean="0"/>
              <a:t>) is compared to the value specified in Expression 2 (</a:t>
            </a:r>
            <a:r>
              <a:rPr lang="en-US" dirty="0" smtClean="0">
                <a:latin typeface="Courier New" pitchFamily="49" charset="0"/>
                <a:cs typeface="Courier New" pitchFamily="49" charset="0"/>
              </a:rPr>
              <a:t>MANAGER</a:t>
            </a:r>
            <a:r>
              <a:rPr lang="en-US" dirty="0" smtClean="0"/>
              <a:t>).</a:t>
            </a:r>
          </a:p>
          <a:p>
            <a:pPr lvl="4">
              <a:buFont typeface="Arial" pitchFamily="34" charset="0"/>
              <a:buChar char="•"/>
            </a:pPr>
            <a:r>
              <a:rPr lang="en-US" dirty="0" smtClean="0"/>
              <a:t>Identify error message displayed when scheme violated - Enter error text that displays if the authorization scheme fails (that is, the current user fails the security check).</a:t>
            </a:r>
          </a:p>
          <a:p>
            <a:pPr lvl="4">
              <a:buFont typeface="Arial" pitchFamily="34" charset="0"/>
              <a:buChar char="•"/>
            </a:pPr>
            <a:r>
              <a:rPr lang="en-US" dirty="0" smtClean="0"/>
              <a:t>Validate Authorization Scheme - Authorization schemes are evaluated on first use in a session. Use this option to controls if future uses cause re-evaluations and when a memorized result can be taken instead.</a:t>
            </a:r>
          </a:p>
          <a:p>
            <a:pPr lvl="3">
              <a:buFontTx/>
              <a:buNone/>
            </a:pPr>
            <a:r>
              <a:rPr lang="en-US" dirty="0" smtClean="0"/>
              <a:t>Click </a:t>
            </a:r>
            <a:r>
              <a:rPr lang="en-US" b="1" dirty="0" smtClean="0"/>
              <a:t>Create Authorization Scheme</a:t>
            </a:r>
            <a:r>
              <a:rPr lang="en-US" dirty="0" smtClean="0"/>
              <a:t>.</a:t>
            </a:r>
          </a:p>
          <a:p>
            <a:pPr lvl="0">
              <a:buFontTx/>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167348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sz="1100" b="0" i="0" kern="1200" dirty="0" smtClean="0">
                <a:solidFill>
                  <a:schemeClr val="tx1"/>
                </a:solidFill>
                <a:latin typeface="+mn-lt"/>
                <a:ea typeface="+mn-ea"/>
                <a:cs typeface="+mn-cs"/>
              </a:rPr>
              <a:t>You create an access control list by creating a page. You can create a page on the Application home page or while viewing a page.</a:t>
            </a:r>
          </a:p>
          <a:p>
            <a:pPr lvl="0">
              <a:buFontTx/>
              <a:buNone/>
            </a:pPr>
            <a:r>
              <a:rPr lang="en-US" dirty="0" smtClean="0"/>
              <a:t>To create an access control list from the Application home page, perform the following steps:</a:t>
            </a:r>
          </a:p>
          <a:p>
            <a:pPr marL="457200" lvl="1" indent="-228600">
              <a:buFont typeface="+mj-lt"/>
              <a:buAutoNum type="arabicPeriod"/>
            </a:pPr>
            <a:r>
              <a:rPr lang="en-US" dirty="0" smtClean="0"/>
              <a:t>Navigate to your application home page and click Create Page. </a:t>
            </a:r>
          </a:p>
          <a:p>
            <a:pPr marL="457200" lvl="1" indent="-228600">
              <a:buFont typeface="+mj-lt"/>
              <a:buAutoNum type="arabicPeriod"/>
            </a:pPr>
            <a:r>
              <a:rPr lang="en-US" dirty="0" smtClean="0"/>
              <a:t>Select Access Control for Page Type and click Next.</a:t>
            </a:r>
          </a:p>
          <a:p>
            <a:pPr marL="457200" lvl="1" indent="-228600">
              <a:buFont typeface="+mj-lt"/>
              <a:buAutoNum type="arabicPeriod"/>
            </a:pPr>
            <a:r>
              <a:rPr lang="en-US" dirty="0" smtClean="0"/>
              <a:t>For Administration Page Number, specify an unused page number. Select a Page Mode and click Next.</a:t>
            </a:r>
          </a:p>
          <a:p>
            <a:pPr marL="457200" lvl="1" indent="-228600">
              <a:buFont typeface="+mj-lt"/>
              <a:buAutoNum type="arabicPeriod"/>
            </a:pPr>
            <a:r>
              <a:rPr lang="en-US" dirty="0" smtClean="0"/>
              <a:t>Specify your navigation preference and click Next. The navigation options (for example, navigation menu or tabs) depends upon the current application theme.</a:t>
            </a:r>
          </a:p>
          <a:p>
            <a:pPr marL="457200" lvl="1" indent="-228600">
              <a:buFont typeface="+mj-lt"/>
              <a:buAutoNum type="arabicPeriod"/>
            </a:pPr>
            <a:r>
              <a:rPr lang="en-US" dirty="0" smtClean="0"/>
              <a:t>Review the confirmation page and click Create.  </a:t>
            </a:r>
          </a:p>
          <a:p>
            <a:pPr marL="228600" lvl="0" indent="-228600">
              <a:buFont typeface="+mj-lt"/>
              <a:buNone/>
            </a:pPr>
            <a:r>
              <a:rPr lang="en-US" dirty="0" smtClean="0"/>
              <a:t>This wizard creates two tables within this application's default parsing schema to manage the access control list. The access control list provides view, edit</a:t>
            </a:r>
          </a:p>
          <a:p>
            <a:pPr marL="228600" lvl="0" indent="-228600">
              <a:buFont typeface="+mj-lt"/>
              <a:buNone/>
            </a:pPr>
            <a:r>
              <a:rPr lang="en-US" dirty="0" smtClean="0"/>
              <a:t>and administration privileges which can be associated with users. A corresponding authorization scheme will also be created for each privilege. These </a:t>
            </a:r>
          </a:p>
          <a:p>
            <a:pPr marL="228600" lvl="0" indent="-228600">
              <a:buFont typeface="+mj-lt"/>
              <a:buNone/>
            </a:pPr>
            <a:r>
              <a:rPr lang="en-US" dirty="0" smtClean="0"/>
              <a:t>authorization schemes can be applied to pages and page components to manage access by user and privilege. All of these can be customized after they</a:t>
            </a:r>
          </a:p>
          <a:p>
            <a:pPr marL="228600" lvl="0" indent="-228600">
              <a:buFont typeface="+mj-lt"/>
              <a:buNone/>
            </a:pPr>
            <a:r>
              <a:rPr lang="en-US" dirty="0" smtClean="0"/>
              <a:t>are created to meet the needs of your application.</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73169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sz="1100" b="0" i="0" kern="1200" dirty="0" smtClean="0">
                <a:solidFill>
                  <a:schemeClr val="tx1"/>
                </a:solidFill>
                <a:latin typeface="+mn-lt"/>
                <a:ea typeface="+mn-ea"/>
                <a:cs typeface="+mn-cs"/>
              </a:rPr>
              <a:t>You can control access to an application by running the Access Control Administration page, selecting an application mode, and then adding users to the Access Control list.</a:t>
            </a:r>
          </a:p>
          <a:p>
            <a:pPr marL="457200" lvl="1" indent="-228600">
              <a:buFont typeface="+mj-lt"/>
              <a:buAutoNum type="arabicPeriod"/>
            </a:pPr>
            <a:r>
              <a:rPr lang="en-US" dirty="0" smtClean="0"/>
              <a:t>Run the Access Control Administration page. </a:t>
            </a:r>
          </a:p>
          <a:p>
            <a:pPr marL="457200" lvl="1" indent="-228600">
              <a:buFont typeface="+mj-lt"/>
              <a:buAutoNum type="arabicPeriod"/>
            </a:pPr>
            <a:r>
              <a:rPr lang="en-US" dirty="0" smtClean="0"/>
              <a:t>For Application Mode, select an option: </a:t>
            </a:r>
          </a:p>
          <a:p>
            <a:pPr marL="800100" lvl="3" indent="-228600"/>
            <a:r>
              <a:rPr lang="en-US" b="1" dirty="0" smtClean="0"/>
              <a:t>Full access to all, access control list not used</a:t>
            </a:r>
            <a:r>
              <a:rPr lang="en-US" dirty="0" smtClean="0"/>
              <a:t>:</a:t>
            </a:r>
            <a:r>
              <a:rPr lang="en-US" baseline="0" dirty="0" smtClean="0"/>
              <a:t> </a:t>
            </a:r>
            <a:r>
              <a:rPr lang="en-US" dirty="0" smtClean="0"/>
              <a:t>Select this option to enable all users access to an application.</a:t>
            </a:r>
          </a:p>
          <a:p>
            <a:pPr marL="800100" lvl="3" indent="-228600"/>
            <a:r>
              <a:rPr lang="en-US" b="1" dirty="0" smtClean="0"/>
              <a:t>Restricted access. Only users defined in the access control list are allowed</a:t>
            </a:r>
            <a:r>
              <a:rPr lang="en-US" baseline="0" dirty="0" smtClean="0"/>
              <a:t>: </a:t>
            </a:r>
            <a:r>
              <a:rPr lang="en-US" dirty="0" smtClean="0"/>
              <a:t>Select this option to restrict access to users on the Access Control List. Only users on the Access Control List can view pages and components associated with an authorization scheme.</a:t>
            </a:r>
          </a:p>
          <a:p>
            <a:pPr marL="800100" lvl="3" indent="-228600"/>
            <a:r>
              <a:rPr lang="en-US" b="1" dirty="0" smtClean="0"/>
              <a:t>Public read only. Edit and administrative privileges controlled by access control list</a:t>
            </a:r>
            <a:r>
              <a:rPr lang="en-US" dirty="0" smtClean="0"/>
              <a:t>:</a:t>
            </a:r>
            <a:r>
              <a:rPr lang="en-US" baseline="0" dirty="0" smtClean="0"/>
              <a:t> </a:t>
            </a:r>
            <a:r>
              <a:rPr lang="en-US" dirty="0" smtClean="0"/>
              <a:t>Provides public access to pages and components associated with the access control - view authorization scheme.</a:t>
            </a:r>
          </a:p>
          <a:p>
            <a:pPr marL="800100" lvl="3" indent="-228600"/>
            <a:r>
              <a:rPr lang="en-US" b="1" dirty="0" smtClean="0"/>
              <a:t>Administrative access only</a:t>
            </a:r>
            <a:r>
              <a:rPr lang="en-US" dirty="0" smtClean="0"/>
              <a:t>:</a:t>
            </a:r>
            <a:r>
              <a:rPr lang="en-US" baseline="0" dirty="0" smtClean="0"/>
              <a:t> </a:t>
            </a:r>
            <a:r>
              <a:rPr lang="en-US" dirty="0" smtClean="0"/>
              <a:t>Only users with Administrator privileges can access pages or components associated with an authorization scheme.</a:t>
            </a:r>
          </a:p>
          <a:p>
            <a:pPr marL="457200" lvl="1" indent="-228600">
              <a:buFont typeface="+mj-lt"/>
              <a:buAutoNum type="arabicPeriod"/>
            </a:pPr>
            <a:r>
              <a:rPr lang="en-US" dirty="0" smtClean="0"/>
              <a:t>Click Set Application Mode.</a:t>
            </a:r>
          </a:p>
          <a:p>
            <a:pPr marL="228600" lvl="0" indent="-228600">
              <a:buFont typeface="+mj-lt"/>
              <a:buNone/>
            </a:pPr>
            <a:r>
              <a:rPr lang="en-US" dirty="0" smtClean="0"/>
              <a:t>Now, you add users to the Access Control List. To add users to the Access Control List, perform the following steps:</a:t>
            </a:r>
          </a:p>
          <a:p>
            <a:pPr marL="457200" lvl="1" indent="-228600">
              <a:buFont typeface="+mj-lt"/>
              <a:buAutoNum type="arabicPeriod"/>
            </a:pPr>
            <a:r>
              <a:rPr lang="en-US" dirty="0" smtClean="0"/>
              <a:t>Under Access Control List, click Add User. A new row appears.</a:t>
            </a:r>
          </a:p>
          <a:p>
            <a:pPr marL="457200" lvl="1" indent="-228600">
              <a:buFont typeface="+mj-lt"/>
              <a:buAutoNum type="arabicPeriod"/>
            </a:pPr>
            <a:r>
              <a:rPr lang="en-US" dirty="0" smtClean="0"/>
              <a:t>Enter a user in the Username field.</a:t>
            </a:r>
          </a:p>
          <a:p>
            <a:pPr marL="457200" lvl="1" indent="-228600">
              <a:buFont typeface="+mj-lt"/>
              <a:buAutoNum type="arabicPeriod"/>
            </a:pPr>
            <a:r>
              <a:rPr lang="en-US" dirty="0" smtClean="0"/>
              <a:t>Associate a privilege with the user. Available options include:</a:t>
            </a:r>
          </a:p>
          <a:p>
            <a:pPr marL="800100" lvl="3" indent="-228600"/>
            <a:r>
              <a:rPr lang="en-US" dirty="0" smtClean="0"/>
              <a:t>Administrator</a:t>
            </a:r>
          </a:p>
          <a:p>
            <a:pPr marL="800100" lvl="3" indent="-228600"/>
            <a:r>
              <a:rPr lang="en-US" dirty="0" smtClean="0"/>
              <a:t>Edit</a:t>
            </a:r>
          </a:p>
          <a:p>
            <a:pPr marL="800100" lvl="3" indent="-228600">
              <a:buFont typeface="Arial" pitchFamily="34" charset="0"/>
              <a:buChar char="•"/>
            </a:pPr>
            <a:r>
              <a:rPr lang="en-US" dirty="0" smtClean="0"/>
              <a:t>View</a:t>
            </a:r>
          </a:p>
          <a:p>
            <a:pPr marL="457200" lvl="1" indent="-228600">
              <a:buFont typeface="+mj-lt"/>
              <a:buAutoNum type="arabicPeriod"/>
            </a:pPr>
            <a:r>
              <a:rPr lang="en-US" dirty="0" smtClean="0"/>
              <a:t>Click Apply Changes. Repeat steps 1-4 for all users.</a:t>
            </a:r>
          </a:p>
          <a:p>
            <a:pPr lvl="0">
              <a:buFontTx/>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107495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t>The Access Control Wizard creates authorization schemes that correspond to the application mode list options and the privileges available in the Access Control List. You can control access to a specific page or page component by selecting one of the following authorization schemes on the page or component attributes pages:</a:t>
            </a:r>
          </a:p>
          <a:p>
            <a:pPr lvl="1">
              <a:buFont typeface="Arial" pitchFamily="34" charset="0"/>
              <a:buChar char="•"/>
            </a:pPr>
            <a:r>
              <a:rPr lang="en-US" dirty="0" smtClean="0"/>
              <a:t>Access control administrator. Only users with Administrator privileges can view the page or component.</a:t>
            </a:r>
          </a:p>
          <a:p>
            <a:pPr lvl="1">
              <a:buFont typeface="Arial" pitchFamily="34" charset="0"/>
              <a:buChar char="•"/>
            </a:pPr>
            <a:r>
              <a:rPr lang="en-US" dirty="0" smtClean="0"/>
              <a:t>Access control - edit. Users with both Edit and Administrator privileges can view the page or component. Users with View privileges cannot view the page or component.</a:t>
            </a:r>
          </a:p>
          <a:p>
            <a:pPr lvl="1">
              <a:buFont typeface="Arial" pitchFamily="34" charset="0"/>
              <a:buChar char="•"/>
            </a:pPr>
            <a:r>
              <a:rPr lang="en-US" dirty="0" smtClean="0"/>
              <a:t>Access control - view. Users with Administrator, Edit, or View privileges can view the page or component. </a:t>
            </a:r>
          </a:p>
          <a:p>
            <a:pPr lvl="1">
              <a:buFont typeface="Arial" pitchFamily="34" charset="0"/>
              <a:buChar char="•"/>
            </a:pPr>
            <a:r>
              <a:rPr lang="en-US" dirty="0" smtClean="0"/>
              <a:t>Not access control administrator. Users with Administrator privileges cannot view the page or component.</a:t>
            </a:r>
          </a:p>
          <a:p>
            <a:pPr lvl="1">
              <a:buFont typeface="Arial" pitchFamily="34" charset="0"/>
              <a:buChar char="•"/>
            </a:pPr>
            <a:r>
              <a:rPr lang="en-US" dirty="0" smtClean="0"/>
              <a:t>Not access control - edit. Users with both Edit and Administrator privileges cannot view the page or component. Users with View privileges can view the page or component.</a:t>
            </a:r>
          </a:p>
          <a:p>
            <a:pPr lvl="1">
              <a:buFont typeface="Arial" pitchFamily="34" charset="0"/>
              <a:buChar char="•"/>
            </a:pPr>
            <a:r>
              <a:rPr lang="en-US" dirty="0" smtClean="0"/>
              <a:t>Not access control - view. Users with Administrator, Edit, or View privileges cannot view the page or component.</a:t>
            </a:r>
          </a:p>
          <a:p>
            <a:pPr lvl="0">
              <a:buFontTx/>
              <a:buNone/>
            </a:pPr>
            <a:r>
              <a:rPr lang="en-US" dirty="0" smtClean="0"/>
              <a:t>The slide shows steps to attach an authorization scheme to an application.</a:t>
            </a:r>
            <a:r>
              <a:rPr lang="en-US" baseline="0" dirty="0" smtClean="0"/>
              <a:t> Perform the following steps:</a:t>
            </a:r>
          </a:p>
          <a:p>
            <a:pPr marL="457200" lvl="1" indent="-228600">
              <a:buFont typeface="+mj-lt"/>
              <a:buAutoNum type="arabicPeriod"/>
            </a:pPr>
            <a:r>
              <a:rPr lang="en-US" baseline="0" dirty="0" smtClean="0"/>
              <a:t>Navigate to your application home page and click </a:t>
            </a:r>
            <a:r>
              <a:rPr lang="en-US" dirty="0" smtClean="0"/>
              <a:t>the Shared Components icon. The Shared Components page appears.</a:t>
            </a:r>
          </a:p>
          <a:p>
            <a:pPr marL="457200" lvl="1" indent="-228600">
              <a:buFont typeface="+mj-lt"/>
              <a:buAutoNum type="arabicPeriod"/>
            </a:pPr>
            <a:r>
              <a:rPr lang="en-US" dirty="0" smtClean="0"/>
              <a:t>Under Security, click Security Attributes.</a:t>
            </a:r>
          </a:p>
          <a:p>
            <a:pPr marL="457200" lvl="1" indent="-228600">
              <a:buFont typeface="+mj-lt"/>
              <a:buAutoNum type="arabicPeriod"/>
            </a:pPr>
            <a:r>
              <a:rPr lang="en-US" dirty="0" smtClean="0"/>
              <a:t>Scroll down to Authorization and make a selection from the Authorization Scheme list. For Run on Public Pages, select Yes or No to specify whether the application-level authorization scheme is checked on public pages (that is, pages that do not require authorization). Click Apply Changes.</a:t>
            </a:r>
          </a:p>
          <a:p>
            <a:pPr lvl="0">
              <a:buFontTx/>
              <a:buNone/>
            </a:pPr>
            <a:r>
              <a:rPr lang="en-US" dirty="0" smtClean="0"/>
              <a:t>To define a new authorization scheme, click Define Authorization Schemes.</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214530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pPr>
            <a:r>
              <a:rPr lang="en-US" dirty="0" smtClean="0"/>
              <a:t>To attach an authorization scheme to a page, perform the following steps:</a:t>
            </a:r>
          </a:p>
          <a:p>
            <a:pPr marL="457200" lvl="1" indent="-228600">
              <a:buFont typeface="+mj-lt"/>
              <a:buAutoNum type="arabicPeriod"/>
            </a:pPr>
            <a:r>
              <a:rPr lang="en-US" dirty="0" smtClean="0"/>
              <a:t>Navigate</a:t>
            </a:r>
            <a:r>
              <a:rPr lang="en-US" baseline="0" dirty="0" smtClean="0"/>
              <a:t> to the page definition of the page to which you want to attach the authorization scheme.</a:t>
            </a:r>
          </a:p>
          <a:p>
            <a:pPr marL="457200" lvl="1" indent="-228600">
              <a:buFont typeface="+mj-lt"/>
              <a:buAutoNum type="arabicPeriod"/>
            </a:pPr>
            <a:r>
              <a:rPr lang="en-US" baseline="0" dirty="0" smtClean="0"/>
              <a:t>Under Rendering, select the page name.</a:t>
            </a:r>
          </a:p>
          <a:p>
            <a:pPr marL="457200" lvl="1" indent="-228600">
              <a:buFont typeface="+mj-lt"/>
              <a:buAutoNum type="arabicPeriod"/>
            </a:pPr>
            <a:r>
              <a:rPr lang="en-US" baseline="0" dirty="0" smtClean="0"/>
              <a:t>In the Property Editor, scroll down to Security. From the Authorization Scheme list, select a scheme. For the page to be rendered, this authorization scheme must evaluate to TRUE.</a:t>
            </a:r>
          </a:p>
          <a:p>
            <a:pPr marL="457200" lvl="1" indent="-228600">
              <a:buFont typeface="+mj-lt"/>
              <a:buAutoNum type="arabicPeriod"/>
            </a:pPr>
            <a:r>
              <a:rPr lang="en-US" baseline="0" dirty="0" smtClean="0"/>
              <a:t>Click Save. Then, Click Save and Run Page.</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111784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To attach an authorization scheme to a page component or control,</a:t>
            </a:r>
            <a:r>
              <a:rPr lang="en-US" sz="11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sz="1050" b="0" i="0" kern="1200" baseline="0" dirty="0" smtClean="0">
                <a:solidFill>
                  <a:schemeClr val="tx1"/>
                </a:solidFill>
                <a:latin typeface="+mn-lt"/>
                <a:ea typeface="+mn-ea"/>
                <a:cs typeface="+mn-cs"/>
              </a:rPr>
              <a:t>In your application, select a page. View the page in page designer.</a:t>
            </a:r>
          </a:p>
          <a:p>
            <a:pPr marL="457200" lvl="1" indent="-228600">
              <a:buFont typeface="+mj-lt"/>
              <a:buAutoNum type="arabicPeriod"/>
            </a:pPr>
            <a:r>
              <a:rPr lang="en-US" sz="1100" b="0" i="0" kern="1200" dirty="0" smtClean="0">
                <a:solidFill>
                  <a:schemeClr val="tx1"/>
                </a:solidFill>
                <a:latin typeface="+mn-lt"/>
                <a:ea typeface="+mn-ea"/>
                <a:cs typeface="+mn-cs"/>
              </a:rPr>
              <a:t>Click the name of the component or control to which you want to apply the authorization scheme.</a:t>
            </a:r>
          </a:p>
          <a:p>
            <a:pPr marL="457200" lvl="1" indent="-228600">
              <a:buFont typeface="+mj-lt"/>
              <a:buAutoNum type="arabicPeriod"/>
            </a:pPr>
            <a:r>
              <a:rPr lang="en-US" sz="1100" b="0" i="0" kern="1200" dirty="0" smtClean="0">
                <a:solidFill>
                  <a:schemeClr val="tx1"/>
                </a:solidFill>
                <a:latin typeface="+mn-lt"/>
                <a:ea typeface="+mn-ea"/>
                <a:cs typeface="+mn-cs"/>
              </a:rPr>
              <a:t>Scroll down to Security and make a selection from the Authorization Scheme list.</a:t>
            </a:r>
          </a:p>
          <a:p>
            <a:pPr marL="457200" lvl="1" indent="-228600">
              <a:buFont typeface="+mj-lt"/>
              <a:buAutoNum type="arabicPeriod"/>
            </a:pPr>
            <a:r>
              <a:rPr lang="en-US" sz="1100" b="0" i="0" kern="1200" dirty="0" smtClean="0">
                <a:solidFill>
                  <a:schemeClr val="tx1"/>
                </a:solidFill>
                <a:latin typeface="+mn-lt"/>
                <a:ea typeface="+mn-ea"/>
                <a:cs typeface="+mn-cs"/>
              </a:rPr>
              <a:t>Click Save.</a:t>
            </a:r>
          </a:p>
          <a:p>
            <a:pPr lvl="0"/>
            <a:r>
              <a:rPr lang="en-US" dirty="0" smtClean="0"/>
              <a:t>The slide shows applying an authorization scheme to a column in an</a:t>
            </a:r>
            <a:r>
              <a:rPr lang="en-US" baseline="0" dirty="0" smtClean="0"/>
              <a:t> interactive report page. In page designer, expand columns, select the column for which you want to attach the authorization scheme. Under Column Properties, navigate to Security and select an authorization scheme from the list.</a:t>
            </a:r>
            <a:endParaRPr lang="en-US" dirty="0" smtClean="0"/>
          </a:p>
          <a:p>
            <a:pPr lvl="1">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151701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19</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195478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1847135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153568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While administrators are primarily responsible for ensuring the security of the Oracle Application Express installation, developers are responsible for building secure applications. </a:t>
            </a:r>
            <a:r>
              <a:rPr lang="en-US" dirty="0" smtClean="0"/>
              <a:t>In this lesson, you learn how to utilize the built-in</a:t>
            </a:r>
            <a:r>
              <a:rPr lang="en-US" baseline="0" dirty="0" smtClean="0"/>
              <a:t> features available in Application Express to </a:t>
            </a:r>
            <a:r>
              <a:rPr lang="en-US" dirty="0" smtClean="0"/>
              <a:t>build a secure Web application.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pPr>
            <a:r>
              <a:rPr lang="en-US" dirty="0" smtClean="0"/>
              <a:t>Once you create an application, you generally need to ensure that only authorized users can access the application, unless it is an open (public) application. That</a:t>
            </a:r>
            <a:r>
              <a:rPr lang="en-US" baseline="0" dirty="0" smtClean="0"/>
              <a:t> is, you want to implement security into your application. To ensure developers build a secure application, Application Express provides two different mechanisms: Authentication and Authorization.</a:t>
            </a:r>
          </a:p>
          <a:p>
            <a:pPr lvl="0">
              <a:buNone/>
            </a:pPr>
            <a:r>
              <a:rPr lang="en-US" baseline="0" dirty="0" smtClean="0"/>
              <a:t>The primary thing in building a secure web application is to understand who the accessing user is. You use a log in page with username and password as an access entry to an application. Only if the log in succeeds, the user is allowed access to the application. Confirming user's identity before allowing access to the application, is known as authentication.</a:t>
            </a:r>
          </a:p>
          <a:p>
            <a:pPr lvl="0">
              <a:buNone/>
            </a:pPr>
            <a:r>
              <a:rPr lang="en-US" baseline="0" dirty="0" smtClean="0"/>
              <a:t>After successfully logging in to the application, the next question is, what is that logged in user allowed to do? Can the user get access to a page, or a page component? Authorization covers this aspect of implementing security in an application. Authorization refers to r</a:t>
            </a:r>
            <a:r>
              <a:rPr lang="en-US" dirty="0" smtClean="0"/>
              <a:t>estricting access to specific pages</a:t>
            </a:r>
            <a:r>
              <a:rPr lang="en-US" baseline="0" dirty="0" smtClean="0"/>
              <a:t> and components based on user privileges.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155417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Authentication is the process of establishing each user's identify before they can access your application. It may require a user to enter a user name and password or could involve the use of digital certificates or a secure key.</a:t>
            </a:r>
          </a:p>
          <a:p>
            <a:r>
              <a:rPr lang="en-US" sz="1100" b="0" i="0" kern="1200" dirty="0" smtClean="0">
                <a:solidFill>
                  <a:schemeClr val="tx1"/>
                </a:solidFill>
                <a:latin typeface="+mn-lt"/>
                <a:ea typeface="+mn-ea"/>
                <a:cs typeface="+mn-cs"/>
              </a:rPr>
              <a:t>You determine how your application interacts with users. If all users have the same rights and privileges, they are referred to as public users. However, if your application must track each user individually, you must specify an authentication method. Authentication establishes the identity of each user who accesses your application. Many authentication processes require that a user provide some type of credentials such as a user name and password. These credentials are then evaluated and they either pass or fail. If the credentials pass, the user has access to the application. Otherwise, access is denied.</a:t>
            </a:r>
          </a:p>
          <a:p>
            <a:r>
              <a:rPr lang="en-US" sz="1100" b="0" i="0" kern="1200" dirty="0" smtClean="0">
                <a:solidFill>
                  <a:schemeClr val="tx1"/>
                </a:solidFill>
                <a:latin typeface="+mn-lt"/>
                <a:ea typeface="+mn-ea"/>
                <a:cs typeface="+mn-cs"/>
              </a:rPr>
              <a:t>Once a user has been identified, the Application Express engine keeps track of each user by setting the value of the built-in substitution string APP_USER. As a user navigates from page to page, the Application Express engine sets the value of APP_USER to identify the user. The Application Express engine uses APP_USER as one component of a key for tracking each user's session state.</a:t>
            </a:r>
          </a:p>
          <a:p>
            <a:endParaRPr lang="en-US" sz="1100" b="0" i="0" kern="1200" dirty="0" smtClean="0">
              <a:solidFill>
                <a:schemeClr val="tx1"/>
              </a:solidFill>
              <a:latin typeface="+mn-lt"/>
              <a:ea typeface="+mn-ea"/>
              <a:cs typeface="+mn-cs"/>
            </a:endParaRPr>
          </a:p>
          <a:p>
            <a:r>
              <a:rPr lang="en-US" sz="1100" b="0" i="0" kern="1200" dirty="0" smtClean="0">
                <a:solidFill>
                  <a:schemeClr val="tx1"/>
                </a:solidFill>
                <a:latin typeface="+mn-lt"/>
                <a:ea typeface="+mn-ea"/>
                <a:cs typeface="+mn-cs"/>
              </a:rPr>
              <a:t>Note: Built-in Authentication schemes are provided for Single Sign-On (SSO),</a:t>
            </a:r>
            <a:r>
              <a:rPr lang="en-US" sz="1100" b="0" i="0" kern="1200" baseline="0" dirty="0" smtClean="0">
                <a:solidFill>
                  <a:schemeClr val="tx1"/>
                </a:solidFill>
                <a:latin typeface="+mn-lt"/>
                <a:ea typeface="+mn-ea"/>
                <a:cs typeface="+mn-cs"/>
              </a:rPr>
              <a:t> LDAP, and HTTP Header Variable authentication (used by Oracle Identity Manager).</a:t>
            </a:r>
            <a:endParaRPr lang="en-US" sz="1100" b="0" i="0" kern="1200" dirty="0" smtClean="0">
              <a:solidFill>
                <a:schemeClr val="tx1"/>
              </a:solidFill>
              <a:latin typeface="+mn-lt"/>
              <a:ea typeface="+mn-ea"/>
              <a:cs typeface="+mn-cs"/>
            </a:endParaRP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62698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As you create your application, you must determine whether to include authentication.</a:t>
            </a:r>
            <a:r>
              <a:rPr lang="en-US" sz="1100" b="0" i="0" kern="1200" baseline="0" dirty="0" smtClean="0">
                <a:solidFill>
                  <a:schemeClr val="tx1"/>
                </a:solidFill>
                <a:latin typeface="+mn-lt"/>
                <a:ea typeface="+mn-ea"/>
                <a:cs typeface="+mn-cs"/>
              </a:rPr>
              <a:t> If you choose not to use authentication, </a:t>
            </a:r>
            <a:r>
              <a:rPr lang="en-US" sz="1100" b="0" i="0" kern="1200" dirty="0" smtClean="0">
                <a:solidFill>
                  <a:schemeClr val="tx1"/>
                </a:solidFill>
                <a:latin typeface="+mn-lt"/>
                <a:ea typeface="+mn-ea"/>
                <a:cs typeface="+mn-cs"/>
              </a:rPr>
              <a:t>Oracle Application Express does not check any user credentials. All pages of your application are accessible to all users.</a:t>
            </a:r>
          </a:p>
          <a:p>
            <a:r>
              <a:rPr lang="en-US" sz="1100" b="0" i="0" kern="1200" baseline="0" dirty="0" smtClean="0">
                <a:solidFill>
                  <a:schemeClr val="tx1"/>
                </a:solidFill>
                <a:latin typeface="+mn-lt"/>
                <a:ea typeface="+mn-ea"/>
                <a:cs typeface="+mn-cs"/>
              </a:rPr>
              <a:t>You can:</a:t>
            </a:r>
          </a:p>
          <a:p>
            <a:pPr lvl="1">
              <a:buFont typeface="Arial" pitchFamily="34" charset="0"/>
              <a:buChar char="•"/>
            </a:pPr>
            <a:r>
              <a:rPr lang="en-US" sz="1050" b="1" i="0" kern="1200" dirty="0" smtClean="0">
                <a:solidFill>
                  <a:schemeClr val="tx1"/>
                </a:solidFill>
                <a:latin typeface="+mn-lt"/>
                <a:ea typeface="+mn-ea"/>
                <a:cs typeface="+mn-cs"/>
              </a:rPr>
              <a:t>Select a built-in authentication scheme</a:t>
            </a:r>
            <a:r>
              <a:rPr lang="en-US" sz="1050" b="0" i="0" kern="1200" dirty="0" smtClean="0">
                <a:solidFill>
                  <a:schemeClr val="tx1"/>
                </a:solidFill>
                <a:latin typeface="+mn-lt"/>
                <a:ea typeface="+mn-ea"/>
                <a:cs typeface="+mn-cs"/>
              </a:rPr>
              <a:t>. Create an authentication method based on available preconfigured authentication schemes. Depending on which scheme you choose, you may also have to configure the corresponding components of Oracle 11</a:t>
            </a:r>
            <a:r>
              <a:rPr lang="en-US" sz="1050" b="0" i="1" kern="1200" dirty="0" smtClean="0">
                <a:solidFill>
                  <a:schemeClr val="tx1"/>
                </a:solidFill>
                <a:latin typeface="+mn-lt"/>
                <a:ea typeface="+mn-ea"/>
                <a:cs typeface="+mn-cs"/>
              </a:rPr>
              <a:t>g</a:t>
            </a:r>
            <a:r>
              <a:rPr lang="en-US" sz="1050" b="0" i="0" kern="1200" dirty="0" smtClean="0">
                <a:solidFill>
                  <a:schemeClr val="tx1"/>
                </a:solidFill>
                <a:latin typeface="+mn-lt"/>
                <a:ea typeface="+mn-ea"/>
                <a:cs typeface="+mn-cs"/>
              </a:rPr>
              <a:t>iAS, Oracle Internet Directory, or other external services. </a:t>
            </a:r>
          </a:p>
          <a:p>
            <a:pPr lvl="1">
              <a:buFont typeface="Arial" pitchFamily="34" charset="0"/>
              <a:buChar char="•"/>
            </a:pPr>
            <a:r>
              <a:rPr lang="en-US" sz="1100" b="1" i="0" kern="1200" dirty="0" smtClean="0">
                <a:solidFill>
                  <a:schemeClr val="tx1"/>
                </a:solidFill>
                <a:latin typeface="+mn-lt"/>
                <a:ea typeface="+mn-ea"/>
                <a:cs typeface="+mn-cs"/>
              </a:rPr>
              <a:t>Create custom authentication scheme</a:t>
            </a:r>
            <a:r>
              <a:rPr lang="en-US" sz="1100" b="0" i="0" kern="1200" dirty="0" smtClean="0">
                <a:solidFill>
                  <a:schemeClr val="tx1"/>
                </a:solidFill>
                <a:latin typeface="+mn-lt"/>
                <a:ea typeface="+mn-ea"/>
                <a:cs typeface="+mn-cs"/>
              </a:rPr>
              <a:t>. Create a custom authentication method to have complete control over the authentication interface. To implement this approach, you must provide a PL/SQL function the Application Express engine executes before processing each page request. This function's Boolean return value determines whether the Application Express engine processes the page normally or displays a failure page. </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1200" b="0" i="0" kern="1200" dirty="0" smtClean="0">
                <a:solidFill>
                  <a:schemeClr val="tx1"/>
                </a:solidFill>
                <a:latin typeface="+mn-lt"/>
                <a:ea typeface="+mn-ea"/>
                <a:cs typeface="+mn-cs"/>
              </a:rPr>
              <a:t>When you create a new authentication scheme, you have several options. Most let you reuse implementations that already exist in your application or in other applications within your workspace. There are even some pretested schemes you can copy to get you up and running immediately.</a:t>
            </a:r>
            <a:endParaRPr lang="en-US" sz="1200" kern="1200" baseline="0" dirty="0" smtClean="0">
              <a:solidFill>
                <a:schemeClr val="tx1"/>
              </a:solidFill>
              <a:latin typeface="+mn-lt"/>
              <a:ea typeface="+mn-ea"/>
              <a:cs typeface="+mn-cs"/>
            </a:endParaRPr>
          </a:p>
          <a:p>
            <a:pPr lvl="0">
              <a:buFont typeface="Arial" pitchFamily="34" charset="0"/>
              <a:buNone/>
            </a:pPr>
            <a:endParaRPr lang="en-US" sz="115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2109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The following preconfigured schemes ship with Oracle Application Express:</a:t>
            </a:r>
          </a:p>
          <a:p>
            <a:pPr lvl="1">
              <a:buFont typeface="Arial" pitchFamily="34" charset="0"/>
              <a:buChar char="•"/>
            </a:pPr>
            <a:r>
              <a:rPr lang="en-US" sz="1100" b="1" i="0" kern="1200" dirty="0" smtClean="0">
                <a:solidFill>
                  <a:schemeClr val="tx1"/>
                </a:solidFill>
                <a:latin typeface="+mn-lt"/>
                <a:ea typeface="+mn-ea"/>
                <a:cs typeface="+mn-cs"/>
              </a:rPr>
              <a:t>Open Door Credentials</a:t>
            </a:r>
            <a:r>
              <a:rPr lang="en-US" sz="1100" b="0" i="0" kern="1200" dirty="0" smtClean="0">
                <a:solidFill>
                  <a:schemeClr val="tx1"/>
                </a:solidFill>
                <a:latin typeface="+mn-lt"/>
                <a:ea typeface="+mn-ea"/>
                <a:cs typeface="+mn-cs"/>
              </a:rPr>
              <a:t>: Enables anyone to access your application using a login page that captures a user name.</a:t>
            </a:r>
          </a:p>
          <a:p>
            <a:pPr lvl="1">
              <a:buFont typeface="Arial" pitchFamily="34" charset="0"/>
              <a:buChar char="•"/>
            </a:pPr>
            <a:r>
              <a:rPr lang="en-US" sz="1100" b="1" i="0" kern="1200" dirty="0" smtClean="0">
                <a:solidFill>
                  <a:schemeClr val="tx1"/>
                </a:solidFill>
                <a:latin typeface="+mn-lt"/>
                <a:ea typeface="+mn-ea"/>
                <a:cs typeface="+mn-cs"/>
              </a:rPr>
              <a:t>Application Express Accounts</a:t>
            </a:r>
            <a:r>
              <a:rPr lang="en-US" sz="1100" b="0" i="0" kern="1200" dirty="0" smtClean="0">
                <a:solidFill>
                  <a:schemeClr val="tx1"/>
                </a:solidFill>
                <a:latin typeface="+mn-lt"/>
                <a:ea typeface="+mn-ea"/>
                <a:cs typeface="+mn-cs"/>
              </a:rPr>
              <a:t>: Application Express Account Credentials are internal user accounts (also known as "cookie user" accounts) that are created within and managed in the Application Express user repository. When you use this method, your application is authenticated against these accounts.</a:t>
            </a:r>
          </a:p>
          <a:p>
            <a:pPr lvl="1">
              <a:buFont typeface="Arial" pitchFamily="34" charset="0"/>
              <a:buChar char="•"/>
            </a:pPr>
            <a:r>
              <a:rPr lang="en-US" sz="1100" b="1" i="0" kern="1200" dirty="0" smtClean="0">
                <a:solidFill>
                  <a:schemeClr val="tx1"/>
                </a:solidFill>
                <a:latin typeface="+mn-lt"/>
                <a:ea typeface="+mn-ea"/>
                <a:cs typeface="+mn-cs"/>
              </a:rPr>
              <a:t>Database Accounts</a:t>
            </a:r>
            <a:r>
              <a:rPr lang="en-US" sz="1100" b="0" i="0" kern="1200" dirty="0" smtClean="0">
                <a:solidFill>
                  <a:schemeClr val="tx1"/>
                </a:solidFill>
                <a:latin typeface="+mn-lt"/>
                <a:ea typeface="+mn-ea"/>
                <a:cs typeface="+mn-cs"/>
              </a:rPr>
              <a:t>: This authentication scheme requires that a database user (schema) exists in the local database. When using this method, the user name and password of the database account is used to authenticate the user.</a:t>
            </a:r>
          </a:p>
          <a:p>
            <a:pPr lvl="1">
              <a:buFont typeface="Arial" pitchFamily="34" charset="0"/>
              <a:buChar char="•"/>
            </a:pPr>
            <a:r>
              <a:rPr lang="en-US" sz="1100" b="1" i="0" kern="1200" dirty="0" smtClean="0">
                <a:solidFill>
                  <a:schemeClr val="tx1"/>
                </a:solidFill>
                <a:latin typeface="+mn-lt"/>
                <a:ea typeface="+mn-ea"/>
                <a:cs typeface="+mn-cs"/>
              </a:rPr>
              <a:t>LDAP Directory</a:t>
            </a:r>
            <a:r>
              <a:rPr lang="en-US" sz="1100" b="0" i="0" kern="1200" dirty="0" smtClean="0">
                <a:solidFill>
                  <a:schemeClr val="tx1"/>
                </a:solidFill>
                <a:latin typeface="+mn-lt"/>
                <a:ea typeface="+mn-ea"/>
                <a:cs typeface="+mn-cs"/>
              </a:rPr>
              <a:t>: Authentication of user/password with an authentication request to a LDAP server.</a:t>
            </a:r>
          </a:p>
          <a:p>
            <a:pPr lvl="1">
              <a:buFont typeface="Arial" pitchFamily="34" charset="0"/>
              <a:buChar char="•"/>
            </a:pPr>
            <a:r>
              <a:rPr lang="en-US" sz="1100" b="1" i="0" kern="1200" dirty="0" smtClean="0">
                <a:solidFill>
                  <a:schemeClr val="tx1"/>
                </a:solidFill>
                <a:latin typeface="+mn-lt"/>
                <a:ea typeface="+mn-ea"/>
                <a:cs typeface="+mn-cs"/>
              </a:rPr>
              <a:t>No Authentication (Using DAD)</a:t>
            </a:r>
            <a:r>
              <a:rPr lang="en-US" sz="1100" b="0" i="0" kern="1200" dirty="0" smtClean="0">
                <a:solidFill>
                  <a:schemeClr val="tx1"/>
                </a:solidFill>
                <a:latin typeface="+mn-lt"/>
                <a:ea typeface="+mn-ea"/>
                <a:cs typeface="+mn-cs"/>
              </a:rPr>
              <a:t>: Adopts the current database user. This can be used in combination with a </a:t>
            </a:r>
            <a:r>
              <a:rPr lang="en-US" sz="1100" b="0" i="0" kern="1200" dirty="0" err="1" smtClean="0">
                <a:solidFill>
                  <a:schemeClr val="tx1"/>
                </a:solidFill>
                <a:latin typeface="+mn-lt"/>
                <a:ea typeface="+mn-ea"/>
                <a:cs typeface="+mn-cs"/>
              </a:rPr>
              <a:t>mod_plsql</a:t>
            </a:r>
            <a:r>
              <a:rPr lang="en-US" sz="1100" b="0" i="0" kern="1200" dirty="0" smtClean="0">
                <a:solidFill>
                  <a:schemeClr val="tx1"/>
                </a:solidFill>
                <a:latin typeface="+mn-lt"/>
                <a:ea typeface="+mn-ea"/>
                <a:cs typeface="+mn-cs"/>
              </a:rPr>
              <a:t> DAD configuration that uses basic authentication to set the database session user.</a:t>
            </a:r>
          </a:p>
          <a:p>
            <a:pPr lvl="1">
              <a:buFont typeface="Arial" pitchFamily="34" charset="0"/>
              <a:buChar char="•"/>
            </a:pPr>
            <a:r>
              <a:rPr lang="en-US" sz="1100" b="1" i="0" kern="1200" dirty="0" smtClean="0">
                <a:solidFill>
                  <a:schemeClr val="tx1"/>
                </a:solidFill>
                <a:latin typeface="+mn-lt"/>
                <a:ea typeface="+mn-ea"/>
                <a:cs typeface="+mn-cs"/>
              </a:rPr>
              <a:t>Oracle Application Server Single Sign-On</a:t>
            </a:r>
            <a:r>
              <a:rPr lang="en-US" sz="1100" b="0" i="0" kern="1200" dirty="0" smtClean="0">
                <a:solidFill>
                  <a:schemeClr val="tx1"/>
                </a:solidFill>
                <a:latin typeface="+mn-lt"/>
                <a:ea typeface="+mn-ea"/>
                <a:cs typeface="+mn-cs"/>
              </a:rPr>
              <a:t>: This delegates authentication to the Oracle AS Single Sign-On (SSO) Server. To use this authentication scheme, your site must have been registered as a partner application with the SSO server.</a:t>
            </a:r>
          </a:p>
          <a:p>
            <a:pPr lvl="1">
              <a:buFont typeface="Arial" pitchFamily="34" charset="0"/>
              <a:buChar char="•"/>
            </a:pPr>
            <a:r>
              <a:rPr lang="en-US" sz="1100" b="1" i="0" kern="1200" dirty="0" smtClean="0">
                <a:solidFill>
                  <a:schemeClr val="tx1"/>
                </a:solidFill>
                <a:latin typeface="+mn-lt"/>
                <a:ea typeface="+mn-ea"/>
                <a:cs typeface="+mn-cs"/>
              </a:rPr>
              <a:t>Custom</a:t>
            </a:r>
            <a:r>
              <a:rPr lang="en-US" sz="1100" b="0" i="0" kern="1200" dirty="0" smtClean="0">
                <a:solidFill>
                  <a:schemeClr val="tx1"/>
                </a:solidFill>
                <a:latin typeface="+mn-lt"/>
                <a:ea typeface="+mn-ea"/>
                <a:cs typeface="+mn-cs"/>
              </a:rPr>
              <a:t>: Enables you to create a custom authentication scheme from scratch, giving you complete control over your authentication interface.</a:t>
            </a:r>
          </a:p>
          <a:p>
            <a:pPr lvl="1">
              <a:buFont typeface="Arial" pitchFamily="34" charset="0"/>
              <a:buChar char="•"/>
            </a:pPr>
            <a:r>
              <a:rPr lang="en-US" sz="1100" b="1" i="0" kern="1200" dirty="0" smtClean="0">
                <a:solidFill>
                  <a:schemeClr val="tx1"/>
                </a:solidFill>
                <a:latin typeface="+mn-lt"/>
                <a:ea typeface="+mn-ea"/>
                <a:cs typeface="+mn-cs"/>
              </a:rPr>
              <a:t>HTTP Header Variable</a:t>
            </a:r>
            <a:r>
              <a:rPr lang="en-US" sz="1100" b="0" i="0" kern="1200" dirty="0" smtClean="0">
                <a:solidFill>
                  <a:schemeClr val="tx1"/>
                </a:solidFill>
                <a:latin typeface="+mn-lt"/>
                <a:ea typeface="+mn-ea"/>
                <a:cs typeface="+mn-cs"/>
              </a:rPr>
              <a:t>: Authenticate externally, where the username is stored in a HTTP Header variable set by the web server.</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17069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To create an authentication scheme based on a pre-configured scheme, first navigate to your application home page. Then, click Shared Components &gt; Security and then select Authentication Schemes. Perform the following steps:</a:t>
            </a:r>
          </a:p>
          <a:p>
            <a:pPr marL="457200" lvl="1" indent="-228600">
              <a:buFont typeface="+mj-lt"/>
              <a:buAutoNum type="arabicPeriod"/>
            </a:pPr>
            <a:r>
              <a:rPr lang="en-US" kern="1200" baseline="0" dirty="0" smtClean="0">
                <a:solidFill>
                  <a:schemeClr val="tx1"/>
                </a:solidFill>
                <a:latin typeface="+mn-lt"/>
                <a:ea typeface="+mn-ea"/>
                <a:cs typeface="+mn-cs"/>
              </a:rPr>
              <a:t>On the Authentication Schemes page, click Create.</a:t>
            </a:r>
          </a:p>
          <a:p>
            <a:pPr marL="457200" lvl="1" indent="-228600">
              <a:buFont typeface="+mj-lt"/>
              <a:buAutoNum type="arabicPeriod"/>
            </a:pPr>
            <a:r>
              <a:rPr lang="en-US" kern="1200" baseline="0" dirty="0" smtClean="0">
                <a:solidFill>
                  <a:schemeClr val="tx1"/>
                </a:solidFill>
                <a:latin typeface="+mn-lt"/>
                <a:ea typeface="+mn-ea"/>
                <a:cs typeface="+mn-cs"/>
              </a:rPr>
              <a:t>Select the Based on a pre-configured scheme from the gallery radio button and click Next.</a:t>
            </a:r>
          </a:p>
          <a:p>
            <a:pPr marL="457200" lvl="1" indent="-228600">
              <a:buFont typeface="+mj-lt"/>
              <a:buAutoNum type="arabicPeriod"/>
            </a:pPr>
            <a:r>
              <a:rPr lang="en-US" kern="1200" baseline="0" dirty="0" smtClean="0">
                <a:solidFill>
                  <a:schemeClr val="tx1"/>
                </a:solidFill>
                <a:latin typeface="+mn-lt"/>
                <a:ea typeface="+mn-ea"/>
                <a:cs typeface="+mn-cs"/>
              </a:rPr>
              <a:t>Specify a name for your authentication scheme. Then, select a scheme of your choice from the Scheme Type list. Click Create Authentication Scheme.</a:t>
            </a:r>
          </a:p>
          <a:p>
            <a:pPr marL="457200" lvl="1" indent="-228600">
              <a:buFont typeface="+mj-lt"/>
              <a:buAutoNum type="arabicPeriod"/>
            </a:pPr>
            <a:r>
              <a:rPr lang="en-US" kern="1200" baseline="0" dirty="0" smtClean="0">
                <a:solidFill>
                  <a:schemeClr val="tx1"/>
                </a:solidFill>
                <a:latin typeface="+mn-lt"/>
                <a:ea typeface="+mn-ea"/>
                <a:cs typeface="+mn-cs"/>
              </a:rPr>
              <a:t>Notice that the new authentication scheme is activated as current authentication scheme.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 xmlns:p14="http://schemas.microsoft.com/office/powerpoint/2010/main" val="197259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You may create a new authentication scheme by making a copy of a scheme</a:t>
            </a:r>
            <a:r>
              <a:rPr lang="en-US" sz="1100" b="0" i="0" kern="1200" baseline="0" dirty="0" smtClean="0">
                <a:solidFill>
                  <a:schemeClr val="tx1"/>
                </a:solidFill>
                <a:latin typeface="+mn-lt"/>
                <a:ea typeface="+mn-ea"/>
                <a:cs typeface="+mn-cs"/>
              </a:rPr>
              <a:t> in your </a:t>
            </a:r>
            <a:r>
              <a:rPr lang="en-US" sz="1100" b="0" i="0" kern="1200" dirty="0" smtClean="0">
                <a:solidFill>
                  <a:schemeClr val="tx1"/>
                </a:solidFill>
                <a:latin typeface="+mn-lt"/>
                <a:ea typeface="+mn-ea"/>
                <a:cs typeface="+mn-cs"/>
              </a:rPr>
              <a:t>application or in any another application in your Workspace. Then you can edit the new scheme, changing the name to what you prefer and changing any of the settings to meet your requirements.</a:t>
            </a:r>
          </a:p>
          <a:p>
            <a:pPr lvl="0">
              <a:buNone/>
            </a:pPr>
            <a:r>
              <a:rPr lang="en-US" dirty="0" smtClean="0"/>
              <a:t>To copy an authentication scheme, perform the following steps:</a:t>
            </a:r>
          </a:p>
          <a:p>
            <a:pPr marL="457200" lvl="1" indent="-228600">
              <a:buFont typeface="+mj-lt"/>
              <a:buAutoNum type="arabicPeriod"/>
            </a:pPr>
            <a:r>
              <a:rPr lang="en-US" dirty="0" smtClean="0"/>
              <a:t>On your application home page, navigate to Shared Components. Under Security, click Authentication Schemes.</a:t>
            </a:r>
          </a:p>
          <a:p>
            <a:pPr marL="457200" lvl="1" indent="-228600">
              <a:buFont typeface="+mj-lt"/>
              <a:buAutoNum type="arabicPeriod"/>
            </a:pPr>
            <a:r>
              <a:rPr lang="en-US" dirty="0" smtClean="0"/>
              <a:t>On the Authentication Schemes page, click Create.</a:t>
            </a:r>
          </a:p>
          <a:p>
            <a:pPr marL="457200" lvl="1" indent="-228600">
              <a:buFont typeface="+mj-lt"/>
              <a:buAutoNum type="arabicPeriod"/>
            </a:pPr>
            <a:r>
              <a:rPr lang="en-US" dirty="0" smtClean="0"/>
              <a:t>Select </a:t>
            </a:r>
            <a:r>
              <a:rPr lang="en-US" b="1" dirty="0" smtClean="0"/>
              <a:t>As a copy of an existing authentication scheme </a:t>
            </a:r>
            <a:r>
              <a:rPr lang="en-US" dirty="0" smtClean="0"/>
              <a:t>and click Next.</a:t>
            </a:r>
          </a:p>
          <a:p>
            <a:pPr marL="457200" lvl="1" indent="-228600">
              <a:buFont typeface="+mj-lt"/>
              <a:buAutoNum type="arabicPeriod"/>
            </a:pPr>
            <a:r>
              <a:rPr lang="en-US" dirty="0" smtClean="0"/>
              <a:t>Select the application from which you want to copy the scheme and click Next.</a:t>
            </a:r>
          </a:p>
          <a:p>
            <a:pPr marL="457200" lvl="1" indent="-228600">
              <a:buFont typeface="+mj-lt"/>
              <a:buAutoNum type="arabicPeriod"/>
            </a:pPr>
            <a:r>
              <a:rPr lang="en-US" dirty="0" smtClean="0"/>
              <a:t>The schemes existing in the selected application are now listed</a:t>
            </a:r>
            <a:r>
              <a:rPr lang="en-US" baseline="0" dirty="0" smtClean="0"/>
              <a:t> on the page.</a:t>
            </a:r>
            <a:r>
              <a:rPr lang="en-US" dirty="0" smtClean="0"/>
              <a:t> Select Yes for the scheme that you want to copy. You can choose to copy or copy and subscribe to an authentication scheme in the application you select as the copy source. Subscribing to an authentication scheme puts a copy of it in your application but allows you to refresh it periodically to get the latest changes. Click Copy Scheme.</a:t>
            </a:r>
          </a:p>
          <a:p>
            <a:pPr marL="457200" lvl="1" indent="-228600">
              <a:buFont typeface="+mj-lt"/>
              <a:buAutoNum type="arabicPeriod"/>
            </a:pPr>
            <a:r>
              <a:rPr lang="en-US" dirty="0" smtClean="0"/>
              <a:t>The Authentication Schemes</a:t>
            </a:r>
            <a:r>
              <a:rPr lang="en-US" baseline="0" dirty="0" smtClean="0"/>
              <a:t> page now shows the copied application.  On this page, you can also see the scheme current to this application.</a:t>
            </a:r>
            <a:endParaRPr lang="en-US" dirty="0" smtClean="0"/>
          </a:p>
          <a:p>
            <a:pPr lvl="0">
              <a:buFont typeface="Arial" pitchFamily="34" charset="0"/>
              <a:buNone/>
            </a:pPr>
            <a:endParaRPr lang="en-US" sz="115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627102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Providing Security Through Authorization</a:t>
            </a:r>
            <a:endParaRPr lang="en-US" b="1" dirty="0"/>
          </a:p>
        </p:txBody>
      </p:sp>
      <p:sp>
        <p:nvSpPr>
          <p:cNvPr id="20" name="Content Placeholder 7"/>
          <p:cNvSpPr>
            <a:spLocks noGrp="1"/>
          </p:cNvSpPr>
          <p:nvPr>
            <p:ph idx="1"/>
          </p:nvPr>
        </p:nvSpPr>
        <p:spPr>
          <a:xfrm>
            <a:off x="531151" y="1447800"/>
            <a:ext cx="11126522" cy="2133600"/>
          </a:xfrm>
        </p:spPr>
        <p:txBody>
          <a:bodyPr/>
          <a:lstStyle/>
          <a:p>
            <a:pPr marL="501650" lvl="1">
              <a:buClr>
                <a:srgbClr val="FF0000"/>
              </a:buClr>
              <a:buFont typeface="Arial" pitchFamily="34" charset="0"/>
              <a:buChar char="•"/>
            </a:pPr>
            <a:r>
              <a:rPr lang="en-US" sz="2800" dirty="0" smtClean="0">
                <a:solidFill>
                  <a:srgbClr val="000000"/>
                </a:solidFill>
              </a:rPr>
              <a:t>Authorization involves controlling access to resources based on user privileges</a:t>
            </a:r>
          </a:p>
          <a:p>
            <a:pPr marL="501650" lvl="1">
              <a:buClr>
                <a:srgbClr val="FF0000"/>
              </a:buClr>
              <a:buFont typeface="Arial" pitchFamily="34" charset="0"/>
              <a:buChar char="•"/>
            </a:pPr>
            <a:r>
              <a:rPr lang="en-US" sz="2800" dirty="0" smtClean="0">
                <a:solidFill>
                  <a:srgbClr val="000000"/>
                </a:solidFill>
              </a:rPr>
              <a:t>Use authorization schemes to implement authorization in an application</a:t>
            </a:r>
          </a:p>
          <a:p>
            <a:pPr marL="501650" lvl="1">
              <a:buClr>
                <a:srgbClr val="FF0000"/>
              </a:buClr>
              <a:buFont typeface="Arial" pitchFamily="34" charset="0"/>
              <a:buChar char="•"/>
            </a:pPr>
            <a:r>
              <a:rPr lang="en-US" sz="2800" dirty="0" smtClean="0">
                <a:solidFill>
                  <a:srgbClr val="000000"/>
                </a:solidFill>
              </a:rPr>
              <a:t>You can apply an authorization scheme for:</a:t>
            </a:r>
          </a:p>
          <a:p>
            <a:pPr marL="958850" lvl="3">
              <a:buClr>
                <a:srgbClr val="FF0000"/>
              </a:buClr>
            </a:pPr>
            <a:r>
              <a:rPr lang="en-US" sz="2800" dirty="0" smtClean="0">
                <a:solidFill>
                  <a:srgbClr val="000000"/>
                </a:solidFill>
              </a:rPr>
              <a:t>An entire application</a:t>
            </a:r>
          </a:p>
          <a:p>
            <a:pPr marL="958850" lvl="3">
              <a:buClr>
                <a:srgbClr val="FF0000"/>
              </a:buClr>
            </a:pPr>
            <a:r>
              <a:rPr lang="en-US" sz="2800" dirty="0" smtClean="0">
                <a:solidFill>
                  <a:srgbClr val="000000"/>
                </a:solidFill>
              </a:rPr>
              <a:t>A page</a:t>
            </a:r>
          </a:p>
          <a:p>
            <a:pPr marL="958850" lvl="3">
              <a:buClr>
                <a:srgbClr val="FF0000"/>
              </a:buClr>
            </a:pPr>
            <a:r>
              <a:rPr lang="en-US" sz="2800" dirty="0" smtClean="0">
                <a:solidFill>
                  <a:srgbClr val="000000"/>
                </a:solidFill>
              </a:rPr>
              <a:t>Specific control such as a region, item, or button</a:t>
            </a:r>
          </a:p>
          <a:p>
            <a:pPr marL="501650"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4" name="Picture 3" descr="user-privs.png"/>
          <p:cNvPicPr>
            <a:picLocks noChangeAspect="1"/>
          </p:cNvPicPr>
          <p:nvPr/>
        </p:nvPicPr>
        <p:blipFill>
          <a:blip r:embed="rId3" cstate="print"/>
          <a:stretch>
            <a:fillRect/>
          </a:stretch>
        </p:blipFill>
        <p:spPr>
          <a:xfrm>
            <a:off x="8532812" y="2895600"/>
            <a:ext cx="3121152" cy="312115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How to Implement Authorization?</a:t>
            </a:r>
            <a:endParaRPr lang="en-US" b="1" dirty="0"/>
          </a:p>
        </p:txBody>
      </p:sp>
      <p:sp>
        <p:nvSpPr>
          <p:cNvPr id="20" name="Content Placeholder 7"/>
          <p:cNvSpPr>
            <a:spLocks noGrp="1"/>
          </p:cNvSpPr>
          <p:nvPr>
            <p:ph idx="1"/>
          </p:nvPr>
        </p:nvSpPr>
        <p:spPr>
          <a:xfrm>
            <a:off x="531151" y="1447800"/>
            <a:ext cx="11126522" cy="2133600"/>
          </a:xfrm>
        </p:spPr>
        <p:txBody>
          <a:bodyPr/>
          <a:lstStyle/>
          <a:p>
            <a:pPr marL="53975" indent="-53975">
              <a:buClr>
                <a:srgbClr val="FF0000"/>
              </a:buClr>
              <a:buNone/>
            </a:pPr>
            <a:r>
              <a:rPr lang="en-US" dirty="0" smtClean="0">
                <a:solidFill>
                  <a:srgbClr val="000000"/>
                </a:solidFill>
              </a:rPr>
              <a:t>Oracle Application Express allows you to implement authorization to an application or its components in two different ways:</a:t>
            </a:r>
          </a:p>
          <a:p>
            <a:pPr marL="501650" lvl="1">
              <a:buClr>
                <a:srgbClr val="FF0000"/>
              </a:buClr>
              <a:buFont typeface="Arial" pitchFamily="34" charset="0"/>
              <a:buChar char="•"/>
            </a:pPr>
            <a:r>
              <a:rPr lang="en-US" sz="2800" dirty="0" smtClean="0">
                <a:solidFill>
                  <a:srgbClr val="000000"/>
                </a:solidFill>
              </a:rPr>
              <a:t>By navigating to Shared Components and then either creating an authorization scheme from scratch or copying an existing authorization scheme</a:t>
            </a:r>
          </a:p>
          <a:p>
            <a:pPr marL="501650" lvl="1">
              <a:buClr>
                <a:srgbClr val="FF0000"/>
              </a:buClr>
              <a:buFont typeface="Arial" pitchFamily="34" charset="0"/>
              <a:buChar char="•"/>
            </a:pPr>
            <a:r>
              <a:rPr lang="en-US" sz="2800" dirty="0" smtClean="0">
                <a:solidFill>
                  <a:srgbClr val="000000"/>
                </a:solidFill>
              </a:rPr>
              <a:t>By creating an Access Control Page and then performing the following steps:</a:t>
            </a:r>
          </a:p>
          <a:p>
            <a:pPr marL="1290320" lvl="3" indent="-514350">
              <a:buClr>
                <a:srgbClr val="FF0000"/>
              </a:buClr>
              <a:buFont typeface="+mj-lt"/>
              <a:buAutoNum type="arabicPeriod"/>
            </a:pPr>
            <a:r>
              <a:rPr lang="en-US" sz="2800" dirty="0" smtClean="0">
                <a:solidFill>
                  <a:srgbClr val="000000"/>
                </a:solidFill>
              </a:rPr>
              <a:t>Configuring the Access Control Page:</a:t>
            </a:r>
          </a:p>
          <a:p>
            <a:pPr marL="1976120" lvl="6" indent="-514350">
              <a:buClr>
                <a:srgbClr val="FF0000"/>
              </a:buClr>
              <a:buFont typeface="+mj-lt"/>
              <a:buAutoNum type="alphaLcParenR"/>
            </a:pPr>
            <a:r>
              <a:rPr lang="en-US" sz="2800" dirty="0" smtClean="0">
                <a:solidFill>
                  <a:srgbClr val="000000"/>
                </a:solidFill>
              </a:rPr>
              <a:t>Setting the application mode</a:t>
            </a:r>
          </a:p>
          <a:p>
            <a:pPr marL="1976120" lvl="6" indent="-514350">
              <a:buClr>
                <a:srgbClr val="FF0000"/>
              </a:buClr>
              <a:buFont typeface="+mj-lt"/>
              <a:buAutoNum type="alphaLcParenR"/>
            </a:pPr>
            <a:r>
              <a:rPr lang="en-US" sz="2800" dirty="0" smtClean="0">
                <a:solidFill>
                  <a:srgbClr val="000000"/>
                </a:solidFill>
              </a:rPr>
              <a:t>Adding users to the Access Control List</a:t>
            </a:r>
          </a:p>
          <a:p>
            <a:pPr marL="1290320" lvl="3" indent="-514350">
              <a:buClr>
                <a:srgbClr val="FF0000"/>
              </a:buClr>
              <a:buFont typeface="+mj-lt"/>
              <a:buAutoNum type="arabicPeriod"/>
            </a:pPr>
            <a:r>
              <a:rPr lang="en-US" sz="2800" dirty="0" smtClean="0">
                <a:solidFill>
                  <a:srgbClr val="000000"/>
                </a:solidFill>
              </a:rPr>
              <a:t>Applying the authorization scheme to application components</a:t>
            </a:r>
          </a:p>
          <a:p>
            <a:pPr marL="501650"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sz="2800" dirty="0" smtClean="0">
              <a:solidFill>
                <a:schemeClr val="bg1">
                  <a:lumMod val="50000"/>
                </a:schemeClr>
              </a:solidFill>
            </a:endParaRPr>
          </a:p>
          <a:p>
            <a:pPr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Creating an Authorization Scheme from Scratch</a:t>
            </a:r>
            <a:endParaRPr lang="en-US" b="1" dirty="0"/>
          </a:p>
        </p:txBody>
      </p:sp>
      <p:pic>
        <p:nvPicPr>
          <p:cNvPr id="10" name="Picture 9" descr="Snap5.gif"/>
          <p:cNvPicPr>
            <a:picLocks noChangeAspect="1"/>
          </p:cNvPicPr>
          <p:nvPr/>
        </p:nvPicPr>
        <p:blipFill>
          <a:blip r:embed="rId3" cstate="print"/>
          <a:stretch>
            <a:fillRect/>
          </a:stretch>
        </p:blipFill>
        <p:spPr>
          <a:xfrm>
            <a:off x="5713412" y="1752600"/>
            <a:ext cx="5760110" cy="3741725"/>
          </a:xfrm>
          <a:prstGeom prst="rect">
            <a:avLst/>
          </a:prstGeom>
          <a:ln>
            <a:solidFill>
              <a:schemeClr val="tx1"/>
            </a:solidFill>
          </a:ln>
        </p:spPr>
      </p:pic>
      <p:pic>
        <p:nvPicPr>
          <p:cNvPr id="11" name="Picture 10" descr="Snap3.gif"/>
          <p:cNvPicPr>
            <a:picLocks noChangeAspect="1"/>
          </p:cNvPicPr>
          <p:nvPr/>
        </p:nvPicPr>
        <p:blipFill>
          <a:blip r:embed="rId4" cstate="print"/>
          <a:stretch>
            <a:fillRect/>
          </a:stretch>
        </p:blipFill>
        <p:spPr>
          <a:xfrm>
            <a:off x="760412" y="1752600"/>
            <a:ext cx="4770989" cy="1447800"/>
          </a:xfrm>
          <a:prstGeom prst="rect">
            <a:avLst/>
          </a:prstGeom>
          <a:ln>
            <a:solidFill>
              <a:schemeClr val="tx1"/>
            </a:solidFill>
          </a:ln>
        </p:spPr>
      </p:pic>
      <p:pic>
        <p:nvPicPr>
          <p:cNvPr id="13" name="Picture 12" descr="Snap8.gif"/>
          <p:cNvPicPr>
            <a:picLocks noChangeAspect="1"/>
          </p:cNvPicPr>
          <p:nvPr/>
        </p:nvPicPr>
        <p:blipFill>
          <a:blip r:embed="rId5" cstate="print"/>
          <a:stretch>
            <a:fillRect/>
          </a:stretch>
        </p:blipFill>
        <p:spPr>
          <a:xfrm>
            <a:off x="760412" y="3581400"/>
            <a:ext cx="4800600" cy="1912620"/>
          </a:xfrm>
          <a:prstGeom prst="rect">
            <a:avLst/>
          </a:prstGeom>
          <a:ln>
            <a:solidFill>
              <a:schemeClr val="tx1"/>
            </a:solidFill>
          </a:ln>
        </p:spPr>
      </p:pic>
      <p:sp>
        <p:nvSpPr>
          <p:cNvPr id="14" name="Oval 144"/>
          <p:cNvSpPr>
            <a:spLocks noChangeArrowheads="1"/>
          </p:cNvSpPr>
          <p:nvPr/>
        </p:nvSpPr>
        <p:spPr bwMode="blackWhite">
          <a:xfrm>
            <a:off x="4494212" y="1600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4570412" y="5410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6" name="Oval 144"/>
          <p:cNvSpPr>
            <a:spLocks noChangeArrowheads="1"/>
          </p:cNvSpPr>
          <p:nvPr/>
        </p:nvSpPr>
        <p:spPr bwMode="blackWhite">
          <a:xfrm>
            <a:off x="7466012" y="5334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Creating the Access Control Administration Page</a:t>
            </a:r>
            <a:endParaRPr lang="en-US" b="1" dirty="0"/>
          </a:p>
        </p:txBody>
      </p:sp>
      <p:pic>
        <p:nvPicPr>
          <p:cNvPr id="9" name="Picture 8" descr="Snap9.gif"/>
          <p:cNvPicPr>
            <a:picLocks noChangeAspect="1"/>
          </p:cNvPicPr>
          <p:nvPr/>
        </p:nvPicPr>
        <p:blipFill>
          <a:blip r:embed="rId3" cstate="print"/>
          <a:stretch>
            <a:fillRect/>
          </a:stretch>
        </p:blipFill>
        <p:spPr>
          <a:xfrm>
            <a:off x="608012" y="3733800"/>
            <a:ext cx="1215390" cy="990600"/>
          </a:xfrm>
          <a:prstGeom prst="rect">
            <a:avLst/>
          </a:prstGeom>
          <a:ln>
            <a:solidFill>
              <a:schemeClr val="tx1"/>
            </a:solidFill>
          </a:ln>
        </p:spPr>
      </p:pic>
      <p:pic>
        <p:nvPicPr>
          <p:cNvPr id="12" name="Picture 11" descr="Snap10.gif"/>
          <p:cNvPicPr>
            <a:picLocks noChangeAspect="1"/>
          </p:cNvPicPr>
          <p:nvPr/>
        </p:nvPicPr>
        <p:blipFill>
          <a:blip r:embed="rId4" cstate="print"/>
          <a:stretch>
            <a:fillRect/>
          </a:stretch>
        </p:blipFill>
        <p:spPr>
          <a:xfrm>
            <a:off x="2360612" y="3733800"/>
            <a:ext cx="3489960" cy="990600"/>
          </a:xfrm>
          <a:prstGeom prst="rect">
            <a:avLst/>
          </a:prstGeom>
          <a:ln>
            <a:solidFill>
              <a:schemeClr val="tx1"/>
            </a:solidFill>
          </a:ln>
        </p:spPr>
      </p:pic>
      <p:pic>
        <p:nvPicPr>
          <p:cNvPr id="17" name="Picture 16" descr="Snap11.gif"/>
          <p:cNvPicPr>
            <a:picLocks noChangeAspect="1"/>
          </p:cNvPicPr>
          <p:nvPr/>
        </p:nvPicPr>
        <p:blipFill>
          <a:blip r:embed="rId5" cstate="print"/>
          <a:stretch>
            <a:fillRect/>
          </a:stretch>
        </p:blipFill>
        <p:spPr>
          <a:xfrm>
            <a:off x="608012" y="5029200"/>
            <a:ext cx="4503420" cy="952500"/>
          </a:xfrm>
          <a:prstGeom prst="rect">
            <a:avLst/>
          </a:prstGeom>
          <a:ln>
            <a:solidFill>
              <a:schemeClr val="tx1"/>
            </a:solidFill>
          </a:ln>
        </p:spPr>
      </p:pic>
      <p:pic>
        <p:nvPicPr>
          <p:cNvPr id="18" name="Picture 17" descr="Snap12.gif"/>
          <p:cNvPicPr>
            <a:picLocks noChangeAspect="1"/>
          </p:cNvPicPr>
          <p:nvPr/>
        </p:nvPicPr>
        <p:blipFill>
          <a:blip r:embed="rId6" cstate="print"/>
          <a:stretch>
            <a:fillRect/>
          </a:stretch>
        </p:blipFill>
        <p:spPr>
          <a:xfrm>
            <a:off x="6094412" y="1524000"/>
            <a:ext cx="5501640" cy="4457700"/>
          </a:xfrm>
          <a:prstGeom prst="rect">
            <a:avLst/>
          </a:prstGeom>
          <a:ln>
            <a:solidFill>
              <a:schemeClr val="tx1"/>
            </a:solidFill>
          </a:ln>
        </p:spPr>
      </p:pic>
      <p:pic>
        <p:nvPicPr>
          <p:cNvPr id="19" name="Picture 18" descr="Snap13.gif"/>
          <p:cNvPicPr>
            <a:picLocks noChangeAspect="1"/>
          </p:cNvPicPr>
          <p:nvPr/>
        </p:nvPicPr>
        <p:blipFill>
          <a:blip r:embed="rId7" cstate="print"/>
          <a:stretch>
            <a:fillRect/>
          </a:stretch>
        </p:blipFill>
        <p:spPr>
          <a:xfrm>
            <a:off x="608012" y="1524000"/>
            <a:ext cx="5193792" cy="1956816"/>
          </a:xfrm>
          <a:prstGeom prst="rect">
            <a:avLst/>
          </a:prstGeom>
          <a:ln>
            <a:solidFill>
              <a:schemeClr val="tx1"/>
            </a:solidFill>
          </a:ln>
        </p:spPr>
      </p:pic>
      <p:sp>
        <p:nvSpPr>
          <p:cNvPr id="20" name="Oval 144"/>
          <p:cNvSpPr>
            <a:spLocks noChangeArrowheads="1"/>
          </p:cNvSpPr>
          <p:nvPr/>
        </p:nvSpPr>
        <p:spPr bwMode="blackWhite">
          <a:xfrm>
            <a:off x="5637212" y="1447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1" name="Oval 144"/>
          <p:cNvSpPr>
            <a:spLocks noChangeArrowheads="1"/>
          </p:cNvSpPr>
          <p:nvPr/>
        </p:nvSpPr>
        <p:spPr bwMode="blackWhite">
          <a:xfrm>
            <a:off x="1674812" y="3581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2" name="Oval 144"/>
          <p:cNvSpPr>
            <a:spLocks noChangeArrowheads="1"/>
          </p:cNvSpPr>
          <p:nvPr/>
        </p:nvSpPr>
        <p:spPr bwMode="blackWhite">
          <a:xfrm>
            <a:off x="5637212" y="3581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3" name="Oval 144"/>
          <p:cNvSpPr>
            <a:spLocks noChangeArrowheads="1"/>
          </p:cNvSpPr>
          <p:nvPr/>
        </p:nvSpPr>
        <p:spPr bwMode="blackWhite">
          <a:xfrm>
            <a:off x="5027612" y="4876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4" name="Oval 144"/>
          <p:cNvSpPr>
            <a:spLocks noChangeArrowheads="1"/>
          </p:cNvSpPr>
          <p:nvPr/>
        </p:nvSpPr>
        <p:spPr bwMode="blackWhite">
          <a:xfrm>
            <a:off x="5942012" y="4876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81000"/>
            <a:ext cx="11201400" cy="508000"/>
          </a:xfrm>
        </p:spPr>
        <p:txBody>
          <a:bodyPr/>
          <a:lstStyle/>
          <a:p>
            <a:r>
              <a:rPr lang="en-US" b="1" dirty="0" smtClean="0"/>
              <a:t>Configuring the Access Control Page</a:t>
            </a:r>
            <a:endParaRPr lang="en-US" b="1" dirty="0"/>
          </a:p>
        </p:txBody>
      </p:sp>
      <p:pic>
        <p:nvPicPr>
          <p:cNvPr id="13" name="Picture 12" descr="Snap14.gif"/>
          <p:cNvPicPr>
            <a:picLocks noChangeAspect="1"/>
          </p:cNvPicPr>
          <p:nvPr/>
        </p:nvPicPr>
        <p:blipFill>
          <a:blip r:embed="rId3" cstate="print"/>
          <a:stretch>
            <a:fillRect/>
          </a:stretch>
        </p:blipFill>
        <p:spPr>
          <a:xfrm>
            <a:off x="4951412" y="1371600"/>
            <a:ext cx="6720840" cy="4334256"/>
          </a:xfrm>
          <a:prstGeom prst="rect">
            <a:avLst/>
          </a:prstGeom>
          <a:ln>
            <a:solidFill>
              <a:schemeClr val="tx1"/>
            </a:solidFill>
          </a:ln>
        </p:spPr>
      </p:pic>
      <p:sp>
        <p:nvSpPr>
          <p:cNvPr id="16" name="Content Placeholder 7"/>
          <p:cNvSpPr>
            <a:spLocks noGrp="1"/>
          </p:cNvSpPr>
          <p:nvPr>
            <p:ph idx="1"/>
          </p:nvPr>
        </p:nvSpPr>
        <p:spPr>
          <a:xfrm>
            <a:off x="608012" y="1371600"/>
            <a:ext cx="4343400" cy="4343400"/>
          </a:xfrm>
        </p:spPr>
        <p:txBody>
          <a:bodyPr/>
          <a:lstStyle/>
          <a:p>
            <a:pPr marL="227330">
              <a:buClr>
                <a:srgbClr val="FF0000"/>
              </a:buClr>
              <a:buNone/>
            </a:pPr>
            <a:r>
              <a:rPr lang="en-US" sz="3200" dirty="0" smtClean="0">
                <a:solidFill>
                  <a:srgbClr val="000000"/>
                </a:solidFill>
              </a:rPr>
              <a:t>Steps:</a:t>
            </a:r>
          </a:p>
          <a:p>
            <a:pPr marL="1016000" lvl="2" indent="-514350">
              <a:buClr>
                <a:srgbClr val="FF0000"/>
              </a:buClr>
              <a:buFont typeface="+mj-lt"/>
              <a:buAutoNum type="arabicPeriod"/>
            </a:pPr>
            <a:r>
              <a:rPr lang="en-US" sz="2800" dirty="0" smtClean="0">
                <a:solidFill>
                  <a:srgbClr val="000000"/>
                </a:solidFill>
              </a:rPr>
              <a:t>Run the Access Control Administration page.</a:t>
            </a:r>
          </a:p>
          <a:p>
            <a:pPr marL="1016000" lvl="2" indent="-514350">
              <a:buClr>
                <a:srgbClr val="FF0000"/>
              </a:buClr>
              <a:buFont typeface="+mj-lt"/>
              <a:buAutoNum type="arabicPeriod"/>
            </a:pPr>
            <a:r>
              <a:rPr lang="en-US" sz="2800" dirty="0" smtClean="0">
                <a:solidFill>
                  <a:srgbClr val="000000"/>
                </a:solidFill>
              </a:rPr>
              <a:t>Set the application mode</a:t>
            </a:r>
          </a:p>
          <a:p>
            <a:pPr marL="1016000" lvl="2" indent="-514350">
              <a:buClr>
                <a:srgbClr val="FF0000"/>
              </a:buClr>
              <a:buFont typeface="+mj-lt"/>
              <a:buAutoNum type="arabicPeriod"/>
            </a:pPr>
            <a:r>
              <a:rPr lang="en-US" sz="2800" dirty="0" smtClean="0">
                <a:solidFill>
                  <a:srgbClr val="000000"/>
                </a:solidFill>
              </a:rPr>
              <a:t>Add users to the Access Control List</a:t>
            </a:r>
          </a:p>
          <a:p>
            <a:pPr marL="501650"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81000"/>
            <a:ext cx="11201400" cy="508000"/>
          </a:xfrm>
        </p:spPr>
        <p:txBody>
          <a:bodyPr/>
          <a:lstStyle/>
          <a:p>
            <a:r>
              <a:rPr lang="en-US" b="1" dirty="0" smtClean="0"/>
              <a:t>Attaching an Authorization Scheme to an Application</a:t>
            </a:r>
            <a:endParaRPr lang="en-US" b="1" dirty="0"/>
          </a:p>
        </p:txBody>
      </p:sp>
      <p:pic>
        <p:nvPicPr>
          <p:cNvPr id="6" name="Picture 5" descr="Snap15.gif"/>
          <p:cNvPicPr>
            <a:picLocks noChangeAspect="1"/>
          </p:cNvPicPr>
          <p:nvPr/>
        </p:nvPicPr>
        <p:blipFill>
          <a:blip r:embed="rId3" cstate="print"/>
          <a:stretch>
            <a:fillRect/>
          </a:stretch>
        </p:blipFill>
        <p:spPr>
          <a:xfrm>
            <a:off x="1446212" y="1371600"/>
            <a:ext cx="1391412" cy="1416558"/>
          </a:xfrm>
          <a:prstGeom prst="rect">
            <a:avLst/>
          </a:prstGeom>
          <a:ln>
            <a:solidFill>
              <a:schemeClr val="tx1"/>
            </a:solidFill>
          </a:ln>
        </p:spPr>
      </p:pic>
      <p:pic>
        <p:nvPicPr>
          <p:cNvPr id="7" name="Picture 6" descr="Snap16.gif"/>
          <p:cNvPicPr>
            <a:picLocks noChangeAspect="1"/>
          </p:cNvPicPr>
          <p:nvPr/>
        </p:nvPicPr>
        <p:blipFill>
          <a:blip r:embed="rId4" cstate="print"/>
          <a:stretch>
            <a:fillRect/>
          </a:stretch>
        </p:blipFill>
        <p:spPr>
          <a:xfrm>
            <a:off x="1446212" y="2895600"/>
            <a:ext cx="1744980" cy="1828800"/>
          </a:xfrm>
          <a:prstGeom prst="rect">
            <a:avLst/>
          </a:prstGeom>
          <a:ln>
            <a:solidFill>
              <a:schemeClr val="tx1"/>
            </a:solidFill>
          </a:ln>
        </p:spPr>
      </p:pic>
      <p:pic>
        <p:nvPicPr>
          <p:cNvPr id="8" name="Picture 7" descr="Snap17.gif"/>
          <p:cNvPicPr>
            <a:picLocks noChangeAspect="1"/>
          </p:cNvPicPr>
          <p:nvPr/>
        </p:nvPicPr>
        <p:blipFill>
          <a:blip r:embed="rId5" cstate="print"/>
          <a:stretch>
            <a:fillRect/>
          </a:stretch>
        </p:blipFill>
        <p:spPr>
          <a:xfrm>
            <a:off x="3884609" y="1371594"/>
            <a:ext cx="5926074" cy="3276605"/>
          </a:xfrm>
          <a:prstGeom prst="rect">
            <a:avLst/>
          </a:prstGeom>
          <a:ln>
            <a:solidFill>
              <a:schemeClr val="tx1"/>
            </a:solidFill>
          </a:ln>
        </p:spPr>
      </p:pic>
      <p:pic>
        <p:nvPicPr>
          <p:cNvPr id="9" name="Picture 8" descr="Snap18.gif"/>
          <p:cNvPicPr>
            <a:picLocks noChangeAspect="1"/>
          </p:cNvPicPr>
          <p:nvPr/>
        </p:nvPicPr>
        <p:blipFill>
          <a:blip r:embed="rId6" cstate="print"/>
          <a:stretch>
            <a:fillRect/>
          </a:stretch>
        </p:blipFill>
        <p:spPr>
          <a:xfrm>
            <a:off x="7618412" y="4800600"/>
            <a:ext cx="2216277" cy="1456182"/>
          </a:xfrm>
          <a:prstGeom prst="rect">
            <a:avLst/>
          </a:prstGeom>
          <a:ln>
            <a:solidFill>
              <a:schemeClr val="tx1"/>
            </a:solidFill>
          </a:ln>
        </p:spPr>
      </p:pic>
      <p:sp>
        <p:nvSpPr>
          <p:cNvPr id="10" name="Oval 144"/>
          <p:cNvSpPr>
            <a:spLocks noChangeArrowheads="1"/>
          </p:cNvSpPr>
          <p:nvPr/>
        </p:nvSpPr>
        <p:spPr bwMode="blackWhite">
          <a:xfrm>
            <a:off x="2665412" y="2133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1" name="Oval 144"/>
          <p:cNvSpPr>
            <a:spLocks noChangeArrowheads="1"/>
          </p:cNvSpPr>
          <p:nvPr/>
        </p:nvSpPr>
        <p:spPr bwMode="blackWhite">
          <a:xfrm>
            <a:off x="9675812" y="3581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2" name="Oval 144"/>
          <p:cNvSpPr>
            <a:spLocks noChangeArrowheads="1"/>
          </p:cNvSpPr>
          <p:nvPr/>
        </p:nvSpPr>
        <p:spPr bwMode="blackWhite">
          <a:xfrm>
            <a:off x="3046412" y="4572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cxnSp>
        <p:nvCxnSpPr>
          <p:cNvPr id="14" name="Curved Connector 31"/>
          <p:cNvCxnSpPr>
            <a:cxnSpLocks noChangeShapeType="1"/>
          </p:cNvCxnSpPr>
          <p:nvPr/>
        </p:nvCxnSpPr>
        <p:spPr bwMode="auto">
          <a:xfrm rot="16200000" flipV="1">
            <a:off x="8418512" y="4152900"/>
            <a:ext cx="762000" cy="685800"/>
          </a:xfrm>
          <a:prstGeom prst="curvedConnector3">
            <a:avLst>
              <a:gd name="adj1" fmla="val 50000"/>
            </a:avLst>
          </a:prstGeom>
          <a:noFill/>
          <a:ln w="38100" algn="ctr">
            <a:solidFill>
              <a:srgbClr val="00B050"/>
            </a:solidFill>
            <a:round/>
            <a:headEnd/>
            <a:tailEnd type="triangl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81000"/>
            <a:ext cx="11201400" cy="508000"/>
          </a:xfrm>
        </p:spPr>
        <p:txBody>
          <a:bodyPr/>
          <a:lstStyle/>
          <a:p>
            <a:r>
              <a:rPr lang="en-US" b="1" dirty="0" smtClean="0"/>
              <a:t>Attaching an Authorization Scheme to a Page</a:t>
            </a:r>
            <a:endParaRPr lang="en-US" b="1" dirty="0"/>
          </a:p>
        </p:txBody>
      </p:sp>
      <p:pic>
        <p:nvPicPr>
          <p:cNvPr id="13" name="Picture 12" descr="Snap19.gif"/>
          <p:cNvPicPr>
            <a:picLocks noChangeAspect="1"/>
          </p:cNvPicPr>
          <p:nvPr/>
        </p:nvPicPr>
        <p:blipFill>
          <a:blip r:embed="rId3" cstate="print"/>
          <a:stretch>
            <a:fillRect/>
          </a:stretch>
        </p:blipFill>
        <p:spPr>
          <a:xfrm>
            <a:off x="2284412" y="1600200"/>
            <a:ext cx="7162800" cy="4168140"/>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85800"/>
            <a:ext cx="11201400" cy="508000"/>
          </a:xfrm>
        </p:spPr>
        <p:txBody>
          <a:bodyPr/>
          <a:lstStyle/>
          <a:p>
            <a:r>
              <a:rPr lang="en-US" b="1" dirty="0" smtClean="0"/>
              <a:t>Attaching an Authorization Scheme to a Control or Component</a:t>
            </a:r>
            <a:endParaRPr lang="en-US" b="1" dirty="0"/>
          </a:p>
        </p:txBody>
      </p:sp>
      <p:pic>
        <p:nvPicPr>
          <p:cNvPr id="4" name="Picture 3" descr="Snap20.gif"/>
          <p:cNvPicPr>
            <a:picLocks noChangeAspect="1"/>
          </p:cNvPicPr>
          <p:nvPr/>
        </p:nvPicPr>
        <p:blipFill>
          <a:blip r:embed="rId3" cstate="print"/>
          <a:stretch>
            <a:fillRect/>
          </a:stretch>
        </p:blipFill>
        <p:spPr>
          <a:xfrm>
            <a:off x="2360612" y="1981200"/>
            <a:ext cx="7543800" cy="3825240"/>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876300"/>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a:buNone/>
            </a:pPr>
            <a:r>
              <a:rPr lang="en-US" dirty="0" smtClean="0">
                <a:solidFill>
                  <a:srgbClr val="000000"/>
                </a:solidFill>
              </a:rPr>
              <a:t>In this lesson, you learned how to:</a:t>
            </a:r>
          </a:p>
          <a:p>
            <a:pPr lvl="1">
              <a:buClr>
                <a:srgbClr val="FF0000"/>
              </a:buClr>
              <a:buFont typeface="Arial" pitchFamily="34" charset="0"/>
              <a:buChar char="•"/>
            </a:pPr>
            <a:r>
              <a:rPr lang="en-US" sz="2800" dirty="0" smtClean="0">
                <a:solidFill>
                  <a:srgbClr val="000000"/>
                </a:solidFill>
              </a:rPr>
              <a:t>Create and use an authentication scheme for your application</a:t>
            </a:r>
          </a:p>
          <a:p>
            <a:pPr lvl="1">
              <a:buClr>
                <a:srgbClr val="FF0000"/>
              </a:buClr>
              <a:buFont typeface="Arial" pitchFamily="34" charset="0"/>
              <a:buChar char="•"/>
            </a:pPr>
            <a:r>
              <a:rPr lang="en-US" sz="2800" dirty="0" smtClean="0">
                <a:solidFill>
                  <a:srgbClr val="000000"/>
                </a:solidFill>
              </a:rPr>
              <a:t>Create and apply an authorization scheme to your application, page, or components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1141412" y="3733800"/>
            <a:ext cx="10439400" cy="2841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13: Implementing Security</a:t>
            </a:r>
          </a:p>
          <a:p>
            <a:pPr algn="ctr">
              <a:lnSpc>
                <a:spcPct val="120000"/>
              </a:lnSpc>
            </a:pPr>
            <a:r>
              <a:rPr lang="en-US" sz="4400" b="1" dirty="0" smtClean="0">
                <a:solidFill>
                  <a:srgbClr val="000000"/>
                </a:solidFill>
                <a:latin typeface="Helvetica Neue Light"/>
                <a:cs typeface="Helvetica Neue Light"/>
              </a:rPr>
              <a:t>        in your Application</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876300"/>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a:buNone/>
            </a:pPr>
            <a:r>
              <a:rPr lang="en-US" dirty="0" smtClean="0">
                <a:solidFill>
                  <a:srgbClr val="000000"/>
                </a:solidFill>
              </a:rPr>
              <a:t>After completing this lesson, you should be able to:</a:t>
            </a:r>
          </a:p>
          <a:p>
            <a:pPr marL="501650" lvl="1">
              <a:buClr>
                <a:srgbClr val="FF0000"/>
              </a:buClr>
              <a:buFont typeface="Arial" pitchFamily="34" charset="0"/>
              <a:buChar char="•"/>
            </a:pPr>
            <a:r>
              <a:rPr lang="en-US" sz="2800" dirty="0" smtClean="0">
                <a:solidFill>
                  <a:srgbClr val="000000"/>
                </a:solidFill>
              </a:rPr>
              <a:t>Explain how to secure your application</a:t>
            </a:r>
          </a:p>
          <a:p>
            <a:pPr marL="501650" lvl="1">
              <a:buClr>
                <a:srgbClr val="FF0000"/>
              </a:buClr>
              <a:buFont typeface="Arial" pitchFamily="34" charset="0"/>
              <a:buChar char="•"/>
            </a:pPr>
            <a:r>
              <a:rPr lang="en-US" sz="2800" dirty="0" smtClean="0">
                <a:solidFill>
                  <a:srgbClr val="000000"/>
                </a:solidFill>
              </a:rPr>
              <a:t>Describe authentication and authorization</a:t>
            </a:r>
          </a:p>
          <a:p>
            <a:pPr marL="501650" lvl="1">
              <a:buClr>
                <a:srgbClr val="FF0000"/>
              </a:buClr>
              <a:buFont typeface="Arial" pitchFamily="34" charset="0"/>
              <a:buChar char="•"/>
            </a:pPr>
            <a:r>
              <a:rPr lang="en-US" sz="2800" dirty="0" smtClean="0">
                <a:solidFill>
                  <a:srgbClr val="000000"/>
                </a:solidFill>
              </a:rPr>
              <a:t>Create and use an authentication scheme for your application</a:t>
            </a:r>
          </a:p>
          <a:p>
            <a:pPr marL="501650" lvl="1">
              <a:buClr>
                <a:srgbClr val="FF0000"/>
              </a:buClr>
              <a:buFont typeface="Arial" pitchFamily="34" charset="0"/>
              <a:buChar char="•"/>
            </a:pPr>
            <a:r>
              <a:rPr lang="en-US" sz="2800" dirty="0" smtClean="0">
                <a:solidFill>
                  <a:srgbClr val="000000"/>
                </a:solidFill>
              </a:rPr>
              <a:t>Create and attach an authorization scheme to your application, page, or components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How to Secure an APEX Application?</a:t>
            </a:r>
            <a:endParaRPr lang="en-US" b="1" dirty="0"/>
          </a:p>
        </p:txBody>
      </p:sp>
      <p:pic>
        <p:nvPicPr>
          <p:cNvPr id="9" name="Picture 8" descr="browser-based-apps-512.png"/>
          <p:cNvPicPr>
            <a:picLocks noChangeAspect="1"/>
          </p:cNvPicPr>
          <p:nvPr/>
        </p:nvPicPr>
        <p:blipFill>
          <a:blip r:embed="rId3" cstate="print"/>
          <a:stretch>
            <a:fillRect/>
          </a:stretch>
        </p:blipFill>
        <p:spPr>
          <a:xfrm>
            <a:off x="3656012" y="1828800"/>
            <a:ext cx="3511296" cy="3511296"/>
          </a:xfrm>
          <a:prstGeom prst="rect">
            <a:avLst/>
          </a:prstGeom>
          <a:ln>
            <a:solidFill>
              <a:schemeClr val="tx1"/>
            </a:solidFill>
          </a:ln>
        </p:spPr>
      </p:pic>
      <p:pic>
        <p:nvPicPr>
          <p:cNvPr id="14" name="Picture 13" descr="1a.gif"/>
          <p:cNvPicPr>
            <a:picLocks noChangeAspect="1"/>
          </p:cNvPicPr>
          <p:nvPr/>
        </p:nvPicPr>
        <p:blipFill>
          <a:blip r:embed="rId4" cstate="print"/>
          <a:stretch>
            <a:fillRect/>
          </a:stretch>
        </p:blipFill>
        <p:spPr>
          <a:xfrm>
            <a:off x="3960812" y="2971800"/>
            <a:ext cx="2759202" cy="1154430"/>
          </a:xfrm>
          <a:prstGeom prst="rect">
            <a:avLst/>
          </a:prstGeom>
          <a:ln w="34925">
            <a:solidFill>
              <a:srgbClr val="FF0000"/>
            </a:solidFill>
            <a:prstDash val="dash"/>
          </a:ln>
        </p:spPr>
      </p:pic>
      <p:pic>
        <p:nvPicPr>
          <p:cNvPr id="15" name="Picture Placeholder 3"/>
          <p:cNvPicPr>
            <a:picLocks noChangeAspect="1"/>
          </p:cNvPicPr>
          <p:nvPr/>
        </p:nvPicPr>
        <p:blipFill>
          <a:blip r:embed="rId5" cstate="print">
            <a:extLst>
              <a:ext uri="{28A0092B-C50C-407E-A947-70E740481C1C}">
                <a14:useLocalDpi xmlns="" xmlns:a14="http://schemas.microsoft.com/office/drawing/2010/main" val="0"/>
              </a:ext>
            </a:extLst>
          </a:blip>
          <a:srcRect l="58" r="58"/>
          <a:stretch>
            <a:fillRect/>
          </a:stretch>
        </p:blipFill>
        <p:spPr>
          <a:xfrm>
            <a:off x="303212" y="1691634"/>
            <a:ext cx="3105359" cy="3108966"/>
          </a:xfrm>
          <a:prstGeom prst="rect">
            <a:avLst/>
          </a:prstGeom>
        </p:spPr>
      </p:pic>
      <p:sp>
        <p:nvSpPr>
          <p:cNvPr id="26" name="Right Arrow 25"/>
          <p:cNvSpPr/>
          <p:nvPr/>
        </p:nvSpPr>
        <p:spPr bwMode="auto">
          <a:xfrm>
            <a:off x="3122612" y="3581400"/>
            <a:ext cx="838200" cy="381000"/>
          </a:xfrm>
          <a:prstGeom prst="rightArrow">
            <a:avLst/>
          </a:prstGeom>
          <a:solidFill>
            <a:srgbClr val="FF0000"/>
          </a:solidFill>
          <a:ln w="28575">
            <a:noFill/>
            <a:headEnd type="none" w="sm" len="sm"/>
            <a:tailEnd type="none" w="sm" len="s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defTabSz="228600" fontAlgn="auto">
              <a:spcBef>
                <a:spcPts val="0"/>
              </a:spcBef>
              <a:spcAft>
                <a:spcPts val="0"/>
              </a:spcAft>
              <a:buClr>
                <a:srgbClr val="FF0000"/>
              </a:buClr>
              <a:buFont typeface="Arial" pitchFamily="34" charset="0"/>
              <a:buNone/>
              <a:defRPr/>
            </a:pPr>
            <a:endParaRPr lang="en-US" sz="1050" b="1" dirty="0">
              <a:solidFill>
                <a:schemeClr val="accent4">
                  <a:lumMod val="75000"/>
                </a:schemeClr>
              </a:solidFill>
            </a:endParaRPr>
          </a:p>
        </p:txBody>
      </p:sp>
      <p:grpSp>
        <p:nvGrpSpPr>
          <p:cNvPr id="22" name="Group 21"/>
          <p:cNvGrpSpPr/>
          <p:nvPr/>
        </p:nvGrpSpPr>
        <p:grpSpPr>
          <a:xfrm>
            <a:off x="8913812" y="1752600"/>
            <a:ext cx="2340864" cy="3813048"/>
            <a:chOff x="8151812" y="2057400"/>
            <a:chExt cx="2340864" cy="3813048"/>
          </a:xfrm>
        </p:grpSpPr>
        <p:grpSp>
          <p:nvGrpSpPr>
            <p:cNvPr id="60" name="Group 59"/>
            <p:cNvGrpSpPr/>
            <p:nvPr/>
          </p:nvGrpSpPr>
          <p:grpSpPr>
            <a:xfrm>
              <a:off x="8151812" y="2057400"/>
              <a:ext cx="2340864" cy="3813048"/>
              <a:chOff x="8151812" y="1752600"/>
              <a:chExt cx="2340864" cy="3813048"/>
            </a:xfrm>
          </p:grpSpPr>
          <p:pic>
            <p:nvPicPr>
              <p:cNvPr id="18" name="Picture 17" descr="application-form.png"/>
              <p:cNvPicPr>
                <a:picLocks noChangeAspect="1"/>
              </p:cNvPicPr>
              <p:nvPr/>
            </p:nvPicPr>
            <p:blipFill>
              <a:blip r:embed="rId6" cstate="print"/>
              <a:stretch>
                <a:fillRect/>
              </a:stretch>
            </p:blipFill>
            <p:spPr>
              <a:xfrm>
                <a:off x="8151812" y="3810000"/>
                <a:ext cx="2340864" cy="1755648"/>
              </a:xfrm>
              <a:prstGeom prst="rect">
                <a:avLst/>
              </a:prstGeom>
              <a:ln>
                <a:solidFill>
                  <a:schemeClr val="tx1"/>
                </a:solidFill>
              </a:ln>
            </p:spPr>
          </p:pic>
          <p:pic>
            <p:nvPicPr>
              <p:cNvPr id="19" name="Picture 18" descr="application-pie-chart.png"/>
              <p:cNvPicPr>
                <a:picLocks noChangeAspect="1"/>
              </p:cNvPicPr>
              <p:nvPr/>
            </p:nvPicPr>
            <p:blipFill>
              <a:blip r:embed="rId7" cstate="print"/>
              <a:stretch>
                <a:fillRect/>
              </a:stretch>
            </p:blipFill>
            <p:spPr>
              <a:xfrm>
                <a:off x="8151812" y="1752600"/>
                <a:ext cx="2340864" cy="1755648"/>
              </a:xfrm>
              <a:prstGeom prst="rect">
                <a:avLst/>
              </a:prstGeom>
              <a:ln>
                <a:solidFill>
                  <a:schemeClr val="tx1"/>
                </a:solidFill>
              </a:ln>
            </p:spPr>
          </p:pic>
        </p:grpSp>
        <p:sp>
          <p:nvSpPr>
            <p:cNvPr id="52" name="Freeform 7"/>
            <p:cNvSpPr>
              <a:spLocks noChangeAspect="1" noChangeArrowheads="1"/>
            </p:cNvSpPr>
            <p:nvPr/>
          </p:nvSpPr>
          <p:spPr bwMode="auto">
            <a:xfrm>
              <a:off x="9066207" y="4114795"/>
              <a:ext cx="845000" cy="845000"/>
            </a:xfrm>
            <a:custGeom>
              <a:avLst/>
              <a:gdLst>
                <a:gd name="T0" fmla="*/ 1829 w 2709"/>
                <a:gd name="T1" fmla="*/ 1354 h 2709"/>
                <a:gd name="T2" fmla="*/ 2615 w 2709"/>
                <a:gd name="T3" fmla="*/ 568 h 2709"/>
                <a:gd name="T4" fmla="*/ 2615 w 2709"/>
                <a:gd name="T5" fmla="*/ 243 h 2709"/>
                <a:gd name="T6" fmla="*/ 2465 w 2709"/>
                <a:gd name="T7" fmla="*/ 93 h 2709"/>
                <a:gd name="T8" fmla="*/ 2142 w 2709"/>
                <a:gd name="T9" fmla="*/ 93 h 2709"/>
                <a:gd name="T10" fmla="*/ 1354 w 2709"/>
                <a:gd name="T11" fmla="*/ 880 h 2709"/>
                <a:gd name="T12" fmla="*/ 567 w 2709"/>
                <a:gd name="T13" fmla="*/ 93 h 2709"/>
                <a:gd name="T14" fmla="*/ 243 w 2709"/>
                <a:gd name="T15" fmla="*/ 93 h 2709"/>
                <a:gd name="T16" fmla="*/ 92 w 2709"/>
                <a:gd name="T17" fmla="*/ 243 h 2709"/>
                <a:gd name="T18" fmla="*/ 92 w 2709"/>
                <a:gd name="T19" fmla="*/ 568 h 2709"/>
                <a:gd name="T20" fmla="*/ 880 w 2709"/>
                <a:gd name="T21" fmla="*/ 1354 h 2709"/>
                <a:gd name="T22" fmla="*/ 92 w 2709"/>
                <a:gd name="T23" fmla="*/ 2141 h 2709"/>
                <a:gd name="T24" fmla="*/ 92 w 2709"/>
                <a:gd name="T25" fmla="*/ 2465 h 2709"/>
                <a:gd name="T26" fmla="*/ 243 w 2709"/>
                <a:gd name="T27" fmla="*/ 2616 h 2709"/>
                <a:gd name="T28" fmla="*/ 567 w 2709"/>
                <a:gd name="T29" fmla="*/ 2616 h 2709"/>
                <a:gd name="T30" fmla="*/ 1354 w 2709"/>
                <a:gd name="T31" fmla="*/ 1828 h 2709"/>
                <a:gd name="T32" fmla="*/ 2142 w 2709"/>
                <a:gd name="T33" fmla="*/ 2616 h 2709"/>
                <a:gd name="T34" fmla="*/ 2465 w 2709"/>
                <a:gd name="T35" fmla="*/ 2616 h 2709"/>
                <a:gd name="T36" fmla="*/ 2615 w 2709"/>
                <a:gd name="T37" fmla="*/ 2465 h 2709"/>
                <a:gd name="T38" fmla="*/ 2615 w 2709"/>
                <a:gd name="T39" fmla="*/ 2141 h 2709"/>
                <a:gd name="T40" fmla="*/ 1829 w 2709"/>
                <a:gd name="T41" fmla="*/ 135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9" h="2709">
                  <a:moveTo>
                    <a:pt x="1829" y="1354"/>
                  </a:moveTo>
                  <a:cubicBezTo>
                    <a:pt x="2615" y="568"/>
                    <a:pt x="2615" y="568"/>
                    <a:pt x="2615" y="568"/>
                  </a:cubicBezTo>
                  <a:cubicBezTo>
                    <a:pt x="2708" y="475"/>
                    <a:pt x="2708" y="336"/>
                    <a:pt x="2615" y="243"/>
                  </a:cubicBezTo>
                  <a:cubicBezTo>
                    <a:pt x="2465" y="93"/>
                    <a:pt x="2465" y="93"/>
                    <a:pt x="2465" y="93"/>
                  </a:cubicBezTo>
                  <a:cubicBezTo>
                    <a:pt x="2372" y="0"/>
                    <a:pt x="2234" y="0"/>
                    <a:pt x="2142" y="93"/>
                  </a:cubicBezTo>
                  <a:cubicBezTo>
                    <a:pt x="1354" y="880"/>
                    <a:pt x="1354" y="880"/>
                    <a:pt x="1354" y="880"/>
                  </a:cubicBezTo>
                  <a:cubicBezTo>
                    <a:pt x="567" y="93"/>
                    <a:pt x="567" y="93"/>
                    <a:pt x="567" y="93"/>
                  </a:cubicBezTo>
                  <a:cubicBezTo>
                    <a:pt x="474" y="0"/>
                    <a:pt x="336" y="0"/>
                    <a:pt x="243" y="93"/>
                  </a:cubicBezTo>
                  <a:cubicBezTo>
                    <a:pt x="92" y="243"/>
                    <a:pt x="92" y="243"/>
                    <a:pt x="92" y="243"/>
                  </a:cubicBezTo>
                  <a:cubicBezTo>
                    <a:pt x="0" y="336"/>
                    <a:pt x="0" y="475"/>
                    <a:pt x="92" y="568"/>
                  </a:cubicBezTo>
                  <a:cubicBezTo>
                    <a:pt x="880" y="1354"/>
                    <a:pt x="880" y="1354"/>
                    <a:pt x="880" y="1354"/>
                  </a:cubicBezTo>
                  <a:cubicBezTo>
                    <a:pt x="92" y="2141"/>
                    <a:pt x="92" y="2141"/>
                    <a:pt x="92" y="2141"/>
                  </a:cubicBezTo>
                  <a:cubicBezTo>
                    <a:pt x="0" y="2234"/>
                    <a:pt x="0" y="2373"/>
                    <a:pt x="92" y="2465"/>
                  </a:cubicBezTo>
                  <a:cubicBezTo>
                    <a:pt x="243" y="2616"/>
                    <a:pt x="243" y="2616"/>
                    <a:pt x="243" y="2616"/>
                  </a:cubicBezTo>
                  <a:cubicBezTo>
                    <a:pt x="336" y="2708"/>
                    <a:pt x="474" y="2708"/>
                    <a:pt x="567" y="2616"/>
                  </a:cubicBezTo>
                  <a:cubicBezTo>
                    <a:pt x="1354" y="1828"/>
                    <a:pt x="1354" y="1828"/>
                    <a:pt x="1354" y="1828"/>
                  </a:cubicBezTo>
                  <a:cubicBezTo>
                    <a:pt x="2142" y="2616"/>
                    <a:pt x="2142" y="2616"/>
                    <a:pt x="2142" y="2616"/>
                  </a:cubicBezTo>
                  <a:cubicBezTo>
                    <a:pt x="2234" y="2708"/>
                    <a:pt x="2372" y="2708"/>
                    <a:pt x="2465" y="2616"/>
                  </a:cubicBezTo>
                  <a:cubicBezTo>
                    <a:pt x="2615" y="2465"/>
                    <a:pt x="2615" y="2465"/>
                    <a:pt x="2615" y="2465"/>
                  </a:cubicBezTo>
                  <a:cubicBezTo>
                    <a:pt x="2708" y="2373"/>
                    <a:pt x="2708" y="2234"/>
                    <a:pt x="2615" y="2141"/>
                  </a:cubicBezTo>
                  <a:lnTo>
                    <a:pt x="1829" y="135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6" name="Rectangle 55"/>
            <p:cNvSpPr/>
            <p:nvPr/>
          </p:nvSpPr>
          <p:spPr>
            <a:xfrm>
              <a:off x="8609012" y="5029200"/>
              <a:ext cx="1828800" cy="341632"/>
            </a:xfrm>
            <a:prstGeom prst="rect">
              <a:avLst/>
            </a:prstGeom>
            <a:solidFill>
              <a:schemeClr val="tx1"/>
            </a:solidFill>
          </p:spPr>
          <p:txBody>
            <a:bodyPr wrap="square">
              <a:spAutoFit/>
            </a:bodyPr>
            <a:lstStyle/>
            <a:p>
              <a:pPr>
                <a:lnSpc>
                  <a:spcPct val="90000"/>
                </a:lnSpc>
              </a:pPr>
              <a:r>
                <a:rPr lang="en-US" b="1" dirty="0" smtClean="0">
                  <a:solidFill>
                    <a:srgbClr val="FF0000"/>
                  </a:solidFill>
                  <a:latin typeface="Arial" pitchFamily="34" charset="0"/>
                  <a:cs typeface="Arial" pitchFamily="34" charset="0"/>
                </a:rPr>
                <a:t>     Restricted</a:t>
              </a:r>
              <a:endParaRPr lang="en-US" b="1" dirty="0">
                <a:solidFill>
                  <a:srgbClr val="FF0000"/>
                </a:solidFill>
                <a:latin typeface="Arial" pitchFamily="34" charset="0"/>
                <a:cs typeface="Arial" pitchFamily="34" charset="0"/>
              </a:endParaRPr>
            </a:p>
          </p:txBody>
        </p:sp>
      </p:grpSp>
      <p:sp>
        <p:nvSpPr>
          <p:cNvPr id="57" name="Rectangle 56"/>
          <p:cNvSpPr/>
          <p:nvPr/>
        </p:nvSpPr>
        <p:spPr>
          <a:xfrm>
            <a:off x="836612" y="5193268"/>
            <a:ext cx="1934020" cy="369332"/>
          </a:xfrm>
          <a:prstGeom prst="rect">
            <a:avLst/>
          </a:prstGeom>
        </p:spPr>
        <p:txBody>
          <a:bodyPr wrap="square">
            <a:spAutoFit/>
          </a:bodyPr>
          <a:lstStyle/>
          <a:p>
            <a:pPr>
              <a:lnSpc>
                <a:spcPct val="90000"/>
              </a:lnSpc>
            </a:pPr>
            <a:r>
              <a:rPr lang="en-US" sz="2000" b="1" smtClean="0">
                <a:solidFill>
                  <a:srgbClr val="000000"/>
                </a:solidFill>
                <a:latin typeface="LavosHandy™" pitchFamily="66" charset="0"/>
              </a:rPr>
              <a:t>Who are you</a:t>
            </a:r>
            <a:r>
              <a:rPr lang="en-US" sz="2000" b="1" dirty="0" smtClean="0">
                <a:solidFill>
                  <a:srgbClr val="000000"/>
                </a:solidFill>
                <a:latin typeface="LavosHandy™" pitchFamily="66" charset="0"/>
              </a:rPr>
              <a:t>?</a:t>
            </a:r>
            <a:endParaRPr lang="en-US" sz="2000" b="1" dirty="0">
              <a:solidFill>
                <a:srgbClr val="000000"/>
              </a:solidFill>
              <a:latin typeface="LavosHandy™" pitchFamily="66" charset="0"/>
            </a:endParaRPr>
          </a:p>
        </p:txBody>
      </p:sp>
      <p:sp>
        <p:nvSpPr>
          <p:cNvPr id="58" name="Rectangle 57"/>
          <p:cNvSpPr/>
          <p:nvPr/>
        </p:nvSpPr>
        <p:spPr>
          <a:xfrm>
            <a:off x="6018212" y="5822765"/>
            <a:ext cx="5562600" cy="369332"/>
          </a:xfrm>
          <a:prstGeom prst="rect">
            <a:avLst/>
          </a:prstGeom>
        </p:spPr>
        <p:txBody>
          <a:bodyPr wrap="square">
            <a:spAutoFit/>
          </a:bodyPr>
          <a:lstStyle/>
          <a:p>
            <a:pPr>
              <a:lnSpc>
                <a:spcPct val="90000"/>
              </a:lnSpc>
            </a:pPr>
            <a:r>
              <a:rPr lang="en-US" sz="2000" b="1" dirty="0" smtClean="0">
                <a:solidFill>
                  <a:schemeClr val="tx1">
                    <a:lumMod val="50000"/>
                  </a:schemeClr>
                </a:solidFill>
                <a:latin typeface="LavosHandy™" pitchFamily="66" charset="0"/>
              </a:rPr>
              <a:t>What are you allowed to do after logging in?</a:t>
            </a:r>
            <a:endParaRPr lang="en-US" sz="2000" b="1" dirty="0">
              <a:solidFill>
                <a:schemeClr val="tx1">
                  <a:lumMod val="50000"/>
                </a:schemeClr>
              </a:solidFill>
              <a:latin typeface="LavosHandy™" pitchFamily="66" charset="0"/>
            </a:endParaRPr>
          </a:p>
        </p:txBody>
      </p:sp>
      <p:sp>
        <p:nvSpPr>
          <p:cNvPr id="62" name="Rectangle 61"/>
          <p:cNvSpPr/>
          <p:nvPr/>
        </p:nvSpPr>
        <p:spPr>
          <a:xfrm>
            <a:off x="8456612" y="1752600"/>
            <a:ext cx="3048000" cy="3810000"/>
          </a:xfrm>
          <a:prstGeom prst="rect">
            <a:avLst/>
          </a:prstGeom>
          <a:no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65" name="Curved Connector 64"/>
          <p:cNvCxnSpPr>
            <a:endCxn id="19" idx="1"/>
          </p:cNvCxnSpPr>
          <p:nvPr/>
        </p:nvCxnSpPr>
        <p:spPr>
          <a:xfrm flipV="1">
            <a:off x="6704012" y="2630424"/>
            <a:ext cx="2209800" cy="1074908"/>
          </a:xfrm>
          <a:prstGeom prst="curvedConnector3">
            <a:avLst>
              <a:gd name="adj1" fmla="val 50000"/>
            </a:avLst>
          </a:prstGeom>
          <a:ln w="19050">
            <a:solidFill>
              <a:schemeClr val="accent1"/>
            </a:solidFill>
            <a:prstDash val="solid"/>
            <a:miter lim="800000"/>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p:nvPr/>
        </p:nvCxnSpPr>
        <p:spPr>
          <a:xfrm>
            <a:off x="6704012" y="3733800"/>
            <a:ext cx="2133600" cy="1143000"/>
          </a:xfrm>
          <a:prstGeom prst="curvedConnector3">
            <a:avLst>
              <a:gd name="adj1" fmla="val 50000"/>
            </a:avLst>
          </a:prstGeom>
          <a:ln w="19050" cmpd="sng">
            <a:solidFill>
              <a:schemeClr val="accent1"/>
            </a:solidFill>
            <a:prstDash val="solid"/>
            <a:miter lim="800000"/>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31"/>
          <p:cNvCxnSpPr>
            <a:cxnSpLocks noChangeShapeType="1"/>
          </p:cNvCxnSpPr>
          <p:nvPr/>
        </p:nvCxnSpPr>
        <p:spPr bwMode="auto">
          <a:xfrm flipV="1">
            <a:off x="2436812" y="4038600"/>
            <a:ext cx="1447800" cy="914400"/>
          </a:xfrm>
          <a:prstGeom prst="curvedConnector3">
            <a:avLst>
              <a:gd name="adj1" fmla="val 50000"/>
            </a:avLst>
          </a:prstGeom>
          <a:noFill/>
          <a:ln w="38100" algn="ctr">
            <a:solidFill>
              <a:srgbClr val="00B050"/>
            </a:solidFill>
            <a:round/>
            <a:headEnd/>
            <a:tailEnd type="triangle" w="lg" len="lg"/>
          </a:ln>
        </p:spPr>
      </p:cxnSp>
      <p:sp>
        <p:nvSpPr>
          <p:cNvPr id="79" name="Rectangle 78"/>
          <p:cNvSpPr/>
          <p:nvPr/>
        </p:nvSpPr>
        <p:spPr>
          <a:xfrm>
            <a:off x="836612" y="4800600"/>
            <a:ext cx="1676400" cy="348557"/>
          </a:xfrm>
          <a:prstGeom prst="rect">
            <a:avLst/>
          </a:prstGeom>
        </p:spPr>
        <p:txBody>
          <a:bodyPr wrap="square">
            <a:spAutoFit/>
          </a:bodyPr>
          <a:lstStyle/>
          <a:p>
            <a:pPr>
              <a:lnSpc>
                <a:spcPct val="90000"/>
              </a:lnSpc>
            </a:pPr>
            <a:r>
              <a:rPr lang="en-US" b="1" dirty="0" smtClean="0">
                <a:solidFill>
                  <a:schemeClr val="accent1"/>
                </a:solidFill>
                <a:latin typeface="LavosHandy™" pitchFamily="66" charset="0"/>
              </a:rPr>
              <a:t>Authentication</a:t>
            </a:r>
            <a:endParaRPr lang="en-US" b="1" dirty="0">
              <a:solidFill>
                <a:schemeClr val="accent1"/>
              </a:solidFill>
              <a:latin typeface="LavosHandy™" pitchFamily="66" charset="0"/>
            </a:endParaRPr>
          </a:p>
        </p:txBody>
      </p:sp>
      <p:cxnSp>
        <p:nvCxnSpPr>
          <p:cNvPr id="80" name="Curved Connector 31"/>
          <p:cNvCxnSpPr>
            <a:cxnSpLocks noChangeShapeType="1"/>
          </p:cNvCxnSpPr>
          <p:nvPr/>
        </p:nvCxnSpPr>
        <p:spPr bwMode="auto">
          <a:xfrm flipV="1">
            <a:off x="7466012" y="4953000"/>
            <a:ext cx="990600" cy="609600"/>
          </a:xfrm>
          <a:prstGeom prst="curvedConnector3">
            <a:avLst>
              <a:gd name="adj1" fmla="val 50000"/>
            </a:avLst>
          </a:prstGeom>
          <a:noFill/>
          <a:ln w="38100" algn="ctr">
            <a:solidFill>
              <a:srgbClr val="00B050"/>
            </a:solidFill>
            <a:round/>
            <a:headEnd/>
            <a:tailEnd type="triangle" w="lg" len="lg"/>
          </a:ln>
        </p:spPr>
      </p:cxnSp>
      <p:sp>
        <p:nvSpPr>
          <p:cNvPr id="85" name="Rectangle 84"/>
          <p:cNvSpPr/>
          <p:nvPr/>
        </p:nvSpPr>
        <p:spPr>
          <a:xfrm>
            <a:off x="6018212" y="5410200"/>
            <a:ext cx="1676400" cy="348557"/>
          </a:xfrm>
          <a:prstGeom prst="rect">
            <a:avLst/>
          </a:prstGeom>
        </p:spPr>
        <p:txBody>
          <a:bodyPr wrap="square">
            <a:spAutoFit/>
          </a:bodyPr>
          <a:lstStyle/>
          <a:p>
            <a:pPr>
              <a:lnSpc>
                <a:spcPct val="90000"/>
              </a:lnSpc>
            </a:pPr>
            <a:r>
              <a:rPr lang="en-US" b="1" dirty="0" smtClean="0">
                <a:solidFill>
                  <a:schemeClr val="accent1"/>
                </a:solidFill>
                <a:latin typeface="LavosHandy™" pitchFamily="66" charset="0"/>
              </a:rPr>
              <a:t>Authorization</a:t>
            </a:r>
            <a:endParaRPr lang="en-US" b="1" dirty="0">
              <a:solidFill>
                <a:schemeClr val="accent1"/>
              </a:solidFill>
              <a:latin typeface="LavosHandy™" pitchFamily="66" charset="0"/>
            </a:endParaRPr>
          </a:p>
        </p:txBody>
      </p:sp>
      <p:sp>
        <p:nvSpPr>
          <p:cNvPr id="96" name="Freeform 8"/>
          <p:cNvSpPr>
            <a:spLocks noChangeAspect="1" noChangeArrowheads="1"/>
          </p:cNvSpPr>
          <p:nvPr/>
        </p:nvSpPr>
        <p:spPr bwMode="auto">
          <a:xfrm>
            <a:off x="6551612" y="3276600"/>
            <a:ext cx="798011" cy="607563"/>
          </a:xfrm>
          <a:custGeom>
            <a:avLst/>
            <a:gdLst>
              <a:gd name="T0" fmla="*/ 717 w 3011"/>
              <a:gd name="T1" fmla="*/ 1817 h 2293"/>
              <a:gd name="T2" fmla="*/ 81 w 3011"/>
              <a:gd name="T3" fmla="*/ 1192 h 2293"/>
              <a:gd name="T4" fmla="*/ 81 w 3011"/>
              <a:gd name="T5" fmla="*/ 880 h 2293"/>
              <a:gd name="T6" fmla="*/ 242 w 3011"/>
              <a:gd name="T7" fmla="*/ 718 h 2293"/>
              <a:gd name="T8" fmla="*/ 555 w 3011"/>
              <a:gd name="T9" fmla="*/ 718 h 2293"/>
              <a:gd name="T10" fmla="*/ 1192 w 3011"/>
              <a:gd name="T11" fmla="*/ 1342 h 2293"/>
              <a:gd name="T12" fmla="*/ 2454 w 3011"/>
              <a:gd name="T13" fmla="*/ 81 h 2293"/>
              <a:gd name="T14" fmla="*/ 2766 w 3011"/>
              <a:gd name="T15" fmla="*/ 81 h 2293"/>
              <a:gd name="T16" fmla="*/ 2928 w 3011"/>
              <a:gd name="T17" fmla="*/ 243 h 2293"/>
              <a:gd name="T18" fmla="*/ 2928 w 3011"/>
              <a:gd name="T19" fmla="*/ 556 h 2293"/>
              <a:gd name="T20" fmla="*/ 1667 w 3011"/>
              <a:gd name="T21" fmla="*/ 1817 h 2293"/>
              <a:gd name="T22" fmla="*/ 1192 w 3011"/>
              <a:gd name="T23" fmla="*/ 2292 h 2293"/>
              <a:gd name="T24" fmla="*/ 717 w 3011"/>
              <a:gd name="T25" fmla="*/ 1817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2293">
                <a:moveTo>
                  <a:pt x="717" y="1817"/>
                </a:moveTo>
                <a:cubicBezTo>
                  <a:pt x="81" y="1192"/>
                  <a:pt x="81" y="1192"/>
                  <a:pt x="81" y="1192"/>
                </a:cubicBezTo>
                <a:cubicBezTo>
                  <a:pt x="0" y="1100"/>
                  <a:pt x="0" y="961"/>
                  <a:pt x="81" y="880"/>
                </a:cubicBezTo>
                <a:cubicBezTo>
                  <a:pt x="242" y="718"/>
                  <a:pt x="242" y="718"/>
                  <a:pt x="242" y="718"/>
                </a:cubicBezTo>
                <a:cubicBezTo>
                  <a:pt x="324" y="625"/>
                  <a:pt x="474" y="625"/>
                  <a:pt x="555" y="718"/>
                </a:cubicBezTo>
                <a:cubicBezTo>
                  <a:pt x="1192" y="1342"/>
                  <a:pt x="1192" y="1342"/>
                  <a:pt x="1192" y="1342"/>
                </a:cubicBezTo>
                <a:cubicBezTo>
                  <a:pt x="2454" y="81"/>
                  <a:pt x="2454" y="81"/>
                  <a:pt x="2454" y="81"/>
                </a:cubicBezTo>
                <a:cubicBezTo>
                  <a:pt x="2535" y="0"/>
                  <a:pt x="2685" y="0"/>
                  <a:pt x="2766" y="81"/>
                </a:cubicBezTo>
                <a:cubicBezTo>
                  <a:pt x="2928" y="243"/>
                  <a:pt x="2928" y="243"/>
                  <a:pt x="2928" y="243"/>
                </a:cubicBezTo>
                <a:cubicBezTo>
                  <a:pt x="3010" y="324"/>
                  <a:pt x="3010" y="475"/>
                  <a:pt x="2928" y="556"/>
                </a:cubicBezTo>
                <a:cubicBezTo>
                  <a:pt x="1667" y="1817"/>
                  <a:pt x="1667" y="1817"/>
                  <a:pt x="1667" y="1817"/>
                </a:cubicBezTo>
                <a:cubicBezTo>
                  <a:pt x="1192" y="2292"/>
                  <a:pt x="1192" y="2292"/>
                  <a:pt x="1192" y="2292"/>
                </a:cubicBezTo>
                <a:lnTo>
                  <a:pt x="717" y="1817"/>
                </a:lnTo>
              </a:path>
            </a:pathLst>
          </a:custGeom>
          <a:solidFill>
            <a:srgbClr val="92D050"/>
          </a:solidFill>
          <a:ln>
            <a:solidFill>
              <a:schemeClr val="tx1"/>
            </a:solidFill>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Rectangle 24"/>
          <p:cNvSpPr/>
          <p:nvPr/>
        </p:nvSpPr>
        <p:spPr>
          <a:xfrm>
            <a:off x="9371012" y="2819400"/>
            <a:ext cx="1932965" cy="341632"/>
          </a:xfrm>
          <a:prstGeom prst="rect">
            <a:avLst/>
          </a:prstGeom>
          <a:solidFill>
            <a:schemeClr val="tx1"/>
          </a:solidFill>
        </p:spPr>
        <p:txBody>
          <a:bodyPr wrap="none">
            <a:spAutoFit/>
          </a:bodyPr>
          <a:lstStyle/>
          <a:p>
            <a:pPr>
              <a:lnSpc>
                <a:spcPct val="90000"/>
              </a:lnSpc>
            </a:pPr>
            <a:r>
              <a:rPr lang="en-US" b="1" dirty="0" smtClean="0">
                <a:solidFill>
                  <a:srgbClr val="00B050"/>
                </a:solidFill>
                <a:latin typeface="Arial" pitchFamily="34" charset="0"/>
                <a:cs typeface="Arial" pitchFamily="34" charset="0"/>
              </a:rPr>
              <a:t>Access Allowed</a:t>
            </a:r>
            <a:endParaRPr lang="en-US" b="1" dirty="0">
              <a:solidFill>
                <a:srgbClr val="00B050"/>
              </a:solidFill>
              <a:latin typeface="Arial" pitchFamily="34" charset="0"/>
              <a:cs typeface="Arial" pitchFamily="34" charset="0"/>
            </a:endParaRPr>
          </a:p>
        </p:txBody>
      </p:sp>
      <p:pic>
        <p:nvPicPr>
          <p:cNvPr id="32" name="Picture 31" descr="security.png"/>
          <p:cNvPicPr>
            <a:picLocks noChangeAspect="1"/>
          </p:cNvPicPr>
          <p:nvPr/>
        </p:nvPicPr>
        <p:blipFill>
          <a:blip r:embed="rId8" cstate="print"/>
          <a:stretch>
            <a:fillRect/>
          </a:stretch>
        </p:blipFill>
        <p:spPr>
          <a:xfrm>
            <a:off x="2665412" y="4114800"/>
            <a:ext cx="2145792" cy="214579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Establishing User Identity through Authentication</a:t>
            </a:r>
            <a:endParaRPr lang="en-US" b="1" dirty="0"/>
          </a:p>
        </p:txBody>
      </p:sp>
      <p:sp>
        <p:nvSpPr>
          <p:cNvPr id="20" name="Content Placeholder 7"/>
          <p:cNvSpPr>
            <a:spLocks noGrp="1"/>
          </p:cNvSpPr>
          <p:nvPr>
            <p:ph idx="1"/>
          </p:nvPr>
        </p:nvSpPr>
        <p:spPr>
          <a:xfrm>
            <a:off x="531151" y="1447800"/>
            <a:ext cx="11126522" cy="2133600"/>
          </a:xfrm>
        </p:spPr>
        <p:txBody>
          <a:bodyPr/>
          <a:lstStyle/>
          <a:p>
            <a:pPr marL="501650" lvl="1">
              <a:buClr>
                <a:srgbClr val="FF0000"/>
              </a:buClr>
              <a:buFont typeface="Arial" pitchFamily="34" charset="0"/>
              <a:buChar char="•"/>
            </a:pPr>
            <a:r>
              <a:rPr lang="en-US" sz="2800" dirty="0" smtClean="0">
                <a:solidFill>
                  <a:srgbClr val="000000"/>
                </a:solidFill>
              </a:rPr>
              <a:t>Authentication is the process of establishing each user’s identity before they can access your application</a:t>
            </a:r>
          </a:p>
          <a:p>
            <a:pPr marL="501650" lvl="1">
              <a:buClr>
                <a:srgbClr val="FF0000"/>
              </a:buClr>
              <a:buFont typeface="Arial" pitchFamily="34" charset="0"/>
              <a:buChar char="•"/>
            </a:pPr>
            <a:r>
              <a:rPr lang="en-US" sz="2800" dirty="0" smtClean="0">
                <a:solidFill>
                  <a:srgbClr val="000000"/>
                </a:solidFill>
              </a:rPr>
              <a:t>Many authentication processes requires users to provide credentials such as username and password</a:t>
            </a:r>
          </a:p>
          <a:p>
            <a:pPr marL="501650" lvl="1">
              <a:buClr>
                <a:srgbClr val="FF0000"/>
              </a:buClr>
              <a:buFont typeface="Arial" pitchFamily="34" charset="0"/>
              <a:buChar char="•"/>
            </a:pPr>
            <a:r>
              <a:rPr lang="en-US" sz="2800" dirty="0" smtClean="0">
                <a:solidFill>
                  <a:srgbClr val="000000"/>
                </a:solidFill>
              </a:rPr>
              <a:t>APEX engine uses </a:t>
            </a:r>
            <a:r>
              <a:rPr lang="en-US" sz="2800" b="1" dirty="0" smtClean="0">
                <a:solidFill>
                  <a:srgbClr val="000000"/>
                </a:solidFill>
                <a:latin typeface="Courier New" pitchFamily="49" charset="0"/>
                <a:cs typeface="Courier New" pitchFamily="49" charset="0"/>
              </a:rPr>
              <a:t>APP_USER</a:t>
            </a:r>
            <a:r>
              <a:rPr lang="en-US" sz="2800" dirty="0" smtClean="0">
                <a:solidFill>
                  <a:srgbClr val="000000"/>
                </a:solidFill>
              </a:rPr>
              <a:t> to track each user’s session state</a:t>
            </a:r>
          </a:p>
          <a:p>
            <a:pPr marL="501650"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36" name="Picture 35" descr="1a.gif"/>
          <p:cNvPicPr>
            <a:picLocks noChangeAspect="1"/>
          </p:cNvPicPr>
          <p:nvPr/>
        </p:nvPicPr>
        <p:blipFill>
          <a:blip r:embed="rId3" cstate="print"/>
          <a:stretch>
            <a:fillRect/>
          </a:stretch>
        </p:blipFill>
        <p:spPr>
          <a:xfrm>
            <a:off x="2513012" y="4267200"/>
            <a:ext cx="2759202" cy="1154430"/>
          </a:xfrm>
          <a:prstGeom prst="rect">
            <a:avLst/>
          </a:prstGeom>
          <a:ln w="34925">
            <a:solidFill>
              <a:srgbClr val="FF0000"/>
            </a:solidFill>
            <a:prstDash val="solid"/>
          </a:ln>
        </p:spPr>
      </p:pic>
      <p:pic>
        <p:nvPicPr>
          <p:cNvPr id="38" name="Picture 37" descr="Snap3.gif"/>
          <p:cNvPicPr>
            <a:picLocks noChangeAspect="1"/>
          </p:cNvPicPr>
          <p:nvPr/>
        </p:nvPicPr>
        <p:blipFill>
          <a:blip r:embed="rId4" cstate="print"/>
          <a:stretch>
            <a:fillRect/>
          </a:stretch>
        </p:blipFill>
        <p:spPr>
          <a:xfrm>
            <a:off x="5561012" y="3581400"/>
            <a:ext cx="1418463" cy="2493645"/>
          </a:xfrm>
          <a:prstGeom prst="rect">
            <a:avLst/>
          </a:prstGeom>
        </p:spPr>
      </p:pic>
      <p:pic>
        <p:nvPicPr>
          <p:cNvPr id="40" name="Picture Placeholder 3"/>
          <p:cNvPicPr>
            <a:picLocks noChangeAspect="1"/>
          </p:cNvPicPr>
          <p:nvPr/>
        </p:nvPicPr>
        <p:blipFill>
          <a:blip r:embed="rId5" cstate="print">
            <a:extLst>
              <a:ext uri="{28A0092B-C50C-407E-A947-70E740481C1C}">
                <a14:useLocalDpi xmlns="" xmlns:a14="http://schemas.microsoft.com/office/drawing/2010/main" val="0"/>
              </a:ext>
            </a:extLst>
          </a:blip>
          <a:srcRect l="58" r="58"/>
          <a:stretch>
            <a:fillRect/>
          </a:stretch>
        </p:blipFill>
        <p:spPr>
          <a:xfrm>
            <a:off x="455612" y="3505200"/>
            <a:ext cx="2009350" cy="2011684"/>
          </a:xfrm>
          <a:prstGeom prst="rect">
            <a:avLst/>
          </a:prstGeom>
        </p:spPr>
      </p:pic>
      <p:cxnSp>
        <p:nvCxnSpPr>
          <p:cNvPr id="51" name="Straight Arrow Connector 11"/>
          <p:cNvCxnSpPr>
            <a:cxnSpLocks noChangeShapeType="1"/>
          </p:cNvCxnSpPr>
          <p:nvPr/>
        </p:nvCxnSpPr>
        <p:spPr bwMode="auto">
          <a:xfrm>
            <a:off x="2055812" y="4800600"/>
            <a:ext cx="457200" cy="0"/>
          </a:xfrm>
          <a:prstGeom prst="straightConnector1">
            <a:avLst/>
          </a:prstGeom>
          <a:noFill/>
          <a:ln w="28575" algn="ctr">
            <a:solidFill>
              <a:schemeClr val="tx1"/>
            </a:solidFill>
            <a:round/>
            <a:headEnd/>
            <a:tailEnd type="triangle" w="lg" len="lg"/>
          </a:ln>
        </p:spPr>
      </p:cxnSp>
      <p:sp>
        <p:nvSpPr>
          <p:cNvPr id="63" name="Rectangle 62"/>
          <p:cNvSpPr/>
          <p:nvPr/>
        </p:nvSpPr>
        <p:spPr>
          <a:xfrm>
            <a:off x="5484812" y="4648201"/>
            <a:ext cx="228600" cy="348557"/>
          </a:xfrm>
          <a:prstGeom prst="rect">
            <a:avLst/>
          </a:prstGeom>
          <a:solidFill>
            <a:schemeClr val="bg1"/>
          </a:solidFill>
        </p:spPr>
        <p:txBody>
          <a:bodyPr wrap="square">
            <a:spAutoFit/>
          </a:bodyPr>
          <a:lstStyle/>
          <a:p>
            <a:pPr>
              <a:lnSpc>
                <a:spcPct val="90000"/>
              </a:lnSpc>
            </a:pPr>
            <a:endParaRPr lang="en-US" b="1" dirty="0">
              <a:solidFill>
                <a:srgbClr val="000000"/>
              </a:solidFill>
              <a:latin typeface="LavosHandy™" pitchFamily="66" charset="0"/>
            </a:endParaRPr>
          </a:p>
        </p:txBody>
      </p:sp>
      <p:sp>
        <p:nvSpPr>
          <p:cNvPr id="64" name="Rectangle 63"/>
          <p:cNvSpPr/>
          <p:nvPr/>
        </p:nvSpPr>
        <p:spPr>
          <a:xfrm flipH="1">
            <a:off x="6856413" y="4648200"/>
            <a:ext cx="228600" cy="348557"/>
          </a:xfrm>
          <a:prstGeom prst="rect">
            <a:avLst/>
          </a:prstGeom>
          <a:solidFill>
            <a:schemeClr val="bg1"/>
          </a:solidFill>
        </p:spPr>
        <p:txBody>
          <a:bodyPr wrap="square">
            <a:spAutoFit/>
          </a:bodyPr>
          <a:lstStyle/>
          <a:p>
            <a:pPr>
              <a:lnSpc>
                <a:spcPct val="90000"/>
              </a:lnSpc>
            </a:pPr>
            <a:endParaRPr lang="en-US" b="1" dirty="0">
              <a:solidFill>
                <a:srgbClr val="000000"/>
              </a:solidFill>
              <a:latin typeface="LavosHandy™" pitchFamily="66" charset="0"/>
            </a:endParaRPr>
          </a:p>
        </p:txBody>
      </p:sp>
      <p:cxnSp>
        <p:nvCxnSpPr>
          <p:cNvPr id="65" name="Straight Arrow Connector 11"/>
          <p:cNvCxnSpPr>
            <a:cxnSpLocks noChangeShapeType="1"/>
          </p:cNvCxnSpPr>
          <p:nvPr/>
        </p:nvCxnSpPr>
        <p:spPr bwMode="auto">
          <a:xfrm>
            <a:off x="5256212" y="4876800"/>
            <a:ext cx="533400" cy="0"/>
          </a:xfrm>
          <a:prstGeom prst="straightConnector1">
            <a:avLst/>
          </a:prstGeom>
          <a:noFill/>
          <a:ln w="28575" algn="ctr">
            <a:solidFill>
              <a:schemeClr val="tx1"/>
            </a:solidFill>
            <a:round/>
            <a:headEnd/>
            <a:tailEnd type="triangle" w="lg" len="lg"/>
          </a:ln>
        </p:spPr>
      </p:cxnSp>
      <p:pic>
        <p:nvPicPr>
          <p:cNvPr id="1029" name="Picture 5" descr="C:\Users\ckoratam.ORADEV\Desktop\Course_ Material\Resources\database_us_images\db_us_images\apex-home.png"/>
          <p:cNvPicPr>
            <a:picLocks noChangeAspect="1" noChangeArrowheads="1"/>
          </p:cNvPicPr>
          <p:nvPr/>
        </p:nvPicPr>
        <p:blipFill>
          <a:blip r:embed="rId6" cstate="print"/>
          <a:srcRect/>
          <a:stretch>
            <a:fillRect/>
          </a:stretch>
        </p:blipFill>
        <p:spPr bwMode="auto">
          <a:xfrm>
            <a:off x="9294812" y="3657600"/>
            <a:ext cx="1560576" cy="1170432"/>
          </a:xfrm>
          <a:prstGeom prst="rect">
            <a:avLst/>
          </a:prstGeom>
          <a:noFill/>
        </p:spPr>
      </p:pic>
      <p:cxnSp>
        <p:nvCxnSpPr>
          <p:cNvPr id="68" name="Elbow Connector 67"/>
          <p:cNvCxnSpPr>
            <a:stCxn id="78" idx="3"/>
            <a:endCxn id="1029" idx="1"/>
          </p:cNvCxnSpPr>
          <p:nvPr/>
        </p:nvCxnSpPr>
        <p:spPr>
          <a:xfrm flipV="1">
            <a:off x="7542212" y="4242816"/>
            <a:ext cx="1752600" cy="405384"/>
          </a:xfrm>
          <a:prstGeom prst="bentConnector3">
            <a:avLst>
              <a:gd name="adj1" fmla="val 50000"/>
            </a:avLst>
          </a:prstGeom>
          <a:ln w="317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74" name="Freeform 8"/>
          <p:cNvSpPr>
            <a:spLocks noChangeAspect="1" noChangeArrowheads="1"/>
          </p:cNvSpPr>
          <p:nvPr/>
        </p:nvSpPr>
        <p:spPr bwMode="auto">
          <a:xfrm>
            <a:off x="7008812" y="4495800"/>
            <a:ext cx="478804" cy="364538"/>
          </a:xfrm>
          <a:custGeom>
            <a:avLst/>
            <a:gdLst>
              <a:gd name="T0" fmla="*/ 717 w 3011"/>
              <a:gd name="T1" fmla="*/ 1817 h 2293"/>
              <a:gd name="T2" fmla="*/ 81 w 3011"/>
              <a:gd name="T3" fmla="*/ 1192 h 2293"/>
              <a:gd name="T4" fmla="*/ 81 w 3011"/>
              <a:gd name="T5" fmla="*/ 880 h 2293"/>
              <a:gd name="T6" fmla="*/ 242 w 3011"/>
              <a:gd name="T7" fmla="*/ 718 h 2293"/>
              <a:gd name="T8" fmla="*/ 555 w 3011"/>
              <a:gd name="T9" fmla="*/ 718 h 2293"/>
              <a:gd name="T10" fmla="*/ 1192 w 3011"/>
              <a:gd name="T11" fmla="*/ 1342 h 2293"/>
              <a:gd name="T12" fmla="*/ 2454 w 3011"/>
              <a:gd name="T13" fmla="*/ 81 h 2293"/>
              <a:gd name="T14" fmla="*/ 2766 w 3011"/>
              <a:gd name="T15" fmla="*/ 81 h 2293"/>
              <a:gd name="T16" fmla="*/ 2928 w 3011"/>
              <a:gd name="T17" fmla="*/ 243 h 2293"/>
              <a:gd name="T18" fmla="*/ 2928 w 3011"/>
              <a:gd name="T19" fmla="*/ 556 h 2293"/>
              <a:gd name="T20" fmla="*/ 1667 w 3011"/>
              <a:gd name="T21" fmla="*/ 1817 h 2293"/>
              <a:gd name="T22" fmla="*/ 1192 w 3011"/>
              <a:gd name="T23" fmla="*/ 2292 h 2293"/>
              <a:gd name="T24" fmla="*/ 717 w 3011"/>
              <a:gd name="T25" fmla="*/ 1817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2293">
                <a:moveTo>
                  <a:pt x="717" y="1817"/>
                </a:moveTo>
                <a:cubicBezTo>
                  <a:pt x="81" y="1192"/>
                  <a:pt x="81" y="1192"/>
                  <a:pt x="81" y="1192"/>
                </a:cubicBezTo>
                <a:cubicBezTo>
                  <a:pt x="0" y="1100"/>
                  <a:pt x="0" y="961"/>
                  <a:pt x="81" y="880"/>
                </a:cubicBezTo>
                <a:cubicBezTo>
                  <a:pt x="242" y="718"/>
                  <a:pt x="242" y="718"/>
                  <a:pt x="242" y="718"/>
                </a:cubicBezTo>
                <a:cubicBezTo>
                  <a:pt x="324" y="625"/>
                  <a:pt x="474" y="625"/>
                  <a:pt x="555" y="718"/>
                </a:cubicBezTo>
                <a:cubicBezTo>
                  <a:pt x="1192" y="1342"/>
                  <a:pt x="1192" y="1342"/>
                  <a:pt x="1192" y="1342"/>
                </a:cubicBezTo>
                <a:cubicBezTo>
                  <a:pt x="2454" y="81"/>
                  <a:pt x="2454" y="81"/>
                  <a:pt x="2454" y="81"/>
                </a:cubicBezTo>
                <a:cubicBezTo>
                  <a:pt x="2535" y="0"/>
                  <a:pt x="2685" y="0"/>
                  <a:pt x="2766" y="81"/>
                </a:cubicBezTo>
                <a:cubicBezTo>
                  <a:pt x="2928" y="243"/>
                  <a:pt x="2928" y="243"/>
                  <a:pt x="2928" y="243"/>
                </a:cubicBezTo>
                <a:cubicBezTo>
                  <a:pt x="3010" y="324"/>
                  <a:pt x="3010" y="475"/>
                  <a:pt x="2928" y="556"/>
                </a:cubicBezTo>
                <a:cubicBezTo>
                  <a:pt x="1667" y="1817"/>
                  <a:pt x="1667" y="1817"/>
                  <a:pt x="1667" y="1817"/>
                </a:cubicBezTo>
                <a:cubicBezTo>
                  <a:pt x="1192" y="2292"/>
                  <a:pt x="1192" y="2292"/>
                  <a:pt x="1192" y="2292"/>
                </a:cubicBezTo>
                <a:lnTo>
                  <a:pt x="717" y="1817"/>
                </a:lnTo>
              </a:path>
            </a:pathLst>
          </a:custGeom>
          <a:solidFill>
            <a:srgbClr val="92D050"/>
          </a:solidFill>
          <a:ln>
            <a:solidFill>
              <a:schemeClr val="tx1"/>
            </a:solidFill>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5" name="Freeform 7"/>
          <p:cNvSpPr>
            <a:spLocks noChangeAspect="1" noChangeArrowheads="1"/>
          </p:cNvSpPr>
          <p:nvPr/>
        </p:nvSpPr>
        <p:spPr bwMode="auto">
          <a:xfrm>
            <a:off x="7008812" y="4953000"/>
            <a:ext cx="396094" cy="396094"/>
          </a:xfrm>
          <a:custGeom>
            <a:avLst/>
            <a:gdLst>
              <a:gd name="T0" fmla="*/ 1829 w 2709"/>
              <a:gd name="T1" fmla="*/ 1354 h 2709"/>
              <a:gd name="T2" fmla="*/ 2615 w 2709"/>
              <a:gd name="T3" fmla="*/ 568 h 2709"/>
              <a:gd name="T4" fmla="*/ 2615 w 2709"/>
              <a:gd name="T5" fmla="*/ 243 h 2709"/>
              <a:gd name="T6" fmla="*/ 2465 w 2709"/>
              <a:gd name="T7" fmla="*/ 93 h 2709"/>
              <a:gd name="T8" fmla="*/ 2142 w 2709"/>
              <a:gd name="T9" fmla="*/ 93 h 2709"/>
              <a:gd name="T10" fmla="*/ 1354 w 2709"/>
              <a:gd name="T11" fmla="*/ 880 h 2709"/>
              <a:gd name="T12" fmla="*/ 567 w 2709"/>
              <a:gd name="T13" fmla="*/ 93 h 2709"/>
              <a:gd name="T14" fmla="*/ 243 w 2709"/>
              <a:gd name="T15" fmla="*/ 93 h 2709"/>
              <a:gd name="T16" fmla="*/ 92 w 2709"/>
              <a:gd name="T17" fmla="*/ 243 h 2709"/>
              <a:gd name="T18" fmla="*/ 92 w 2709"/>
              <a:gd name="T19" fmla="*/ 568 h 2709"/>
              <a:gd name="T20" fmla="*/ 880 w 2709"/>
              <a:gd name="T21" fmla="*/ 1354 h 2709"/>
              <a:gd name="T22" fmla="*/ 92 w 2709"/>
              <a:gd name="T23" fmla="*/ 2141 h 2709"/>
              <a:gd name="T24" fmla="*/ 92 w 2709"/>
              <a:gd name="T25" fmla="*/ 2465 h 2709"/>
              <a:gd name="T26" fmla="*/ 243 w 2709"/>
              <a:gd name="T27" fmla="*/ 2616 h 2709"/>
              <a:gd name="T28" fmla="*/ 567 w 2709"/>
              <a:gd name="T29" fmla="*/ 2616 h 2709"/>
              <a:gd name="T30" fmla="*/ 1354 w 2709"/>
              <a:gd name="T31" fmla="*/ 1828 h 2709"/>
              <a:gd name="T32" fmla="*/ 2142 w 2709"/>
              <a:gd name="T33" fmla="*/ 2616 h 2709"/>
              <a:gd name="T34" fmla="*/ 2465 w 2709"/>
              <a:gd name="T35" fmla="*/ 2616 h 2709"/>
              <a:gd name="T36" fmla="*/ 2615 w 2709"/>
              <a:gd name="T37" fmla="*/ 2465 h 2709"/>
              <a:gd name="T38" fmla="*/ 2615 w 2709"/>
              <a:gd name="T39" fmla="*/ 2141 h 2709"/>
              <a:gd name="T40" fmla="*/ 1829 w 2709"/>
              <a:gd name="T41" fmla="*/ 135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9" h="2709">
                <a:moveTo>
                  <a:pt x="1829" y="1354"/>
                </a:moveTo>
                <a:cubicBezTo>
                  <a:pt x="2615" y="568"/>
                  <a:pt x="2615" y="568"/>
                  <a:pt x="2615" y="568"/>
                </a:cubicBezTo>
                <a:cubicBezTo>
                  <a:pt x="2708" y="475"/>
                  <a:pt x="2708" y="336"/>
                  <a:pt x="2615" y="243"/>
                </a:cubicBezTo>
                <a:cubicBezTo>
                  <a:pt x="2465" y="93"/>
                  <a:pt x="2465" y="93"/>
                  <a:pt x="2465" y="93"/>
                </a:cubicBezTo>
                <a:cubicBezTo>
                  <a:pt x="2372" y="0"/>
                  <a:pt x="2234" y="0"/>
                  <a:pt x="2142" y="93"/>
                </a:cubicBezTo>
                <a:cubicBezTo>
                  <a:pt x="1354" y="880"/>
                  <a:pt x="1354" y="880"/>
                  <a:pt x="1354" y="880"/>
                </a:cubicBezTo>
                <a:cubicBezTo>
                  <a:pt x="567" y="93"/>
                  <a:pt x="567" y="93"/>
                  <a:pt x="567" y="93"/>
                </a:cubicBezTo>
                <a:cubicBezTo>
                  <a:pt x="474" y="0"/>
                  <a:pt x="336" y="0"/>
                  <a:pt x="243" y="93"/>
                </a:cubicBezTo>
                <a:cubicBezTo>
                  <a:pt x="92" y="243"/>
                  <a:pt x="92" y="243"/>
                  <a:pt x="92" y="243"/>
                </a:cubicBezTo>
                <a:cubicBezTo>
                  <a:pt x="0" y="336"/>
                  <a:pt x="0" y="475"/>
                  <a:pt x="92" y="568"/>
                </a:cubicBezTo>
                <a:cubicBezTo>
                  <a:pt x="880" y="1354"/>
                  <a:pt x="880" y="1354"/>
                  <a:pt x="880" y="1354"/>
                </a:cubicBezTo>
                <a:cubicBezTo>
                  <a:pt x="92" y="2141"/>
                  <a:pt x="92" y="2141"/>
                  <a:pt x="92" y="2141"/>
                </a:cubicBezTo>
                <a:cubicBezTo>
                  <a:pt x="0" y="2234"/>
                  <a:pt x="0" y="2373"/>
                  <a:pt x="92" y="2465"/>
                </a:cubicBezTo>
                <a:cubicBezTo>
                  <a:pt x="243" y="2616"/>
                  <a:pt x="243" y="2616"/>
                  <a:pt x="243" y="2616"/>
                </a:cubicBezTo>
                <a:cubicBezTo>
                  <a:pt x="336" y="2708"/>
                  <a:pt x="474" y="2708"/>
                  <a:pt x="567" y="2616"/>
                </a:cubicBezTo>
                <a:cubicBezTo>
                  <a:pt x="1354" y="1828"/>
                  <a:pt x="1354" y="1828"/>
                  <a:pt x="1354" y="1828"/>
                </a:cubicBezTo>
                <a:cubicBezTo>
                  <a:pt x="2142" y="2616"/>
                  <a:pt x="2142" y="2616"/>
                  <a:pt x="2142" y="2616"/>
                </a:cubicBezTo>
                <a:cubicBezTo>
                  <a:pt x="2234" y="2708"/>
                  <a:pt x="2372" y="2708"/>
                  <a:pt x="2465" y="2616"/>
                </a:cubicBezTo>
                <a:cubicBezTo>
                  <a:pt x="2615" y="2465"/>
                  <a:pt x="2615" y="2465"/>
                  <a:pt x="2615" y="2465"/>
                </a:cubicBezTo>
                <a:cubicBezTo>
                  <a:pt x="2708" y="2373"/>
                  <a:pt x="2708" y="2234"/>
                  <a:pt x="2615" y="2141"/>
                </a:cubicBezTo>
                <a:lnTo>
                  <a:pt x="1829" y="135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8" name="Rounded Rectangle 77"/>
          <p:cNvSpPr/>
          <p:nvPr/>
        </p:nvSpPr>
        <p:spPr>
          <a:xfrm>
            <a:off x="6932612" y="4419600"/>
            <a:ext cx="609600" cy="457200"/>
          </a:xfrm>
          <a:prstGeom prst="round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0" name="Rounded Rectangle 79"/>
          <p:cNvSpPr/>
          <p:nvPr/>
        </p:nvSpPr>
        <p:spPr>
          <a:xfrm>
            <a:off x="6932612" y="4953000"/>
            <a:ext cx="609600" cy="457200"/>
          </a:xfrm>
          <a:prstGeom prst="round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81" name="Elbow Connector 80"/>
          <p:cNvCxnSpPr>
            <a:stCxn id="80" idx="3"/>
          </p:cNvCxnSpPr>
          <p:nvPr/>
        </p:nvCxnSpPr>
        <p:spPr>
          <a:xfrm>
            <a:off x="7542212" y="5181600"/>
            <a:ext cx="1905000" cy="457200"/>
          </a:xfrm>
          <a:prstGeom prst="bentConnector3">
            <a:avLst>
              <a:gd name="adj1" fmla="val 50000"/>
            </a:avLst>
          </a:prstGeom>
          <a:ln w="317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9371012" y="5410200"/>
            <a:ext cx="2211387" cy="609600"/>
          </a:xfrm>
          <a:prstGeom prst="rect">
            <a:avLst/>
          </a:prstGeom>
        </p:spPr>
        <p:txBody>
          <a:bodyPr wrap="square">
            <a:spAutoFit/>
          </a:bodyPr>
          <a:lstStyle/>
          <a:p>
            <a:pPr>
              <a:lnSpc>
                <a:spcPct val="90000"/>
              </a:lnSpc>
            </a:pPr>
            <a:r>
              <a:rPr lang="en-US" b="1" dirty="0" smtClean="0">
                <a:solidFill>
                  <a:schemeClr val="accent1"/>
                </a:solidFill>
                <a:latin typeface="LavosHandy™" pitchFamily="66" charset="0"/>
              </a:rPr>
              <a:t>No access to the application</a:t>
            </a:r>
            <a:endParaRPr lang="en-US" b="1" dirty="0">
              <a:solidFill>
                <a:schemeClr val="accent1"/>
              </a:solidFill>
              <a:latin typeface="LavosHandy™" pitchFamily="66" charset="0"/>
            </a:endParaRPr>
          </a:p>
        </p:txBody>
      </p:sp>
      <p:sp>
        <p:nvSpPr>
          <p:cNvPr id="88" name="Rectangle 87"/>
          <p:cNvSpPr/>
          <p:nvPr/>
        </p:nvSpPr>
        <p:spPr>
          <a:xfrm>
            <a:off x="9371012" y="4267200"/>
            <a:ext cx="1905000" cy="609600"/>
          </a:xfrm>
          <a:prstGeom prst="rect">
            <a:avLst/>
          </a:prstGeom>
        </p:spPr>
        <p:txBody>
          <a:bodyPr wrap="square">
            <a:spAutoFit/>
          </a:bodyPr>
          <a:lstStyle/>
          <a:p>
            <a:pPr>
              <a:lnSpc>
                <a:spcPct val="90000"/>
              </a:lnSpc>
            </a:pPr>
            <a:r>
              <a:rPr lang="en-US" b="1" dirty="0" smtClean="0">
                <a:solidFill>
                  <a:srgbClr val="000000"/>
                </a:solidFill>
                <a:latin typeface="LavosHandy™" pitchFamily="66" charset="0"/>
              </a:rPr>
              <a:t>Access to the application</a:t>
            </a:r>
            <a:endParaRPr lang="en-US" b="1" dirty="0">
              <a:solidFill>
                <a:srgbClr val="000000"/>
              </a:solidFill>
              <a:latin typeface="LavosHandy™" pitchFamily="66" charset="0"/>
            </a:endParaRPr>
          </a:p>
        </p:txBody>
      </p:sp>
      <p:sp>
        <p:nvSpPr>
          <p:cNvPr id="91" name="Rectangle 90"/>
          <p:cNvSpPr/>
          <p:nvPr/>
        </p:nvSpPr>
        <p:spPr>
          <a:xfrm>
            <a:off x="760412" y="5486400"/>
            <a:ext cx="3429000" cy="348557"/>
          </a:xfrm>
          <a:prstGeom prst="rect">
            <a:avLst/>
          </a:prstGeom>
        </p:spPr>
        <p:txBody>
          <a:bodyPr wrap="square">
            <a:spAutoFit/>
          </a:bodyPr>
          <a:lstStyle/>
          <a:p>
            <a:pPr>
              <a:lnSpc>
                <a:spcPct val="90000"/>
              </a:lnSpc>
            </a:pPr>
            <a:r>
              <a:rPr lang="en-US" b="1" dirty="0" smtClean="0">
                <a:solidFill>
                  <a:srgbClr val="00B0F0"/>
                </a:solidFill>
                <a:latin typeface="LavosHandy™" pitchFamily="66" charset="0"/>
              </a:rPr>
              <a:t>User provides log in credentials</a:t>
            </a:r>
            <a:endParaRPr lang="en-US" b="1" dirty="0">
              <a:solidFill>
                <a:srgbClr val="00B0F0"/>
              </a:solidFill>
              <a:latin typeface="LavosHandy™" pitchFamily="66" charset="0"/>
            </a:endParaRPr>
          </a:p>
        </p:txBody>
      </p:sp>
      <p:sp>
        <p:nvSpPr>
          <p:cNvPr id="92" name="Rectangle 91"/>
          <p:cNvSpPr/>
          <p:nvPr/>
        </p:nvSpPr>
        <p:spPr>
          <a:xfrm>
            <a:off x="4265612" y="6019800"/>
            <a:ext cx="4038600" cy="348557"/>
          </a:xfrm>
          <a:prstGeom prst="rect">
            <a:avLst/>
          </a:prstGeom>
        </p:spPr>
        <p:txBody>
          <a:bodyPr wrap="square">
            <a:spAutoFit/>
          </a:bodyPr>
          <a:lstStyle/>
          <a:p>
            <a:pPr>
              <a:lnSpc>
                <a:spcPct val="90000"/>
              </a:lnSpc>
            </a:pPr>
            <a:r>
              <a:rPr lang="en-US" b="1" dirty="0" smtClean="0">
                <a:solidFill>
                  <a:srgbClr val="00B0F0"/>
                </a:solidFill>
                <a:latin typeface="LavosHandy™" pitchFamily="66" charset="0"/>
              </a:rPr>
              <a:t>APEX engine validates the credentials</a:t>
            </a:r>
            <a:endParaRPr lang="en-US" b="1" dirty="0">
              <a:solidFill>
                <a:srgbClr val="00B0F0"/>
              </a:solidFill>
              <a:latin typeface="LavosHandy™" pitchFamily="66" charset="0"/>
            </a:endParaRPr>
          </a:p>
        </p:txBody>
      </p:sp>
      <p:sp>
        <p:nvSpPr>
          <p:cNvPr id="93" name="Rectangle 92"/>
          <p:cNvSpPr/>
          <p:nvPr/>
        </p:nvSpPr>
        <p:spPr>
          <a:xfrm>
            <a:off x="7466012" y="3962400"/>
            <a:ext cx="2362200" cy="348557"/>
          </a:xfrm>
          <a:prstGeom prst="rect">
            <a:avLst/>
          </a:prstGeom>
        </p:spPr>
        <p:txBody>
          <a:bodyPr wrap="square">
            <a:spAutoFit/>
          </a:bodyPr>
          <a:lstStyle/>
          <a:p>
            <a:pPr>
              <a:lnSpc>
                <a:spcPct val="90000"/>
              </a:lnSpc>
            </a:pPr>
            <a:r>
              <a:rPr lang="en-US" b="1" dirty="0" smtClean="0">
                <a:solidFill>
                  <a:srgbClr val="92D050"/>
                </a:solidFill>
                <a:latin typeface="LavosHandy™" pitchFamily="66" charset="0"/>
              </a:rPr>
              <a:t>Valid credentials</a:t>
            </a:r>
            <a:endParaRPr lang="en-US" b="1" dirty="0">
              <a:solidFill>
                <a:srgbClr val="92D050"/>
              </a:solidFill>
              <a:latin typeface="LavosHandy™" pitchFamily="66" charset="0"/>
            </a:endParaRPr>
          </a:p>
        </p:txBody>
      </p:sp>
      <p:sp>
        <p:nvSpPr>
          <p:cNvPr id="94" name="Rectangle 93"/>
          <p:cNvSpPr/>
          <p:nvPr/>
        </p:nvSpPr>
        <p:spPr>
          <a:xfrm>
            <a:off x="7542212" y="4876800"/>
            <a:ext cx="2133600" cy="348557"/>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Invalid credentials</a:t>
            </a:r>
            <a:endParaRPr lang="en-US" b="1" dirty="0">
              <a:solidFill>
                <a:srgbClr val="FF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How to Implement Authentication?</a:t>
            </a:r>
            <a:endParaRPr lang="en-US" b="1" dirty="0"/>
          </a:p>
        </p:txBody>
      </p:sp>
      <p:sp>
        <p:nvSpPr>
          <p:cNvPr id="20" name="Content Placeholder 7"/>
          <p:cNvSpPr>
            <a:spLocks noGrp="1"/>
          </p:cNvSpPr>
          <p:nvPr>
            <p:ph idx="1"/>
          </p:nvPr>
        </p:nvSpPr>
        <p:spPr>
          <a:xfrm>
            <a:off x="760412" y="1676400"/>
            <a:ext cx="10897922" cy="2133600"/>
          </a:xfrm>
        </p:spPr>
        <p:txBody>
          <a:bodyPr/>
          <a:lstStyle/>
          <a:p>
            <a:pPr marL="227330">
              <a:buClr>
                <a:srgbClr val="FF0000"/>
              </a:buClr>
              <a:buNone/>
            </a:pPr>
            <a:r>
              <a:rPr lang="en-US" dirty="0" smtClean="0">
                <a:solidFill>
                  <a:srgbClr val="000000"/>
                </a:solidFill>
              </a:rPr>
              <a:t>In Application Express, you can create authentication by:</a:t>
            </a:r>
          </a:p>
          <a:p>
            <a:pPr marL="501650" lvl="1">
              <a:buClr>
                <a:srgbClr val="FF0000"/>
              </a:buClr>
              <a:buFont typeface="Arial" pitchFamily="34" charset="0"/>
              <a:buChar char="•"/>
            </a:pPr>
            <a:r>
              <a:rPr lang="en-US" sz="2800" dirty="0" smtClean="0">
                <a:solidFill>
                  <a:srgbClr val="000000"/>
                </a:solidFill>
              </a:rPr>
              <a:t>Selecting a built-in authentication scheme</a:t>
            </a:r>
          </a:p>
          <a:p>
            <a:pPr marL="501650" lvl="1">
              <a:buClr>
                <a:srgbClr val="FF0000"/>
              </a:buClr>
              <a:buFont typeface="Arial" pitchFamily="34" charset="0"/>
              <a:buChar char="•"/>
            </a:pPr>
            <a:r>
              <a:rPr lang="en-US" sz="2800" dirty="0" smtClean="0">
                <a:solidFill>
                  <a:srgbClr val="000000"/>
                </a:solidFill>
              </a:rPr>
              <a:t>Creating a custom authentication scheme</a:t>
            </a:r>
          </a:p>
          <a:p>
            <a:pPr marL="501650"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4" name="Picture 3" descr="security.png"/>
          <p:cNvPicPr>
            <a:picLocks noChangeAspect="1"/>
          </p:cNvPicPr>
          <p:nvPr/>
        </p:nvPicPr>
        <p:blipFill>
          <a:blip r:embed="rId3" cstate="print"/>
          <a:stretch>
            <a:fillRect/>
          </a:stretch>
        </p:blipFill>
        <p:spPr>
          <a:xfrm>
            <a:off x="7694612" y="2209800"/>
            <a:ext cx="3901440" cy="39014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Understanding Preconfigured Authentication Schemes</a:t>
            </a:r>
            <a:endParaRPr lang="en-US" b="1" dirty="0"/>
          </a:p>
        </p:txBody>
      </p:sp>
      <p:sp>
        <p:nvSpPr>
          <p:cNvPr id="3" name="Content Placeholder 7"/>
          <p:cNvSpPr>
            <a:spLocks noGrp="1"/>
          </p:cNvSpPr>
          <p:nvPr>
            <p:ph idx="1"/>
          </p:nvPr>
        </p:nvSpPr>
        <p:spPr>
          <a:xfrm>
            <a:off x="684211" y="1447800"/>
            <a:ext cx="10973461" cy="2133600"/>
          </a:xfrm>
        </p:spPr>
        <p:txBody>
          <a:bodyPr/>
          <a:lstStyle/>
          <a:p>
            <a:pPr marL="0" indent="0">
              <a:buClr>
                <a:srgbClr val="FF0000"/>
              </a:buClr>
              <a:buNone/>
            </a:pPr>
            <a:r>
              <a:rPr lang="en-US" dirty="0" smtClean="0">
                <a:solidFill>
                  <a:srgbClr val="000000"/>
                </a:solidFill>
              </a:rPr>
              <a:t>Oracle Application Express supports the following preconfigured authentication schemes:</a:t>
            </a:r>
          </a:p>
          <a:p>
            <a:pPr marL="501650" lvl="1">
              <a:buClr>
                <a:srgbClr val="FF0000"/>
              </a:buClr>
              <a:buFont typeface="Arial" pitchFamily="34" charset="0"/>
              <a:buChar char="•"/>
            </a:pPr>
            <a:r>
              <a:rPr lang="en-US" sz="2800" dirty="0" smtClean="0">
                <a:solidFill>
                  <a:srgbClr val="000000"/>
                </a:solidFill>
              </a:rPr>
              <a:t>Open Door Credentials</a:t>
            </a:r>
          </a:p>
          <a:p>
            <a:pPr marL="501650" lvl="1">
              <a:buClr>
                <a:srgbClr val="FF0000"/>
              </a:buClr>
              <a:buFont typeface="Arial" pitchFamily="34" charset="0"/>
              <a:buChar char="•"/>
            </a:pPr>
            <a:r>
              <a:rPr lang="en-US" sz="2800" dirty="0" smtClean="0">
                <a:solidFill>
                  <a:srgbClr val="000000"/>
                </a:solidFill>
              </a:rPr>
              <a:t>Application Express Accounts</a:t>
            </a:r>
          </a:p>
          <a:p>
            <a:pPr marL="501650" lvl="1">
              <a:buClr>
                <a:srgbClr val="FF0000"/>
              </a:buClr>
              <a:buFont typeface="Arial" pitchFamily="34" charset="0"/>
              <a:buChar char="•"/>
            </a:pPr>
            <a:r>
              <a:rPr lang="en-US" sz="2800" dirty="0" smtClean="0">
                <a:solidFill>
                  <a:srgbClr val="000000"/>
                </a:solidFill>
              </a:rPr>
              <a:t>Database Accounts</a:t>
            </a:r>
          </a:p>
          <a:p>
            <a:pPr marL="501650" lvl="1">
              <a:buClr>
                <a:srgbClr val="FF0000"/>
              </a:buClr>
              <a:buFont typeface="Arial" pitchFamily="34" charset="0"/>
              <a:buChar char="•"/>
            </a:pPr>
            <a:r>
              <a:rPr lang="en-US" sz="2800" dirty="0" smtClean="0">
                <a:solidFill>
                  <a:srgbClr val="000000"/>
                </a:solidFill>
              </a:rPr>
              <a:t>LDAP Directory</a:t>
            </a:r>
          </a:p>
          <a:p>
            <a:pPr marL="501650" lvl="1">
              <a:buClr>
                <a:srgbClr val="FF0000"/>
              </a:buClr>
              <a:buFont typeface="Arial" pitchFamily="34" charset="0"/>
              <a:buChar char="•"/>
            </a:pPr>
            <a:r>
              <a:rPr lang="en-US" sz="2800" dirty="0" smtClean="0">
                <a:solidFill>
                  <a:srgbClr val="000000"/>
                </a:solidFill>
              </a:rPr>
              <a:t>No Authentication (Using DAD)</a:t>
            </a:r>
          </a:p>
          <a:p>
            <a:pPr marL="501650" lvl="1">
              <a:buClr>
                <a:srgbClr val="FF0000"/>
              </a:buClr>
              <a:buFont typeface="Arial" pitchFamily="34" charset="0"/>
              <a:buChar char="•"/>
            </a:pPr>
            <a:r>
              <a:rPr lang="en-US" sz="2800" dirty="0" smtClean="0">
                <a:solidFill>
                  <a:srgbClr val="000000"/>
                </a:solidFill>
              </a:rPr>
              <a:t>Oracle Application Server Single Sign-On</a:t>
            </a:r>
          </a:p>
          <a:p>
            <a:pPr marL="501650" lvl="1">
              <a:buClr>
                <a:srgbClr val="FF0000"/>
              </a:buClr>
              <a:buFont typeface="Arial" pitchFamily="34" charset="0"/>
              <a:buChar char="•"/>
            </a:pPr>
            <a:r>
              <a:rPr lang="en-US" sz="2800" dirty="0" smtClean="0">
                <a:solidFill>
                  <a:srgbClr val="000000"/>
                </a:solidFill>
              </a:rPr>
              <a:t>Custom</a:t>
            </a:r>
          </a:p>
          <a:p>
            <a:pPr marL="501650" lvl="1">
              <a:buClr>
                <a:srgbClr val="FF0000"/>
              </a:buClr>
              <a:buFont typeface="Arial" pitchFamily="34" charset="0"/>
              <a:buChar char="•"/>
            </a:pPr>
            <a:r>
              <a:rPr lang="en-US" sz="2800" dirty="0" smtClean="0">
                <a:solidFill>
                  <a:srgbClr val="000000"/>
                </a:solidFill>
              </a:rPr>
              <a:t>HTTP Header Variable</a:t>
            </a:r>
          </a:p>
          <a:p>
            <a:pPr marL="501650"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85800"/>
            <a:ext cx="10972800" cy="609600"/>
          </a:xfrm>
        </p:spPr>
        <p:txBody>
          <a:bodyPr/>
          <a:lstStyle/>
          <a:p>
            <a:r>
              <a:rPr lang="en-US" b="1" dirty="0" smtClean="0"/>
              <a:t>Creating  an Authentication Scheme Based on a </a:t>
            </a:r>
            <a:br>
              <a:rPr lang="en-US" b="1" dirty="0" smtClean="0"/>
            </a:br>
            <a:r>
              <a:rPr lang="en-US" b="1" dirty="0" smtClean="0"/>
              <a:t>Pre-configured Scheme</a:t>
            </a:r>
            <a:endParaRPr lang="en-US" b="1" dirty="0"/>
          </a:p>
        </p:txBody>
      </p:sp>
      <p:pic>
        <p:nvPicPr>
          <p:cNvPr id="12" name="Picture 11" descr="Snap10.gif"/>
          <p:cNvPicPr>
            <a:picLocks noChangeAspect="1"/>
          </p:cNvPicPr>
          <p:nvPr/>
        </p:nvPicPr>
        <p:blipFill>
          <a:blip r:embed="rId3" cstate="print"/>
          <a:stretch>
            <a:fillRect/>
          </a:stretch>
        </p:blipFill>
        <p:spPr>
          <a:xfrm>
            <a:off x="608012" y="1752600"/>
            <a:ext cx="5289042" cy="1743456"/>
          </a:xfrm>
          <a:prstGeom prst="rect">
            <a:avLst/>
          </a:prstGeom>
          <a:ln>
            <a:solidFill>
              <a:schemeClr val="tx1"/>
            </a:solidFill>
          </a:ln>
        </p:spPr>
      </p:pic>
      <p:pic>
        <p:nvPicPr>
          <p:cNvPr id="13" name="Picture 12" descr="Snap11.gif"/>
          <p:cNvPicPr>
            <a:picLocks noChangeAspect="1"/>
          </p:cNvPicPr>
          <p:nvPr/>
        </p:nvPicPr>
        <p:blipFill>
          <a:blip r:embed="rId4" cstate="print"/>
          <a:stretch>
            <a:fillRect/>
          </a:stretch>
        </p:blipFill>
        <p:spPr>
          <a:xfrm>
            <a:off x="6018212" y="1676400"/>
            <a:ext cx="5257800" cy="2136267"/>
          </a:xfrm>
          <a:prstGeom prst="rect">
            <a:avLst/>
          </a:prstGeom>
          <a:ln>
            <a:solidFill>
              <a:schemeClr val="tx1"/>
            </a:solidFill>
          </a:ln>
        </p:spPr>
      </p:pic>
      <p:pic>
        <p:nvPicPr>
          <p:cNvPr id="16" name="Picture 15" descr="Snap12.gif"/>
          <p:cNvPicPr>
            <a:picLocks noChangeAspect="1"/>
          </p:cNvPicPr>
          <p:nvPr/>
        </p:nvPicPr>
        <p:blipFill>
          <a:blip r:embed="rId5" cstate="print"/>
          <a:stretch>
            <a:fillRect/>
          </a:stretch>
        </p:blipFill>
        <p:spPr>
          <a:xfrm>
            <a:off x="6018212" y="4114800"/>
            <a:ext cx="5257800" cy="1634490"/>
          </a:xfrm>
          <a:prstGeom prst="rect">
            <a:avLst/>
          </a:prstGeom>
          <a:ln>
            <a:solidFill>
              <a:schemeClr val="tx1"/>
            </a:solidFill>
          </a:ln>
        </p:spPr>
      </p:pic>
      <p:pic>
        <p:nvPicPr>
          <p:cNvPr id="17" name="Picture 16" descr="Snap13.gif"/>
          <p:cNvPicPr>
            <a:picLocks noChangeAspect="1"/>
          </p:cNvPicPr>
          <p:nvPr/>
        </p:nvPicPr>
        <p:blipFill>
          <a:blip r:embed="rId6" cstate="print"/>
          <a:stretch>
            <a:fillRect/>
          </a:stretch>
        </p:blipFill>
        <p:spPr>
          <a:xfrm>
            <a:off x="608012" y="3657600"/>
            <a:ext cx="4792980" cy="2171700"/>
          </a:xfrm>
          <a:prstGeom prst="rect">
            <a:avLst/>
          </a:prstGeom>
          <a:ln>
            <a:solidFill>
              <a:schemeClr val="tx1"/>
            </a:solidFill>
          </a:ln>
        </p:spPr>
      </p:pic>
      <p:sp>
        <p:nvSpPr>
          <p:cNvPr id="18" name="Oval 144"/>
          <p:cNvSpPr>
            <a:spLocks noChangeArrowheads="1"/>
          </p:cNvSpPr>
          <p:nvPr/>
        </p:nvSpPr>
        <p:spPr bwMode="blackWhite">
          <a:xfrm>
            <a:off x="4875212" y="1600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9" name="Oval 144"/>
          <p:cNvSpPr>
            <a:spLocks noChangeArrowheads="1"/>
          </p:cNvSpPr>
          <p:nvPr/>
        </p:nvSpPr>
        <p:spPr bwMode="blackWhite">
          <a:xfrm>
            <a:off x="10590212" y="3581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0" name="Oval 144"/>
          <p:cNvSpPr>
            <a:spLocks noChangeArrowheads="1"/>
          </p:cNvSpPr>
          <p:nvPr/>
        </p:nvSpPr>
        <p:spPr bwMode="blackWhite">
          <a:xfrm>
            <a:off x="10742612" y="5562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1" name="Oval 144"/>
          <p:cNvSpPr>
            <a:spLocks noChangeArrowheads="1"/>
          </p:cNvSpPr>
          <p:nvPr/>
        </p:nvSpPr>
        <p:spPr bwMode="blackWhite">
          <a:xfrm>
            <a:off x="4875212" y="5638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1201400" cy="508000"/>
          </a:xfrm>
        </p:spPr>
        <p:txBody>
          <a:bodyPr/>
          <a:lstStyle/>
          <a:p>
            <a:r>
              <a:rPr lang="en-US" b="1" dirty="0" smtClean="0"/>
              <a:t>Creating a Copy of an Existing Authentication Scheme</a:t>
            </a:r>
            <a:endParaRPr lang="en-US" b="1" dirty="0"/>
          </a:p>
        </p:txBody>
      </p:sp>
      <p:pic>
        <p:nvPicPr>
          <p:cNvPr id="7" name="Picture 6" descr="Snap2.gif"/>
          <p:cNvPicPr>
            <a:picLocks noChangeAspect="1"/>
          </p:cNvPicPr>
          <p:nvPr/>
        </p:nvPicPr>
        <p:blipFill>
          <a:blip r:embed="rId3" cstate="print"/>
          <a:stretch>
            <a:fillRect/>
          </a:stretch>
        </p:blipFill>
        <p:spPr>
          <a:xfrm>
            <a:off x="760412" y="1676400"/>
            <a:ext cx="1996440" cy="1973580"/>
          </a:xfrm>
          <a:prstGeom prst="rect">
            <a:avLst/>
          </a:prstGeom>
          <a:ln>
            <a:solidFill>
              <a:schemeClr val="tx1"/>
            </a:solidFill>
          </a:ln>
        </p:spPr>
      </p:pic>
      <p:pic>
        <p:nvPicPr>
          <p:cNvPr id="8" name="Picture 7" descr="Snap3.gif"/>
          <p:cNvPicPr>
            <a:picLocks noChangeAspect="1"/>
          </p:cNvPicPr>
          <p:nvPr/>
        </p:nvPicPr>
        <p:blipFill>
          <a:blip r:embed="rId4" cstate="print"/>
          <a:stretch>
            <a:fillRect/>
          </a:stretch>
        </p:blipFill>
        <p:spPr>
          <a:xfrm>
            <a:off x="3427412" y="1676400"/>
            <a:ext cx="5699760" cy="1150620"/>
          </a:xfrm>
          <a:prstGeom prst="rect">
            <a:avLst/>
          </a:prstGeom>
          <a:ln>
            <a:solidFill>
              <a:schemeClr val="tx1"/>
            </a:solidFill>
          </a:ln>
        </p:spPr>
      </p:pic>
      <p:pic>
        <p:nvPicPr>
          <p:cNvPr id="9" name="Picture 8" descr="Snap5.gif"/>
          <p:cNvPicPr>
            <a:picLocks noChangeAspect="1"/>
          </p:cNvPicPr>
          <p:nvPr/>
        </p:nvPicPr>
        <p:blipFill>
          <a:blip r:embed="rId5" cstate="print"/>
          <a:stretch>
            <a:fillRect/>
          </a:stretch>
        </p:blipFill>
        <p:spPr>
          <a:xfrm>
            <a:off x="2817812" y="3124200"/>
            <a:ext cx="3794760" cy="777240"/>
          </a:xfrm>
          <a:prstGeom prst="rect">
            <a:avLst/>
          </a:prstGeom>
          <a:ln>
            <a:solidFill>
              <a:schemeClr val="tx1"/>
            </a:solidFill>
          </a:ln>
        </p:spPr>
      </p:pic>
      <p:pic>
        <p:nvPicPr>
          <p:cNvPr id="10" name="Picture 9" descr="Snap6.gif"/>
          <p:cNvPicPr>
            <a:picLocks noChangeAspect="1"/>
          </p:cNvPicPr>
          <p:nvPr/>
        </p:nvPicPr>
        <p:blipFill>
          <a:blip r:embed="rId6" cstate="print"/>
          <a:stretch>
            <a:fillRect/>
          </a:stretch>
        </p:blipFill>
        <p:spPr>
          <a:xfrm>
            <a:off x="6704012" y="3124200"/>
            <a:ext cx="4221480" cy="769620"/>
          </a:xfrm>
          <a:prstGeom prst="rect">
            <a:avLst/>
          </a:prstGeom>
          <a:ln>
            <a:solidFill>
              <a:schemeClr val="tx1"/>
            </a:solidFill>
          </a:ln>
        </p:spPr>
      </p:pic>
      <p:pic>
        <p:nvPicPr>
          <p:cNvPr id="11" name="Picture 10" descr="Snap7.gif"/>
          <p:cNvPicPr>
            <a:picLocks noChangeAspect="1"/>
          </p:cNvPicPr>
          <p:nvPr/>
        </p:nvPicPr>
        <p:blipFill>
          <a:blip r:embed="rId7" cstate="print"/>
          <a:stretch>
            <a:fillRect/>
          </a:stretch>
        </p:blipFill>
        <p:spPr>
          <a:xfrm>
            <a:off x="760412" y="4114800"/>
            <a:ext cx="5257800" cy="1434084"/>
          </a:xfrm>
          <a:prstGeom prst="rect">
            <a:avLst/>
          </a:prstGeom>
          <a:ln>
            <a:solidFill>
              <a:schemeClr val="tx1"/>
            </a:solidFill>
          </a:ln>
        </p:spPr>
      </p:pic>
      <p:pic>
        <p:nvPicPr>
          <p:cNvPr id="12" name="Picture 11" descr="Snap8.gif"/>
          <p:cNvPicPr>
            <a:picLocks noChangeAspect="1"/>
          </p:cNvPicPr>
          <p:nvPr/>
        </p:nvPicPr>
        <p:blipFill>
          <a:blip r:embed="rId8" cstate="print"/>
          <a:stretch>
            <a:fillRect/>
          </a:stretch>
        </p:blipFill>
        <p:spPr>
          <a:xfrm>
            <a:off x="6246812" y="4114800"/>
            <a:ext cx="5105400" cy="1844802"/>
          </a:xfrm>
          <a:prstGeom prst="rect">
            <a:avLst/>
          </a:prstGeom>
          <a:ln>
            <a:solidFill>
              <a:schemeClr val="tx1"/>
            </a:solidFill>
          </a:ln>
        </p:spPr>
      </p:pic>
      <p:sp>
        <p:nvSpPr>
          <p:cNvPr id="13" name="Oval 144"/>
          <p:cNvSpPr>
            <a:spLocks noChangeArrowheads="1"/>
          </p:cNvSpPr>
          <p:nvPr/>
        </p:nvSpPr>
        <p:spPr bwMode="blackWhite">
          <a:xfrm>
            <a:off x="2589212" y="1752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4" name="Oval 144"/>
          <p:cNvSpPr>
            <a:spLocks noChangeArrowheads="1"/>
          </p:cNvSpPr>
          <p:nvPr/>
        </p:nvSpPr>
        <p:spPr bwMode="blackWhite">
          <a:xfrm>
            <a:off x="8913812" y="1676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5" name="Oval 144"/>
          <p:cNvSpPr>
            <a:spLocks noChangeArrowheads="1"/>
          </p:cNvSpPr>
          <p:nvPr/>
        </p:nvSpPr>
        <p:spPr bwMode="blackWhite">
          <a:xfrm>
            <a:off x="6170612" y="2971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6" name="Oval 144"/>
          <p:cNvSpPr>
            <a:spLocks noChangeArrowheads="1"/>
          </p:cNvSpPr>
          <p:nvPr/>
        </p:nvSpPr>
        <p:spPr bwMode="blackWhite">
          <a:xfrm>
            <a:off x="10666412" y="3048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7" name="Oval 144"/>
          <p:cNvSpPr>
            <a:spLocks noChangeArrowheads="1"/>
          </p:cNvSpPr>
          <p:nvPr/>
        </p:nvSpPr>
        <p:spPr bwMode="blackWhite">
          <a:xfrm>
            <a:off x="4265612" y="5334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18" name="Oval 144"/>
          <p:cNvSpPr>
            <a:spLocks noChangeArrowheads="1"/>
          </p:cNvSpPr>
          <p:nvPr/>
        </p:nvSpPr>
        <p:spPr bwMode="blackWhite">
          <a:xfrm>
            <a:off x="9904412" y="5715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12646</TotalTime>
  <Words>3232</Words>
  <Application>Microsoft Office PowerPoint</Application>
  <PresentationFormat>Custom</PresentationFormat>
  <Paragraphs>233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Oracle_16x9_2014_521</vt:lpstr>
      <vt:lpstr>Slide 1</vt:lpstr>
      <vt:lpstr>Slide 2</vt:lpstr>
      <vt:lpstr>Slide 3</vt:lpstr>
      <vt:lpstr>How to Secure an APEX Application?</vt:lpstr>
      <vt:lpstr>Establishing User Identity through Authentication</vt:lpstr>
      <vt:lpstr>How to Implement Authentication?</vt:lpstr>
      <vt:lpstr>Understanding Preconfigured Authentication Schemes</vt:lpstr>
      <vt:lpstr>Creating  an Authentication Scheme Based on a  Pre-configured Scheme</vt:lpstr>
      <vt:lpstr>Creating a Copy of an Existing Authentication Scheme</vt:lpstr>
      <vt:lpstr>Providing Security Through Authorization</vt:lpstr>
      <vt:lpstr>How to Implement Authorization?</vt:lpstr>
      <vt:lpstr>Creating an Authorization Scheme from Scratch</vt:lpstr>
      <vt:lpstr>Creating the Access Control Administration Page</vt:lpstr>
      <vt:lpstr>Configuring the Access Control Page</vt:lpstr>
      <vt:lpstr>Attaching an Authorization Scheme to an Application</vt:lpstr>
      <vt:lpstr>Attaching an Authorization Scheme to a Page</vt:lpstr>
      <vt:lpstr>Attaching an Authorization Scheme to a Control or Component</vt:lpstr>
      <vt:lpstr>Slide 18</vt:lpstr>
      <vt:lpstr>Slide 19</vt:lpstr>
      <vt:lpstr>Hands-On Lab</vt:lpstr>
      <vt:lpstr>Slide 21</vt:lpstr>
      <vt:lpstr>Slide 22</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645</cp:revision>
  <dcterms:created xsi:type="dcterms:W3CDTF">2014-06-19T18:11:18Z</dcterms:created>
  <dcterms:modified xsi:type="dcterms:W3CDTF">2017-06-21T17:31:10Z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