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4" r:id="rId2"/>
    <p:sldId id="598" r:id="rId3"/>
    <p:sldId id="728" r:id="rId4"/>
    <p:sldId id="734" r:id="rId5"/>
    <p:sldId id="735" r:id="rId6"/>
    <p:sldId id="752" r:id="rId7"/>
    <p:sldId id="736" r:id="rId8"/>
    <p:sldId id="738" r:id="rId9"/>
    <p:sldId id="737" r:id="rId10"/>
    <p:sldId id="741" r:id="rId11"/>
    <p:sldId id="753" r:id="rId12"/>
    <p:sldId id="754" r:id="rId13"/>
    <p:sldId id="761" r:id="rId14"/>
    <p:sldId id="755" r:id="rId15"/>
    <p:sldId id="743" r:id="rId16"/>
    <p:sldId id="756" r:id="rId17"/>
    <p:sldId id="757" r:id="rId18"/>
    <p:sldId id="758" r:id="rId19"/>
    <p:sldId id="751" r:id="rId20"/>
    <p:sldId id="759" r:id="rId21"/>
    <p:sldId id="760" r:id="rId22"/>
    <p:sldId id="729" r:id="rId23"/>
    <p:sldId id="557" r:id="rId24"/>
    <p:sldId id="730" r:id="rId25"/>
    <p:sldId id="288" r:id="rId26"/>
    <p:sldId id="289"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6032" autoAdjust="0"/>
  </p:normalViewPr>
  <p:slideViewPr>
    <p:cSldViewPr>
      <p:cViewPr>
        <p:scale>
          <a:sx n="70" d="100"/>
          <a:sy n="70" d="100"/>
        </p:scale>
        <p:origin x="-1080" y="-5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Universal Theme is a user interface for Application Express that enables developers to build modern web applications without requiring extensive knowledge of HTML, CSS, or JavaScript. With some working knowledge of Application Express, you can use Universal Theme to easily build a responsive application that is highly accessible, easily customizable, and easy to maintain.</a:t>
            </a:r>
          </a:p>
          <a:p>
            <a:r>
              <a:rPr lang="en-US" sz="1100" b="0" i="0" kern="1200" dirty="0" smtClean="0">
                <a:solidFill>
                  <a:schemeClr val="tx1"/>
                </a:solidFill>
                <a:latin typeface="+mn-lt"/>
                <a:ea typeface="+mn-ea"/>
                <a:cs typeface="+mn-cs"/>
              </a:rPr>
              <a:t>There are three key aspects of Universal Theme that make it ideally suited for Application Express development: Responsive Design, Versatile UI Components, and Easy Customization.</a:t>
            </a:r>
          </a:p>
          <a:p>
            <a:pPr lvl="1">
              <a:buFont typeface="Arial" pitchFamily="34" charset="0"/>
              <a:buChar char="•"/>
            </a:pPr>
            <a:r>
              <a:rPr lang="en-US" b="1" i="0" kern="1200" baseline="0" dirty="0" smtClean="0">
                <a:solidFill>
                  <a:schemeClr val="tx1"/>
                </a:solidFill>
                <a:latin typeface="+mn-lt"/>
                <a:ea typeface="+mn-ea"/>
                <a:cs typeface="+mn-cs"/>
              </a:rPr>
              <a:t>Responsive Design</a:t>
            </a:r>
            <a:r>
              <a:rPr lang="en-US"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Universal Theme has been designed from the very beginning to work just as well on small screen devices (phones, tablet) as it does on larger screen devices (laptops, desktops). </a:t>
            </a:r>
            <a:r>
              <a:rPr lang="en-US" sz="1100" b="0" i="0" kern="1200" dirty="0" smtClean="0">
                <a:solidFill>
                  <a:schemeClr val="tx1"/>
                </a:solidFill>
                <a:latin typeface="+mn-lt"/>
                <a:ea typeface="+mn-ea"/>
                <a:cs typeface="+mn-cs"/>
              </a:rPr>
              <a:t>This means that the UI components in Universal Theme work across varying screen resolutions while maintaining the same or similar functionality. In addition, Universal Theme takes full advantage of ultra high screen resolutions by utilizing vector graphics where possible, and relying upon CSS3 features for UI styling.</a:t>
            </a:r>
          </a:p>
          <a:p>
            <a:pPr lvl="1">
              <a:buFont typeface="Arial" pitchFamily="34" charset="0"/>
              <a:buChar char="•"/>
            </a:pPr>
            <a:r>
              <a:rPr lang="en-US" sz="1050" b="1" i="0" kern="1200" dirty="0" smtClean="0">
                <a:solidFill>
                  <a:schemeClr val="tx1"/>
                </a:solidFill>
                <a:latin typeface="+mn-lt"/>
                <a:ea typeface="+mn-ea"/>
                <a:cs typeface="+mn-cs"/>
              </a:rPr>
              <a:t>Versatile UI</a:t>
            </a:r>
            <a:r>
              <a:rPr lang="en-US" sz="1050" b="0" i="0" kern="1200" dirty="0" smtClean="0">
                <a:solidFill>
                  <a:schemeClr val="tx1"/>
                </a:solidFill>
                <a:latin typeface="+mn-lt"/>
                <a:ea typeface="+mn-ea"/>
                <a:cs typeface="+mn-cs"/>
              </a:rPr>
              <a:t>: Universal Theme provides the components / building blocks necessary to build practically any type of business application UI. </a:t>
            </a:r>
            <a:r>
              <a:rPr lang="en-US" sz="1100" b="0" i="0" kern="1200" dirty="0" smtClean="0">
                <a:solidFill>
                  <a:schemeClr val="tx1"/>
                </a:solidFill>
                <a:latin typeface="+mn-lt"/>
                <a:ea typeface="+mn-ea"/>
                <a:cs typeface="+mn-cs"/>
              </a:rPr>
              <a:t>From Cards, Forms, Menus, Tabs, Reports, and so much more, these components have been developed with the best practices following common and popular UI patterns. You can browse all of the components provided with Universal Theme by navigating to the Components section of this application.</a:t>
            </a:r>
          </a:p>
          <a:p>
            <a:pPr lvl="1">
              <a:buFont typeface="Arial" pitchFamily="34" charset="0"/>
              <a:buChar char="•"/>
            </a:pPr>
            <a:r>
              <a:rPr lang="en-US" sz="1050" b="1" i="0" kern="1200" dirty="0" smtClean="0">
                <a:solidFill>
                  <a:schemeClr val="tx1"/>
                </a:solidFill>
                <a:latin typeface="+mn-lt"/>
                <a:ea typeface="+mn-ea"/>
                <a:cs typeface="+mn-cs"/>
              </a:rPr>
              <a:t>Easy Customization</a:t>
            </a:r>
            <a:r>
              <a:rPr lang="en-US" sz="1050" b="0" i="0" kern="1200" dirty="0" smtClean="0">
                <a:solidFill>
                  <a:schemeClr val="tx1"/>
                </a:solidFill>
                <a:latin typeface="+mn-lt"/>
                <a:ea typeface="+mn-ea"/>
                <a:cs typeface="+mn-cs"/>
              </a:rPr>
              <a:t>:</a:t>
            </a:r>
            <a:r>
              <a:rPr lang="en-US" sz="1050"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Even for the most basic of requirements, </a:t>
            </a:r>
            <a:r>
              <a:rPr lang="en-US" sz="1050" b="0" i="0" kern="1200" dirty="0" err="1" smtClean="0">
                <a:solidFill>
                  <a:schemeClr val="tx1"/>
                </a:solidFill>
                <a:latin typeface="+mn-lt"/>
                <a:ea typeface="+mn-ea"/>
                <a:cs typeface="+mn-cs"/>
              </a:rPr>
              <a:t>theming</a:t>
            </a:r>
            <a:r>
              <a:rPr lang="en-US" sz="1050" b="0" i="0" kern="1200" dirty="0" smtClean="0">
                <a:solidFill>
                  <a:schemeClr val="tx1"/>
                </a:solidFill>
                <a:latin typeface="+mn-lt"/>
                <a:ea typeface="+mn-ea"/>
                <a:cs typeface="+mn-cs"/>
              </a:rPr>
              <a:t> and customization is a key and necessary ingredient to the success of your application. </a:t>
            </a:r>
            <a:r>
              <a:rPr lang="en-US" sz="1100" b="0" i="0" kern="1200" dirty="0" smtClean="0">
                <a:solidFill>
                  <a:schemeClr val="tx1"/>
                </a:solidFill>
                <a:latin typeface="+mn-lt"/>
                <a:ea typeface="+mn-ea"/>
                <a:cs typeface="+mn-cs"/>
              </a:rPr>
              <a:t>With Universal Theme, you can effortlessly customize and fully control the look and feel of your applications without becoming an expert in UI design, HTML, CSS, or JavaScript. Using Theme Roller and Template Options, you can easily customize your application to fit your company's brand, and customize the look and feel of various components using Template Options. All of this is possible during runtime, so what you see is what you really get.</a:t>
            </a:r>
          </a:p>
          <a:p>
            <a:pPr lvl="0">
              <a:buFontTx/>
              <a:buNone/>
            </a:pPr>
            <a:r>
              <a:rPr lang="en-US" sz="1150" b="0" i="0" kern="1200" dirty="0" smtClean="0">
                <a:solidFill>
                  <a:schemeClr val="tx1"/>
                </a:solidFill>
                <a:latin typeface="+mn-lt"/>
                <a:ea typeface="+mn-ea"/>
                <a:cs typeface="+mn-cs"/>
              </a:rPr>
              <a:t>To learn more about Universal Theme, see </a:t>
            </a:r>
            <a:r>
              <a:rPr lang="en-US" sz="1150" b="1" i="0" kern="1200" dirty="0" smtClean="0">
                <a:solidFill>
                  <a:schemeClr val="tx1"/>
                </a:solidFill>
                <a:latin typeface="+mn-lt"/>
                <a:ea typeface="+mn-ea"/>
                <a:cs typeface="+mn-cs"/>
              </a:rPr>
              <a:t>https://apex.oracle.com/ut</a:t>
            </a:r>
          </a:p>
          <a:p>
            <a:pPr lvl="0">
              <a:buFontTx/>
              <a:buNone/>
            </a:pPr>
            <a:endParaRPr lang="en-US" sz="1150" b="0" i="0" kern="1200" dirty="0" smtClean="0">
              <a:solidFill>
                <a:schemeClr val="tx1"/>
              </a:solidFill>
              <a:latin typeface="+mn-lt"/>
              <a:ea typeface="+mn-ea"/>
              <a:cs typeface="+mn-cs"/>
            </a:endParaRPr>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0" i="0" kern="1200" baseline="0" dirty="0" smtClean="0">
                <a:solidFill>
                  <a:schemeClr val="tx1"/>
                </a:solidFill>
                <a:latin typeface="+mn-lt"/>
                <a:ea typeface="+mn-ea"/>
                <a:cs typeface="+mn-cs"/>
              </a:rPr>
              <a:t>The slide example shows that the user changes the theme style to Vita – Red. By applying a theme style on a running application, user can change the look and feel of an application. </a:t>
            </a:r>
            <a:r>
              <a:rPr lang="en-US" sz="1100" b="0" i="0" kern="1200" dirty="0" smtClean="0">
                <a:solidFill>
                  <a:schemeClr val="tx1"/>
                </a:solidFill>
                <a:latin typeface="+mn-lt"/>
                <a:ea typeface="+mn-ea"/>
                <a:cs typeface="+mn-cs"/>
              </a:rPr>
              <a:t>A theme style defines a CSS style sheet that is added to the base CSS to alter the look and feel of an application. </a:t>
            </a:r>
          </a:p>
          <a:p>
            <a:r>
              <a:rPr lang="en-US" sz="1100" b="0" i="0" kern="1200" dirty="0" smtClean="0">
                <a:solidFill>
                  <a:schemeClr val="tx1"/>
                </a:solidFill>
                <a:latin typeface="+mn-lt"/>
                <a:ea typeface="+mn-ea"/>
                <a:cs typeface="+mn-cs"/>
              </a:rPr>
              <a:t>Developers create a theme style</a:t>
            </a:r>
            <a:r>
              <a:rPr lang="en-US" sz="1100" b="0" i="0" kern="1200" baseline="0" dirty="0" smtClean="0">
                <a:solidFill>
                  <a:schemeClr val="tx1"/>
                </a:solidFill>
                <a:latin typeface="+mn-lt"/>
                <a:ea typeface="+mn-ea"/>
                <a:cs typeface="+mn-cs"/>
              </a:rPr>
              <a:t> and </a:t>
            </a:r>
            <a:r>
              <a:rPr lang="en-US" sz="1100" b="0" i="0" kern="1200" dirty="0" smtClean="0">
                <a:solidFill>
                  <a:schemeClr val="tx1"/>
                </a:solidFill>
                <a:latin typeface="+mn-lt"/>
                <a:ea typeface="+mn-ea"/>
                <a:cs typeface="+mn-cs"/>
              </a:rPr>
              <a:t>can enable users to select a theme style in a running application.</a:t>
            </a:r>
            <a:r>
              <a:rPr lang="en-US" sz="1100" b="0" i="0" kern="1200" baseline="0" dirty="0" smtClean="0">
                <a:solidFill>
                  <a:schemeClr val="tx1"/>
                </a:solidFill>
                <a:latin typeface="+mn-lt"/>
                <a:ea typeface="+mn-ea"/>
                <a:cs typeface="+mn-cs"/>
              </a:rPr>
              <a:t> </a:t>
            </a:r>
            <a:r>
              <a:rPr lang="en-US" sz="1100" b="0" i="0" kern="1200" dirty="0" smtClean="0">
                <a:solidFill>
                  <a:schemeClr val="tx1"/>
                </a:solidFill>
                <a:latin typeface="+mn-lt"/>
                <a:ea typeface="+mn-ea"/>
                <a:cs typeface="+mn-cs"/>
              </a:rPr>
              <a:t>Once a developer</a:t>
            </a:r>
            <a:r>
              <a:rPr lang="en-US" sz="1100" b="0" i="0" kern="1200" baseline="0" dirty="0" smtClean="0">
                <a:solidFill>
                  <a:schemeClr val="tx1"/>
                </a:solidFill>
                <a:latin typeface="+mn-lt"/>
                <a:ea typeface="+mn-ea"/>
                <a:cs typeface="+mn-cs"/>
              </a:rPr>
              <a:t> has </a:t>
            </a:r>
            <a:r>
              <a:rPr lang="en-US" sz="1100" b="0" i="0" kern="1200" dirty="0" smtClean="0">
                <a:solidFill>
                  <a:schemeClr val="tx1"/>
                </a:solidFill>
                <a:latin typeface="+mn-lt"/>
                <a:ea typeface="+mn-ea"/>
                <a:cs typeface="+mn-cs"/>
              </a:rPr>
              <a:t>enabled a theme style, a </a:t>
            </a:r>
            <a:r>
              <a:rPr lang="en-US" sz="1100" b="1" i="0" kern="1200" dirty="0" smtClean="0">
                <a:solidFill>
                  <a:schemeClr val="tx1"/>
                </a:solidFill>
                <a:latin typeface="+mn-lt"/>
                <a:ea typeface="+mn-ea"/>
                <a:cs typeface="+mn-cs"/>
              </a:rPr>
              <a:t>Customize</a:t>
            </a:r>
            <a:r>
              <a:rPr lang="en-US" sz="1100" b="0" i="0" kern="1200" dirty="0" smtClean="0">
                <a:solidFill>
                  <a:schemeClr val="tx1"/>
                </a:solidFill>
                <a:latin typeface="+mn-lt"/>
                <a:ea typeface="+mn-ea"/>
                <a:cs typeface="+mn-cs"/>
              </a:rPr>
              <a:t> link appears in the running application, typically in the lower left corner. </a:t>
            </a:r>
          </a:p>
          <a:p>
            <a:pPr marL="457200" lvl="1" indent="-228600">
              <a:buFont typeface="+mj-lt"/>
              <a:buAutoNum type="arabicPeriod"/>
            </a:pPr>
            <a:r>
              <a:rPr lang="en-US" sz="1050" b="0" i="0" kern="1200" dirty="0" smtClean="0">
                <a:solidFill>
                  <a:schemeClr val="tx1"/>
                </a:solidFill>
                <a:latin typeface="+mn-lt"/>
                <a:ea typeface="+mn-ea"/>
                <a:cs typeface="+mn-cs"/>
              </a:rPr>
              <a:t>End user clicks the Customize link a pop-up displays listing available theme styles. </a:t>
            </a:r>
          </a:p>
          <a:p>
            <a:pPr marL="457200" lvl="1" indent="-228600">
              <a:buFont typeface="+mj-lt"/>
              <a:buAutoNum type="arabicPeriod"/>
            </a:pPr>
            <a:r>
              <a:rPr lang="en-US" sz="1050" b="0" i="0" kern="1200" dirty="0" smtClean="0">
                <a:solidFill>
                  <a:schemeClr val="tx1"/>
                </a:solidFill>
                <a:latin typeface="+mn-lt"/>
                <a:ea typeface="+mn-ea"/>
                <a:cs typeface="+mn-cs"/>
              </a:rPr>
              <a:t>In the Customize dialog,</a:t>
            </a:r>
            <a:r>
              <a:rPr lang="en-US" sz="1050"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when a user selects a theme style, the theme style is stored persistently as a user preference and will be retained during future sessions.</a:t>
            </a:r>
          </a:p>
          <a:p>
            <a:pPr marL="228600" lvl="0" indent="-228600">
              <a:buFontTx/>
              <a:buNone/>
            </a:pPr>
            <a:r>
              <a:rPr lang="en-US" b="0" i="0" kern="1200" baseline="0" dirty="0" smtClean="0">
                <a:solidFill>
                  <a:schemeClr val="tx1"/>
                </a:solidFill>
                <a:latin typeface="+mn-lt"/>
                <a:ea typeface="+mn-ea"/>
                <a:cs typeface="+mn-cs"/>
              </a:rPr>
              <a:t>The next few slides cover how to create a theme style and enable end users to select a theme style.</a:t>
            </a:r>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A theme style defines a CSS style sheet that is added to the base CSS to alter the look and feel of an application. Newer themes such as </a:t>
            </a:r>
            <a:r>
              <a:rPr lang="en-US" sz="1100" b="0" i="1" kern="1200" dirty="0" smtClean="0">
                <a:solidFill>
                  <a:schemeClr val="tx1"/>
                </a:solidFill>
                <a:latin typeface="+mn-lt"/>
                <a:ea typeface="+mn-ea"/>
                <a:cs typeface="+mn-cs"/>
              </a:rPr>
              <a:t>Universal Theme - 42</a:t>
            </a:r>
            <a:r>
              <a:rPr lang="en-US" sz="1100" b="0" i="0" kern="1200" dirty="0" smtClean="0">
                <a:solidFill>
                  <a:schemeClr val="tx1"/>
                </a:solidFill>
                <a:latin typeface="+mn-lt"/>
                <a:ea typeface="+mn-ea"/>
                <a:cs typeface="+mn-cs"/>
              </a:rPr>
              <a:t> and </a:t>
            </a:r>
            <a:r>
              <a:rPr lang="en-US" sz="1100" b="0" i="1" kern="1200" dirty="0" smtClean="0">
                <a:solidFill>
                  <a:schemeClr val="tx1"/>
                </a:solidFill>
                <a:latin typeface="+mn-lt"/>
                <a:ea typeface="+mn-ea"/>
                <a:cs typeface="+mn-cs"/>
              </a:rPr>
              <a:t>Mobile - 51</a:t>
            </a:r>
            <a:r>
              <a:rPr lang="en-US" sz="1100" b="0" i="0" kern="1200" dirty="0" smtClean="0">
                <a:solidFill>
                  <a:schemeClr val="tx1"/>
                </a:solidFill>
                <a:latin typeface="+mn-lt"/>
                <a:ea typeface="+mn-ea"/>
                <a:cs typeface="+mn-cs"/>
              </a:rPr>
              <a:t> can have a base CSS file plus the theme style CSS file. The theme style CSS file are referenced in the page template using the </a:t>
            </a:r>
            <a:r>
              <a:rPr lang="en-US" dirty="0" smtClean="0"/>
              <a:t>#THEME_STYLE_CSS#</a:t>
            </a:r>
            <a:r>
              <a:rPr lang="en-US" sz="1100" b="0" i="0" kern="1200" dirty="0" smtClean="0">
                <a:solidFill>
                  <a:schemeClr val="tx1"/>
                </a:solidFill>
                <a:latin typeface="+mn-lt"/>
                <a:ea typeface="+mn-ea"/>
                <a:cs typeface="+mn-cs"/>
              </a:rPr>
              <a:t> substitution string. The Application Express engine replaces this substitution string with the CSS file references defined in the theme style attributes. You use theme styles to customize themes, to switch to a different color scheme, apply a flat look, or make a theme responsive. A theme can have multiple theme styles with one style set as active. You can modify a theme style CSS file using Theme Roller.</a:t>
            </a:r>
          </a:p>
          <a:p>
            <a:r>
              <a:rPr lang="en-US" sz="1100" b="0" i="0" kern="1200" baseline="0" dirty="0" smtClean="0">
                <a:solidFill>
                  <a:schemeClr val="tx1"/>
                </a:solidFill>
                <a:latin typeface="+mn-lt"/>
                <a:ea typeface="+mn-ea"/>
                <a:cs typeface="+mn-cs"/>
              </a:rPr>
              <a:t>The slide shows steps to create a new theme style. To add a theme style to any theme, perform the following steps:</a:t>
            </a:r>
          </a:p>
          <a:p>
            <a:pPr marL="457200" lvl="1" indent="-228600">
              <a:buFont typeface="+mj-lt"/>
              <a:buAutoNum type="arabicPeriod"/>
            </a:pPr>
            <a:r>
              <a:rPr lang="en-US" b="0" i="0" kern="1200" baseline="0" dirty="0" smtClean="0">
                <a:solidFill>
                  <a:schemeClr val="tx1"/>
                </a:solidFill>
                <a:latin typeface="+mn-lt"/>
                <a:ea typeface="+mn-ea"/>
                <a:cs typeface="+mn-cs"/>
              </a:rPr>
              <a:t>Navigate to your application home page and select Shared Components. Select the theme in which you want a add a theme style. On the Create/Edit Theme page, click Styles tab and then click Add Style.</a:t>
            </a:r>
          </a:p>
          <a:p>
            <a:pPr marL="457200" lvl="1" indent="-228600">
              <a:buFont typeface="+mj-lt"/>
              <a:buAutoNum type="arabicPeriod"/>
            </a:pPr>
            <a:r>
              <a:rPr lang="en-US" baseline="0" dirty="0" smtClean="0"/>
              <a:t>The Theme Styles page appears. Under Settings:</a:t>
            </a:r>
          </a:p>
          <a:p>
            <a:pPr marL="800100" lvl="3" indent="-228600"/>
            <a:r>
              <a:rPr lang="en-US" baseline="0" dirty="0" smtClean="0"/>
              <a:t>Name – Enter a name for the theme style.</a:t>
            </a:r>
          </a:p>
          <a:p>
            <a:pPr marL="800100" lvl="3" indent="-228600"/>
            <a:r>
              <a:rPr lang="en-US" baseline="0" dirty="0" smtClean="0"/>
              <a:t>Is Current - Select whether this style is the current style used by the theme.</a:t>
            </a:r>
          </a:p>
          <a:p>
            <a:pPr marL="800100" lvl="3" indent="-228600"/>
            <a:r>
              <a:rPr lang="en-US" baseline="0" dirty="0" smtClean="0"/>
              <a:t>Is Public - Select whether this style can be chosen by end users.</a:t>
            </a:r>
          </a:p>
          <a:p>
            <a:pPr marL="800100" lvl="3" indent="-228600"/>
            <a:r>
              <a:rPr lang="en-US" baseline="0" dirty="0" smtClean="0"/>
              <a:t>File URLs - </a:t>
            </a:r>
            <a:r>
              <a:rPr lang="en-US" sz="900" b="0" i="0" kern="1200" dirty="0" smtClean="0">
                <a:solidFill>
                  <a:schemeClr val="tx1"/>
                </a:solidFill>
                <a:latin typeface="+mn-lt"/>
                <a:ea typeface="+mn-ea"/>
                <a:cs typeface="+mn-cs"/>
              </a:rPr>
              <a:t>Enter Cascading Style Sheet file URLs to be loaded on every page if the theme style is current.</a:t>
            </a:r>
          </a:p>
          <a:p>
            <a:pPr marL="457200" lvl="1" indent="-228600">
              <a:buFont typeface="+mj-lt"/>
              <a:buAutoNum type="arabicPeriod"/>
            </a:pPr>
            <a:r>
              <a:rPr lang="en-US" baseline="0" dirty="0" smtClean="0"/>
              <a:t>Specify the Theme Roller Attributes and click Create. Under Theme Roller Attributes:</a:t>
            </a:r>
          </a:p>
          <a:p>
            <a:pPr marL="800100" lvl="3" indent="-228600"/>
            <a:r>
              <a:rPr lang="en-US" baseline="0" dirty="0" smtClean="0"/>
              <a:t>Read Only - Select Yes to prevent any updates to the theme style. Select No to enable the theme style to be edited and overwritten using Theme Roller.</a:t>
            </a:r>
          </a:p>
          <a:p>
            <a:pPr marL="800100" lvl="3" indent="-228600"/>
            <a:r>
              <a:rPr lang="en-US" baseline="0" dirty="0" smtClean="0"/>
              <a:t>Input Parameter File URLs - </a:t>
            </a:r>
            <a:r>
              <a:rPr lang="en-US" sz="900" b="0" i="0" kern="1200" dirty="0" smtClean="0">
                <a:solidFill>
                  <a:schemeClr val="tx1"/>
                </a:solidFill>
                <a:latin typeface="+mn-lt"/>
                <a:ea typeface="+mn-ea"/>
                <a:cs typeface="+mn-cs"/>
              </a:rPr>
              <a:t>Enter the LESS file URLs that will be used to generate this theme style when using Theme Roller.</a:t>
            </a:r>
            <a:endParaRPr lang="en-US" baseline="0" dirty="0" smtClean="0"/>
          </a:p>
          <a:p>
            <a:pPr marL="800100" lvl="3" indent="-228600"/>
            <a:r>
              <a:rPr lang="en-US" baseline="0" dirty="0" smtClean="0"/>
              <a:t>Output CSS File URL- Enter the URL for the CSS file that will be generated by Theme Roller for this theme style. .</a:t>
            </a:r>
          </a:p>
          <a:p>
            <a:pPr marL="800100" lvl="3" indent="-228600"/>
            <a:r>
              <a:rPr lang="en-US" baseline="0" dirty="0" smtClean="0"/>
              <a:t>Theme Roller JSON Configuration, JSON Configuration - The JSON configuration is generated by Theme Roller when the theme style is saved. Oracle does not recommend manually updating the configuration. However, you can copy a JSON configuration from another theme style, such as a theme style in another application, to manually update the configuration.</a:t>
            </a:r>
          </a:p>
          <a:p>
            <a:r>
              <a:rPr lang="en-US" sz="1100" b="0" i="0" kern="1200" dirty="0" smtClean="0">
                <a:solidFill>
                  <a:schemeClr val="tx1"/>
                </a:solidFill>
                <a:latin typeface="+mn-lt"/>
                <a:ea typeface="+mn-ea"/>
                <a:cs typeface="+mn-cs"/>
              </a:rPr>
              <a:t>Once defined, developers can edit a theme style either of the following:</a:t>
            </a:r>
          </a:p>
          <a:p>
            <a:pPr lvl="1">
              <a:buFont typeface="Arial" pitchFamily="34" charset="0"/>
              <a:buChar char="•"/>
            </a:pPr>
            <a:r>
              <a:rPr lang="en-US" sz="1050" b="0" i="0" kern="1200" dirty="0" smtClean="0">
                <a:solidFill>
                  <a:schemeClr val="tx1"/>
                </a:solidFill>
                <a:latin typeface="+mn-lt"/>
                <a:ea typeface="+mn-ea"/>
                <a:cs typeface="+mn-cs"/>
              </a:rPr>
              <a:t>Navigating to </a:t>
            </a:r>
            <a:r>
              <a:rPr lang="en-US" sz="1050" b="0" i="0" kern="1200" baseline="0" dirty="0" smtClean="0">
                <a:solidFill>
                  <a:schemeClr val="tx1"/>
                </a:solidFill>
                <a:latin typeface="+mn-lt"/>
                <a:ea typeface="+mn-ea"/>
                <a:cs typeface="+mn-cs"/>
              </a:rPr>
              <a:t>Shared Components &gt; User Interface &gt; User Interface Attributes page</a:t>
            </a:r>
          </a:p>
          <a:p>
            <a:pPr lvl="1">
              <a:buFont typeface="Arial" pitchFamily="34" charset="0"/>
              <a:buChar char="•"/>
            </a:pPr>
            <a:r>
              <a:rPr lang="en-US" sz="1050" b="0" i="0" kern="1200" baseline="0" dirty="0" smtClean="0">
                <a:solidFill>
                  <a:schemeClr val="tx1"/>
                </a:solidFill>
                <a:latin typeface="+mn-lt"/>
                <a:ea typeface="+mn-ea"/>
                <a:cs typeface="+mn-cs"/>
              </a:rPr>
              <a:t>Navigating to Shared Components &gt; Themes &gt; &lt;</a:t>
            </a:r>
            <a:r>
              <a:rPr lang="en-US" sz="1050" b="0" i="1" kern="1200" baseline="0" dirty="0" smtClean="0">
                <a:solidFill>
                  <a:schemeClr val="tx1"/>
                </a:solidFill>
                <a:latin typeface="+mn-lt"/>
                <a:ea typeface="+mn-ea"/>
                <a:cs typeface="+mn-cs"/>
              </a:rPr>
              <a:t>your theme</a:t>
            </a:r>
            <a:r>
              <a:rPr lang="en-US" sz="1050" b="0" i="0" kern="1200" baseline="0" dirty="0" smtClean="0">
                <a:solidFill>
                  <a:schemeClr val="tx1"/>
                </a:solidFill>
                <a:latin typeface="+mn-lt"/>
                <a:ea typeface="+mn-ea"/>
                <a:cs typeface="+mn-cs"/>
              </a:rPr>
              <a:t>&gt; Styles &gt; &lt;</a:t>
            </a:r>
            <a:r>
              <a:rPr lang="en-US" sz="1050" b="0" i="1" kern="1200" baseline="0" dirty="0" smtClean="0">
                <a:solidFill>
                  <a:schemeClr val="tx1"/>
                </a:solidFill>
                <a:latin typeface="+mn-lt"/>
                <a:ea typeface="+mn-ea"/>
                <a:cs typeface="+mn-cs"/>
              </a:rPr>
              <a:t>your theme style</a:t>
            </a:r>
            <a:r>
              <a:rPr lang="en-US" sz="1050" b="0" i="0" kern="1200" baseline="0" dirty="0" smtClean="0">
                <a:solidFill>
                  <a:schemeClr val="tx1"/>
                </a:solidFill>
                <a:latin typeface="+mn-lt"/>
                <a:ea typeface="+mn-ea"/>
                <a:cs typeface="+mn-cs"/>
              </a:rPr>
              <a:t>&gt;</a:t>
            </a:r>
            <a:endParaRPr lang="en-US" sz="1050" b="0" i="0" kern="1200" dirty="0" smtClean="0">
              <a:solidFill>
                <a:schemeClr val="tx1"/>
              </a:solidFill>
              <a:latin typeface="+mn-lt"/>
              <a:ea typeface="+mn-ea"/>
              <a:cs typeface="+mn-cs"/>
            </a:endParaRPr>
          </a:p>
          <a:p>
            <a:pPr marL="228600" lvl="0" indent="-228600">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baseline="0" dirty="0" smtClean="0">
                <a:solidFill>
                  <a:schemeClr val="tx1"/>
                </a:solidFill>
                <a:latin typeface="+mn-lt"/>
                <a:ea typeface="+mn-ea"/>
                <a:cs typeface="+mn-cs"/>
              </a:rPr>
              <a:t>The slide shows steps to create a new theme style. To add a theme style to any theme, perform the following steps:</a:t>
            </a:r>
          </a:p>
          <a:p>
            <a:pPr marL="457200" lvl="1" indent="-228600">
              <a:buFont typeface="+mj-lt"/>
              <a:buAutoNum type="arabicPeriod"/>
            </a:pPr>
            <a:r>
              <a:rPr lang="en-US" b="0" i="0" kern="1200" baseline="0" dirty="0" smtClean="0">
                <a:solidFill>
                  <a:schemeClr val="tx1"/>
                </a:solidFill>
                <a:latin typeface="+mn-lt"/>
                <a:ea typeface="+mn-ea"/>
                <a:cs typeface="+mn-cs"/>
              </a:rPr>
              <a:t>Navigate to your application home page and select Shared Components. Select the theme in which you want a add a theme style. On the Create/Edit Theme page, click Styles tab and then click Add Style.</a:t>
            </a:r>
          </a:p>
          <a:p>
            <a:pPr marL="457200" lvl="1" indent="-228600">
              <a:buFont typeface="+mj-lt"/>
              <a:buAutoNum type="arabicPeriod"/>
            </a:pPr>
            <a:r>
              <a:rPr lang="en-US" baseline="0" dirty="0" smtClean="0"/>
              <a:t>The Theme Styles page appears. Under Settings:</a:t>
            </a:r>
          </a:p>
          <a:p>
            <a:pPr marL="800100" lvl="3" indent="-228600"/>
            <a:r>
              <a:rPr lang="en-US" baseline="0" dirty="0" smtClean="0"/>
              <a:t>Name – Enter a name for the theme style.</a:t>
            </a:r>
          </a:p>
          <a:p>
            <a:pPr marL="800100" lvl="3" indent="-228600"/>
            <a:r>
              <a:rPr lang="en-US" baseline="0" dirty="0" smtClean="0"/>
              <a:t>Is Current - Select whether this style is the current style used by the theme.</a:t>
            </a:r>
          </a:p>
          <a:p>
            <a:pPr marL="800100" lvl="3" indent="-228600"/>
            <a:r>
              <a:rPr lang="en-US" baseline="0" dirty="0" smtClean="0"/>
              <a:t>Is Public - Select whether this style can be chosen by end users.</a:t>
            </a:r>
          </a:p>
          <a:p>
            <a:pPr marL="800100" lvl="3" indent="-228600"/>
            <a:r>
              <a:rPr lang="en-US" baseline="0" dirty="0" smtClean="0"/>
              <a:t>File URLs - </a:t>
            </a:r>
            <a:r>
              <a:rPr lang="en-US" sz="900" b="0" i="0" kern="1200" dirty="0" smtClean="0">
                <a:solidFill>
                  <a:schemeClr val="tx1"/>
                </a:solidFill>
                <a:latin typeface="+mn-lt"/>
                <a:ea typeface="+mn-ea"/>
                <a:cs typeface="+mn-cs"/>
              </a:rPr>
              <a:t>Enter Cascading Style Sheet file URLs to be loaded on every page if the theme style is current.</a:t>
            </a:r>
          </a:p>
          <a:p>
            <a:pPr marL="457200" lvl="1" indent="-228600">
              <a:buFont typeface="+mj-lt"/>
              <a:buAutoNum type="arabicPeriod"/>
            </a:pPr>
            <a:r>
              <a:rPr lang="en-US" baseline="0" dirty="0" smtClean="0"/>
              <a:t>Specify the Theme Roller Attributes and click Create. Under Theme Roller Attributes:</a:t>
            </a:r>
          </a:p>
          <a:p>
            <a:pPr marL="800100" lvl="3" indent="-228600"/>
            <a:r>
              <a:rPr lang="en-US" baseline="0" dirty="0" smtClean="0"/>
              <a:t>Read Only - Select Yes to prevent any updates to the theme style. Select No to enable the theme style to be edited and overwritten using Theme Roller.</a:t>
            </a:r>
          </a:p>
          <a:p>
            <a:pPr marL="800100" lvl="3" indent="-228600"/>
            <a:r>
              <a:rPr lang="en-US" baseline="0" dirty="0" smtClean="0"/>
              <a:t>Input Parameter File URLs - </a:t>
            </a:r>
            <a:r>
              <a:rPr lang="en-US" sz="900" b="0" i="0" kern="1200" dirty="0" smtClean="0">
                <a:solidFill>
                  <a:schemeClr val="tx1"/>
                </a:solidFill>
                <a:latin typeface="+mn-lt"/>
                <a:ea typeface="+mn-ea"/>
                <a:cs typeface="+mn-cs"/>
              </a:rPr>
              <a:t>Enter the LESS file URLs that will be used to generate this theme style when using Theme Roller.</a:t>
            </a:r>
            <a:endParaRPr lang="en-US" baseline="0" dirty="0" smtClean="0"/>
          </a:p>
          <a:p>
            <a:pPr marL="800100" lvl="3" indent="-228600"/>
            <a:r>
              <a:rPr lang="en-US" baseline="0" dirty="0" smtClean="0"/>
              <a:t>Output CSS File URL- Enter the URL for the CSS file that will be generated by Theme Roller for this theme style. .</a:t>
            </a:r>
          </a:p>
          <a:p>
            <a:pPr marL="800100" lvl="3" indent="-228600"/>
            <a:r>
              <a:rPr lang="en-US" baseline="0" dirty="0" smtClean="0"/>
              <a:t>Theme Roller JSON Configuration, JSON Configuration - The JSON configuration is generated by Theme Roller when the theme style is saved. Oracle does not recommend manually updating the configuration. However, you can copy a JSON configuration from another theme style, such as a theme style in another application, to manually update the configuration.</a:t>
            </a:r>
          </a:p>
          <a:p>
            <a:r>
              <a:rPr lang="en-US" sz="1100" b="0" i="0" kern="1200" dirty="0" smtClean="0">
                <a:solidFill>
                  <a:schemeClr val="tx1"/>
                </a:solidFill>
                <a:latin typeface="+mn-lt"/>
                <a:ea typeface="+mn-ea"/>
                <a:cs typeface="+mn-cs"/>
              </a:rPr>
              <a:t>Once defined, developers can edit a theme style either of the following:</a:t>
            </a:r>
          </a:p>
          <a:p>
            <a:pPr lvl="1">
              <a:buFont typeface="Arial" pitchFamily="34" charset="0"/>
              <a:buChar char="•"/>
            </a:pPr>
            <a:r>
              <a:rPr lang="en-US" sz="1050" b="0" i="0" kern="1200" dirty="0" smtClean="0">
                <a:solidFill>
                  <a:schemeClr val="tx1"/>
                </a:solidFill>
                <a:latin typeface="+mn-lt"/>
                <a:ea typeface="+mn-ea"/>
                <a:cs typeface="+mn-cs"/>
              </a:rPr>
              <a:t>Navigating to </a:t>
            </a:r>
            <a:r>
              <a:rPr lang="en-US" sz="1050" b="0" i="0" kern="1200" baseline="0" dirty="0" smtClean="0">
                <a:solidFill>
                  <a:schemeClr val="tx1"/>
                </a:solidFill>
                <a:latin typeface="+mn-lt"/>
                <a:ea typeface="+mn-ea"/>
                <a:cs typeface="+mn-cs"/>
              </a:rPr>
              <a:t>Shared Components &gt; User Interface &gt; User Interface Attributes page</a:t>
            </a:r>
          </a:p>
          <a:p>
            <a:pPr lvl="1">
              <a:buFont typeface="Arial" pitchFamily="34" charset="0"/>
              <a:buChar char="•"/>
            </a:pPr>
            <a:r>
              <a:rPr lang="en-US" sz="1050" b="0" i="0" kern="1200" baseline="0" dirty="0" smtClean="0">
                <a:solidFill>
                  <a:schemeClr val="tx1"/>
                </a:solidFill>
                <a:latin typeface="+mn-lt"/>
                <a:ea typeface="+mn-ea"/>
                <a:cs typeface="+mn-cs"/>
              </a:rPr>
              <a:t>Navigating to Shared Components &gt; Themes &gt; &lt;</a:t>
            </a:r>
            <a:r>
              <a:rPr lang="en-US" sz="1050" b="0" i="1" kern="1200" baseline="0" dirty="0" smtClean="0">
                <a:solidFill>
                  <a:schemeClr val="tx1"/>
                </a:solidFill>
                <a:latin typeface="+mn-lt"/>
                <a:ea typeface="+mn-ea"/>
                <a:cs typeface="+mn-cs"/>
              </a:rPr>
              <a:t>your theme</a:t>
            </a:r>
            <a:r>
              <a:rPr lang="en-US" sz="1050" b="0" i="0" kern="1200" baseline="0" dirty="0" smtClean="0">
                <a:solidFill>
                  <a:schemeClr val="tx1"/>
                </a:solidFill>
                <a:latin typeface="+mn-lt"/>
                <a:ea typeface="+mn-ea"/>
                <a:cs typeface="+mn-cs"/>
              </a:rPr>
              <a:t>&gt; Styles &gt; &lt;</a:t>
            </a:r>
            <a:r>
              <a:rPr lang="en-US" sz="1050" b="0" i="1" kern="1200" baseline="0" dirty="0" smtClean="0">
                <a:solidFill>
                  <a:schemeClr val="tx1"/>
                </a:solidFill>
                <a:latin typeface="+mn-lt"/>
                <a:ea typeface="+mn-ea"/>
                <a:cs typeface="+mn-cs"/>
              </a:rPr>
              <a:t>your theme style</a:t>
            </a:r>
            <a:r>
              <a:rPr lang="en-US" sz="1050" b="0" i="0" kern="1200" baseline="0" dirty="0" smtClean="0">
                <a:solidFill>
                  <a:schemeClr val="tx1"/>
                </a:solidFill>
                <a:latin typeface="+mn-lt"/>
                <a:ea typeface="+mn-ea"/>
                <a:cs typeface="+mn-cs"/>
              </a:rPr>
              <a:t>&gt;</a:t>
            </a:r>
            <a:endParaRPr lang="en-US" sz="1050" b="0" i="0" kern="1200" dirty="0" smtClean="0">
              <a:solidFill>
                <a:schemeClr val="tx1"/>
              </a:solidFill>
              <a:latin typeface="+mn-lt"/>
              <a:ea typeface="+mn-ea"/>
              <a:cs typeface="+mn-cs"/>
            </a:endParaRPr>
          </a:p>
          <a:p>
            <a:pPr marL="228600" lvl="0" indent="-228600">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228600" lvl="0" indent="-228600">
              <a:buNone/>
            </a:pPr>
            <a:r>
              <a:rPr lang="en-US" baseline="0" dirty="0" smtClean="0"/>
              <a:t>After creating a theme style, developers can enable users to select this theme style in the running application. For users to select a theme style, you</a:t>
            </a:r>
          </a:p>
          <a:p>
            <a:pPr marL="228600" lvl="0" indent="-228600">
              <a:buNone/>
            </a:pPr>
            <a:r>
              <a:rPr lang="en-US" baseline="0" dirty="0" smtClean="0"/>
              <a:t>should have at least two theme styles defined in your application.</a:t>
            </a:r>
          </a:p>
          <a:p>
            <a:pPr marL="228600" lvl="0" indent="-228600">
              <a:buNone/>
            </a:pPr>
            <a:r>
              <a:rPr lang="en-US" baseline="0" dirty="0" smtClean="0"/>
              <a:t>Perform the following steps:</a:t>
            </a:r>
          </a:p>
          <a:p>
            <a:pPr marL="457200" lvl="1" indent="-228600">
              <a:buFont typeface="+mj-lt"/>
              <a:buAutoNum type="arabicPeriod"/>
            </a:pPr>
            <a:r>
              <a:rPr lang="en-US" baseline="0" dirty="0" smtClean="0"/>
              <a:t>Go to the application User Interface page. Click Shared Components. Under User Interface, click User Interface Attributes. The User Interface Attributes page appears. Defined User Interfaces display at the top of the page.</a:t>
            </a:r>
          </a:p>
          <a:p>
            <a:pPr marL="457200" lvl="1" indent="-228600">
              <a:buFont typeface="+mj-lt"/>
              <a:buAutoNum type="arabicPeriod"/>
            </a:pPr>
            <a:r>
              <a:rPr lang="en-US" baseline="0" dirty="0" smtClean="0"/>
              <a:t>Edit the User Interface Details. Click the Edit icon adjacent to the appropriate user Interface (for example, Desktop).</a:t>
            </a:r>
          </a:p>
          <a:p>
            <a:pPr marL="457200" lvl="1" indent="-228600">
              <a:buFont typeface="+mj-lt"/>
              <a:buAutoNum type="arabicPeriod"/>
            </a:pPr>
            <a:r>
              <a:rPr lang="en-US" baseline="0" dirty="0" smtClean="0"/>
              <a:t>Under Attributes, set Enable End Users to choose Theme Style to Yes. Click Apply Changes. </a:t>
            </a:r>
            <a:r>
              <a:rPr lang="en-US" sz="1100" b="0" i="0" kern="1200" dirty="0" smtClean="0">
                <a:solidFill>
                  <a:schemeClr val="tx1"/>
                </a:solidFill>
                <a:latin typeface="+mn-lt"/>
                <a:ea typeface="+mn-ea"/>
                <a:cs typeface="+mn-cs"/>
              </a:rPr>
              <a:t>When set to Yes, end users can choose a Theme Style for their sessions within a customization dialog. </a:t>
            </a:r>
          </a:p>
          <a:p>
            <a:pPr marL="457200" lvl="1" indent="-228600">
              <a:buFont typeface="+mj-lt"/>
              <a:buAutoNum type="arabicPeriod"/>
            </a:pPr>
            <a:r>
              <a:rPr lang="en-US" sz="1100" b="0" i="0" kern="1200" dirty="0" smtClean="0">
                <a:solidFill>
                  <a:schemeClr val="tx1"/>
                </a:solidFill>
                <a:latin typeface="+mn-lt"/>
                <a:ea typeface="+mn-ea"/>
                <a:cs typeface="+mn-cs"/>
              </a:rPr>
              <a:t>Only Theme Styles marked as "Public" are eligible for selection. Therefore, make</a:t>
            </a:r>
            <a:r>
              <a:rPr lang="en-US" sz="1100" b="0" i="0" kern="1200" baseline="0" dirty="0" smtClean="0">
                <a:solidFill>
                  <a:schemeClr val="tx1"/>
                </a:solidFill>
                <a:latin typeface="+mn-lt"/>
                <a:ea typeface="+mn-ea"/>
                <a:cs typeface="+mn-cs"/>
              </a:rPr>
              <a:t> sure you edit each theme style and set the Is Public attribute to Yes. To do this:</a:t>
            </a:r>
          </a:p>
          <a:p>
            <a:pPr marL="800100" lvl="3" indent="-228600">
              <a:buFont typeface="+mj-lt"/>
              <a:buAutoNum type="alphaLcParenR"/>
            </a:pPr>
            <a:r>
              <a:rPr lang="en-US" sz="950" b="0" i="0" kern="1200" baseline="0" dirty="0" smtClean="0">
                <a:solidFill>
                  <a:schemeClr val="tx1"/>
                </a:solidFill>
                <a:latin typeface="+mn-lt"/>
                <a:ea typeface="+mn-ea"/>
                <a:cs typeface="+mn-cs"/>
              </a:rPr>
              <a:t>Navigate to the User Interface page, and click the theme style name</a:t>
            </a:r>
          </a:p>
          <a:p>
            <a:pPr marL="800100" lvl="3" indent="-228600">
              <a:buFont typeface="+mj-lt"/>
              <a:buAutoNum type="alphaLcParenR"/>
            </a:pPr>
            <a:r>
              <a:rPr lang="en-US" sz="950" b="0" i="0" kern="1200" baseline="0" dirty="0" smtClean="0">
                <a:solidFill>
                  <a:schemeClr val="tx1"/>
                </a:solidFill>
                <a:latin typeface="+mn-lt"/>
                <a:ea typeface="+mn-ea"/>
                <a:cs typeface="+mn-cs"/>
              </a:rPr>
              <a:t>Under Settings, set Is Public to Yes.</a:t>
            </a:r>
            <a:r>
              <a:rPr lang="en-US" sz="950" b="0" i="0" kern="1200" dirty="0" smtClean="0">
                <a:solidFill>
                  <a:schemeClr val="tx1"/>
                </a:solidFill>
                <a:latin typeface="+mn-lt"/>
                <a:ea typeface="+mn-ea"/>
                <a:cs typeface="+mn-cs"/>
              </a:rPr>
              <a:t/>
            </a:r>
            <a:br>
              <a:rPr lang="en-US" sz="950" b="0" i="0" kern="1200" dirty="0" smtClean="0">
                <a:solidFill>
                  <a:schemeClr val="tx1"/>
                </a:solidFill>
                <a:latin typeface="+mn-lt"/>
                <a:ea typeface="+mn-ea"/>
                <a:cs typeface="+mn-cs"/>
              </a:rPr>
            </a:br>
            <a:endParaRPr lang="en-US" sz="950" b="0" i="0" kern="1200" dirty="0" smtClean="0">
              <a:solidFill>
                <a:schemeClr val="tx1"/>
              </a:solidFill>
              <a:latin typeface="+mn-lt"/>
              <a:ea typeface="+mn-ea"/>
              <a:cs typeface="+mn-cs"/>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Theme Roller is a live CSS editor that enables developers to quickly change the colors, rounded corners and other attributes of their applications without touching a line of code. Theme Roller displays in the Runtime Developer Toolbar if at least one of your theme styles has the Input Parameter File URLs attribute defined.</a:t>
            </a:r>
            <a:endParaRPr lang="en-US" baseline="0" dirty="0" smtClean="0"/>
          </a:p>
          <a:p>
            <a:r>
              <a:rPr lang="en-US" baseline="0" dirty="0" smtClean="0"/>
              <a:t>You can modify a number of style attributes and see changes applied to your application in real time. Once you are satisfied with the result, you can save your changes as a Theme Style directly to your application.</a:t>
            </a:r>
          </a:p>
          <a:p>
            <a:r>
              <a:rPr lang="en-US" baseline="0" dirty="0" smtClean="0"/>
              <a:t>To use Theme Roller, preview a page by running it. </a:t>
            </a:r>
            <a:r>
              <a:rPr lang="en-US" sz="1100" b="0" i="0" kern="1200" dirty="0" smtClean="0">
                <a:solidFill>
                  <a:schemeClr val="tx1"/>
                </a:solidFill>
                <a:latin typeface="+mn-lt"/>
                <a:ea typeface="+mn-ea"/>
                <a:cs typeface="+mn-cs"/>
              </a:rPr>
              <a:t>When a developer run a desktop application, the Runtime Developer toolbar displays at the bottom of any editable running page. Theme Roller only displays in the Runtime Developer Toolbar if theme styles have been defined.</a:t>
            </a:r>
          </a:p>
          <a:p>
            <a:r>
              <a:rPr lang="en-US" sz="1100" b="0" i="0" kern="1200" baseline="0" dirty="0" smtClean="0">
                <a:solidFill>
                  <a:schemeClr val="tx1"/>
                </a:solidFill>
                <a:latin typeface="+mn-lt"/>
                <a:ea typeface="+mn-ea"/>
                <a:cs typeface="+mn-cs"/>
              </a:rPr>
              <a:t>Perform the following steps:</a:t>
            </a:r>
          </a:p>
          <a:p>
            <a:pPr marL="457200" lvl="1" indent="-228600">
              <a:buFont typeface="+mj-lt"/>
              <a:buAutoNum type="arabicPeriod"/>
            </a:pPr>
            <a:r>
              <a:rPr lang="en-US" baseline="0" dirty="0" smtClean="0"/>
              <a:t>Click Theme Roller on the Runtime Developer Toolbar. Theme Roller fetches the styles for your application and loads them in the editor.</a:t>
            </a:r>
          </a:p>
          <a:p>
            <a:pPr marL="457200" lvl="1" indent="-228600">
              <a:buFont typeface="+mj-lt"/>
              <a:buAutoNum type="arabicPeriod"/>
            </a:pPr>
            <a:r>
              <a:rPr lang="en-US" sz="1100" b="0" i="0" kern="1200" dirty="0" smtClean="0">
                <a:solidFill>
                  <a:schemeClr val="tx1"/>
                </a:solidFill>
                <a:latin typeface="+mn-lt"/>
                <a:ea typeface="+mn-ea"/>
                <a:cs typeface="+mn-cs"/>
              </a:rPr>
              <a:t>From Style, select a new style, choose an existing style from the list.</a:t>
            </a:r>
          </a:p>
          <a:p>
            <a:pPr marL="457200" lvl="1" indent="-228600">
              <a:buFont typeface="+mj-lt"/>
              <a:buAutoNum type="arabicPeriod"/>
            </a:pPr>
            <a:r>
              <a:rPr lang="en-US" sz="1100" b="0" i="0" kern="1200" dirty="0" smtClean="0">
                <a:solidFill>
                  <a:schemeClr val="tx1"/>
                </a:solidFill>
                <a:latin typeface="+mn-lt"/>
                <a:ea typeface="+mn-ea"/>
                <a:cs typeface="+mn-cs"/>
              </a:rPr>
              <a:t>Under Global Colors, click the color swatch to select new colors.</a:t>
            </a:r>
          </a:p>
          <a:p>
            <a:pPr marL="457200" lvl="1" indent="-228600">
              <a:buFont typeface="+mj-lt"/>
              <a:buAutoNum type="arabicPeriod"/>
            </a:pPr>
            <a:r>
              <a:rPr lang="en-US" sz="1050" b="0" i="0" kern="1200" dirty="0" smtClean="0">
                <a:solidFill>
                  <a:schemeClr val="tx1"/>
                </a:solidFill>
                <a:latin typeface="+mn-lt"/>
                <a:ea typeface="+mn-ea"/>
                <a:cs typeface="+mn-cs"/>
              </a:rPr>
              <a:t>To edit a specific component, expand a group and select new colors or styling of the component you wish to edit.</a:t>
            </a:r>
          </a:p>
          <a:p>
            <a:pPr marL="457200" lvl="1" indent="-228600">
              <a:buFont typeface="+mj-lt"/>
              <a:buAutoNum type="arabicPeriod"/>
            </a:pPr>
            <a:r>
              <a:rPr lang="en-US" sz="1050" b="0" i="0" kern="1200" dirty="0" smtClean="0">
                <a:solidFill>
                  <a:schemeClr val="tx1"/>
                </a:solidFill>
                <a:latin typeface="+mn-lt"/>
                <a:ea typeface="+mn-ea"/>
                <a:cs typeface="+mn-cs"/>
              </a:rPr>
              <a:t>To set the theme style you are working as the current one for the application, click </a:t>
            </a:r>
            <a:r>
              <a:rPr lang="en-US" sz="1050" b="1" i="0" kern="1200" dirty="0" smtClean="0">
                <a:solidFill>
                  <a:schemeClr val="tx1"/>
                </a:solidFill>
                <a:latin typeface="+mn-lt"/>
                <a:ea typeface="+mn-ea"/>
                <a:cs typeface="+mn-cs"/>
              </a:rPr>
              <a:t>Set as Current</a:t>
            </a:r>
            <a:r>
              <a:rPr lang="en-US" sz="1050" b="0" i="0" kern="1200" dirty="0" smtClean="0">
                <a:solidFill>
                  <a:schemeClr val="tx1"/>
                </a:solidFill>
                <a:latin typeface="+mn-lt"/>
                <a:ea typeface="+mn-ea"/>
                <a:cs typeface="+mn-cs"/>
              </a:rPr>
              <a:t>.</a:t>
            </a:r>
          </a:p>
          <a:p>
            <a:pPr marL="457200" lvl="1" indent="-228600">
              <a:buFont typeface="+mj-lt"/>
              <a:buAutoNum type="arabicPeriod"/>
            </a:pPr>
            <a:r>
              <a:rPr lang="en-US" sz="1050" b="0" i="0" kern="1200" dirty="0" smtClean="0">
                <a:solidFill>
                  <a:schemeClr val="tx1"/>
                </a:solidFill>
                <a:latin typeface="+mn-lt"/>
                <a:ea typeface="+mn-ea"/>
                <a:cs typeface="+mn-cs"/>
              </a:rPr>
              <a:t>If the selected theme is read only, then click </a:t>
            </a:r>
            <a:r>
              <a:rPr lang="en-US" sz="1050" b="1" i="0" kern="1200" dirty="0" smtClean="0">
                <a:solidFill>
                  <a:schemeClr val="tx1"/>
                </a:solidFill>
                <a:latin typeface="+mn-lt"/>
                <a:ea typeface="+mn-ea"/>
                <a:cs typeface="+mn-cs"/>
              </a:rPr>
              <a:t>Save As</a:t>
            </a:r>
            <a:r>
              <a:rPr lang="en-US" sz="1050" b="0" i="0" kern="1200" dirty="0" smtClean="0">
                <a:solidFill>
                  <a:schemeClr val="tx1"/>
                </a:solidFill>
                <a:latin typeface="+mn-lt"/>
                <a:ea typeface="+mn-ea"/>
                <a:cs typeface="+mn-cs"/>
              </a:rPr>
              <a:t> to save your changes as a new theme.</a:t>
            </a:r>
          </a:p>
          <a:p>
            <a:pPr marL="228600" lvl="0" indent="-228600">
              <a:buFontTx/>
              <a:buNone/>
            </a:pPr>
            <a:r>
              <a:rPr lang="en-US" sz="1100" b="0" i="0" kern="1200" dirty="0" smtClean="0">
                <a:solidFill>
                  <a:schemeClr val="tx1"/>
                </a:solidFill>
                <a:latin typeface="+mn-lt"/>
                <a:ea typeface="+mn-ea"/>
                <a:cs typeface="+mn-cs"/>
              </a:rPr>
              <a:t>Run a packaged application that uses the </a:t>
            </a:r>
            <a:r>
              <a:rPr lang="en-US" sz="1100" b="0" i="1" kern="1200" dirty="0" smtClean="0">
                <a:solidFill>
                  <a:schemeClr val="tx1"/>
                </a:solidFill>
                <a:latin typeface="+mn-lt"/>
                <a:ea typeface="+mn-ea"/>
                <a:cs typeface="+mn-cs"/>
              </a:rPr>
              <a:t>Universal Theme - 42</a:t>
            </a:r>
            <a:r>
              <a:rPr lang="en-US" sz="1100" b="0" i="0" kern="1200" dirty="0" smtClean="0">
                <a:solidFill>
                  <a:schemeClr val="tx1"/>
                </a:solidFill>
                <a:latin typeface="+mn-lt"/>
                <a:ea typeface="+mn-ea"/>
                <a:cs typeface="+mn-cs"/>
              </a:rPr>
              <a:t> to see an example of Theme Roller.</a:t>
            </a:r>
            <a:endParaRPr lang="en-US" sz="1150" b="0" i="0" kern="1200" dirty="0" smtClean="0">
              <a:solidFill>
                <a:schemeClr val="tx1"/>
              </a:solidFill>
              <a:latin typeface="+mn-lt"/>
              <a:ea typeface="+mn-ea"/>
              <a:cs typeface="+mn-cs"/>
            </a:endParaRPr>
          </a:p>
          <a:p>
            <a:pPr marL="457200" lvl="1"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The Application Express engine creates the user interface of an application based on a named collection of templates called a theme. Templates control the look and feel of the components in your application. If you must create a custom template, it is generally easier to start with an existing template and then modify it. Once you have created one or more default templates, you can modify those templates to fit your specific needs.</a:t>
            </a:r>
          </a:p>
          <a:p>
            <a:r>
              <a:rPr lang="en-US" sz="1100" b="0" i="0" kern="1200" dirty="0" smtClean="0">
                <a:solidFill>
                  <a:schemeClr val="tx1"/>
                </a:solidFill>
                <a:latin typeface="+mn-lt"/>
                <a:ea typeface="+mn-ea"/>
                <a:cs typeface="+mn-cs"/>
              </a:rPr>
              <a:t>You can view all available templates on the Templates page. Alternatively, you can access a template associated with a specific page. </a:t>
            </a:r>
            <a:r>
              <a:rPr lang="en-US" sz="1100" b="0" i="0" kern="1200" baseline="0" dirty="0" smtClean="0">
                <a:solidFill>
                  <a:schemeClr val="tx1"/>
                </a:solidFill>
                <a:latin typeface="+mn-lt"/>
                <a:ea typeface="+mn-ea"/>
                <a:cs typeface="+mn-cs"/>
              </a:rPr>
              <a:t>The slide shows all the available templates in an application on the Templates page.</a:t>
            </a:r>
          </a:p>
          <a:p>
            <a:r>
              <a:rPr lang="en-US" baseline="0" dirty="0" smtClean="0"/>
              <a:t>To view existing templates:</a:t>
            </a:r>
          </a:p>
          <a:p>
            <a:endParaRPr lang="en-US" baseline="0" dirty="0" smtClean="0"/>
          </a:p>
          <a:p>
            <a:pPr marL="457200" lvl="1" indent="-228600">
              <a:buFont typeface="+mj-lt"/>
              <a:buAutoNum type="arabicPeriod"/>
            </a:pPr>
            <a:r>
              <a:rPr lang="en-US" baseline="0" dirty="0" smtClean="0"/>
              <a:t>On the Workspace home page, click the App Builder icon. Select an application. Click Shared Components.</a:t>
            </a:r>
          </a:p>
          <a:p>
            <a:pPr marL="457200" lvl="1" indent="-228600">
              <a:buFont typeface="+mj-lt"/>
              <a:buAutoNum type="arabicPeriod"/>
            </a:pPr>
            <a:r>
              <a:rPr lang="en-US" baseline="0" dirty="0" smtClean="0"/>
              <a:t>Under User Interface, select Templates. The Templates page displays as an interactive report. </a:t>
            </a:r>
          </a:p>
          <a:p>
            <a:pPr marL="457200" lvl="1" indent="-228600">
              <a:buFont typeface="+mj-lt"/>
              <a:buAutoNum type="arabicPeriod"/>
            </a:pPr>
            <a:r>
              <a:rPr lang="en-US" baseline="0" dirty="0" smtClean="0"/>
              <a:t>To view or edit a template definition, click the template name. The template definition appears.</a:t>
            </a:r>
          </a:p>
          <a:p>
            <a:pPr marL="457200" lvl="1" indent="-228600">
              <a:buFont typeface="+mj-lt"/>
              <a:buAutoNum type="arabicPeriod"/>
            </a:pPr>
            <a:r>
              <a:rPr lang="en-US" baseline="0" dirty="0" smtClean="0"/>
              <a:t>Edit the appropriate attributes. </a:t>
            </a:r>
          </a:p>
          <a:p>
            <a:pPr marL="457200" lvl="1" indent="-228600">
              <a:buFont typeface="+mj-lt"/>
              <a:buAutoNum type="arabicPeriod"/>
            </a:pPr>
            <a:r>
              <a:rPr lang="en-US" baseline="0" dirty="0" smtClean="0"/>
              <a:t>Click Apply Changes.  </a:t>
            </a:r>
          </a:p>
          <a:p>
            <a:pPr marL="228600" lvl="0" indent="-228600">
              <a:buFontTx/>
              <a:buNone/>
            </a:pPr>
            <a:r>
              <a:rPr lang="en-US" b="1" baseline="0" dirty="0" smtClean="0"/>
              <a:t>Note</a:t>
            </a:r>
            <a:r>
              <a:rPr lang="en-US" baseline="0" dirty="0" smtClean="0"/>
              <a:t>: If you edit a template, you can make changes in one window and run your application in another by selecting the Return to Page check box on the right side of the template definition page. Selecting this check box keeps the page you are editing current after you click Apply Changes.</a:t>
            </a:r>
          </a:p>
          <a:p>
            <a:pPr marL="228600" marR="0" lvl="0" indent="-22860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Templates are organized first by template type and then by template class. Template types include page, region, report, list, button, label, and popup list </a:t>
            </a:r>
          </a:p>
          <a:p>
            <a:pPr marL="228600" marR="0" lvl="0" indent="-22860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of values (LOV).</a:t>
            </a:r>
          </a:p>
          <a:p>
            <a:pPr marL="228600" lvl="0" indent="-228600">
              <a:buFontTx/>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Template options enable developers to declaratively apply CSS modifiers to the templates they have chosen for pages, regions, reports, lists, breadcrumbs, items and buttons. A CSS modifier is a reference to a CSS class defined in a CSS style sheet. CSS modifiers enable a developer to use the same HTML markup but present it in a variety of different styles simply by applying a CSS. Template options reduce the need to have a large number of nearly identical templates defined in a theme in order to achieve different styles for button colors, region widths, font settings, item label markup, and so on.</a:t>
            </a:r>
          </a:p>
          <a:p>
            <a:r>
              <a:rPr lang="en-US" sz="1100" b="0" i="0" kern="1200" dirty="0" smtClean="0">
                <a:solidFill>
                  <a:schemeClr val="tx1"/>
                </a:solidFill>
                <a:latin typeface="+mn-lt"/>
                <a:ea typeface="+mn-ea"/>
                <a:cs typeface="+mn-cs"/>
              </a:rPr>
              <a:t>The slide shows a few examples of how developers can use template options.</a:t>
            </a:r>
            <a:r>
              <a:rPr lang="en-US" sz="1100" b="0" i="0" kern="1200" baseline="0" dirty="0" smtClean="0">
                <a:solidFill>
                  <a:schemeClr val="tx1"/>
                </a:solidFill>
                <a:latin typeface="+mn-lt"/>
                <a:ea typeface="+mn-ea"/>
                <a:cs typeface="+mn-cs"/>
              </a:rPr>
              <a:t> </a:t>
            </a:r>
            <a:r>
              <a:rPr lang="en-US" sz="1100" b="0" i="0" kern="1200" dirty="0" smtClean="0">
                <a:solidFill>
                  <a:schemeClr val="tx1"/>
                </a:solidFill>
                <a:latin typeface="+mn-lt"/>
                <a:ea typeface="+mn-ea"/>
                <a:cs typeface="+mn-cs"/>
              </a:rPr>
              <a:t>Without template options, applying the variations would require a large number of nearly identical templates, or in-depth knowledge of CSS. Components that support template options include: pages; regions; classic reports; breadcrumbs; lists; items and labels; and buttons.</a:t>
            </a:r>
          </a:p>
          <a:p>
            <a:r>
              <a:rPr lang="en-US" baseline="0" dirty="0" smtClean="0"/>
              <a:t>Developers can select template options that are not part of a template option group to be the default for a template. App Builder automatically applies default template options by rendering the component that references the template. Default template options are not written to an actual component. Instead, a #DEFAULT# substitution string is defined for the component, thus enabling developers to centrally modify the template option defaults.</a:t>
            </a:r>
          </a:p>
          <a:p>
            <a:r>
              <a:rPr lang="en-US" sz="1100" b="0" i="0" kern="1200" dirty="0" smtClean="0">
                <a:solidFill>
                  <a:schemeClr val="tx1"/>
                </a:solidFill>
                <a:latin typeface="+mn-lt"/>
                <a:ea typeface="+mn-ea"/>
                <a:cs typeface="+mn-cs"/>
              </a:rPr>
              <a:t>Developers can define the purpose of related template options by creating template option groups. Examples of template option groups include Button Size, Button Style, List Examples, List Style, and Form Label Position.</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To create a template option, perform the following steps:</a:t>
            </a:r>
          </a:p>
          <a:p>
            <a:pPr marL="457200" lvl="1" indent="-228600">
              <a:buFont typeface="+mj-lt"/>
              <a:buAutoNum type="arabicPeriod"/>
            </a:pPr>
            <a:r>
              <a:rPr lang="en-US" baseline="0" dirty="0" smtClean="0"/>
              <a:t>On your application home page, click Shared Components</a:t>
            </a:r>
          </a:p>
          <a:p>
            <a:pPr marL="457200" lvl="1" indent="-228600">
              <a:buFont typeface="+mj-lt"/>
              <a:buAutoNum type="arabicPeriod"/>
            </a:pPr>
            <a:r>
              <a:rPr lang="en-US" baseline="0" dirty="0" smtClean="0"/>
              <a:t>Under User Interface, select Templates. Select a template.</a:t>
            </a:r>
          </a:p>
          <a:p>
            <a:pPr marL="457200" lvl="1" indent="-228600">
              <a:buFont typeface="+mj-lt"/>
              <a:buAutoNum type="arabicPeriod"/>
            </a:pPr>
            <a:r>
              <a:rPr lang="en-US" baseline="0" dirty="0" smtClean="0"/>
              <a:t>Select Template Options</a:t>
            </a:r>
          </a:p>
          <a:p>
            <a:pPr marL="457200" lvl="1" indent="-228600">
              <a:buFont typeface="+mj-lt"/>
              <a:buAutoNum type="arabicPeriod"/>
            </a:pPr>
            <a:r>
              <a:rPr lang="en-US" baseline="0" dirty="0" smtClean="0"/>
              <a:t>Click Add Template Option.</a:t>
            </a:r>
          </a:p>
          <a:p>
            <a:pPr marL="457200" lvl="1" indent="-228600">
              <a:buFont typeface="+mj-lt"/>
              <a:buAutoNum type="arabicPeriod"/>
            </a:pPr>
            <a:r>
              <a:rPr lang="en-US" baseline="0" dirty="0" smtClean="0"/>
              <a:t>Edit the appropriate attributes.</a:t>
            </a:r>
          </a:p>
          <a:p>
            <a:pPr marL="457200" lvl="1" indent="-228600">
              <a:buFont typeface="+mj-lt"/>
              <a:buAutoNum type="arabicPeriod"/>
            </a:pPr>
            <a:r>
              <a:rPr lang="en-US" baseline="0" dirty="0" smtClean="0"/>
              <a:t>Click Create or Create and Add Another.</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You can modify template options for your page components when running the application. Just like Theme Roller, Live Template Options enables you to customize your application in real time, allowing you to try out various template options to get the perfect UI for your application. </a:t>
            </a:r>
            <a:r>
              <a:rPr lang="en-US" baseline="0" dirty="0" smtClean="0"/>
              <a:t>Developers can simply use Quick Edit on the Runtime Developer toolbar to access the Live Template Options dialog. Using the Live Template Options dialog, developers can alter component's template options without refreshing the page.</a:t>
            </a:r>
          </a:p>
          <a:p>
            <a:r>
              <a:rPr lang="en-US" sz="1100" b="0" i="0" kern="1200" baseline="0" dirty="0" smtClean="0">
                <a:solidFill>
                  <a:schemeClr val="tx1"/>
                </a:solidFill>
                <a:latin typeface="+mn-lt"/>
                <a:ea typeface="+mn-ea"/>
                <a:cs typeface="+mn-cs"/>
              </a:rPr>
              <a:t>The slide example shows using Live Template Options on the Sample Charts application home page. In the example, you change select Compact for Style, and under Layout, you specify 4 columns. As you modify the attributes, you see the changes applied to the UI without even refreshing the page.</a:t>
            </a:r>
          </a:p>
          <a:p>
            <a:r>
              <a:rPr lang="en-US" baseline="0" dirty="0" smtClean="0"/>
              <a:t>To access the Live Template Options, perform the following steps:</a:t>
            </a:r>
          </a:p>
          <a:p>
            <a:pPr marL="457200" lvl="1" indent="-228600">
              <a:buFont typeface="+mj-lt"/>
              <a:buAutoNum type="arabicPeriod"/>
            </a:pPr>
            <a:r>
              <a:rPr lang="en-US" baseline="0" dirty="0" smtClean="0"/>
              <a:t>Run the page. From the Runtime Developer toolbar, click Quick Edit.</a:t>
            </a:r>
          </a:p>
          <a:p>
            <a:pPr marL="457200" lvl="1" indent="-228600">
              <a:buFont typeface="+mj-lt"/>
              <a:buAutoNum type="arabicPeriod"/>
            </a:pPr>
            <a:r>
              <a:rPr lang="en-US" baseline="0" dirty="0" smtClean="0"/>
              <a:t>Move the mouse over the component for which you want to modify template options.</a:t>
            </a:r>
          </a:p>
          <a:p>
            <a:pPr marL="457200" lvl="1" indent="-228600">
              <a:buFont typeface="+mj-lt"/>
              <a:buAutoNum type="arabicPeriod"/>
            </a:pPr>
            <a:r>
              <a:rPr lang="en-US" baseline="0" dirty="0" smtClean="0"/>
              <a:t>Click the Wrench icon in the upper right corner. The Live Template Options dialog appears. For region-based components, such as lists and classic reports, the dialog includes an Attributes tab.</a:t>
            </a:r>
          </a:p>
          <a:p>
            <a:pPr marL="457200" lvl="1" indent="-228600">
              <a:buFont typeface="+mj-lt"/>
              <a:buAutoNum type="arabicPeriod"/>
            </a:pPr>
            <a:r>
              <a:rPr lang="en-US" baseline="0" dirty="0" smtClean="0"/>
              <a:t>Select the appropriate tab, edit the appropriate attributes, and click Save.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21102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baseline="0" dirty="0" smtClean="0"/>
              <a:t>The slide shows steps to upload a custom cascading style sheet. A cascading style sheet (CSS) provides a way to control the style of a web page without changing its structure. When used properly, a CSS separates visual attributes such as color, margins, and fonts from the structure of the HTML document. Oracle Application Express includes themes that contain templates that reference their own CSS. The style rules defined in each CSS for a particular theme also determine the way reports and regions display.</a:t>
            </a:r>
          </a:p>
          <a:p>
            <a:pPr marL="0" marR="0" indent="0" algn="l" defTabSz="914400" rtl="0" eaLnBrk="1" fontAlgn="auto" latinLnBrk="0" hangingPunct="1">
              <a:lnSpc>
                <a:spcPct val="100000"/>
              </a:lnSpc>
              <a:spcBef>
                <a:spcPts val="600"/>
              </a:spcBef>
              <a:spcAft>
                <a:spcPts val="0"/>
              </a:spcAft>
              <a:buClrTx/>
              <a:buSzTx/>
              <a:buFontTx/>
              <a:buNone/>
              <a:tabLst/>
              <a:defRPr/>
            </a:pPr>
            <a:r>
              <a:rPr lang="en-US" baseline="0" dirty="0" smtClean="0"/>
              <a:t>You can upload files (including CSS files) for use by a specific application or all applications within a Workspace.</a:t>
            </a:r>
          </a:p>
          <a:p>
            <a:pPr lvl="0">
              <a:buNone/>
            </a:pPr>
            <a:r>
              <a:rPr lang="en-US" dirty="0" smtClean="0"/>
              <a:t>To upload a CSS, perform the following steps:</a:t>
            </a:r>
          </a:p>
          <a:p>
            <a:pPr marL="457200" lvl="1" indent="-228600">
              <a:buFont typeface="+mj-lt"/>
              <a:buAutoNum type="arabicPeriod"/>
            </a:pPr>
            <a:r>
              <a:rPr lang="en-US" dirty="0" smtClean="0"/>
              <a:t>Navigate</a:t>
            </a:r>
            <a:r>
              <a:rPr lang="en-US" baseline="0" dirty="0" smtClean="0"/>
              <a:t> to your application home page and click Shared Components.</a:t>
            </a:r>
          </a:p>
          <a:p>
            <a:pPr marL="457200" lvl="1" indent="-228600">
              <a:buFont typeface="+mj-lt"/>
              <a:buAutoNum type="arabicPeriod"/>
            </a:pPr>
            <a:r>
              <a:rPr lang="en-US" baseline="0" dirty="0" smtClean="0"/>
              <a:t>Under Files, select Static Application Files.</a:t>
            </a:r>
          </a:p>
          <a:p>
            <a:pPr marL="457200" lvl="1" indent="-228600">
              <a:buFont typeface="+mj-lt"/>
              <a:buAutoNum type="arabicPeriod"/>
            </a:pPr>
            <a:r>
              <a:rPr lang="en-US" baseline="0" dirty="0" smtClean="0"/>
              <a:t>Click Upload File.</a:t>
            </a:r>
          </a:p>
          <a:p>
            <a:pPr marL="457200" lvl="1" indent="-228600">
              <a:buFont typeface="+mj-lt"/>
              <a:buAutoNum type="arabicPeriod"/>
            </a:pPr>
            <a:r>
              <a:rPr lang="en-US" baseline="0" dirty="0" smtClean="0"/>
              <a:t>Select the directory where the file has to be uploaded. You can leave it blank to save it under Root.</a:t>
            </a:r>
          </a:p>
          <a:p>
            <a:pPr marL="457200" lvl="1" indent="-228600">
              <a:buFont typeface="+mj-lt"/>
              <a:buAutoNum type="arabicPeriod"/>
            </a:pPr>
            <a:r>
              <a:rPr lang="en-US" baseline="0" dirty="0" smtClean="0"/>
              <a:t>Browse to your local directory and locate your .</a:t>
            </a:r>
            <a:r>
              <a:rPr lang="en-US" baseline="0" dirty="0" err="1" smtClean="0"/>
              <a:t>css</a:t>
            </a:r>
            <a:r>
              <a:rPr lang="en-US" baseline="0" dirty="0" smtClean="0"/>
              <a:t> file. Then, click Upload. The file is now uploaded successfully.</a:t>
            </a:r>
          </a:p>
          <a:p>
            <a:r>
              <a:rPr lang="en-US" sz="1100" b="0" i="0" kern="1200" dirty="0" smtClean="0">
                <a:solidFill>
                  <a:schemeClr val="tx1"/>
                </a:solidFill>
                <a:latin typeface="+mn-lt"/>
                <a:ea typeface="+mn-ea"/>
                <a:cs typeface="+mn-cs"/>
              </a:rPr>
              <a:t>You can reference an uploaded cascading style sheet within the Header section of the page template. You use the Header section to enter the HTML that makes up the &lt;HEAD&gt; section of the HTML document.</a:t>
            </a:r>
          </a:p>
          <a:p>
            <a:r>
              <a:rPr lang="en-US" sz="1100" b="0" i="0" kern="1200" dirty="0" smtClean="0">
                <a:solidFill>
                  <a:schemeClr val="tx1"/>
                </a:solidFill>
                <a:latin typeface="+mn-lt"/>
                <a:ea typeface="+mn-ea"/>
                <a:cs typeface="+mn-cs"/>
              </a:rPr>
              <a:t>To reference an uploaded cascading style sheet, perform the following steps:</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You can reference an uploaded cascading style sheet within the Header section of the page template. You use the Header section to enter the HTML that makes up the &lt;HEAD&gt; section of the HTML document.</a:t>
            </a:r>
          </a:p>
          <a:p>
            <a:r>
              <a:rPr lang="en-US" sz="1100" b="0" i="0" kern="1200" dirty="0" smtClean="0">
                <a:solidFill>
                  <a:schemeClr val="tx1"/>
                </a:solidFill>
                <a:latin typeface="+mn-lt"/>
                <a:ea typeface="+mn-ea"/>
                <a:cs typeface="+mn-cs"/>
              </a:rPr>
              <a:t>The slide shows steps to reference an uploaded cascading style sheet</a:t>
            </a:r>
            <a:r>
              <a:rPr lang="en-US" sz="1100" b="0" i="0" kern="1200" baseline="0" dirty="0" smtClean="0">
                <a:solidFill>
                  <a:schemeClr val="tx1"/>
                </a:solidFill>
                <a:latin typeface="+mn-lt"/>
                <a:ea typeface="+mn-ea"/>
                <a:cs typeface="+mn-cs"/>
              </a:rPr>
              <a:t> in an application.</a:t>
            </a:r>
          </a:p>
          <a:p>
            <a:r>
              <a:rPr lang="en-US" baseline="0" dirty="0" smtClean="0"/>
              <a:t>To reference an uploaded file that is associated with a specific application, you would use the substitution string #APP_IMAGES#. For example:</a:t>
            </a:r>
          </a:p>
          <a:p>
            <a:r>
              <a:rPr lang="en-US" baseline="0" dirty="0" smtClean="0">
                <a:latin typeface="Courier New" pitchFamily="49" charset="0"/>
                <a:cs typeface="Courier New" pitchFamily="49" charset="0"/>
              </a:rPr>
              <a:t>&lt;html&gt;</a:t>
            </a:r>
          </a:p>
          <a:p>
            <a:r>
              <a:rPr lang="en-US" baseline="0" dirty="0" smtClean="0">
                <a:latin typeface="Courier New" pitchFamily="49" charset="0"/>
                <a:cs typeface="Courier New" pitchFamily="49" charset="0"/>
              </a:rPr>
              <a:t>&lt;head&gt;</a:t>
            </a:r>
          </a:p>
          <a:p>
            <a:r>
              <a:rPr lang="en-US" baseline="0" dirty="0" smtClean="0">
                <a:latin typeface="Courier New" pitchFamily="49" charset="0"/>
                <a:cs typeface="Courier New" pitchFamily="49" charset="0"/>
              </a:rPr>
              <a:t>    &lt;title&gt;#TITLE#&lt;/title&gt;</a:t>
            </a:r>
          </a:p>
          <a:p>
            <a:r>
              <a:rPr lang="en-US" baseline="0" dirty="0" smtClean="0">
                <a:latin typeface="Courier New" pitchFamily="49" charset="0"/>
                <a:cs typeface="Courier New" pitchFamily="49" charset="0"/>
              </a:rPr>
              <a:t>    #HEAD#</a:t>
            </a:r>
          </a:p>
          <a:p>
            <a:r>
              <a:rPr lang="en-US" baseline="0" dirty="0" smtClean="0">
                <a:latin typeface="Courier New" pitchFamily="49" charset="0"/>
                <a:cs typeface="Courier New" pitchFamily="49" charset="0"/>
              </a:rPr>
              <a:t>    &lt;link </a:t>
            </a:r>
            <a:r>
              <a:rPr lang="en-US" baseline="0" dirty="0" err="1" smtClean="0">
                <a:latin typeface="Courier New" pitchFamily="49" charset="0"/>
                <a:cs typeface="Courier New" pitchFamily="49" charset="0"/>
              </a:rPr>
              <a:t>rel</a:t>
            </a:r>
            <a:r>
              <a:rPr lang="en-US" baseline="0" dirty="0" smtClean="0">
                <a:latin typeface="Courier New" pitchFamily="49" charset="0"/>
                <a:cs typeface="Courier New" pitchFamily="49" charset="0"/>
              </a:rPr>
              <a:t>="</a:t>
            </a:r>
            <a:r>
              <a:rPr lang="en-US" baseline="0" dirty="0" err="1" smtClean="0">
                <a:latin typeface="Courier New" pitchFamily="49" charset="0"/>
                <a:cs typeface="Courier New" pitchFamily="49" charset="0"/>
              </a:rPr>
              <a:t>stylesheet</a:t>
            </a:r>
            <a:r>
              <a:rPr lang="en-US" baseline="0" dirty="0" smtClean="0">
                <a:latin typeface="Courier New" pitchFamily="49" charset="0"/>
                <a:cs typeface="Courier New" pitchFamily="49" charset="0"/>
              </a:rPr>
              <a:t>" </a:t>
            </a:r>
            <a:r>
              <a:rPr lang="en-US" baseline="0" dirty="0" err="1" smtClean="0">
                <a:latin typeface="Courier New" pitchFamily="49" charset="0"/>
                <a:cs typeface="Courier New" pitchFamily="49" charset="0"/>
              </a:rPr>
              <a:t>href</a:t>
            </a:r>
            <a:r>
              <a:rPr lang="en-US" baseline="0" dirty="0" smtClean="0">
                <a:latin typeface="Courier New" pitchFamily="49" charset="0"/>
                <a:cs typeface="Courier New" pitchFamily="49" charset="0"/>
              </a:rPr>
              <a:t>="#APP_IMAGES#sample2.css" type="text/</a:t>
            </a:r>
            <a:r>
              <a:rPr lang="en-US" baseline="0" dirty="0" err="1" smtClean="0">
                <a:latin typeface="Courier New" pitchFamily="49" charset="0"/>
                <a:cs typeface="Courier New" pitchFamily="49" charset="0"/>
              </a:rPr>
              <a:t>css</a:t>
            </a:r>
            <a:r>
              <a:rPr lang="en-US" baseline="0" dirty="0" smtClean="0">
                <a:latin typeface="Courier New" pitchFamily="49" charset="0"/>
                <a:cs typeface="Courier New" pitchFamily="49" charset="0"/>
              </a:rPr>
              <a:t>"&gt;</a:t>
            </a:r>
          </a:p>
          <a:p>
            <a:r>
              <a:rPr lang="en-US" baseline="0" dirty="0" smtClean="0">
                <a:latin typeface="Courier New" pitchFamily="49" charset="0"/>
                <a:cs typeface="Courier New" pitchFamily="49" charset="0"/>
              </a:rPr>
              <a:t>&lt;/head&gt;</a:t>
            </a:r>
          </a:p>
          <a:p>
            <a:r>
              <a:rPr lang="en-US" baseline="0" dirty="0" smtClean="0">
                <a:latin typeface="Courier New" pitchFamily="49" charset="0"/>
                <a:cs typeface="Courier New" pitchFamily="49" charset="0"/>
              </a:rPr>
              <a:t>...</a:t>
            </a:r>
          </a:p>
          <a:p>
            <a:r>
              <a:rPr lang="en-US" baseline="0" dirty="0" smtClean="0"/>
              <a:t>To reference an uploaded file that is associated with a specific workspace, you would use the substitution string #WORKSPACE_IMAGES#. For example:</a:t>
            </a:r>
          </a:p>
          <a:p>
            <a:r>
              <a:rPr lang="en-US" baseline="0" dirty="0" smtClean="0">
                <a:latin typeface="Courier New" pitchFamily="49" charset="0"/>
                <a:cs typeface="Courier New" pitchFamily="49" charset="0"/>
              </a:rPr>
              <a:t>&lt;html&gt;</a:t>
            </a:r>
          </a:p>
          <a:p>
            <a:r>
              <a:rPr lang="en-US" baseline="0" dirty="0" smtClean="0">
                <a:latin typeface="Courier New" pitchFamily="49" charset="0"/>
                <a:cs typeface="Courier New" pitchFamily="49" charset="0"/>
              </a:rPr>
              <a:t>&lt;head&gt;</a:t>
            </a:r>
          </a:p>
          <a:p>
            <a:r>
              <a:rPr lang="en-US" baseline="0" dirty="0" smtClean="0">
                <a:latin typeface="Courier New" pitchFamily="49" charset="0"/>
                <a:cs typeface="Courier New" pitchFamily="49" charset="0"/>
              </a:rPr>
              <a:t>    &lt;title&gt;#TITLE#&lt;/title&gt;</a:t>
            </a:r>
          </a:p>
          <a:p>
            <a:r>
              <a:rPr lang="en-US" baseline="0" dirty="0" smtClean="0">
                <a:latin typeface="Courier New" pitchFamily="49" charset="0"/>
                <a:cs typeface="Courier New" pitchFamily="49" charset="0"/>
              </a:rPr>
              <a:t>    #HEAD#</a:t>
            </a:r>
          </a:p>
          <a:p>
            <a:r>
              <a:rPr lang="en-US" baseline="0" dirty="0" smtClean="0">
                <a:latin typeface="Courier New" pitchFamily="49" charset="0"/>
                <a:cs typeface="Courier New" pitchFamily="49" charset="0"/>
              </a:rPr>
              <a:t>    &lt;link </a:t>
            </a:r>
            <a:r>
              <a:rPr lang="en-US" baseline="0" dirty="0" err="1" smtClean="0">
                <a:latin typeface="Courier New" pitchFamily="49" charset="0"/>
                <a:cs typeface="Courier New" pitchFamily="49" charset="0"/>
              </a:rPr>
              <a:t>rel</a:t>
            </a:r>
            <a:r>
              <a:rPr lang="en-US" baseline="0" dirty="0" smtClean="0">
                <a:latin typeface="Courier New" pitchFamily="49" charset="0"/>
                <a:cs typeface="Courier New" pitchFamily="49" charset="0"/>
              </a:rPr>
              <a:t>="</a:t>
            </a:r>
            <a:r>
              <a:rPr lang="en-US" baseline="0" dirty="0" err="1" smtClean="0">
                <a:latin typeface="Courier New" pitchFamily="49" charset="0"/>
                <a:cs typeface="Courier New" pitchFamily="49" charset="0"/>
              </a:rPr>
              <a:t>stylesheet</a:t>
            </a:r>
            <a:r>
              <a:rPr lang="en-US" baseline="0" dirty="0" smtClean="0">
                <a:latin typeface="Courier New" pitchFamily="49" charset="0"/>
                <a:cs typeface="Courier New" pitchFamily="49" charset="0"/>
              </a:rPr>
              <a:t>" </a:t>
            </a:r>
            <a:r>
              <a:rPr lang="en-US" baseline="0" dirty="0" err="1" smtClean="0">
                <a:latin typeface="Courier New" pitchFamily="49" charset="0"/>
                <a:cs typeface="Courier New" pitchFamily="49" charset="0"/>
              </a:rPr>
              <a:t>href</a:t>
            </a:r>
            <a:r>
              <a:rPr lang="en-US" baseline="0" dirty="0" smtClean="0">
                <a:latin typeface="Courier New" pitchFamily="49" charset="0"/>
                <a:cs typeface="Courier New" pitchFamily="49" charset="0"/>
              </a:rPr>
              <a:t>="#WORKSPACE_IMAGES#sample3.css" type="text/</a:t>
            </a:r>
            <a:r>
              <a:rPr lang="en-US" baseline="0" dirty="0" err="1" smtClean="0">
                <a:latin typeface="Courier New" pitchFamily="49" charset="0"/>
                <a:cs typeface="Courier New" pitchFamily="49" charset="0"/>
              </a:rPr>
              <a:t>css</a:t>
            </a:r>
            <a:r>
              <a:rPr lang="en-US" baseline="0" dirty="0" smtClean="0">
                <a:latin typeface="Courier New" pitchFamily="49" charset="0"/>
                <a:cs typeface="Courier New" pitchFamily="49" charset="0"/>
              </a:rPr>
              <a:t>"&gt;</a:t>
            </a:r>
          </a:p>
          <a:p>
            <a:r>
              <a:rPr lang="en-US" baseline="0" dirty="0" smtClean="0">
                <a:latin typeface="Courier New" pitchFamily="49" charset="0"/>
                <a:cs typeface="Courier New" pitchFamily="49" charset="0"/>
              </a:rPr>
              <a:t>&lt;/head&gt;</a:t>
            </a:r>
          </a:p>
          <a:p>
            <a:r>
              <a:rPr lang="en-US" baseline="0" dirty="0" smtClean="0">
                <a:latin typeface="Courier New" pitchFamily="49" charset="0"/>
                <a:cs typeface="Courier New" pitchFamily="49" charset="0"/>
              </a:rPr>
              <a:t>...</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23</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1658346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 xmlns:p14="http://schemas.microsoft.com/office/powerpoint/2010/main" val="1788384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In this lesson, you learn </a:t>
            </a:r>
            <a:r>
              <a:rPr lang="en-US" sz="1100" b="0" i="0" kern="1200" dirty="0" smtClean="0">
                <a:solidFill>
                  <a:schemeClr val="tx1"/>
                </a:solidFill>
                <a:latin typeface="+mn-lt"/>
                <a:ea typeface="+mn-ea"/>
                <a:cs typeface="+mn-cs"/>
              </a:rPr>
              <a:t>how to alter your database application's user interface and page layout through themes and theme styles.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A theme is a named collection of templates that defines the application user interface. Each theme contains templates for every type of application component and page control, including individual pages, regions, reports, lists, labels, breadcrumbs, buttons, and list of values. Templates contain HTML and variables that the Application Express engine substitutes with dynamic values at runtime.</a:t>
            </a:r>
          </a:p>
          <a:p>
            <a:r>
              <a:rPr lang="en-US" sz="1100" b="0" i="0" kern="1200" dirty="0" smtClean="0">
                <a:solidFill>
                  <a:schemeClr val="tx1"/>
                </a:solidFill>
                <a:latin typeface="+mn-lt"/>
                <a:ea typeface="+mn-ea"/>
                <a:cs typeface="+mn-cs"/>
              </a:rPr>
              <a:t>Templates are organized first by template type and then by template class. Template types include page, region, report, list, button, label, and popup list of values (LOV).</a:t>
            </a:r>
          </a:p>
          <a:p>
            <a:r>
              <a:rPr lang="en-US" sz="1100" b="0" i="0" kern="1200" dirty="0" smtClean="0">
                <a:solidFill>
                  <a:schemeClr val="tx1"/>
                </a:solidFill>
                <a:latin typeface="+mn-lt"/>
                <a:ea typeface="+mn-ea"/>
                <a:cs typeface="+mn-cs"/>
              </a:rPr>
              <a:t>Each template type has a number of template classes. A template class defines the purpose of a template within a template type. For example, a region template can be classified as a form region template, a report region template, and so on. These classifications enable Oracle Application Express to map templates among themes, making it easy to quickly change the entire look and feel of an application.</a:t>
            </a:r>
          </a:p>
          <a:p>
            <a:r>
              <a:rPr lang="en-US" sz="1100" b="0" i="0" kern="1200" dirty="0" smtClean="0">
                <a:solidFill>
                  <a:schemeClr val="tx1"/>
                </a:solidFill>
                <a:latin typeface="+mn-lt"/>
                <a:ea typeface="+mn-ea"/>
                <a:cs typeface="+mn-cs"/>
              </a:rPr>
              <a:t>The slide shows applications using </a:t>
            </a:r>
            <a:r>
              <a:rPr lang="en-US" sz="1100" b="0" i="0" kern="1200" baseline="0" dirty="0" smtClean="0">
                <a:solidFill>
                  <a:schemeClr val="tx1"/>
                </a:solidFill>
                <a:latin typeface="+mn-lt"/>
                <a:ea typeface="+mn-ea"/>
                <a:cs typeface="+mn-cs"/>
              </a:rPr>
              <a:t>Universal Theme – Theme 42, and Mobile – Theme 51. </a:t>
            </a:r>
            <a:r>
              <a:rPr lang="en-US" sz="1100" b="0" i="0" kern="1200" dirty="0" smtClean="0">
                <a:solidFill>
                  <a:schemeClr val="tx1"/>
                </a:solidFill>
                <a:latin typeface="+mn-lt"/>
                <a:ea typeface="+mn-ea"/>
                <a:cs typeface="+mn-cs"/>
              </a:rPr>
              <a:t>Oracle Application Express ships with an extensive theme repository. There are two types</a:t>
            </a:r>
            <a:r>
              <a:rPr lang="en-US" sz="1100" b="0" i="0" kern="1200" baseline="0" dirty="0" smtClean="0">
                <a:solidFill>
                  <a:schemeClr val="tx1"/>
                </a:solidFill>
                <a:latin typeface="+mn-lt"/>
                <a:ea typeface="+mn-ea"/>
                <a:cs typeface="+mn-cs"/>
              </a:rPr>
              <a:t> of themes for desktop applications:</a:t>
            </a:r>
          </a:p>
          <a:p>
            <a:pPr marL="228600" marR="0" lvl="1" indent="-1143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b="1" baseline="0" dirty="0" smtClean="0"/>
              <a:t>Standard Themes</a:t>
            </a:r>
            <a:r>
              <a:rPr lang="en-US" baseline="0" dirty="0" smtClean="0"/>
              <a:t>: Standard themes are supplied with Application Express. </a:t>
            </a:r>
            <a:r>
              <a:rPr lang="en-US" sz="1050" b="0" i="0" kern="1200" dirty="0" smtClean="0">
                <a:solidFill>
                  <a:schemeClr val="tx1"/>
                </a:solidFill>
                <a:latin typeface="+mn-lt"/>
                <a:ea typeface="+mn-ea"/>
                <a:cs typeface="+mn-cs"/>
              </a:rPr>
              <a:t>The Universal Theme (Theme 42) and the Mobile Theme (Theme 51) are the standard themes in Oracle Application Express release 5.1. Older themes are considered legacy and are deprecated. Applications using these themes should be migrated to the Universal Theme. Theme 42 and</a:t>
            </a:r>
            <a:r>
              <a:rPr lang="en-US" sz="1050" b="0" i="0" kern="1200" baseline="0" dirty="0" smtClean="0">
                <a:solidFill>
                  <a:schemeClr val="tx1"/>
                </a:solidFill>
                <a:latin typeface="+mn-lt"/>
                <a:ea typeface="+mn-ea"/>
                <a:cs typeface="+mn-cs"/>
              </a:rPr>
              <a:t> Theme 51 are list-based themes.</a:t>
            </a:r>
            <a:endParaRPr lang="en-US" sz="1050" b="0" i="0" kern="1200" dirty="0" smtClean="0">
              <a:solidFill>
                <a:schemeClr val="tx1"/>
              </a:solidFill>
              <a:latin typeface="+mn-lt"/>
              <a:ea typeface="+mn-ea"/>
              <a:cs typeface="+mn-cs"/>
            </a:endParaRPr>
          </a:p>
          <a:p>
            <a:pPr lvl="1">
              <a:buFont typeface="Arial" pitchFamily="34" charset="0"/>
              <a:buChar char="•"/>
            </a:pPr>
            <a:r>
              <a:rPr lang="en-US" b="1" baseline="0" dirty="0" smtClean="0"/>
              <a:t>Custom Themes</a:t>
            </a:r>
            <a:r>
              <a:rPr lang="en-US" baseline="0" dirty="0" smtClean="0"/>
              <a:t>: Custom themes are additional themes available for use. For example, </a:t>
            </a:r>
            <a:r>
              <a:rPr lang="en-US" sz="1050" b="0" i="0" kern="1200" dirty="0" smtClean="0">
                <a:solidFill>
                  <a:schemeClr val="tx1"/>
                </a:solidFill>
                <a:latin typeface="+mn-lt"/>
                <a:ea typeface="+mn-ea"/>
                <a:cs typeface="+mn-cs"/>
              </a:rPr>
              <a:t>Workspace administrators can create themes that are available to all developers within the workspace. Also,</a:t>
            </a:r>
            <a:r>
              <a:rPr lang="en-US" sz="1050" b="0" i="0" kern="1200" baseline="0" dirty="0" smtClean="0">
                <a:solidFill>
                  <a:schemeClr val="tx1"/>
                </a:solidFill>
                <a:latin typeface="+mn-lt"/>
                <a:ea typeface="+mn-ea"/>
                <a:cs typeface="+mn-cs"/>
              </a:rPr>
              <a:t> i</a:t>
            </a:r>
            <a:r>
              <a:rPr lang="en-US" sz="1050" b="0" i="0" kern="1200" dirty="0" smtClean="0">
                <a:solidFill>
                  <a:schemeClr val="tx1"/>
                </a:solidFill>
                <a:latin typeface="+mn-lt"/>
                <a:ea typeface="+mn-ea"/>
                <a:cs typeface="+mn-cs"/>
              </a:rPr>
              <a:t>nstance administrators can create public themes by adding them to the Oracle Application Express Administration Services. Once added, these public themes are available to all developers across all workspaces in an instance.</a:t>
            </a:r>
          </a:p>
          <a:p>
            <a:r>
              <a:rPr lang="en-US" baseline="0" dirty="0" smtClean="0"/>
              <a:t>Oracle Application Express applications define the position of regions and items on a page using grid settings. Older themes, such as such as Theme 26 - Productivity Applications, use a table-based grid. In table-based themes, you can position regions next to each one another and forms can have two or more items in a single row. Newer themes, such as Universal Theme - 42, use a DIV-based grid. Pages using a DIV-based grid offer the following advantages:</a:t>
            </a:r>
          </a:p>
          <a:p>
            <a:pPr lvl="1">
              <a:buFont typeface="Arial" pitchFamily="34" charset="0"/>
              <a:buChar char="•"/>
            </a:pPr>
            <a:r>
              <a:rPr lang="en-US" b="1" baseline="0" dirty="0" smtClean="0"/>
              <a:t>Easier to maintain and update</a:t>
            </a:r>
            <a:r>
              <a:rPr lang="en-US" baseline="0" dirty="0" smtClean="0"/>
              <a:t>: DIV-based pages have less code and therefore less complexity.</a:t>
            </a:r>
          </a:p>
          <a:p>
            <a:pPr lvl="1">
              <a:buFont typeface="Arial" pitchFamily="34" charset="0"/>
              <a:buChar char="•"/>
            </a:pPr>
            <a:r>
              <a:rPr lang="en-US" b="1" baseline="0" dirty="0" smtClean="0"/>
              <a:t>Faster loading</a:t>
            </a:r>
            <a:r>
              <a:rPr lang="en-US" baseline="0" dirty="0" smtClean="0"/>
              <a:t>: Pages using a DIV-based grid generally load faster.</a:t>
            </a:r>
          </a:p>
          <a:p>
            <a:r>
              <a:rPr lang="en-US" baseline="0" dirty="0" smtClean="0"/>
              <a:t>If you switch from a table-based theme to a DIV-based theme, you need to configure the Reset Grid option, Reset fixed region position in the Switch Theme Wizard. Selecting Reset fixed region position removes existing settings and renders all regions and items stacked vertically. You learn how to use the Switch Theme Wizard, later in this lesson.</a:t>
            </a:r>
          </a:p>
          <a:p>
            <a:pPr lvl="0">
              <a:buFontTx/>
              <a:buNone/>
            </a:pPr>
            <a:endParaRPr lang="en-US" sz="11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To access the Themes page, perform the following steps:</a:t>
            </a:r>
          </a:p>
          <a:p>
            <a:pPr marL="457200" lvl="1" indent="-228600">
              <a:buFont typeface="+mj-lt"/>
              <a:buAutoNum type="arabicPeriod"/>
            </a:pPr>
            <a:r>
              <a:rPr lang="en-US" baseline="0" dirty="0" smtClean="0"/>
              <a:t>Navigate to your application home page and click Shared Components</a:t>
            </a:r>
          </a:p>
          <a:p>
            <a:pPr marL="457200" lvl="1" indent="-228600">
              <a:buFont typeface="+mj-lt"/>
              <a:buAutoNum type="arabicPeriod"/>
            </a:pPr>
            <a:r>
              <a:rPr lang="en-US" baseline="0" dirty="0" smtClean="0"/>
              <a:t>Under User Interface, select Themes. </a:t>
            </a:r>
          </a:p>
          <a:p>
            <a:pPr marL="457200" lvl="1" indent="-228600">
              <a:buFont typeface="+mj-lt"/>
              <a:buAutoNum type="arabicPeriod"/>
            </a:pPr>
            <a:r>
              <a:rPr lang="en-US" sz="1050" b="0" i="0" kern="1200" dirty="0" smtClean="0">
                <a:solidFill>
                  <a:schemeClr val="tx1"/>
                </a:solidFill>
                <a:latin typeface="+mn-lt"/>
                <a:ea typeface="+mn-ea"/>
                <a:cs typeface="+mn-cs"/>
              </a:rPr>
              <a:t>The Themes page appears as a report</a:t>
            </a:r>
            <a:r>
              <a:rPr lang="en-US" sz="1050" b="0" i="0" kern="1200" baseline="0" dirty="0" smtClean="0">
                <a:solidFill>
                  <a:schemeClr val="tx1"/>
                </a:solidFill>
                <a:latin typeface="+mn-lt"/>
                <a:ea typeface="+mn-ea"/>
                <a:cs typeface="+mn-cs"/>
              </a:rPr>
              <a:t>. The themes available for the application are displayed. </a:t>
            </a:r>
            <a:r>
              <a:rPr lang="en-US" sz="1050" b="0" i="0" kern="1200" dirty="0" smtClean="0">
                <a:solidFill>
                  <a:schemeClr val="tx1"/>
                </a:solidFill>
                <a:latin typeface="+mn-lt"/>
                <a:ea typeface="+mn-ea"/>
                <a:cs typeface="+mn-cs"/>
              </a:rPr>
              <a:t>A check mark in the </a:t>
            </a:r>
            <a:r>
              <a:rPr lang="en-US" sz="1050" b="1" i="0" kern="1200" dirty="0" smtClean="0">
                <a:solidFill>
                  <a:schemeClr val="tx1"/>
                </a:solidFill>
                <a:latin typeface="+mn-lt"/>
                <a:ea typeface="+mn-ea"/>
                <a:cs typeface="+mn-cs"/>
              </a:rPr>
              <a:t>Is Current </a:t>
            </a:r>
            <a:r>
              <a:rPr lang="en-US" sz="1050" b="0" i="0" kern="1200" dirty="0" smtClean="0">
                <a:solidFill>
                  <a:schemeClr val="tx1"/>
                </a:solidFill>
                <a:latin typeface="+mn-lt"/>
                <a:ea typeface="+mn-ea"/>
                <a:cs typeface="+mn-cs"/>
              </a:rPr>
              <a:t>column indicates which theme is selected. The</a:t>
            </a:r>
            <a:r>
              <a:rPr lang="en-US" sz="1050" b="0" i="0" kern="1200" baseline="0" dirty="0" smtClean="0">
                <a:solidFill>
                  <a:schemeClr val="tx1"/>
                </a:solidFill>
                <a:latin typeface="+mn-lt"/>
                <a:ea typeface="+mn-ea"/>
                <a:cs typeface="+mn-cs"/>
              </a:rPr>
              <a:t> Tasks section provides you options to copy a theme, delete a theme, export and import theme, and so on.</a:t>
            </a:r>
          </a:p>
          <a:p>
            <a:pPr marL="228600" lvl="0" indent="-228600">
              <a:buFontTx/>
              <a:buNone/>
            </a:pPr>
            <a:r>
              <a:rPr lang="en-US" b="0" i="0" kern="1200" baseline="0" dirty="0" smtClean="0">
                <a:solidFill>
                  <a:schemeClr val="tx1"/>
                </a:solidFill>
                <a:latin typeface="+mn-lt"/>
                <a:ea typeface="+mn-ea"/>
                <a:cs typeface="+mn-cs"/>
              </a:rPr>
              <a:t>The slide shows two themes available for the application. The application uses both the desktop and mobile interfaces. In the slide, the theme current for desktop interface is</a:t>
            </a:r>
          </a:p>
          <a:p>
            <a:pPr marL="228600" lvl="0" indent="-228600">
              <a:buFontTx/>
              <a:buNone/>
            </a:pPr>
            <a:r>
              <a:rPr lang="en-US" b="0" i="0" kern="1200" baseline="0" dirty="0" smtClean="0">
                <a:solidFill>
                  <a:schemeClr val="tx1"/>
                </a:solidFill>
                <a:latin typeface="+mn-lt"/>
                <a:ea typeface="+mn-ea"/>
                <a:cs typeface="+mn-cs"/>
              </a:rPr>
              <a:t>Universal Theme – Theme 42.</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To review or edit a theme, perform the following steps:</a:t>
            </a:r>
          </a:p>
          <a:p>
            <a:pPr marL="457200" lvl="1" indent="-228600">
              <a:buFont typeface="+mj-lt"/>
              <a:buAutoNum type="arabicPeriod"/>
            </a:pPr>
            <a:r>
              <a:rPr lang="en-US" baseline="0" dirty="0" smtClean="0"/>
              <a:t>Navigate to the Themes page. Click the theme name.</a:t>
            </a:r>
          </a:p>
          <a:p>
            <a:pPr marL="457200" lvl="1" indent="-228600">
              <a:buFont typeface="+mj-lt"/>
              <a:buAutoNum type="arabicPeriod"/>
            </a:pPr>
            <a:r>
              <a:rPr lang="en-US" baseline="0" dirty="0" smtClean="0"/>
              <a:t>The Create/Edit Theme page appears and is divided into sections. Edit the appropriate attributes.</a:t>
            </a:r>
          </a:p>
          <a:p>
            <a:pPr marL="457200" lvl="1" indent="-228600">
              <a:buFont typeface="+mj-lt"/>
              <a:buAutoNum type="arabicPeriod"/>
            </a:pPr>
            <a:r>
              <a:rPr lang="en-US" baseline="0" dirty="0" smtClean="0"/>
              <a:t>To save any changes, click Apply Changes.</a:t>
            </a:r>
          </a:p>
          <a:p>
            <a:r>
              <a:rPr lang="en-US" b="1" baseline="0" dirty="0" smtClean="0"/>
              <a:t>Note</a:t>
            </a:r>
            <a:r>
              <a:rPr lang="en-US" baseline="0" dirty="0" smtClean="0"/>
              <a:t>: Unlocking the Universal Theme to edit the templates will prevent you from taking update in future releases. Instead, create a copy of the Universal Theme and edit the copied theme.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Only themes currently associated with an application display on the Themes page. To access other themes, you must run the Create Theme Wizard. Once you create a theme, you can access it on the Themes page. You can create a theme from scratch or select an existing theme from the repository.</a:t>
            </a:r>
          </a:p>
          <a:p>
            <a:r>
              <a:rPr lang="en-US" sz="1100" b="0" i="0" kern="1200" baseline="0" dirty="0" smtClean="0">
                <a:solidFill>
                  <a:schemeClr val="tx1"/>
                </a:solidFill>
                <a:latin typeface="+mn-lt"/>
                <a:ea typeface="+mn-ea"/>
                <a:cs typeface="+mn-cs"/>
              </a:rPr>
              <a:t>To create a new theme from the repository, navigate to the Themes page, click Create, and then perform the following steps:</a:t>
            </a:r>
          </a:p>
          <a:p>
            <a:pPr marL="342900" lvl="1" indent="-228600">
              <a:buFontTx/>
              <a:buAutoNum type="arabicPeriod"/>
            </a:pPr>
            <a:r>
              <a:rPr lang="en-US" dirty="0" smtClean="0"/>
              <a:t>Select From the Repository and click Next.</a:t>
            </a:r>
          </a:p>
          <a:p>
            <a:pPr marL="342900" lvl="1" indent="-228600">
              <a:buFontTx/>
              <a:buAutoNum type="arabicPeriod"/>
            </a:pPr>
            <a:r>
              <a:rPr lang="en-US" dirty="0" smtClean="0"/>
              <a:t>Select the User Interface and click Next. Select Desktop For applications primarily designed for desktop use. For other interfaces, such as </a:t>
            </a:r>
            <a:r>
              <a:rPr lang="en-US" dirty="0" err="1" smtClean="0"/>
              <a:t>smartphones</a:t>
            </a:r>
            <a:r>
              <a:rPr lang="en-US" dirty="0" smtClean="0"/>
              <a:t> or tablets, select the corresponding user interface.</a:t>
            </a:r>
          </a:p>
          <a:p>
            <a:pPr marL="342900" lvl="1" indent="-228600">
              <a:buFontTx/>
              <a:buAutoNum type="arabicPeriod"/>
            </a:pPr>
            <a:r>
              <a:rPr lang="en-US" dirty="0" smtClean="0"/>
              <a:t>Select a theme type</a:t>
            </a:r>
            <a:r>
              <a:rPr lang="en-US" baseline="0" dirty="0" smtClean="0"/>
              <a:t> and then select a theme. Then, </a:t>
            </a:r>
            <a:r>
              <a:rPr lang="en-US" dirty="0" smtClean="0"/>
              <a:t>click Next.</a:t>
            </a:r>
          </a:p>
          <a:p>
            <a:pPr marL="342900" lvl="1" indent="-228600">
              <a:buFontTx/>
              <a:buAutoNum type="arabicPeriod"/>
            </a:pPr>
            <a:r>
              <a:rPr lang="en-US" dirty="0" smtClean="0"/>
              <a:t>Click Create.</a:t>
            </a:r>
            <a:endParaRPr lang="en-US" sz="11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The slide shows an example of</a:t>
            </a:r>
            <a:r>
              <a:rPr lang="en-US" sz="1100" b="0" i="0" kern="1200" baseline="0" dirty="0" smtClean="0">
                <a:solidFill>
                  <a:schemeClr val="tx1"/>
                </a:solidFill>
                <a:latin typeface="+mn-lt"/>
                <a:ea typeface="+mn-ea"/>
                <a:cs typeface="+mn-cs"/>
              </a:rPr>
              <a:t> creating a copy of Theme 42. </a:t>
            </a:r>
            <a:r>
              <a:rPr lang="en-US" sz="1100" b="0" i="0" kern="1200" dirty="0" smtClean="0">
                <a:solidFill>
                  <a:schemeClr val="tx1"/>
                </a:solidFill>
                <a:latin typeface="+mn-lt"/>
                <a:ea typeface="+mn-ea"/>
                <a:cs typeface="+mn-cs"/>
              </a:rPr>
              <a:t>Each theme is identified by a numeric identification number (ID). When you copy a theme, you specify a theme ID. Copying a theme is useful when experimenting with editing a theme or to export a theme with a different ID.</a:t>
            </a:r>
          </a:p>
          <a:p>
            <a:r>
              <a:rPr lang="en-US" sz="1100" b="0" i="0" kern="1200" baseline="0" dirty="0" smtClean="0">
                <a:solidFill>
                  <a:schemeClr val="tx1"/>
                </a:solidFill>
                <a:latin typeface="+mn-lt"/>
                <a:ea typeface="+mn-ea"/>
                <a:cs typeface="+mn-cs"/>
              </a:rPr>
              <a:t>To copy a theme, navigate to the Themes page and perform the following steps:</a:t>
            </a:r>
          </a:p>
          <a:p>
            <a:pPr marL="457200" lvl="1" indent="-228600">
              <a:buFont typeface="+mj-lt"/>
              <a:buAutoNum type="arabicPeriod"/>
            </a:pPr>
            <a:r>
              <a:rPr lang="en-US" baseline="0" dirty="0" smtClean="0"/>
              <a:t>On the Tasks list, click Copy Theme.</a:t>
            </a:r>
          </a:p>
          <a:p>
            <a:pPr marL="457200" lvl="1" indent="-228600">
              <a:buFont typeface="+mj-lt"/>
              <a:buAutoNum type="arabicPeriod"/>
            </a:pPr>
            <a:r>
              <a:rPr lang="en-US" baseline="0" dirty="0" smtClean="0"/>
              <a:t>On Copy Theme :</a:t>
            </a:r>
          </a:p>
          <a:p>
            <a:pPr lvl="4">
              <a:buFont typeface="Arial" pitchFamily="34" charset="0"/>
              <a:buChar char="•"/>
            </a:pPr>
            <a:r>
              <a:rPr lang="en-US" baseline="0" dirty="0" smtClean="0"/>
              <a:t>Copy From Theme:  Select the theme you want to copy.</a:t>
            </a:r>
          </a:p>
          <a:p>
            <a:pPr lvl="4">
              <a:buFont typeface="Arial" pitchFamily="34" charset="0"/>
              <a:buChar char="•"/>
            </a:pPr>
            <a:r>
              <a:rPr lang="en-US" baseline="0" dirty="0" smtClean="0"/>
              <a:t>Copy to this Theme ID: Enter a new ID for the theme.</a:t>
            </a:r>
          </a:p>
          <a:p>
            <a:pPr lvl="4">
              <a:buFont typeface="Arial" pitchFamily="34" charset="0"/>
              <a:buChar char="•"/>
            </a:pPr>
            <a:r>
              <a:rPr lang="en-US" baseline="0" dirty="0" smtClean="0"/>
              <a:t>Subscribe Theme: Select Yes or No.</a:t>
            </a:r>
          </a:p>
          <a:p>
            <a:pPr marL="457200" lvl="1" indent="-228600">
              <a:buFontTx/>
              <a:buNone/>
            </a:pPr>
            <a:r>
              <a:rPr lang="en-US" baseline="0" dirty="0" smtClean="0"/>
              <a:t>     Then, click Next.</a:t>
            </a:r>
          </a:p>
          <a:p>
            <a:pPr marL="457200" lvl="1" indent="-228600">
              <a:buFont typeface="+mj-lt"/>
              <a:buAutoNum type="arabicPeriod" startAt="3"/>
            </a:pPr>
            <a:r>
              <a:rPr lang="en-US" baseline="0" dirty="0" smtClean="0"/>
              <a:t>Click Copy Theme.</a:t>
            </a:r>
          </a:p>
          <a:p>
            <a:r>
              <a:rPr lang="en-US" sz="1100" b="0" i="0" kern="1200" dirty="0" smtClean="0">
                <a:solidFill>
                  <a:schemeClr val="tx1"/>
                </a:solidFill>
                <a:latin typeface="+mn-lt"/>
                <a:ea typeface="+mn-ea"/>
                <a:cs typeface="+mn-cs"/>
              </a:rPr>
              <a:t>Developers subscribe to a theme when:</a:t>
            </a:r>
          </a:p>
          <a:p>
            <a:pPr lvl="1">
              <a:buFont typeface="Arial" pitchFamily="34" charset="0"/>
              <a:buChar char="•"/>
            </a:pPr>
            <a:r>
              <a:rPr lang="en-US" sz="1050" b="1" i="0" kern="1200" dirty="0" smtClean="0">
                <a:solidFill>
                  <a:schemeClr val="tx1"/>
                </a:solidFill>
                <a:latin typeface="+mn-lt"/>
                <a:ea typeface="+mn-ea"/>
                <a:cs typeface="+mn-cs"/>
              </a:rPr>
              <a:t>Running the Create Application Wizard</a:t>
            </a:r>
            <a:r>
              <a:rPr lang="en-US" sz="1050" b="0" i="0" kern="1200" dirty="0" smtClean="0">
                <a:solidFill>
                  <a:schemeClr val="tx1"/>
                </a:solidFill>
                <a:latin typeface="+mn-lt"/>
                <a:ea typeface="+mn-ea"/>
                <a:cs typeface="+mn-cs"/>
              </a:rPr>
              <a:t>:</a:t>
            </a:r>
            <a:r>
              <a:rPr lang="en-US" sz="1050"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When a developer select a built-in theme when running the Create Application Wizard, the theme is automatically subscribed to a master theme. As an alternative to using a built-in theme, the Create Application Wizard provides the option to copy a theme from an existing application. When copying a theme from an existing applications, developers can choose if they wish to have this theme be subscribed to. </a:t>
            </a:r>
          </a:p>
          <a:p>
            <a:pPr lvl="1">
              <a:buFont typeface="Arial" pitchFamily="34" charset="0"/>
              <a:buChar char="•"/>
            </a:pPr>
            <a:r>
              <a:rPr lang="en-US" sz="1100" b="1" i="0" kern="1200" dirty="0" smtClean="0">
                <a:solidFill>
                  <a:schemeClr val="tx1"/>
                </a:solidFill>
                <a:latin typeface="+mn-lt"/>
                <a:ea typeface="+mn-ea"/>
                <a:cs typeface="+mn-cs"/>
              </a:rPr>
              <a:t>Creating a new theme from the Theme repository</a:t>
            </a:r>
            <a:r>
              <a:rPr lang="en-US" sz="1100" b="0" i="0" kern="1200" dirty="0" smtClean="0">
                <a:solidFill>
                  <a:schemeClr val="tx1"/>
                </a:solidFill>
                <a:latin typeface="+mn-lt"/>
                <a:ea typeface="+mn-ea"/>
                <a:cs typeface="+mn-cs"/>
              </a:rPr>
              <a:t>: When you create a new theme the associated application automatically subscribes to it. When an application subscribes to a master theme, all theme attributes, subscribed template options, and subscribed templates are set to read-only. In other words, only the default templates can be changed. The advantage of subscribing to a master theme is that the theme can be upgraded during future Oracle Application Express releases. When a theme is subscribed to, developers cannot modify the theme or template metadata when they access it from the theme or template edit pages.</a:t>
            </a:r>
          </a:p>
          <a:p>
            <a:pPr>
              <a:buFontTx/>
              <a:buNone/>
            </a:pPr>
            <a:endParaRPr lang="en-US" baseline="0" dirty="0" smtClean="0"/>
          </a:p>
          <a:p>
            <a:pPr marL="228600" lvl="0"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To switch an active theme, navigate to the Themes page, click Switch Theme, and perform the following steps:</a:t>
            </a:r>
          </a:p>
          <a:p>
            <a:pPr marL="457200" lvl="1" indent="-228600">
              <a:buFont typeface="+mj-lt"/>
              <a:buAutoNum type="arabicPeriod"/>
            </a:pPr>
            <a:r>
              <a:rPr lang="en-US" baseline="0" dirty="0" smtClean="0"/>
              <a:t>For Identify Theme:</a:t>
            </a:r>
          </a:p>
          <a:p>
            <a:pPr marL="800100" lvl="3" indent="-228600">
              <a:buFont typeface="Arial" pitchFamily="34" charset="0"/>
              <a:buChar char="•"/>
            </a:pPr>
            <a:r>
              <a:rPr lang="en-US" baseline="0" dirty="0" smtClean="0"/>
              <a:t>Currently Active Theme: Select the current theme for the application.</a:t>
            </a:r>
          </a:p>
          <a:p>
            <a:pPr marL="800100" lvl="3" indent="-228600">
              <a:buFont typeface="Arial" pitchFamily="34" charset="0"/>
              <a:buChar char="•"/>
            </a:pPr>
            <a:r>
              <a:rPr lang="en-US" baseline="0" dirty="0" smtClean="0"/>
              <a:t>Switch to Theme: Select the new theme for the application.</a:t>
            </a:r>
          </a:p>
          <a:p>
            <a:pPr marL="800100" lvl="3" indent="-228600">
              <a:buFont typeface="Arial" pitchFamily="34" charset="0"/>
              <a:buChar char="•"/>
            </a:pPr>
            <a:r>
              <a:rPr lang="en-US" baseline="0" dirty="0" smtClean="0"/>
              <a:t>Reset Grid: Select whether to reset the grid. Grid settings define the positioning of your regions and items on a page. </a:t>
            </a:r>
          </a:p>
          <a:p>
            <a:pPr marL="800100" lvl="3" indent="-228600">
              <a:buFont typeface="Arial" pitchFamily="34" charset="0"/>
              <a:buChar char="•"/>
            </a:pPr>
            <a:r>
              <a:rPr lang="en-US" baseline="0" dirty="0" smtClean="0"/>
              <a:t>Match Template Classes: Select Yes or No. When switching to a new theme, App Builder maps all currently used templates to a template in the new theme using the template class. When Match Template Class is set to No, then templates can be switched to any template with the same type, but irrespective of the template class.</a:t>
            </a:r>
          </a:p>
          <a:p>
            <a:pPr marL="628650" lvl="2" indent="-228600">
              <a:buFont typeface="+mj-lt"/>
              <a:buNone/>
            </a:pPr>
            <a:r>
              <a:rPr lang="en-US" baseline="0" dirty="0" smtClean="0"/>
              <a:t>Click Next.</a:t>
            </a:r>
          </a:p>
          <a:p>
            <a:pPr marL="457200" lvl="1" indent="-228600">
              <a:buFont typeface="+mj-lt"/>
              <a:buAutoNum type="arabicPeriod"/>
            </a:pPr>
            <a:r>
              <a:rPr lang="en-US" baseline="0" dirty="0" smtClean="0"/>
              <a:t>The Verify Compatibility page appears. Review the Status column to identify problematic mappings:</a:t>
            </a:r>
          </a:p>
          <a:p>
            <a:pPr marL="800100" lvl="3" indent="-228600">
              <a:buFont typeface="Arial" pitchFamily="34" charset="0"/>
              <a:buChar char="•"/>
            </a:pPr>
            <a:r>
              <a:rPr lang="en-US" baseline="0" dirty="0" smtClean="0"/>
              <a:t>Check indicates the mapping was successful.</a:t>
            </a:r>
          </a:p>
          <a:p>
            <a:pPr marL="800100" lvl="3" indent="-228600">
              <a:buFont typeface="Arial" pitchFamily="34" charset="0"/>
              <a:buChar char="•"/>
            </a:pPr>
            <a:r>
              <a:rPr lang="en-US" baseline="0" dirty="0" smtClean="0"/>
              <a:t>Warning indicates there are more than one template in the theme you are switching to with the identified class. The warning provides a select list from which to choose the appropriate template.</a:t>
            </a:r>
          </a:p>
          <a:p>
            <a:pPr marL="800100" lvl="3" indent="-228600">
              <a:buFont typeface="Arial" pitchFamily="34" charset="0"/>
              <a:buChar char="•"/>
            </a:pPr>
            <a:r>
              <a:rPr lang="en-US" baseline="0" dirty="0" smtClean="0"/>
              <a:t>Error indicates that App Builder was unable to map the class among the themes. Ensure that a class is identified for the templates in both themes.</a:t>
            </a:r>
          </a:p>
          <a:p>
            <a:pPr lvl="3">
              <a:buFontTx/>
              <a:buNone/>
            </a:pPr>
            <a:r>
              <a:rPr lang="en-US" baseline="0" dirty="0" smtClean="0"/>
              <a:t>Click Next to continue.</a:t>
            </a:r>
          </a:p>
          <a:p>
            <a:pPr marL="514350" lvl="2" indent="-228600">
              <a:buFont typeface="+mj-lt"/>
              <a:buAutoNum type="arabicPeriod" startAt="3"/>
            </a:pPr>
            <a:r>
              <a:rPr lang="en-US" baseline="0" dirty="0" smtClean="0"/>
              <a:t>Click Switch Theme.</a:t>
            </a:r>
          </a:p>
          <a:p>
            <a:r>
              <a:rPr lang="en-US" sz="1100" b="0" i="0" kern="1200" dirty="0" smtClean="0">
                <a:solidFill>
                  <a:schemeClr val="tx1"/>
                </a:solidFill>
                <a:latin typeface="+mn-lt"/>
                <a:ea typeface="+mn-ea"/>
                <a:cs typeface="+mn-cs"/>
              </a:rPr>
              <a:t>When you switch to a theme, all components with assigned templates are assigned to a corresponding template in the theme. App Builder accomplishes template mapping through the assignment of template class identifiers. When switching an active theme, remember:</a:t>
            </a:r>
          </a:p>
          <a:p>
            <a:pPr lvl="1">
              <a:buFont typeface="Arial" pitchFamily="34" charset="0"/>
              <a:buChar char="•"/>
            </a:pPr>
            <a:r>
              <a:rPr lang="en-US" sz="1050" b="0" i="0" kern="1200" dirty="0" smtClean="0">
                <a:solidFill>
                  <a:schemeClr val="tx1"/>
                </a:solidFill>
                <a:latin typeface="+mn-lt"/>
                <a:ea typeface="+mn-ea"/>
                <a:cs typeface="+mn-cs"/>
              </a:rPr>
              <a:t>You can only switch to a theme if the theme exists. For example, before you can switch to a theme available in the repository, you must first create it. </a:t>
            </a:r>
          </a:p>
          <a:p>
            <a:pPr lvl="1">
              <a:buFont typeface="Arial" pitchFamily="34" charset="0"/>
              <a:buChar char="•"/>
            </a:pPr>
            <a:r>
              <a:rPr lang="en-US" sz="1050" b="0" i="0" kern="1200" dirty="0" smtClean="0">
                <a:solidFill>
                  <a:schemeClr val="tx1"/>
                </a:solidFill>
                <a:latin typeface="+mn-lt"/>
                <a:ea typeface="+mn-ea"/>
                <a:cs typeface="+mn-cs"/>
              </a:rPr>
              <a:t>If the wizard locates multiple matches (that is, when several templates share the same template type and templates class), the wizard defaults to a template matching type, class, and name. If no match is found, you must select another template with the same type and class.</a:t>
            </a:r>
          </a:p>
          <a:p>
            <a:pPr lvl="1">
              <a:buFont typeface="Arial" pitchFamily="34" charset="0"/>
              <a:buChar char="•"/>
            </a:pPr>
            <a:r>
              <a:rPr lang="en-US" sz="1100" b="0" i="0" kern="1200" dirty="0" smtClean="0">
                <a:solidFill>
                  <a:schemeClr val="tx1"/>
                </a:solidFill>
                <a:latin typeface="+mn-lt"/>
                <a:ea typeface="+mn-ea"/>
                <a:cs typeface="+mn-cs"/>
              </a:rPr>
              <a:t>If no matching template is found (that is, no template with the same type and class exists) then you are prompted to select a template with the same type but with a different class. Then, a warning displays explaining this issue might lead to problems with page functionality, or issues with the page display. When no template of the same template type exists, then the theme cannot be switched. You are blocked from switching themes.</a:t>
            </a:r>
          </a:p>
          <a:p>
            <a:pPr lvl="0">
              <a:buFontTx/>
              <a:buNone/>
            </a:pPr>
            <a:r>
              <a:rPr lang="en-US" sz="1200" dirty="0" smtClean="0"/>
              <a:t>You cannot switch from Universal Theme to any other theme because it uses list-based navigation whereas the other themes use tab-based navigation.</a:t>
            </a:r>
          </a:p>
          <a:p>
            <a:pPr lvl="0">
              <a:buFontTx/>
              <a:buNone/>
            </a:pPr>
            <a:r>
              <a:rPr lang="en-US" sz="1200" b="0" i="0" kern="1200" dirty="0" smtClean="0">
                <a:solidFill>
                  <a:schemeClr val="tx1"/>
                </a:solidFill>
                <a:latin typeface="+mn-lt"/>
                <a:ea typeface="+mn-ea"/>
                <a:cs typeface="+mn-cs"/>
              </a:rPr>
              <a:t>You</a:t>
            </a:r>
            <a:r>
              <a:rPr lang="en-US" sz="1200" b="0" i="0" kern="1200" baseline="0" dirty="0" smtClean="0">
                <a:solidFill>
                  <a:schemeClr val="tx1"/>
                </a:solidFill>
                <a:latin typeface="+mn-lt"/>
                <a:ea typeface="+mn-ea"/>
                <a:cs typeface="+mn-cs"/>
              </a:rPr>
              <a:t> can switch from an older theme to Universal Theme. However, </a:t>
            </a:r>
            <a:r>
              <a:rPr lang="en-US" sz="1100" b="0" i="0" kern="1200" dirty="0" smtClean="0">
                <a:solidFill>
                  <a:schemeClr val="tx1"/>
                </a:solidFill>
                <a:latin typeface="+mn-lt"/>
                <a:ea typeface="+mn-ea"/>
                <a:cs typeface="+mn-cs"/>
              </a:rPr>
              <a:t>note that when switching from a theme using tabs to a theme using navigation menu lists, your application will be modified to support list based navigation. This includes migrating your tabs to a navigation menu list.</a:t>
            </a:r>
            <a:endParaRPr lang="en-US" sz="1150" b="0" i="0" kern="1200" dirty="0" smtClean="0">
              <a:solidFill>
                <a:schemeClr val="tx1"/>
              </a:solidFill>
              <a:latin typeface="+mn-lt"/>
              <a:ea typeface="+mn-ea"/>
              <a:cs typeface="+mn-cs"/>
            </a:endParaRPr>
          </a:p>
          <a:p>
            <a:pPr marL="114300" lvl="0" indent="-228600">
              <a:buFontTx/>
              <a:buNone/>
            </a:pPr>
            <a:endParaRPr lang="en-US" b="0"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1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gif"/></Relationships>
</file>

<file path=ppt/slides/_rels/slide1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3.gif"/><Relationship Id="rId4" Type="http://schemas.openxmlformats.org/officeDocument/2006/relationships/image" Target="../media/image52.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9.gif"/></Relationships>
</file>

<file path=ppt/slides/_rels/slide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Understanding</a:t>
            </a:r>
            <a:r>
              <a:rPr kumimoji="0" lang="en-US" sz="3600" b="1" i="0" u="none" strike="noStrike" kern="1200" cap="none" spc="0" normalizeH="0" noProof="0" dirty="0" smtClean="0">
                <a:ln>
                  <a:noFill/>
                </a:ln>
                <a:effectLst/>
                <a:uLnTx/>
                <a:uFillTx/>
                <a:latin typeface="+mj-lt"/>
                <a:ea typeface="+mj-ea"/>
                <a:cs typeface="+mj-cs"/>
              </a:rPr>
              <a:t> Universal Theme</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8" name="Content Placeholder 7"/>
          <p:cNvSpPr>
            <a:spLocks noGrp="1"/>
          </p:cNvSpPr>
          <p:nvPr>
            <p:ph idx="1"/>
          </p:nvPr>
        </p:nvSpPr>
        <p:spPr>
          <a:xfrm>
            <a:off x="608012" y="1143000"/>
            <a:ext cx="11126522" cy="4495800"/>
          </a:xfrm>
        </p:spPr>
        <p:txBody>
          <a:bodyPr/>
          <a:lstStyle/>
          <a:p>
            <a:pPr lvl="1">
              <a:buClr>
                <a:schemeClr val="accent1"/>
              </a:buClr>
              <a:buFont typeface="Arial" pitchFamily="34" charset="0"/>
              <a:buChar char="•"/>
            </a:pPr>
            <a:r>
              <a:rPr lang="en-US" sz="2800" dirty="0" smtClean="0">
                <a:solidFill>
                  <a:srgbClr val="000000"/>
                </a:solidFill>
              </a:rPr>
              <a:t>Universal Theme is a user interface for Application Express that enables developers to build modern web applications without requiring extensive knowledge of HTML, CSS, or JavaScript</a:t>
            </a:r>
          </a:p>
          <a:p>
            <a:pPr lvl="1">
              <a:buClr>
                <a:schemeClr val="accent1"/>
              </a:buClr>
              <a:buFont typeface="Arial" pitchFamily="34" charset="0"/>
              <a:buChar char="•"/>
            </a:pPr>
            <a:r>
              <a:rPr lang="en-US" sz="2800" dirty="0" smtClean="0">
                <a:solidFill>
                  <a:srgbClr val="000000"/>
                </a:solidFill>
              </a:rPr>
              <a:t>Three key aspects of Universal Theme that make it ideally suited for Application Express development are:</a:t>
            </a:r>
          </a:p>
          <a:p>
            <a:pPr lvl="2">
              <a:buClr>
                <a:schemeClr val="accent1"/>
              </a:buClr>
              <a:buFont typeface="Wingdings" pitchFamily="2" charset="2"/>
              <a:buChar char="ü"/>
            </a:pPr>
            <a:r>
              <a:rPr lang="en-US" sz="2800" dirty="0" smtClean="0">
                <a:solidFill>
                  <a:srgbClr val="000000"/>
                </a:solidFill>
              </a:rPr>
              <a:t>Responsive Design</a:t>
            </a:r>
          </a:p>
          <a:p>
            <a:pPr lvl="2">
              <a:buClr>
                <a:schemeClr val="accent1"/>
              </a:buClr>
              <a:buFont typeface="Wingdings" pitchFamily="2" charset="2"/>
              <a:buChar char="ü"/>
            </a:pPr>
            <a:r>
              <a:rPr lang="en-US" sz="2800" dirty="0" smtClean="0">
                <a:solidFill>
                  <a:srgbClr val="000000"/>
                </a:solidFill>
              </a:rPr>
              <a:t>Versatile UI</a:t>
            </a:r>
          </a:p>
          <a:p>
            <a:pPr lvl="2">
              <a:buClr>
                <a:schemeClr val="accent1"/>
              </a:buClr>
              <a:buFont typeface="Wingdings" pitchFamily="2" charset="2"/>
              <a:buChar char="ü"/>
            </a:pPr>
            <a:r>
              <a:rPr lang="en-US" sz="2800" dirty="0" smtClean="0">
                <a:solidFill>
                  <a:srgbClr val="000000"/>
                </a:solidFill>
              </a:rPr>
              <a:t>Easy Customization</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Using</a:t>
            </a:r>
            <a:r>
              <a:rPr kumimoji="0" lang="en-US" sz="3600" b="1" i="0" u="none" strike="noStrike" kern="1200" cap="none" spc="0" normalizeH="0" noProof="0" dirty="0" smtClean="0">
                <a:ln>
                  <a:noFill/>
                </a:ln>
                <a:effectLst/>
                <a:uLnTx/>
                <a:uFillTx/>
                <a:latin typeface="+mj-lt"/>
                <a:ea typeface="+mj-ea"/>
                <a:cs typeface="+mj-cs"/>
              </a:rPr>
              <a:t> Theme Styles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6" name="Picture 15" descr="Snap1.gif"/>
          <p:cNvPicPr>
            <a:picLocks noChangeAspect="1"/>
          </p:cNvPicPr>
          <p:nvPr/>
        </p:nvPicPr>
        <p:blipFill>
          <a:blip r:embed="rId3" cstate="print"/>
          <a:stretch>
            <a:fillRect/>
          </a:stretch>
        </p:blipFill>
        <p:spPr>
          <a:xfrm>
            <a:off x="684212" y="1066800"/>
            <a:ext cx="3175254" cy="5122926"/>
          </a:xfrm>
          <a:prstGeom prst="rect">
            <a:avLst/>
          </a:prstGeom>
          <a:ln>
            <a:solidFill>
              <a:schemeClr val="tx1"/>
            </a:solidFill>
          </a:ln>
        </p:spPr>
      </p:pic>
      <p:pic>
        <p:nvPicPr>
          <p:cNvPr id="17" name="Picture 16" descr="Snap2.gif"/>
          <p:cNvPicPr>
            <a:picLocks noChangeAspect="1"/>
          </p:cNvPicPr>
          <p:nvPr/>
        </p:nvPicPr>
        <p:blipFill>
          <a:blip r:embed="rId4" cstate="print"/>
          <a:stretch>
            <a:fillRect/>
          </a:stretch>
        </p:blipFill>
        <p:spPr>
          <a:xfrm>
            <a:off x="2513012" y="2743200"/>
            <a:ext cx="4197096" cy="3588258"/>
          </a:xfrm>
          <a:prstGeom prst="rect">
            <a:avLst/>
          </a:prstGeom>
          <a:ln>
            <a:solidFill>
              <a:schemeClr val="tx1"/>
            </a:solidFill>
          </a:ln>
        </p:spPr>
      </p:pic>
      <p:pic>
        <p:nvPicPr>
          <p:cNvPr id="18" name="Picture 17" descr="Snap4.gif"/>
          <p:cNvPicPr>
            <a:picLocks noChangeAspect="1"/>
          </p:cNvPicPr>
          <p:nvPr/>
        </p:nvPicPr>
        <p:blipFill>
          <a:blip r:embed="rId5" cstate="print"/>
          <a:stretch>
            <a:fillRect/>
          </a:stretch>
        </p:blipFill>
        <p:spPr>
          <a:xfrm>
            <a:off x="5561012" y="1066800"/>
            <a:ext cx="6000750" cy="2763774"/>
          </a:xfrm>
          <a:prstGeom prst="rect">
            <a:avLst/>
          </a:prstGeom>
          <a:ln>
            <a:solidFill>
              <a:schemeClr val="tx1"/>
            </a:solidFill>
          </a:ln>
        </p:spPr>
      </p:pic>
      <p:sp>
        <p:nvSpPr>
          <p:cNvPr id="19" name="Rectangle 3"/>
          <p:cNvSpPr txBox="1">
            <a:spLocks noChangeArrowheads="1"/>
          </p:cNvSpPr>
          <p:nvPr/>
        </p:nvSpPr>
        <p:spPr>
          <a:xfrm>
            <a:off x="7313612" y="4267200"/>
            <a:ext cx="1295400" cy="2286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0000"/>
                </a:solidFill>
                <a:effectLst/>
                <a:uLnTx/>
                <a:uFillTx/>
                <a:latin typeface="LavosHandy™" pitchFamily="66" charset="0"/>
                <a:ea typeface="+mn-ea"/>
                <a:cs typeface="+mn-cs"/>
              </a:rPr>
              <a:t>Vita - Red</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20" name="Curved Connector 19"/>
          <p:cNvCxnSpPr/>
          <p:nvPr/>
        </p:nvCxnSpPr>
        <p:spPr>
          <a:xfrm rot="5400000" flipH="1" flipV="1">
            <a:off x="7580312" y="3924300"/>
            <a:ext cx="4572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6200000" flipV="1">
            <a:off x="3808412" y="1600200"/>
            <a:ext cx="3048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2" name="Rectangle 3"/>
          <p:cNvSpPr txBox="1">
            <a:spLocks noChangeArrowheads="1"/>
          </p:cNvSpPr>
          <p:nvPr/>
        </p:nvSpPr>
        <p:spPr>
          <a:xfrm>
            <a:off x="3884612" y="1905000"/>
            <a:ext cx="533400" cy="2286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0000"/>
                </a:solidFill>
                <a:effectLst/>
                <a:uLnTx/>
                <a:uFillTx/>
                <a:latin typeface="LavosHandy™" pitchFamily="66" charset="0"/>
                <a:ea typeface="+mn-ea"/>
                <a:cs typeface="+mn-cs"/>
              </a:rPr>
              <a:t>Vita </a:t>
            </a:r>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23" name="Oval 144"/>
          <p:cNvSpPr>
            <a:spLocks noChangeArrowheads="1"/>
          </p:cNvSpPr>
          <p:nvPr/>
        </p:nvSpPr>
        <p:spPr bwMode="blackWhite">
          <a:xfrm>
            <a:off x="531812" y="541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4" name="Oval 144"/>
          <p:cNvSpPr>
            <a:spLocks noChangeArrowheads="1"/>
          </p:cNvSpPr>
          <p:nvPr/>
        </p:nvSpPr>
        <p:spPr bwMode="blackWhite">
          <a:xfrm>
            <a:off x="6551612" y="541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cxnSp>
        <p:nvCxnSpPr>
          <p:cNvPr id="25" name="Straight Arrow Connector 24"/>
          <p:cNvCxnSpPr/>
          <p:nvPr/>
        </p:nvCxnSpPr>
        <p:spPr>
          <a:xfrm>
            <a:off x="6704012" y="4953000"/>
            <a:ext cx="2590800" cy="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294812" y="3810000"/>
            <a:ext cx="0" cy="114300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Understanding</a:t>
            </a:r>
            <a:r>
              <a:rPr kumimoji="0" lang="en-US" sz="3600" b="1" i="0" u="none" strike="noStrike" kern="1200" cap="none" spc="0" normalizeH="0" noProof="0" dirty="0" smtClean="0">
                <a:ln>
                  <a:noFill/>
                </a:ln>
                <a:effectLst/>
                <a:uLnTx/>
                <a:uFillTx/>
                <a:latin typeface="+mj-lt"/>
                <a:ea typeface="+mj-ea"/>
                <a:cs typeface="+mj-cs"/>
              </a:rPr>
              <a:t> Theme Styles</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23" name="Content Placeholder 7"/>
          <p:cNvSpPr>
            <a:spLocks noGrp="1"/>
          </p:cNvSpPr>
          <p:nvPr>
            <p:ph idx="1"/>
          </p:nvPr>
        </p:nvSpPr>
        <p:spPr>
          <a:xfrm>
            <a:off x="531812" y="1219200"/>
            <a:ext cx="11050322" cy="1295400"/>
          </a:xfrm>
        </p:spPr>
        <p:txBody>
          <a:bodyPr/>
          <a:lstStyle/>
          <a:p>
            <a:pPr lvl="1">
              <a:buClr>
                <a:schemeClr val="accent1"/>
              </a:buClr>
              <a:buFont typeface="Arial"/>
              <a:buChar char="•"/>
            </a:pPr>
            <a:r>
              <a:rPr lang="en-US" sz="2800" dirty="0" smtClean="0">
                <a:solidFill>
                  <a:srgbClr val="000000"/>
                </a:solidFill>
              </a:rPr>
              <a:t>You use theme styles to customize themes, switch to a different color scheme, apply a flat look, or make a theme responsive</a:t>
            </a:r>
          </a:p>
          <a:p>
            <a:pPr lvl="1">
              <a:buClr>
                <a:schemeClr val="accent1"/>
              </a:buClr>
              <a:buFont typeface="Arial"/>
              <a:buChar char="•"/>
            </a:pPr>
            <a:r>
              <a:rPr lang="en-US" sz="2800" dirty="0" smtClean="0">
                <a:solidFill>
                  <a:srgbClr val="000000"/>
                </a:solidFill>
              </a:rPr>
              <a:t>A theme style defines a CSS style sheet that is added to the base CSS</a:t>
            </a:r>
          </a:p>
          <a:p>
            <a:pPr lvl="1">
              <a:buClr>
                <a:schemeClr val="accent1"/>
              </a:buClr>
              <a:buFont typeface="Arial"/>
              <a:buChar char="•"/>
            </a:pPr>
            <a:r>
              <a:rPr lang="en-US" sz="2800" dirty="0" smtClean="0">
                <a:solidFill>
                  <a:srgbClr val="000000"/>
                </a:solidFill>
              </a:rPr>
              <a:t>Newer themes (Theme 42, Theme 51) can include a base CSS file plus the theme style CSS file.</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10" name="Picture 9" descr="Snap37.gif"/>
          <p:cNvPicPr>
            <a:picLocks noChangeAspect="1"/>
          </p:cNvPicPr>
          <p:nvPr/>
        </p:nvPicPr>
        <p:blipFill>
          <a:blip r:embed="rId3" cstate="print"/>
          <a:stretch>
            <a:fillRect/>
          </a:stretch>
        </p:blipFill>
        <p:spPr>
          <a:xfrm>
            <a:off x="4722812" y="3200400"/>
            <a:ext cx="3992880" cy="3121152"/>
          </a:xfrm>
          <a:prstGeom prst="rect">
            <a:avLst/>
          </a:prstGeom>
          <a:ln>
            <a:solidFill>
              <a:schemeClr val="tx1"/>
            </a:solidFill>
          </a:ln>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Theme Style</a:t>
            </a:r>
          </a:p>
        </p:txBody>
      </p:sp>
      <p:pic>
        <p:nvPicPr>
          <p:cNvPr id="24" name="Picture 23" descr="Snap8.gif"/>
          <p:cNvPicPr>
            <a:picLocks noChangeAspect="1"/>
          </p:cNvPicPr>
          <p:nvPr/>
        </p:nvPicPr>
        <p:blipFill>
          <a:blip r:embed="rId3" cstate="print"/>
          <a:stretch>
            <a:fillRect/>
          </a:stretch>
        </p:blipFill>
        <p:spPr>
          <a:xfrm>
            <a:off x="1979611" y="1523998"/>
            <a:ext cx="6408420" cy="1615440"/>
          </a:xfrm>
          <a:prstGeom prst="rect">
            <a:avLst/>
          </a:prstGeom>
          <a:ln>
            <a:solidFill>
              <a:schemeClr val="tx1"/>
            </a:solidFill>
          </a:ln>
        </p:spPr>
      </p:pic>
      <p:pic>
        <p:nvPicPr>
          <p:cNvPr id="28" name="Picture 27" descr="Snap12.gif"/>
          <p:cNvPicPr>
            <a:picLocks noChangeAspect="1"/>
          </p:cNvPicPr>
          <p:nvPr/>
        </p:nvPicPr>
        <p:blipFill>
          <a:blip r:embed="rId4" cstate="print"/>
          <a:stretch>
            <a:fillRect/>
          </a:stretch>
        </p:blipFill>
        <p:spPr>
          <a:xfrm>
            <a:off x="6094412" y="3581400"/>
            <a:ext cx="5311140" cy="1905000"/>
          </a:xfrm>
          <a:prstGeom prst="rect">
            <a:avLst/>
          </a:prstGeom>
          <a:ln>
            <a:solidFill>
              <a:schemeClr val="tx1"/>
            </a:solidFill>
          </a:ln>
        </p:spPr>
      </p:pic>
      <p:sp>
        <p:nvSpPr>
          <p:cNvPr id="29" name="Oval 144"/>
          <p:cNvSpPr>
            <a:spLocks noChangeArrowheads="1"/>
          </p:cNvSpPr>
          <p:nvPr/>
        </p:nvSpPr>
        <p:spPr bwMode="blackWhite">
          <a:xfrm>
            <a:off x="82280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31" name="Oval 144"/>
          <p:cNvSpPr>
            <a:spLocks noChangeArrowheads="1"/>
          </p:cNvSpPr>
          <p:nvPr/>
        </p:nvSpPr>
        <p:spPr bwMode="blackWhite">
          <a:xfrm>
            <a:off x="6323012" y="525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pic>
        <p:nvPicPr>
          <p:cNvPr id="32" name="Picture 31" descr="Snap11.gif"/>
          <p:cNvPicPr>
            <a:picLocks noChangeAspect="1"/>
          </p:cNvPicPr>
          <p:nvPr/>
        </p:nvPicPr>
        <p:blipFill>
          <a:blip r:embed="rId5" cstate="print"/>
          <a:stretch>
            <a:fillRect/>
          </a:stretch>
        </p:blipFill>
        <p:spPr>
          <a:xfrm>
            <a:off x="1903411" y="3581397"/>
            <a:ext cx="3291840" cy="1943100"/>
          </a:xfrm>
          <a:prstGeom prst="rect">
            <a:avLst/>
          </a:prstGeom>
          <a:ln>
            <a:solidFill>
              <a:schemeClr val="tx1"/>
            </a:solidFill>
          </a:ln>
        </p:spPr>
      </p:pic>
      <p:sp>
        <p:nvSpPr>
          <p:cNvPr id="33" name="Oval 144"/>
          <p:cNvSpPr>
            <a:spLocks noChangeArrowheads="1"/>
          </p:cNvSpPr>
          <p:nvPr/>
        </p:nvSpPr>
        <p:spPr bwMode="blackWhite">
          <a:xfrm>
            <a:off x="1674812" y="518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Enabling Users to Select a Theme Style</a:t>
            </a:r>
          </a:p>
        </p:txBody>
      </p:sp>
      <p:pic>
        <p:nvPicPr>
          <p:cNvPr id="11" name="Picture 10" descr="Snap13.gif"/>
          <p:cNvPicPr>
            <a:picLocks noChangeAspect="1"/>
          </p:cNvPicPr>
          <p:nvPr/>
        </p:nvPicPr>
        <p:blipFill>
          <a:blip r:embed="rId3" cstate="print"/>
          <a:stretch>
            <a:fillRect/>
          </a:stretch>
        </p:blipFill>
        <p:spPr>
          <a:xfrm>
            <a:off x="1293812" y="1828800"/>
            <a:ext cx="1828800" cy="1363980"/>
          </a:xfrm>
          <a:prstGeom prst="rect">
            <a:avLst/>
          </a:prstGeom>
          <a:ln>
            <a:solidFill>
              <a:schemeClr val="tx1"/>
            </a:solidFill>
          </a:ln>
        </p:spPr>
      </p:pic>
      <p:pic>
        <p:nvPicPr>
          <p:cNvPr id="12" name="Picture 11" descr="Snap14.gif"/>
          <p:cNvPicPr>
            <a:picLocks noChangeAspect="1"/>
          </p:cNvPicPr>
          <p:nvPr/>
        </p:nvPicPr>
        <p:blipFill>
          <a:blip r:embed="rId4" cstate="print"/>
          <a:stretch>
            <a:fillRect/>
          </a:stretch>
        </p:blipFill>
        <p:spPr>
          <a:xfrm>
            <a:off x="6399212" y="1676400"/>
            <a:ext cx="3383280" cy="1889760"/>
          </a:xfrm>
          <a:prstGeom prst="rect">
            <a:avLst/>
          </a:prstGeom>
          <a:ln>
            <a:solidFill>
              <a:schemeClr val="tx1"/>
            </a:solidFill>
          </a:ln>
        </p:spPr>
      </p:pic>
      <p:pic>
        <p:nvPicPr>
          <p:cNvPr id="13" name="Picture 12" descr="Snap15.gif"/>
          <p:cNvPicPr>
            <a:picLocks noChangeAspect="1"/>
          </p:cNvPicPr>
          <p:nvPr/>
        </p:nvPicPr>
        <p:blipFill>
          <a:blip r:embed="rId5" cstate="print"/>
          <a:stretch>
            <a:fillRect/>
          </a:stretch>
        </p:blipFill>
        <p:spPr>
          <a:xfrm>
            <a:off x="1217612" y="4114800"/>
            <a:ext cx="4183380" cy="2072640"/>
          </a:xfrm>
          <a:prstGeom prst="rect">
            <a:avLst/>
          </a:prstGeom>
          <a:ln>
            <a:solidFill>
              <a:schemeClr val="tx1"/>
            </a:solidFill>
          </a:ln>
        </p:spPr>
      </p:pic>
      <p:sp>
        <p:nvSpPr>
          <p:cNvPr id="14" name="Oval 144"/>
          <p:cNvSpPr>
            <a:spLocks noChangeArrowheads="1"/>
          </p:cNvSpPr>
          <p:nvPr/>
        </p:nvSpPr>
        <p:spPr bwMode="blackWhite">
          <a:xfrm>
            <a:off x="2970212" y="175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9675812" y="160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6" name="Oval 144"/>
          <p:cNvSpPr>
            <a:spLocks noChangeArrowheads="1"/>
          </p:cNvSpPr>
          <p:nvPr/>
        </p:nvSpPr>
        <p:spPr bwMode="blackWhite">
          <a:xfrm>
            <a:off x="4875212" y="4038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pic>
        <p:nvPicPr>
          <p:cNvPr id="17" name="Picture 16" descr="Snap17.gif"/>
          <p:cNvPicPr>
            <a:picLocks noChangeAspect="1"/>
          </p:cNvPicPr>
          <p:nvPr/>
        </p:nvPicPr>
        <p:blipFill>
          <a:blip r:embed="rId6" cstate="print"/>
          <a:stretch>
            <a:fillRect/>
          </a:stretch>
        </p:blipFill>
        <p:spPr>
          <a:xfrm>
            <a:off x="6475412" y="4114800"/>
            <a:ext cx="3025140" cy="1455420"/>
          </a:xfrm>
          <a:prstGeom prst="rect">
            <a:avLst/>
          </a:prstGeom>
          <a:ln>
            <a:solidFill>
              <a:schemeClr val="tx1"/>
            </a:solidFill>
          </a:ln>
        </p:spPr>
      </p:pic>
      <p:sp>
        <p:nvSpPr>
          <p:cNvPr id="18" name="Oval 144"/>
          <p:cNvSpPr>
            <a:spLocks noChangeArrowheads="1"/>
          </p:cNvSpPr>
          <p:nvPr/>
        </p:nvSpPr>
        <p:spPr bwMode="blackWhite">
          <a:xfrm>
            <a:off x="9371012" y="4038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9" name="Rectangle 3"/>
          <p:cNvSpPr txBox="1">
            <a:spLocks noChangeArrowheads="1"/>
          </p:cNvSpPr>
          <p:nvPr/>
        </p:nvSpPr>
        <p:spPr>
          <a:xfrm>
            <a:off x="5942012" y="5867400"/>
            <a:ext cx="4953000" cy="2286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000000"/>
                </a:solidFill>
                <a:effectLst/>
                <a:uLnTx/>
                <a:uFillTx/>
                <a:latin typeface="LavosHandy™" pitchFamily="66" charset="0"/>
                <a:ea typeface="+mn-ea"/>
                <a:cs typeface="+mn-cs"/>
              </a:rPr>
              <a:t>For each theme style, set "Is Public" to "Yes"</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20" name="Curved Connector 19"/>
          <p:cNvCxnSpPr/>
          <p:nvPr/>
        </p:nvCxnSpPr>
        <p:spPr>
          <a:xfrm rot="5400000" flipH="1" flipV="1">
            <a:off x="6284912" y="5524500"/>
            <a:ext cx="4572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Using</a:t>
            </a:r>
            <a:r>
              <a:rPr kumimoji="0" lang="en-US" sz="3600" b="1" i="0" u="none" strike="noStrike" kern="1200" cap="none" spc="0" normalizeH="0" noProof="0" dirty="0" smtClean="0">
                <a:ln>
                  <a:noFill/>
                </a:ln>
                <a:effectLst/>
                <a:uLnTx/>
                <a:uFillTx/>
                <a:latin typeface="+mj-lt"/>
                <a:ea typeface="+mj-ea"/>
                <a:cs typeface="+mj-cs"/>
              </a:rPr>
              <a:t> Theme Roller</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6" name="Picture 5" descr="Snap18.gif"/>
          <p:cNvPicPr>
            <a:picLocks noChangeAspect="1"/>
          </p:cNvPicPr>
          <p:nvPr/>
        </p:nvPicPr>
        <p:blipFill>
          <a:blip r:embed="rId3" cstate="print"/>
          <a:stretch>
            <a:fillRect/>
          </a:stretch>
        </p:blipFill>
        <p:spPr>
          <a:xfrm>
            <a:off x="5180012" y="1371600"/>
            <a:ext cx="6388608" cy="4547616"/>
          </a:xfrm>
          <a:prstGeom prst="rect">
            <a:avLst/>
          </a:prstGeom>
          <a:ln>
            <a:solidFill>
              <a:schemeClr val="tx1"/>
            </a:solidFill>
          </a:ln>
        </p:spPr>
      </p:pic>
      <p:sp>
        <p:nvSpPr>
          <p:cNvPr id="10" name="Content Placeholder 7"/>
          <p:cNvSpPr>
            <a:spLocks noGrp="1"/>
          </p:cNvSpPr>
          <p:nvPr>
            <p:ph idx="1"/>
          </p:nvPr>
        </p:nvSpPr>
        <p:spPr>
          <a:xfrm>
            <a:off x="608012" y="1371600"/>
            <a:ext cx="4419600" cy="4724400"/>
          </a:xfrm>
        </p:spPr>
        <p:txBody>
          <a:bodyPr/>
          <a:lstStyle/>
          <a:p>
            <a:pPr>
              <a:buClr>
                <a:schemeClr val="accent1"/>
              </a:buClr>
              <a:buNone/>
            </a:pPr>
            <a:r>
              <a:rPr lang="en-US" dirty="0" smtClean="0">
                <a:solidFill>
                  <a:srgbClr val="000000"/>
                </a:solidFill>
              </a:rPr>
              <a:t>Theme Roller:</a:t>
            </a:r>
          </a:p>
          <a:p>
            <a:pPr marL="457200" lvl="2">
              <a:spcBef>
                <a:spcPts val="1200"/>
              </a:spcBef>
              <a:buClr>
                <a:schemeClr val="accent1"/>
              </a:buClr>
            </a:pPr>
            <a:r>
              <a:rPr lang="en-US" sz="2800" dirty="0" smtClean="0">
                <a:solidFill>
                  <a:srgbClr val="000000"/>
                </a:solidFill>
              </a:rPr>
              <a:t>Enables easy customization of the look and feel of your application</a:t>
            </a:r>
          </a:p>
          <a:p>
            <a:pPr lvl="1">
              <a:buClr>
                <a:schemeClr val="accent1"/>
              </a:buClr>
              <a:buFont typeface="Arial"/>
              <a:buChar char="•"/>
            </a:pPr>
            <a:r>
              <a:rPr lang="en-US" sz="2800" dirty="0" smtClean="0">
                <a:solidFill>
                  <a:srgbClr val="000000"/>
                </a:solidFill>
              </a:rPr>
              <a:t>Allows you to modify a number of style attributes and see changes applied to your application in real time</a:t>
            </a:r>
          </a:p>
          <a:p>
            <a:pPr lvl="1">
              <a:buClr>
                <a:schemeClr val="accent1"/>
              </a:buClr>
              <a:buFont typeface="Arial"/>
              <a:buChar char="•"/>
            </a:pPr>
            <a:r>
              <a:rPr lang="en-US" sz="2800" dirty="0" smtClean="0">
                <a:solidFill>
                  <a:srgbClr val="000000"/>
                </a:solidFill>
              </a:rPr>
              <a:t>Allows you to save your </a:t>
            </a:r>
            <a:r>
              <a:rPr lang="en-US" sz="2800" smtClean="0">
                <a:solidFill>
                  <a:srgbClr val="000000"/>
                </a:solidFill>
              </a:rPr>
              <a:t>changes as a </a:t>
            </a:r>
            <a:r>
              <a:rPr lang="en-US" sz="2800" dirty="0" smtClean="0">
                <a:solidFill>
                  <a:srgbClr val="000000"/>
                </a:solidFill>
              </a:rPr>
              <a:t>Theme Style</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
        <p:nvSpPr>
          <p:cNvPr id="11" name="Rectangle 10"/>
          <p:cNvSpPr/>
          <p:nvPr/>
        </p:nvSpPr>
        <p:spPr>
          <a:xfrm>
            <a:off x="10666412" y="5715000"/>
            <a:ext cx="685800" cy="228600"/>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 name="Rectangle 11"/>
          <p:cNvSpPr/>
          <p:nvPr/>
        </p:nvSpPr>
        <p:spPr>
          <a:xfrm>
            <a:off x="9066212" y="1905000"/>
            <a:ext cx="2438400" cy="3276600"/>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Understanding Templates</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8" name="Content Placeholder 7"/>
          <p:cNvSpPr>
            <a:spLocks noGrp="1"/>
          </p:cNvSpPr>
          <p:nvPr>
            <p:ph idx="1"/>
          </p:nvPr>
        </p:nvSpPr>
        <p:spPr>
          <a:xfrm>
            <a:off x="531812" y="1219200"/>
            <a:ext cx="11126522" cy="1981200"/>
          </a:xfrm>
        </p:spPr>
        <p:txBody>
          <a:bodyPr/>
          <a:lstStyle/>
          <a:p>
            <a:pPr lvl="1">
              <a:buClr>
                <a:schemeClr val="accent1"/>
              </a:buClr>
              <a:buFont typeface="Arial"/>
              <a:buChar char="•"/>
            </a:pPr>
            <a:r>
              <a:rPr lang="en-US" sz="2800" dirty="0" smtClean="0">
                <a:solidFill>
                  <a:srgbClr val="000000"/>
                </a:solidFill>
              </a:rPr>
              <a:t>The Application Express engine constructs the appearance of each page in an application using Templates</a:t>
            </a:r>
          </a:p>
          <a:p>
            <a:pPr lvl="1">
              <a:buClr>
                <a:schemeClr val="accent1"/>
              </a:buClr>
              <a:buFont typeface="Arial"/>
              <a:buChar char="•"/>
            </a:pPr>
            <a:r>
              <a:rPr lang="en-US" sz="2800" dirty="0" smtClean="0">
                <a:solidFill>
                  <a:srgbClr val="000000"/>
                </a:solidFill>
              </a:rPr>
              <a:t>Templates define how pages, page controls, and page components display</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4" name="Picture 3" descr="Snap20.gif"/>
          <p:cNvPicPr>
            <a:picLocks noChangeAspect="1"/>
          </p:cNvPicPr>
          <p:nvPr/>
        </p:nvPicPr>
        <p:blipFill>
          <a:blip r:embed="rId3" cstate="print"/>
          <a:stretch>
            <a:fillRect/>
          </a:stretch>
        </p:blipFill>
        <p:spPr>
          <a:xfrm>
            <a:off x="4799012" y="2590800"/>
            <a:ext cx="5767578" cy="3675888"/>
          </a:xfrm>
          <a:prstGeom prst="rect">
            <a:avLst/>
          </a:prstGeom>
          <a:ln>
            <a:solidFill>
              <a:schemeClr val="tx1"/>
            </a:solidFill>
          </a:ln>
        </p:spPr>
      </p:pic>
      <p:pic>
        <p:nvPicPr>
          <p:cNvPr id="6" name="Picture 5" descr="Snap21.gif"/>
          <p:cNvPicPr>
            <a:picLocks noChangeAspect="1"/>
          </p:cNvPicPr>
          <p:nvPr/>
        </p:nvPicPr>
        <p:blipFill>
          <a:blip r:embed="rId4" cstate="print"/>
          <a:stretch>
            <a:fillRect/>
          </a:stretch>
        </p:blipFill>
        <p:spPr>
          <a:xfrm>
            <a:off x="1903412" y="3505200"/>
            <a:ext cx="1905000" cy="1440180"/>
          </a:xfrm>
          <a:prstGeom prst="rect">
            <a:avLst/>
          </a:prstGeom>
          <a:ln>
            <a:solidFill>
              <a:schemeClr val="tx1"/>
            </a:solidFill>
          </a:ln>
        </p:spPr>
      </p:pic>
      <p:sp>
        <p:nvSpPr>
          <p:cNvPr id="7" name="Rectangle 6"/>
          <p:cNvSpPr/>
          <p:nvPr/>
        </p:nvSpPr>
        <p:spPr>
          <a:xfrm>
            <a:off x="1903412" y="4572000"/>
            <a:ext cx="1905000" cy="228600"/>
          </a:xfrm>
          <a:prstGeom prst="rect">
            <a:avLst/>
          </a:prstGeom>
          <a:no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Rectangle 8"/>
          <p:cNvSpPr/>
          <p:nvPr/>
        </p:nvSpPr>
        <p:spPr>
          <a:xfrm>
            <a:off x="4799012" y="2971800"/>
            <a:ext cx="685800" cy="152400"/>
          </a:xfrm>
          <a:prstGeom prst="rect">
            <a:avLst/>
          </a:prstGeom>
          <a:no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cxnSp>
        <p:nvCxnSpPr>
          <p:cNvPr id="10" name="Straight Arrow Connector 9"/>
          <p:cNvCxnSpPr/>
          <p:nvPr/>
        </p:nvCxnSpPr>
        <p:spPr>
          <a:xfrm>
            <a:off x="4113212" y="4191000"/>
            <a:ext cx="685800" cy="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13212" y="4191000"/>
            <a:ext cx="0" cy="114300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894012" y="5334000"/>
            <a:ext cx="1219200" cy="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94012" y="4953000"/>
            <a:ext cx="0" cy="38100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Understanding</a:t>
            </a:r>
            <a:r>
              <a:rPr kumimoji="0" lang="en-US" sz="3600" b="1" i="0" u="none" strike="noStrike" kern="1200" cap="none" spc="0" normalizeH="0" noProof="0" dirty="0" smtClean="0">
                <a:ln>
                  <a:noFill/>
                </a:ln>
                <a:effectLst/>
                <a:uLnTx/>
                <a:uFillTx/>
                <a:latin typeface="+mj-lt"/>
                <a:ea typeface="+mj-ea"/>
                <a:cs typeface="+mj-cs"/>
              </a:rPr>
              <a:t> Template Options</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8" name="Content Placeholder 7"/>
          <p:cNvSpPr>
            <a:spLocks noGrp="1"/>
          </p:cNvSpPr>
          <p:nvPr>
            <p:ph idx="1"/>
          </p:nvPr>
        </p:nvSpPr>
        <p:spPr>
          <a:xfrm>
            <a:off x="531812" y="1371600"/>
            <a:ext cx="11126522" cy="4572000"/>
          </a:xfrm>
        </p:spPr>
        <p:txBody>
          <a:bodyPr/>
          <a:lstStyle/>
          <a:p>
            <a:pPr lvl="1">
              <a:buClr>
                <a:schemeClr val="accent1"/>
              </a:buClr>
              <a:buFont typeface="Arial"/>
              <a:buChar char="•"/>
            </a:pPr>
            <a:r>
              <a:rPr lang="en-US" sz="2800" dirty="0" smtClean="0">
                <a:solidFill>
                  <a:srgbClr val="000000"/>
                </a:solidFill>
              </a:rPr>
              <a:t>Template options provide a declarative way for developers to apply different styles to components on an application page</a:t>
            </a:r>
          </a:p>
          <a:p>
            <a:pPr lvl="1">
              <a:buClr>
                <a:schemeClr val="accent1"/>
              </a:buClr>
              <a:buFont typeface="Arial"/>
              <a:buChar char="•"/>
            </a:pPr>
            <a:r>
              <a:rPr lang="en-US" sz="2800" dirty="0" smtClean="0">
                <a:solidFill>
                  <a:srgbClr val="000000"/>
                </a:solidFill>
              </a:rPr>
              <a:t>Examples of how developers can use template options include:</a:t>
            </a:r>
          </a:p>
          <a:p>
            <a:pPr marL="1005840" lvl="2" indent="-457200">
              <a:buClr>
                <a:schemeClr val="accent1"/>
              </a:buClr>
              <a:buFont typeface="Wingdings" pitchFamily="2" charset="2"/>
              <a:buChar char="ü"/>
            </a:pPr>
            <a:r>
              <a:rPr lang="en-US" sz="2800" dirty="0" smtClean="0">
                <a:solidFill>
                  <a:srgbClr val="000000"/>
                </a:solidFill>
              </a:rPr>
              <a:t>Applying different colors or accents</a:t>
            </a:r>
          </a:p>
          <a:p>
            <a:pPr marL="1005840" lvl="2" indent="-457200">
              <a:buClr>
                <a:schemeClr val="accent1"/>
              </a:buClr>
              <a:buFont typeface="Wingdings" pitchFamily="2" charset="2"/>
              <a:buChar char="ü"/>
            </a:pPr>
            <a:r>
              <a:rPr lang="en-US" sz="2800" dirty="0" smtClean="0">
                <a:solidFill>
                  <a:srgbClr val="000000"/>
                </a:solidFill>
              </a:rPr>
              <a:t>Applying different spacing and padding</a:t>
            </a:r>
          </a:p>
          <a:p>
            <a:pPr marL="1005840" lvl="2" indent="-457200">
              <a:buClr>
                <a:schemeClr val="accent1"/>
              </a:buClr>
              <a:buFont typeface="Wingdings" pitchFamily="2" charset="2"/>
              <a:buChar char="ü"/>
            </a:pPr>
            <a:r>
              <a:rPr lang="en-US" sz="2800" dirty="0" smtClean="0">
                <a:solidFill>
                  <a:srgbClr val="000000"/>
                </a:solidFill>
              </a:rPr>
              <a:t>Rendering buttons in different styles, with and without icons</a:t>
            </a:r>
          </a:p>
          <a:p>
            <a:pPr marL="1005840" lvl="2" indent="-457200">
              <a:buClr>
                <a:schemeClr val="accent1"/>
              </a:buClr>
              <a:buFont typeface="Wingdings" pitchFamily="2" charset="2"/>
              <a:buChar char="ü"/>
            </a:pPr>
            <a:r>
              <a:rPr lang="en-US" sz="2800" dirty="0" smtClean="0">
                <a:solidFill>
                  <a:srgbClr val="000000"/>
                </a:solidFill>
              </a:rPr>
              <a:t>Displaying form fields with different alignments</a:t>
            </a:r>
          </a:p>
          <a:p>
            <a:pPr marL="777240" lvl="1" indent="-457200">
              <a:buClr>
                <a:schemeClr val="accent1"/>
              </a:buClr>
              <a:buFont typeface="Arial" pitchFamily="34" charset="0"/>
              <a:buChar char="•"/>
            </a:pPr>
            <a:r>
              <a:rPr lang="en-US" sz="2800" dirty="0" smtClean="0">
                <a:solidFill>
                  <a:srgbClr val="000000"/>
                </a:solidFill>
              </a:rPr>
              <a:t>Application components that support template options:</a:t>
            </a:r>
          </a:p>
          <a:p>
            <a:pPr lvl="2">
              <a:buClr>
                <a:srgbClr val="FF0000"/>
              </a:buClr>
              <a:buFont typeface="Wingdings" pitchFamily="2" charset="2"/>
              <a:buChar char="ü"/>
            </a:pPr>
            <a:r>
              <a:rPr lang="en-US" sz="2800" dirty="0" smtClean="0">
                <a:solidFill>
                  <a:srgbClr val="000000"/>
                </a:solidFill>
              </a:rPr>
              <a:t>Pages ,regions, classic reports</a:t>
            </a:r>
          </a:p>
          <a:p>
            <a:pPr lvl="2">
              <a:buClr>
                <a:srgbClr val="FF0000"/>
              </a:buClr>
              <a:buFont typeface="Wingdings" pitchFamily="2" charset="2"/>
              <a:buChar char="ü"/>
            </a:pPr>
            <a:r>
              <a:rPr lang="en-US" sz="2800" dirty="0" smtClean="0">
                <a:solidFill>
                  <a:srgbClr val="000000"/>
                </a:solidFill>
              </a:rPr>
              <a:t>Breadcrumbs, lists, items and labels, and buttons</a:t>
            </a: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Template Options</a:t>
            </a:r>
          </a:p>
        </p:txBody>
      </p:sp>
      <p:pic>
        <p:nvPicPr>
          <p:cNvPr id="6" name="Picture 5" descr="Snap25.gif"/>
          <p:cNvPicPr>
            <a:picLocks noChangeAspect="1"/>
          </p:cNvPicPr>
          <p:nvPr/>
        </p:nvPicPr>
        <p:blipFill>
          <a:blip r:embed="rId3" cstate="print"/>
          <a:stretch>
            <a:fillRect/>
          </a:stretch>
        </p:blipFill>
        <p:spPr>
          <a:xfrm>
            <a:off x="1065212" y="2057400"/>
            <a:ext cx="10100310" cy="2791206"/>
          </a:xfrm>
          <a:prstGeom prst="rect">
            <a:avLst/>
          </a:prstGeom>
          <a:ln>
            <a:solidFill>
              <a:schemeClr val="tx1"/>
            </a:solidFill>
          </a:ln>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Using Live Template</a:t>
            </a:r>
            <a:r>
              <a:rPr kumimoji="0" lang="en-US" sz="3600" b="1" i="0" u="none" strike="noStrike" kern="1200" cap="none" spc="0" normalizeH="0" noProof="0" dirty="0" smtClean="0">
                <a:ln>
                  <a:noFill/>
                </a:ln>
                <a:effectLst/>
                <a:uLnTx/>
                <a:uFillTx/>
                <a:latin typeface="+mj-lt"/>
                <a:ea typeface="+mj-ea"/>
                <a:cs typeface="+mj-cs"/>
              </a:rPr>
              <a:t> Options</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13" name="Picture 12" descr="Snap32.gif"/>
          <p:cNvPicPr>
            <a:picLocks noChangeAspect="1"/>
          </p:cNvPicPr>
          <p:nvPr/>
        </p:nvPicPr>
        <p:blipFill>
          <a:blip r:embed="rId3" cstate="print"/>
          <a:stretch>
            <a:fillRect/>
          </a:stretch>
        </p:blipFill>
        <p:spPr>
          <a:xfrm>
            <a:off x="608012" y="1066800"/>
            <a:ext cx="5943600" cy="4076700"/>
          </a:xfrm>
          <a:prstGeom prst="rect">
            <a:avLst/>
          </a:prstGeom>
          <a:ln>
            <a:solidFill>
              <a:schemeClr val="tx1"/>
            </a:solidFill>
          </a:ln>
        </p:spPr>
      </p:pic>
      <p:pic>
        <p:nvPicPr>
          <p:cNvPr id="14" name="Picture 13" descr="Snap31.gif"/>
          <p:cNvPicPr>
            <a:picLocks noChangeAspect="1"/>
          </p:cNvPicPr>
          <p:nvPr/>
        </p:nvPicPr>
        <p:blipFill>
          <a:blip r:embed="rId4" cstate="print"/>
          <a:stretch>
            <a:fillRect/>
          </a:stretch>
        </p:blipFill>
        <p:spPr>
          <a:xfrm>
            <a:off x="5637212" y="2286000"/>
            <a:ext cx="6019800" cy="3962400"/>
          </a:xfrm>
          <a:prstGeom prst="rect">
            <a:avLst/>
          </a:prstGeom>
          <a:ln>
            <a:solidFill>
              <a:schemeClr val="tx1"/>
            </a:solidFill>
          </a:ln>
        </p:spPr>
      </p:pic>
      <p:sp>
        <p:nvSpPr>
          <p:cNvPr id="15" name="Rectangle 14"/>
          <p:cNvSpPr/>
          <p:nvPr/>
        </p:nvSpPr>
        <p:spPr>
          <a:xfrm>
            <a:off x="5637212" y="2514600"/>
            <a:ext cx="2438400" cy="3733800"/>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227012" y="3886200"/>
            <a:ext cx="11734800" cy="25368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12: Using Themes and Theme Styles</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4612" y="1066800"/>
            <a:ext cx="1778000" cy="1778000"/>
          </a:xfrm>
          <a:prstGeom prst="rect">
            <a:avLst/>
          </a:prstGeom>
        </p:spPr>
      </p:pic>
    </p:spTree>
    <p:extLst>
      <p:ext uri="{BB962C8B-B14F-4D97-AF65-F5344CB8AC3E}">
        <p14:creationId xmlns="" xmlns:p14="http://schemas.microsoft.com/office/powerpoint/2010/main" val="2437061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Using Custom Cascading Style Sheets</a:t>
            </a:r>
          </a:p>
        </p:txBody>
      </p:sp>
      <p:pic>
        <p:nvPicPr>
          <p:cNvPr id="6" name="Picture 5" descr="Snap33.gif"/>
          <p:cNvPicPr>
            <a:picLocks noChangeAspect="1"/>
          </p:cNvPicPr>
          <p:nvPr/>
        </p:nvPicPr>
        <p:blipFill>
          <a:blip r:embed="rId3" cstate="print"/>
          <a:stretch>
            <a:fillRect/>
          </a:stretch>
        </p:blipFill>
        <p:spPr>
          <a:xfrm>
            <a:off x="2055812" y="1447800"/>
            <a:ext cx="1920240" cy="1257300"/>
          </a:xfrm>
          <a:prstGeom prst="rect">
            <a:avLst/>
          </a:prstGeom>
          <a:ln>
            <a:solidFill>
              <a:schemeClr val="tx1"/>
            </a:solidFill>
          </a:ln>
        </p:spPr>
      </p:pic>
      <p:pic>
        <p:nvPicPr>
          <p:cNvPr id="7" name="Picture 6" descr="Snap34.gif"/>
          <p:cNvPicPr>
            <a:picLocks noChangeAspect="1"/>
          </p:cNvPicPr>
          <p:nvPr/>
        </p:nvPicPr>
        <p:blipFill>
          <a:blip r:embed="rId4" cstate="print"/>
          <a:stretch>
            <a:fillRect/>
          </a:stretch>
        </p:blipFill>
        <p:spPr>
          <a:xfrm>
            <a:off x="4265612" y="1447800"/>
            <a:ext cx="5646420" cy="777240"/>
          </a:xfrm>
          <a:prstGeom prst="rect">
            <a:avLst/>
          </a:prstGeom>
          <a:ln>
            <a:solidFill>
              <a:schemeClr val="tx1"/>
            </a:solidFill>
          </a:ln>
        </p:spPr>
      </p:pic>
      <p:pic>
        <p:nvPicPr>
          <p:cNvPr id="8" name="Picture 7" descr="Snap35.gif"/>
          <p:cNvPicPr>
            <a:picLocks noChangeAspect="1"/>
          </p:cNvPicPr>
          <p:nvPr/>
        </p:nvPicPr>
        <p:blipFill>
          <a:blip r:embed="rId5" cstate="print"/>
          <a:stretch>
            <a:fillRect/>
          </a:stretch>
        </p:blipFill>
        <p:spPr>
          <a:xfrm>
            <a:off x="4341812" y="2438400"/>
            <a:ext cx="4983480" cy="3870960"/>
          </a:xfrm>
          <a:prstGeom prst="rect">
            <a:avLst/>
          </a:prstGeom>
          <a:ln>
            <a:solidFill>
              <a:schemeClr val="tx1"/>
            </a:solidFill>
          </a:ln>
        </p:spPr>
      </p:pic>
      <p:sp>
        <p:nvSpPr>
          <p:cNvPr id="9" name="Oval 144"/>
          <p:cNvSpPr>
            <a:spLocks noChangeArrowheads="1"/>
          </p:cNvSpPr>
          <p:nvPr/>
        </p:nvSpPr>
        <p:spPr bwMode="blackWhite">
          <a:xfrm>
            <a:off x="97520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0" name="Oval 144"/>
          <p:cNvSpPr>
            <a:spLocks noChangeArrowheads="1"/>
          </p:cNvSpPr>
          <p:nvPr/>
        </p:nvSpPr>
        <p:spPr bwMode="blackWhite">
          <a:xfrm>
            <a:off x="1979612" y="2514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1" name="Oval 144"/>
          <p:cNvSpPr>
            <a:spLocks noChangeArrowheads="1"/>
          </p:cNvSpPr>
          <p:nvPr/>
        </p:nvSpPr>
        <p:spPr bwMode="blackWhite">
          <a:xfrm>
            <a:off x="9142412" y="4572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047287" cy="5730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Referencing an Uploaded CSS in the Page Template</a:t>
            </a:r>
          </a:p>
        </p:txBody>
      </p:sp>
      <p:sp>
        <p:nvSpPr>
          <p:cNvPr id="12" name="Content Placeholder 7"/>
          <p:cNvSpPr>
            <a:spLocks noGrp="1"/>
          </p:cNvSpPr>
          <p:nvPr>
            <p:ph idx="1"/>
          </p:nvPr>
        </p:nvSpPr>
        <p:spPr>
          <a:xfrm>
            <a:off x="608012" y="1143000"/>
            <a:ext cx="10896600" cy="2971800"/>
          </a:xfrm>
        </p:spPr>
        <p:txBody>
          <a:bodyPr/>
          <a:lstStyle/>
          <a:p>
            <a:pPr marL="788670" lvl="1" indent="-514350">
              <a:buClr>
                <a:schemeClr val="accent1"/>
              </a:buClr>
              <a:buFont typeface="+mj-lt"/>
              <a:buAutoNum type="arabicPeriod"/>
            </a:pPr>
            <a:r>
              <a:rPr lang="en-US" sz="2800" dirty="0" smtClean="0">
                <a:solidFill>
                  <a:srgbClr val="000000"/>
                </a:solidFill>
              </a:rPr>
              <a:t>Navigate to your application home page and click Shared Components.</a:t>
            </a:r>
          </a:p>
          <a:p>
            <a:pPr marL="788670" lvl="1" indent="-514350">
              <a:buClr>
                <a:schemeClr val="accent1"/>
              </a:buClr>
              <a:buFont typeface="+mj-lt"/>
              <a:buAutoNum type="arabicPeriod"/>
            </a:pPr>
            <a:r>
              <a:rPr lang="en-US" sz="2800" dirty="0" smtClean="0">
                <a:solidFill>
                  <a:srgbClr val="000000"/>
                </a:solidFill>
              </a:rPr>
              <a:t>Under User Interface, select Themes. The Themes page appears.</a:t>
            </a:r>
          </a:p>
          <a:p>
            <a:pPr marL="788670" lvl="1" indent="-514350">
              <a:buClr>
                <a:schemeClr val="accent1"/>
              </a:buClr>
              <a:buFont typeface="+mj-lt"/>
              <a:buAutoNum type="arabicPeriod"/>
            </a:pPr>
            <a:r>
              <a:rPr lang="en-US" sz="2800" dirty="0" smtClean="0">
                <a:solidFill>
                  <a:srgbClr val="000000"/>
                </a:solidFill>
              </a:rPr>
              <a:t>Select your theme and then, on the Tasks list, click View Templates.</a:t>
            </a:r>
          </a:p>
          <a:p>
            <a:pPr marL="788670" lvl="1" indent="-514350">
              <a:buClr>
                <a:schemeClr val="accent1"/>
              </a:buClr>
              <a:buFont typeface="+mj-lt"/>
              <a:buAutoNum type="arabicPeriod"/>
            </a:pPr>
            <a:r>
              <a:rPr lang="en-US" sz="2800" dirty="0" smtClean="0">
                <a:solidFill>
                  <a:srgbClr val="000000"/>
                </a:solidFill>
              </a:rPr>
              <a:t>Select the name of the page template you want to edit.</a:t>
            </a:r>
          </a:p>
          <a:p>
            <a:pPr marL="788670" lvl="1" indent="-514350">
              <a:buClr>
                <a:schemeClr val="accent1"/>
              </a:buClr>
              <a:buFont typeface="+mj-lt"/>
              <a:buAutoNum type="arabicPeriod"/>
            </a:pPr>
            <a:r>
              <a:rPr lang="en-US" sz="2800" dirty="0" smtClean="0">
                <a:solidFill>
                  <a:srgbClr val="000000"/>
                </a:solidFill>
              </a:rPr>
              <a:t>Use the &lt;link&gt; tag within the Header section to reference the appropriate style sheet. </a:t>
            </a:r>
          </a:p>
          <a:p>
            <a:pPr marL="1245870" lvl="3" indent="-514350">
              <a:buClr>
                <a:schemeClr val="accent1"/>
              </a:buClr>
            </a:pPr>
            <a:r>
              <a:rPr lang="en-US" sz="2800" dirty="0" smtClean="0">
                <a:solidFill>
                  <a:srgbClr val="000000"/>
                </a:solidFill>
              </a:rPr>
              <a:t>Use the substitution string </a:t>
            </a:r>
            <a:r>
              <a:rPr lang="en-US" sz="2400" b="1" dirty="0" smtClean="0">
                <a:solidFill>
                  <a:srgbClr val="000000"/>
                </a:solidFill>
                <a:latin typeface="Courier New" pitchFamily="49" charset="0"/>
                <a:cs typeface="Courier New" pitchFamily="49" charset="0"/>
              </a:rPr>
              <a:t>#APP_IMAGES# </a:t>
            </a:r>
            <a:r>
              <a:rPr lang="en-US" sz="2800" dirty="0" smtClean="0">
                <a:solidFill>
                  <a:srgbClr val="000000"/>
                </a:solidFill>
              </a:rPr>
              <a:t>to reference an uploaded file that is associated with a specific application</a:t>
            </a:r>
          </a:p>
          <a:p>
            <a:pPr marL="1245870" lvl="3" indent="-514350">
              <a:buClr>
                <a:schemeClr val="accent1"/>
              </a:buClr>
            </a:pPr>
            <a:r>
              <a:rPr lang="en-US" sz="2800" dirty="0" smtClean="0">
                <a:solidFill>
                  <a:srgbClr val="000000"/>
                </a:solidFill>
              </a:rPr>
              <a:t>Use the substitution string </a:t>
            </a:r>
            <a:r>
              <a:rPr lang="en-US" sz="2400" b="1" dirty="0" smtClean="0">
                <a:solidFill>
                  <a:srgbClr val="000000"/>
                </a:solidFill>
                <a:latin typeface="Courier New" pitchFamily="49" charset="0"/>
                <a:cs typeface="Courier New" pitchFamily="49" charset="0"/>
              </a:rPr>
              <a:t>#WORKSPACE_IMAGES# </a:t>
            </a:r>
            <a:r>
              <a:rPr lang="en-US" sz="2800" dirty="0" smtClean="0">
                <a:solidFill>
                  <a:srgbClr val="000000"/>
                </a:solidFill>
              </a:rPr>
              <a:t>to reference an uploaded file that is associated with a specific Workspace</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a:t>
            </a:r>
          </a:p>
          <a:p>
            <a:pPr lvl="1">
              <a:buClr>
                <a:schemeClr val="accent1"/>
              </a:buClr>
              <a:buFont typeface="Arial"/>
              <a:buChar char="•"/>
            </a:pPr>
            <a:r>
              <a:rPr lang="en-US" sz="2800" dirty="0" smtClean="0">
                <a:solidFill>
                  <a:srgbClr val="000000"/>
                </a:solidFill>
              </a:rPr>
              <a:t>Create and use a new theme</a:t>
            </a:r>
          </a:p>
          <a:p>
            <a:pPr lvl="1">
              <a:buClr>
                <a:schemeClr val="accent1"/>
              </a:buClr>
              <a:buFont typeface="Arial"/>
              <a:buChar char="•"/>
            </a:pPr>
            <a:r>
              <a:rPr lang="en-US" sz="2800" dirty="0" smtClean="0">
                <a:solidFill>
                  <a:srgbClr val="000000"/>
                </a:solidFill>
              </a:rPr>
              <a:t>Switch a Theme</a:t>
            </a:r>
          </a:p>
          <a:p>
            <a:pPr lvl="1">
              <a:buClr>
                <a:schemeClr val="accent1"/>
              </a:buClr>
              <a:buFont typeface="Arial"/>
              <a:buChar char="•"/>
            </a:pPr>
            <a:r>
              <a:rPr lang="en-US" sz="2800" dirty="0" smtClean="0">
                <a:solidFill>
                  <a:srgbClr val="000000"/>
                </a:solidFill>
              </a:rPr>
              <a:t>Use Theme Styles</a:t>
            </a:r>
          </a:p>
          <a:p>
            <a:pPr lvl="1">
              <a:buClr>
                <a:schemeClr val="accent1"/>
              </a:buClr>
              <a:buFont typeface="Arial"/>
              <a:buChar char="•"/>
            </a:pPr>
            <a:r>
              <a:rPr lang="en-US" sz="2800" dirty="0" smtClean="0">
                <a:solidFill>
                  <a:srgbClr val="000000"/>
                </a:solidFill>
              </a:rPr>
              <a:t>Use Theme Roller, and Live Template Options</a:t>
            </a:r>
          </a:p>
          <a:p>
            <a:pPr lvl="1">
              <a:buClr>
                <a:schemeClr val="accent1"/>
              </a:buClr>
              <a:buFont typeface="Arial"/>
              <a:buChar char="•"/>
            </a:pPr>
            <a:r>
              <a:rPr lang="en-US" sz="2800" dirty="0" smtClean="0">
                <a:solidFill>
                  <a:srgbClr val="000000"/>
                </a:solidFill>
              </a:rPr>
              <a:t>Upload and use a CSS</a:t>
            </a:r>
          </a:p>
          <a:p>
            <a:pPr lvl="1">
              <a:buClr>
                <a:schemeClr val="accent1"/>
              </a:buClr>
              <a:buFont typeface="Arial"/>
              <a:buChar char="•"/>
            </a:pPr>
            <a:endParaRPr lang="en-US" sz="2800" dirty="0" smtClean="0">
              <a:solidFill>
                <a:schemeClr val="bg1">
                  <a:lumMod val="50000"/>
                </a:schemeClr>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Describe themes and templates</a:t>
            </a:r>
          </a:p>
          <a:p>
            <a:pPr lvl="1">
              <a:buClr>
                <a:schemeClr val="accent1"/>
              </a:buClr>
              <a:buFont typeface="Arial"/>
              <a:buChar char="•"/>
            </a:pPr>
            <a:r>
              <a:rPr lang="en-US" sz="2800" dirty="0" smtClean="0">
                <a:solidFill>
                  <a:srgbClr val="000000"/>
                </a:solidFill>
              </a:rPr>
              <a:t>Create and use a new theme</a:t>
            </a:r>
          </a:p>
          <a:p>
            <a:pPr lvl="1">
              <a:buClr>
                <a:schemeClr val="accent1"/>
              </a:buClr>
              <a:buFont typeface="Arial"/>
              <a:buChar char="•"/>
            </a:pPr>
            <a:r>
              <a:rPr lang="en-US" sz="2800" dirty="0" smtClean="0">
                <a:solidFill>
                  <a:srgbClr val="000000"/>
                </a:solidFill>
              </a:rPr>
              <a:t>Describe Universal Theme, Theme Roller, and Template Options</a:t>
            </a:r>
          </a:p>
          <a:p>
            <a:pPr lvl="1">
              <a:buClr>
                <a:schemeClr val="accent1"/>
              </a:buClr>
              <a:buFont typeface="Arial"/>
              <a:buChar char="•"/>
            </a:pPr>
            <a:r>
              <a:rPr lang="en-US" sz="2800" dirty="0" smtClean="0">
                <a:solidFill>
                  <a:srgbClr val="000000"/>
                </a:solidFill>
              </a:rPr>
              <a:t>Use Theme Styles</a:t>
            </a:r>
          </a:p>
          <a:p>
            <a:pPr lvl="1">
              <a:buClr>
                <a:schemeClr val="accent1"/>
              </a:buClr>
              <a:buFont typeface="Arial"/>
              <a:buChar char="•"/>
            </a:pPr>
            <a:r>
              <a:rPr lang="en-US" sz="2800" dirty="0" smtClean="0">
                <a:solidFill>
                  <a:srgbClr val="000000"/>
                </a:solidFill>
              </a:rPr>
              <a:t>Use Theme Roller, and Live Template Options</a:t>
            </a:r>
          </a:p>
          <a:p>
            <a:pPr lvl="1">
              <a:buClr>
                <a:schemeClr val="accent1"/>
              </a:buClr>
              <a:buFont typeface="Arial"/>
              <a:buChar char="•"/>
            </a:pPr>
            <a:r>
              <a:rPr lang="en-US" sz="2800" dirty="0" smtClean="0">
                <a:solidFill>
                  <a:srgbClr val="000000"/>
                </a:solidFill>
              </a:rPr>
              <a:t>Upload and use a CSS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Understanding</a:t>
            </a:r>
            <a:r>
              <a:rPr kumimoji="0" lang="en-US" sz="3600" b="1" i="0" u="none" strike="noStrike" kern="1200" cap="none" spc="0" normalizeH="0" noProof="0" dirty="0" smtClean="0">
                <a:ln>
                  <a:noFill/>
                </a:ln>
                <a:effectLst/>
                <a:uLnTx/>
                <a:uFillTx/>
                <a:latin typeface="+mj-lt"/>
                <a:ea typeface="+mj-ea"/>
                <a:cs typeface="+mj-cs"/>
              </a:rPr>
              <a:t> Themes</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8" name="Content Placeholder 7"/>
          <p:cNvSpPr>
            <a:spLocks noGrp="1"/>
          </p:cNvSpPr>
          <p:nvPr>
            <p:ph idx="1"/>
          </p:nvPr>
        </p:nvSpPr>
        <p:spPr>
          <a:xfrm>
            <a:off x="608012" y="990600"/>
            <a:ext cx="11050322" cy="838200"/>
          </a:xfrm>
        </p:spPr>
        <p:txBody>
          <a:bodyPr/>
          <a:lstStyle/>
          <a:p>
            <a:pPr marL="0" indent="0">
              <a:buClr>
                <a:srgbClr val="000000"/>
              </a:buClr>
              <a:buNone/>
            </a:pPr>
            <a:r>
              <a:rPr lang="en-US" dirty="0" smtClean="0">
                <a:solidFill>
                  <a:srgbClr val="000000"/>
                </a:solidFill>
              </a:rPr>
              <a:t>A theme identifies a collection of templates which define the look and feel of the application. </a:t>
            </a: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b="1" dirty="0">
              <a:solidFill>
                <a:srgbClr val="000000"/>
              </a:solidFill>
            </a:endParaRPr>
          </a:p>
        </p:txBody>
      </p:sp>
      <p:pic>
        <p:nvPicPr>
          <p:cNvPr id="10" name="Picture 9" descr="ut.gif"/>
          <p:cNvPicPr>
            <a:picLocks noChangeAspect="1"/>
          </p:cNvPicPr>
          <p:nvPr/>
        </p:nvPicPr>
        <p:blipFill>
          <a:blip r:embed="rId3" cstate="print"/>
          <a:stretch>
            <a:fillRect/>
          </a:stretch>
        </p:blipFill>
        <p:spPr>
          <a:xfrm>
            <a:off x="989009" y="1904994"/>
            <a:ext cx="8570214" cy="2418588"/>
          </a:xfrm>
          <a:prstGeom prst="rect">
            <a:avLst/>
          </a:prstGeom>
          <a:ln>
            <a:solidFill>
              <a:schemeClr val="accent1"/>
            </a:solidFill>
          </a:ln>
        </p:spPr>
      </p:pic>
      <p:pic>
        <p:nvPicPr>
          <p:cNvPr id="12" name="Picture 11" descr="mobile.gif"/>
          <p:cNvPicPr>
            <a:picLocks noChangeAspect="1"/>
          </p:cNvPicPr>
          <p:nvPr/>
        </p:nvPicPr>
        <p:blipFill>
          <a:blip r:embed="rId4" cstate="print"/>
          <a:stretch>
            <a:fillRect/>
          </a:stretch>
        </p:blipFill>
        <p:spPr>
          <a:xfrm>
            <a:off x="5637212" y="3962400"/>
            <a:ext cx="5120640" cy="2225040"/>
          </a:xfrm>
          <a:prstGeom prst="rect">
            <a:avLst/>
          </a:prstGeom>
          <a:ln>
            <a:solidFill>
              <a:schemeClr val="accent1"/>
            </a:solidFill>
          </a:ln>
        </p:spPr>
      </p:pic>
      <p:sp>
        <p:nvSpPr>
          <p:cNvPr id="13" name="Rectangle 3"/>
          <p:cNvSpPr txBox="1">
            <a:spLocks noChangeArrowheads="1"/>
          </p:cNvSpPr>
          <p:nvPr/>
        </p:nvSpPr>
        <p:spPr>
          <a:xfrm>
            <a:off x="1293812" y="4648200"/>
            <a:ext cx="3352800" cy="3810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ea typeface="+mn-ea"/>
                <a:cs typeface="+mn-cs"/>
              </a:rPr>
              <a:t>Universal Theme – Theme 42</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Rectangle 3"/>
          <p:cNvSpPr txBox="1">
            <a:spLocks noChangeArrowheads="1"/>
          </p:cNvSpPr>
          <p:nvPr/>
        </p:nvSpPr>
        <p:spPr>
          <a:xfrm>
            <a:off x="2894012" y="5715000"/>
            <a:ext cx="2895600" cy="3810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0000"/>
                </a:solidFill>
                <a:effectLst/>
                <a:uLnTx/>
                <a:uFillTx/>
                <a:latin typeface="LavosHandy™" pitchFamily="66" charset="0"/>
                <a:ea typeface="+mn-ea"/>
                <a:cs typeface="+mn-cs"/>
              </a:rPr>
              <a:t>Mobile – Theme 51</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cxnSp>
        <p:nvCxnSpPr>
          <p:cNvPr id="22" name="Curved Connector 21"/>
          <p:cNvCxnSpPr/>
          <p:nvPr/>
        </p:nvCxnSpPr>
        <p:spPr>
          <a:xfrm flipV="1">
            <a:off x="5027612" y="5562600"/>
            <a:ext cx="7620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3122612" y="4191000"/>
            <a:ext cx="533400" cy="4572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Accessing the Themes Page</a:t>
            </a:r>
          </a:p>
        </p:txBody>
      </p:sp>
      <p:pic>
        <p:nvPicPr>
          <p:cNvPr id="6" name="Picture 5" descr="Snap10.gif"/>
          <p:cNvPicPr>
            <a:picLocks noChangeAspect="1"/>
          </p:cNvPicPr>
          <p:nvPr/>
        </p:nvPicPr>
        <p:blipFill>
          <a:blip r:embed="rId3" cstate="print"/>
          <a:stretch>
            <a:fillRect/>
          </a:stretch>
        </p:blipFill>
        <p:spPr>
          <a:xfrm>
            <a:off x="3579812" y="1143000"/>
            <a:ext cx="1572768" cy="1752600"/>
          </a:xfrm>
          <a:prstGeom prst="rect">
            <a:avLst/>
          </a:prstGeom>
          <a:ln>
            <a:solidFill>
              <a:schemeClr val="tx1"/>
            </a:solidFill>
          </a:ln>
        </p:spPr>
      </p:pic>
      <p:pic>
        <p:nvPicPr>
          <p:cNvPr id="7" name="Picture 6" descr="Snap11.gif"/>
          <p:cNvPicPr>
            <a:picLocks noChangeAspect="1"/>
          </p:cNvPicPr>
          <p:nvPr/>
        </p:nvPicPr>
        <p:blipFill>
          <a:blip r:embed="rId4" cstate="print"/>
          <a:stretch>
            <a:fillRect/>
          </a:stretch>
        </p:blipFill>
        <p:spPr>
          <a:xfrm>
            <a:off x="6323012" y="1143000"/>
            <a:ext cx="1790700" cy="1744980"/>
          </a:xfrm>
          <a:prstGeom prst="rect">
            <a:avLst/>
          </a:prstGeom>
          <a:ln>
            <a:solidFill>
              <a:schemeClr val="tx1"/>
            </a:solidFill>
          </a:ln>
        </p:spPr>
      </p:pic>
      <p:pic>
        <p:nvPicPr>
          <p:cNvPr id="9" name="Picture 8" descr="Snap12.gif"/>
          <p:cNvPicPr>
            <a:picLocks noChangeAspect="1"/>
          </p:cNvPicPr>
          <p:nvPr/>
        </p:nvPicPr>
        <p:blipFill>
          <a:blip r:embed="rId5" cstate="print"/>
          <a:stretch>
            <a:fillRect/>
          </a:stretch>
        </p:blipFill>
        <p:spPr>
          <a:xfrm>
            <a:off x="2665412" y="3124200"/>
            <a:ext cx="8549640" cy="3186684"/>
          </a:xfrm>
          <a:prstGeom prst="rect">
            <a:avLst/>
          </a:prstGeom>
          <a:ln>
            <a:solidFill>
              <a:schemeClr val="tx1"/>
            </a:solidFill>
          </a:ln>
        </p:spPr>
      </p:pic>
      <p:cxnSp>
        <p:nvCxnSpPr>
          <p:cNvPr id="12" name="Straight Arrow Connector 11"/>
          <p:cNvCxnSpPr/>
          <p:nvPr/>
        </p:nvCxnSpPr>
        <p:spPr>
          <a:xfrm>
            <a:off x="5180012" y="2209800"/>
            <a:ext cx="1143000" cy="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151812" y="2209800"/>
            <a:ext cx="1143000" cy="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294812" y="2209800"/>
            <a:ext cx="0" cy="91440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Editing a Theme</a:t>
            </a:r>
          </a:p>
        </p:txBody>
      </p:sp>
      <p:cxnSp>
        <p:nvCxnSpPr>
          <p:cNvPr id="12" name="Straight Arrow Connector 11"/>
          <p:cNvCxnSpPr/>
          <p:nvPr/>
        </p:nvCxnSpPr>
        <p:spPr>
          <a:xfrm>
            <a:off x="1979612" y="4114800"/>
            <a:ext cx="2590800" cy="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79612" y="3200400"/>
            <a:ext cx="0" cy="91440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0" name="Picture 9" descr="Snap36.gif"/>
          <p:cNvPicPr>
            <a:picLocks noChangeAspect="1"/>
          </p:cNvPicPr>
          <p:nvPr/>
        </p:nvPicPr>
        <p:blipFill>
          <a:blip r:embed="rId3" cstate="print"/>
          <a:stretch>
            <a:fillRect/>
          </a:stretch>
        </p:blipFill>
        <p:spPr>
          <a:xfrm>
            <a:off x="4570412" y="1676400"/>
            <a:ext cx="6577584" cy="4578096"/>
          </a:xfrm>
          <a:prstGeom prst="rect">
            <a:avLst/>
          </a:prstGeom>
          <a:ln>
            <a:solidFill>
              <a:schemeClr val="tx1"/>
            </a:solidFill>
          </a:ln>
        </p:spPr>
      </p:pic>
      <p:pic>
        <p:nvPicPr>
          <p:cNvPr id="11" name="Picture 10" descr="Snap37.gif"/>
          <p:cNvPicPr>
            <a:picLocks noChangeAspect="1"/>
          </p:cNvPicPr>
          <p:nvPr/>
        </p:nvPicPr>
        <p:blipFill>
          <a:blip r:embed="rId4" cstate="print"/>
          <a:stretch>
            <a:fillRect/>
          </a:stretch>
        </p:blipFill>
        <p:spPr>
          <a:xfrm>
            <a:off x="1065212" y="1295400"/>
            <a:ext cx="3090672" cy="2103120"/>
          </a:xfrm>
          <a:prstGeom prst="rect">
            <a:avLst/>
          </a:prstGeom>
          <a:ln>
            <a:solidFill>
              <a:schemeClr val="tx1"/>
            </a:solidFill>
          </a:ln>
        </p:spPr>
      </p:pic>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New Theme from the Repository</a:t>
            </a:r>
          </a:p>
        </p:txBody>
      </p:sp>
      <p:pic>
        <p:nvPicPr>
          <p:cNvPr id="7" name="Picture 6" descr="Snap14.gif"/>
          <p:cNvPicPr>
            <a:picLocks noChangeAspect="1"/>
          </p:cNvPicPr>
          <p:nvPr/>
        </p:nvPicPr>
        <p:blipFill>
          <a:blip r:embed="rId3" cstate="print"/>
          <a:stretch>
            <a:fillRect/>
          </a:stretch>
        </p:blipFill>
        <p:spPr>
          <a:xfrm>
            <a:off x="1141412" y="1295400"/>
            <a:ext cx="3642360" cy="1943100"/>
          </a:xfrm>
          <a:prstGeom prst="rect">
            <a:avLst/>
          </a:prstGeom>
          <a:ln>
            <a:solidFill>
              <a:schemeClr val="tx1"/>
            </a:solidFill>
          </a:ln>
        </p:spPr>
      </p:pic>
      <p:pic>
        <p:nvPicPr>
          <p:cNvPr id="9" name="Picture 8" descr="Snap15.gif"/>
          <p:cNvPicPr>
            <a:picLocks noChangeAspect="1"/>
          </p:cNvPicPr>
          <p:nvPr/>
        </p:nvPicPr>
        <p:blipFill>
          <a:blip r:embed="rId4" cstate="print"/>
          <a:stretch>
            <a:fillRect/>
          </a:stretch>
        </p:blipFill>
        <p:spPr>
          <a:xfrm>
            <a:off x="1217612" y="3886200"/>
            <a:ext cx="3390900" cy="1424940"/>
          </a:xfrm>
          <a:prstGeom prst="rect">
            <a:avLst/>
          </a:prstGeom>
          <a:ln>
            <a:solidFill>
              <a:schemeClr val="tx1"/>
            </a:solidFill>
          </a:ln>
        </p:spPr>
      </p:pic>
      <p:sp>
        <p:nvSpPr>
          <p:cNvPr id="12" name="Oval 144"/>
          <p:cNvSpPr>
            <a:spLocks noChangeArrowheads="1"/>
          </p:cNvSpPr>
          <p:nvPr/>
        </p:nvSpPr>
        <p:spPr bwMode="blackWhite">
          <a:xfrm>
            <a:off x="4570412" y="213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3" name="Oval 144"/>
          <p:cNvSpPr>
            <a:spLocks noChangeArrowheads="1"/>
          </p:cNvSpPr>
          <p:nvPr/>
        </p:nvSpPr>
        <p:spPr bwMode="blackWhite">
          <a:xfrm>
            <a:off x="4494212" y="3886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16" name="Picture 15" descr="Snap30.gif"/>
          <p:cNvPicPr>
            <a:picLocks noChangeAspect="1"/>
          </p:cNvPicPr>
          <p:nvPr/>
        </p:nvPicPr>
        <p:blipFill>
          <a:blip r:embed="rId5" cstate="print"/>
          <a:stretch>
            <a:fillRect/>
          </a:stretch>
        </p:blipFill>
        <p:spPr>
          <a:xfrm>
            <a:off x="5484812" y="3886200"/>
            <a:ext cx="5410200" cy="1968246"/>
          </a:xfrm>
          <a:prstGeom prst="rect">
            <a:avLst/>
          </a:prstGeom>
          <a:ln>
            <a:solidFill>
              <a:schemeClr val="tx1"/>
            </a:solidFill>
          </a:ln>
        </p:spPr>
      </p:pic>
      <p:pic>
        <p:nvPicPr>
          <p:cNvPr id="17" name="Picture 16" descr="Snap32.gif"/>
          <p:cNvPicPr>
            <a:picLocks noChangeAspect="1"/>
          </p:cNvPicPr>
          <p:nvPr/>
        </p:nvPicPr>
        <p:blipFill>
          <a:blip r:embed="rId6" cstate="print"/>
          <a:stretch>
            <a:fillRect/>
          </a:stretch>
        </p:blipFill>
        <p:spPr>
          <a:xfrm>
            <a:off x="5408612" y="1295400"/>
            <a:ext cx="5390388" cy="2393442"/>
          </a:xfrm>
          <a:prstGeom prst="rect">
            <a:avLst/>
          </a:prstGeom>
          <a:ln>
            <a:solidFill>
              <a:schemeClr val="tx1"/>
            </a:solidFill>
          </a:ln>
        </p:spPr>
      </p:pic>
      <p:sp>
        <p:nvSpPr>
          <p:cNvPr id="18" name="Oval 144"/>
          <p:cNvSpPr>
            <a:spLocks noChangeArrowheads="1"/>
          </p:cNvSpPr>
          <p:nvPr/>
        </p:nvSpPr>
        <p:spPr bwMode="blackWhite">
          <a:xfrm>
            <a:off x="10590212" y="1905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9" name="Oval 144"/>
          <p:cNvSpPr>
            <a:spLocks noChangeArrowheads="1"/>
          </p:cNvSpPr>
          <p:nvPr/>
        </p:nvSpPr>
        <p:spPr bwMode="blackWhite">
          <a:xfrm>
            <a:off x="10666412" y="518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a:t>
            </a:r>
            <a:r>
              <a:rPr kumimoji="0" lang="en-US" sz="3600" b="1" i="0" u="none" strike="noStrike" kern="1200" cap="none" spc="0" normalizeH="0" noProof="0" dirty="0" smtClean="0">
                <a:ln>
                  <a:noFill/>
                </a:ln>
                <a:effectLst/>
                <a:uLnTx/>
                <a:uFillTx/>
                <a:latin typeface="+mj-lt"/>
                <a:ea typeface="+mj-ea"/>
                <a:cs typeface="+mj-cs"/>
              </a:rPr>
              <a:t> a Copy of an Existing Theme</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6" name="Picture 5" descr="Snap18.gif"/>
          <p:cNvPicPr>
            <a:picLocks noChangeAspect="1"/>
          </p:cNvPicPr>
          <p:nvPr/>
        </p:nvPicPr>
        <p:blipFill>
          <a:blip r:embed="rId3" cstate="print"/>
          <a:stretch>
            <a:fillRect/>
          </a:stretch>
        </p:blipFill>
        <p:spPr>
          <a:xfrm>
            <a:off x="1674812" y="1143000"/>
            <a:ext cx="1569720" cy="2278380"/>
          </a:xfrm>
          <a:prstGeom prst="rect">
            <a:avLst/>
          </a:prstGeom>
          <a:ln>
            <a:solidFill>
              <a:schemeClr val="tx1"/>
            </a:solidFill>
          </a:ln>
        </p:spPr>
      </p:pic>
      <p:sp>
        <p:nvSpPr>
          <p:cNvPr id="10" name="Oval 144"/>
          <p:cNvSpPr>
            <a:spLocks noChangeArrowheads="1"/>
          </p:cNvSpPr>
          <p:nvPr/>
        </p:nvSpPr>
        <p:spPr bwMode="blackWhite">
          <a:xfrm>
            <a:off x="3046412" y="129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pic>
        <p:nvPicPr>
          <p:cNvPr id="13" name="Picture 12" descr="Snap33.gif"/>
          <p:cNvPicPr>
            <a:picLocks noChangeAspect="1"/>
          </p:cNvPicPr>
          <p:nvPr/>
        </p:nvPicPr>
        <p:blipFill>
          <a:blip r:embed="rId4" cstate="print"/>
          <a:stretch>
            <a:fillRect/>
          </a:stretch>
        </p:blipFill>
        <p:spPr>
          <a:xfrm>
            <a:off x="4418014" y="1143004"/>
            <a:ext cx="5294376" cy="2235708"/>
          </a:xfrm>
          <a:prstGeom prst="rect">
            <a:avLst/>
          </a:prstGeom>
          <a:ln>
            <a:solidFill>
              <a:schemeClr val="tx1"/>
            </a:solidFill>
          </a:ln>
        </p:spPr>
      </p:pic>
      <p:pic>
        <p:nvPicPr>
          <p:cNvPr id="14" name="Picture 13" descr="Snap34.gif"/>
          <p:cNvPicPr>
            <a:picLocks noChangeAspect="1"/>
          </p:cNvPicPr>
          <p:nvPr/>
        </p:nvPicPr>
        <p:blipFill>
          <a:blip r:embed="rId5" cstate="print"/>
          <a:stretch>
            <a:fillRect/>
          </a:stretch>
        </p:blipFill>
        <p:spPr>
          <a:xfrm>
            <a:off x="4418012" y="3581400"/>
            <a:ext cx="5362956" cy="2564892"/>
          </a:xfrm>
          <a:prstGeom prst="rect">
            <a:avLst/>
          </a:prstGeom>
          <a:ln>
            <a:solidFill>
              <a:schemeClr val="tx1"/>
            </a:solidFill>
          </a:ln>
        </p:spPr>
      </p:pic>
      <p:sp>
        <p:nvSpPr>
          <p:cNvPr id="15" name="Oval 144"/>
          <p:cNvSpPr>
            <a:spLocks noChangeArrowheads="1"/>
          </p:cNvSpPr>
          <p:nvPr/>
        </p:nvSpPr>
        <p:spPr bwMode="blackWhite">
          <a:xfrm>
            <a:off x="9523412" y="2209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6" name="Oval 144"/>
          <p:cNvSpPr>
            <a:spLocks noChangeArrowheads="1"/>
          </p:cNvSpPr>
          <p:nvPr/>
        </p:nvSpPr>
        <p:spPr bwMode="blackWhite">
          <a:xfrm>
            <a:off x="9599612" y="4343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Switching</a:t>
            </a:r>
            <a:r>
              <a:rPr kumimoji="0" lang="en-US" sz="3600" b="1" i="0" u="none" strike="noStrike" kern="1200" cap="none" spc="0" normalizeH="0" noProof="0" dirty="0" smtClean="0">
                <a:ln>
                  <a:noFill/>
                </a:ln>
                <a:effectLst/>
                <a:uLnTx/>
                <a:uFillTx/>
                <a:latin typeface="+mj-lt"/>
                <a:ea typeface="+mj-ea"/>
                <a:cs typeface="+mj-cs"/>
              </a:rPr>
              <a:t> an Active Theme</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6" name="Picture 5" descr="Snap26.gif"/>
          <p:cNvPicPr>
            <a:picLocks noChangeAspect="1"/>
          </p:cNvPicPr>
          <p:nvPr/>
        </p:nvPicPr>
        <p:blipFill>
          <a:blip r:embed="rId3" cstate="print"/>
          <a:stretch>
            <a:fillRect/>
          </a:stretch>
        </p:blipFill>
        <p:spPr>
          <a:xfrm>
            <a:off x="836612" y="1143000"/>
            <a:ext cx="3538728" cy="1556766"/>
          </a:xfrm>
          <a:prstGeom prst="rect">
            <a:avLst/>
          </a:prstGeom>
          <a:ln>
            <a:solidFill>
              <a:schemeClr val="tx1"/>
            </a:solidFill>
          </a:ln>
        </p:spPr>
      </p:pic>
      <p:pic>
        <p:nvPicPr>
          <p:cNvPr id="7" name="Picture 6" descr="Snap27.gif"/>
          <p:cNvPicPr>
            <a:picLocks noChangeAspect="1"/>
          </p:cNvPicPr>
          <p:nvPr/>
        </p:nvPicPr>
        <p:blipFill>
          <a:blip r:embed="rId4" cstate="print"/>
          <a:stretch>
            <a:fillRect/>
          </a:stretch>
        </p:blipFill>
        <p:spPr>
          <a:xfrm>
            <a:off x="4646612" y="1143000"/>
            <a:ext cx="5362956" cy="4498848"/>
          </a:xfrm>
          <a:prstGeom prst="rect">
            <a:avLst/>
          </a:prstGeom>
          <a:ln>
            <a:solidFill>
              <a:schemeClr val="tx1"/>
            </a:solidFill>
          </a:ln>
        </p:spPr>
      </p:pic>
      <p:pic>
        <p:nvPicPr>
          <p:cNvPr id="9" name="Picture 8" descr="Snap29.gif"/>
          <p:cNvPicPr>
            <a:picLocks noChangeAspect="1"/>
          </p:cNvPicPr>
          <p:nvPr/>
        </p:nvPicPr>
        <p:blipFill>
          <a:blip r:embed="rId5" cstate="print"/>
          <a:stretch>
            <a:fillRect/>
          </a:stretch>
        </p:blipFill>
        <p:spPr>
          <a:xfrm>
            <a:off x="5408612" y="4876800"/>
            <a:ext cx="5493258" cy="1419606"/>
          </a:xfrm>
          <a:prstGeom prst="rect">
            <a:avLst/>
          </a:prstGeom>
          <a:ln>
            <a:solidFill>
              <a:schemeClr val="tx1"/>
            </a:solidFill>
          </a:ln>
        </p:spPr>
      </p:pic>
      <p:sp>
        <p:nvSpPr>
          <p:cNvPr id="10" name="Oval 144"/>
          <p:cNvSpPr>
            <a:spLocks noChangeArrowheads="1"/>
          </p:cNvSpPr>
          <p:nvPr/>
        </p:nvSpPr>
        <p:spPr bwMode="blackWhite">
          <a:xfrm>
            <a:off x="98282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1" name="Oval 144"/>
          <p:cNvSpPr>
            <a:spLocks noChangeArrowheads="1"/>
          </p:cNvSpPr>
          <p:nvPr/>
        </p:nvSpPr>
        <p:spPr bwMode="blackWhite">
          <a:xfrm>
            <a:off x="3351212" y="2590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2" name="Oval 144"/>
          <p:cNvSpPr>
            <a:spLocks noChangeArrowheads="1"/>
          </p:cNvSpPr>
          <p:nvPr/>
        </p:nvSpPr>
        <p:spPr bwMode="blackWhite">
          <a:xfrm>
            <a:off x="10742612" y="495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8952</TotalTime>
  <Words>4452</Words>
  <Application>Microsoft Office PowerPoint</Application>
  <PresentationFormat>Custom</PresentationFormat>
  <Paragraphs>307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Oracle_16x9_2014_521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Hands-On Lab</vt:lpstr>
      <vt:lpstr>Slide 25</vt:lpstr>
      <vt:lpstr>Slide 26</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666</cp:revision>
  <dcterms:created xsi:type="dcterms:W3CDTF">2014-06-19T18:11:18Z</dcterms:created>
  <dcterms:modified xsi:type="dcterms:W3CDTF">2017-06-21T17:28:29Z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