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4" r:id="rId2"/>
    <p:sldId id="598" r:id="rId3"/>
    <p:sldId id="728" r:id="rId4"/>
    <p:sldId id="735" r:id="rId5"/>
    <p:sldId id="736" r:id="rId6"/>
    <p:sldId id="744" r:id="rId7"/>
    <p:sldId id="737" r:id="rId8"/>
    <p:sldId id="745" r:id="rId9"/>
    <p:sldId id="746" r:id="rId10"/>
    <p:sldId id="747" r:id="rId11"/>
    <p:sldId id="754" r:id="rId12"/>
    <p:sldId id="755" r:id="rId13"/>
    <p:sldId id="738" r:id="rId14"/>
    <p:sldId id="748" r:id="rId15"/>
    <p:sldId id="749" r:id="rId16"/>
    <p:sldId id="750" r:id="rId17"/>
    <p:sldId id="739" r:id="rId18"/>
    <p:sldId id="740" r:id="rId19"/>
    <p:sldId id="751" r:id="rId20"/>
    <p:sldId id="752" r:id="rId21"/>
    <p:sldId id="729" r:id="rId22"/>
    <p:sldId id="557" r:id="rId23"/>
    <p:sldId id="753" r:id="rId24"/>
    <p:sldId id="288" r:id="rId25"/>
    <p:sldId id="289" r:id="rId26"/>
  </p:sldIdLst>
  <p:sldSz cx="12188825"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7" pos="3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7F7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78261" autoAdjust="0"/>
  </p:normalViewPr>
  <p:slideViewPr>
    <p:cSldViewPr>
      <p:cViewPr>
        <p:scale>
          <a:sx n="70" d="100"/>
          <a:sy n="70" d="100"/>
        </p:scale>
        <p:origin x="-1080" y="-5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p14="http://schemas.microsoft.com/office/powerpoint/2010/main" xmlns=""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p14="http://schemas.microsoft.com/office/powerpoint/2010/main" xmlns=""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lvl="0" indent="-228600">
              <a:buFontTx/>
              <a:buNone/>
            </a:pPr>
            <a:r>
              <a:rPr lang="en-US" sz="1100" b="0" i="0" kern="1200" dirty="0" smtClean="0">
                <a:solidFill>
                  <a:schemeClr val="tx1"/>
                </a:solidFill>
                <a:latin typeface="+mn-lt"/>
                <a:ea typeface="+mn-ea"/>
                <a:cs typeface="+mn-cs"/>
              </a:rPr>
              <a:t>Once you create a list and list entries, the next step is to add it to a page by creating a region and specifying the region type as List. </a:t>
            </a:r>
            <a:r>
              <a:rPr lang="en-US" dirty="0" smtClean="0"/>
              <a:t>You can either create </a:t>
            </a:r>
          </a:p>
          <a:p>
            <a:pPr marL="228600" lvl="0" indent="-228600">
              <a:buFontTx/>
              <a:buNone/>
            </a:pPr>
            <a:r>
              <a:rPr lang="en-US" dirty="0" smtClean="0"/>
              <a:t>separate list regions on individual pages or you can create a list region in global page so that it appears on all the pages. You can even specify the pages</a:t>
            </a:r>
          </a:p>
          <a:p>
            <a:pPr marL="228600" marR="0" lvl="0" indent="-228600" algn="l" defTabSz="914400" rtl="0" eaLnBrk="1" fontAlgn="auto" latinLnBrk="0" hangingPunct="1">
              <a:lnSpc>
                <a:spcPct val="100000"/>
              </a:lnSpc>
              <a:spcBef>
                <a:spcPts val="600"/>
              </a:spcBef>
              <a:spcAft>
                <a:spcPts val="0"/>
              </a:spcAft>
              <a:buClrTx/>
              <a:buSzTx/>
              <a:buFontTx/>
              <a:buNone/>
              <a:tabLst/>
              <a:defRPr/>
            </a:pPr>
            <a:r>
              <a:rPr lang="en-US" dirty="0" smtClean="0"/>
              <a:t>that should reflect the list region. </a:t>
            </a:r>
            <a:endParaRPr lang="en-US" sz="1100" b="0" i="0" kern="1200" dirty="0" smtClean="0">
              <a:solidFill>
                <a:schemeClr val="tx1"/>
              </a:solidFill>
              <a:latin typeface="+mn-lt"/>
              <a:ea typeface="+mn-ea"/>
              <a:cs typeface="+mn-cs"/>
            </a:endParaRPr>
          </a:p>
          <a:p>
            <a:pPr marL="228600" lvl="0" indent="-228600">
              <a:buFontTx/>
              <a:buNone/>
            </a:pPr>
            <a:r>
              <a:rPr lang="en-US" sz="1100" b="0" i="0" kern="1200" dirty="0" smtClean="0">
                <a:solidFill>
                  <a:schemeClr val="tx1"/>
                </a:solidFill>
                <a:latin typeface="+mn-lt"/>
                <a:ea typeface="+mn-ea"/>
                <a:cs typeface="+mn-cs"/>
              </a:rPr>
              <a:t>To add</a:t>
            </a:r>
            <a:r>
              <a:rPr lang="en-US" sz="1100" b="0" i="0" kern="1200" baseline="0" dirty="0" smtClean="0">
                <a:solidFill>
                  <a:schemeClr val="tx1"/>
                </a:solidFill>
                <a:latin typeface="+mn-lt"/>
                <a:ea typeface="+mn-ea"/>
                <a:cs typeface="+mn-cs"/>
              </a:rPr>
              <a:t> a list to a page, navigate to its page definition and perform the following steps:</a:t>
            </a:r>
            <a:endParaRPr lang="en-US" dirty="0" smtClean="0"/>
          </a:p>
          <a:p>
            <a:pPr lvl="2">
              <a:buAutoNum type="arabicPeriod"/>
            </a:pPr>
            <a:r>
              <a:rPr lang="en-US" dirty="0" smtClean="0"/>
              <a:t> In Page Designer,</a:t>
            </a:r>
            <a:r>
              <a:rPr lang="en-US" baseline="0" dirty="0" smtClean="0"/>
              <a:t> u</a:t>
            </a:r>
            <a:r>
              <a:rPr lang="en-US" dirty="0" smtClean="0"/>
              <a:t>nder Rendering, right-click Regions and click Create Region.</a:t>
            </a:r>
          </a:p>
          <a:p>
            <a:pPr lvl="2">
              <a:buAutoNum type="arabicPeriod"/>
            </a:pPr>
            <a:r>
              <a:rPr lang="en-US" dirty="0" smtClean="0"/>
              <a:t>In the Property Editor of this region, select the Type as List and select the list from the List drop-down list.  You see the list in the List region property editor only if the application already has a list.  Optionally, specify any conditions for the display of the region. Click Save. The list region is created on the page.</a:t>
            </a:r>
          </a:p>
          <a:p>
            <a:pPr lvl="0">
              <a:buFontTx/>
              <a:buNone/>
            </a:pPr>
            <a:r>
              <a:rPr lang="en-US" dirty="0" smtClean="0"/>
              <a:t>To specify all those pages on which the list region should be displayed, expand Server-side Condition in the </a:t>
            </a:r>
            <a:r>
              <a:rPr lang="en-US" baseline="0" dirty="0" smtClean="0"/>
              <a:t>list region’s </a:t>
            </a:r>
            <a:r>
              <a:rPr lang="en-US" dirty="0" smtClean="0"/>
              <a:t>Property Editor. Select “Current Page is in comma delimited list” and then select all the pages in which you want this list region to be appeared.</a:t>
            </a:r>
            <a:br>
              <a:rPr lang="en-US" dirty="0" smtClean="0"/>
            </a:br>
            <a:endParaRPr lang="en-US" dirty="0" smtClean="0"/>
          </a:p>
          <a:p>
            <a:pPr marL="228600" lvl="0" indent="-228600">
              <a:buFontTx/>
              <a:buNone/>
            </a:pPr>
            <a:endParaRPr lang="en-US" sz="1100" b="0" i="0" kern="1200" baseline="0" dirty="0" smtClean="0">
              <a:solidFill>
                <a:schemeClr val="tx1"/>
              </a:solidFill>
              <a:latin typeface="+mn-lt"/>
              <a:ea typeface="+mn-ea"/>
              <a:cs typeface="+mn-cs"/>
            </a:endParaRPr>
          </a:p>
          <a:p>
            <a:pPr marL="228600" lvl="0" indent="-228600">
              <a:buFontTx/>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Older themes provide navigation support through the creation of tabs. Newer themes, such as </a:t>
            </a:r>
            <a:r>
              <a:rPr lang="en-US" sz="1100" b="0" i="1" kern="1200" dirty="0" smtClean="0">
                <a:solidFill>
                  <a:schemeClr val="tx1"/>
                </a:solidFill>
                <a:latin typeface="+mn-lt"/>
                <a:ea typeface="+mn-ea"/>
                <a:cs typeface="+mn-cs"/>
              </a:rPr>
              <a:t>Universal Theme - 42</a:t>
            </a:r>
            <a:r>
              <a:rPr lang="en-US" sz="1100" b="0" i="0" kern="1200" dirty="0" smtClean="0">
                <a:solidFill>
                  <a:schemeClr val="tx1"/>
                </a:solidFill>
                <a:latin typeface="+mn-lt"/>
                <a:ea typeface="+mn-ea"/>
                <a:cs typeface="+mn-cs"/>
              </a:rPr>
              <a:t>, provide navigation support through the creation of navigation menus. If the theme you are using supports navigation menus, you can create navigation menus automatically when running the Create Application Wizard. The Sample Database Application includes a navigation menu</a:t>
            </a:r>
            <a:r>
              <a:rPr lang="en-US" sz="1100" b="0" i="0" kern="1200" baseline="0" dirty="0" smtClean="0">
                <a:solidFill>
                  <a:schemeClr val="tx1"/>
                </a:solidFill>
                <a:latin typeface="+mn-lt"/>
                <a:ea typeface="+mn-ea"/>
                <a:cs typeface="+mn-cs"/>
              </a:rPr>
              <a:t> that displays in a sidebar.</a:t>
            </a:r>
            <a:endParaRPr lang="en-US" sz="1100" b="0" i="0" kern="1200" dirty="0" smtClean="0">
              <a:solidFill>
                <a:schemeClr val="tx1"/>
              </a:solidFill>
              <a:latin typeface="+mn-lt"/>
              <a:ea typeface="+mn-ea"/>
              <a:cs typeface="+mn-cs"/>
            </a:endParaRPr>
          </a:p>
          <a:p>
            <a:r>
              <a:rPr lang="en-US" sz="1100" b="0" i="0" kern="1200" dirty="0" smtClean="0">
                <a:solidFill>
                  <a:schemeClr val="tx1"/>
                </a:solidFill>
                <a:latin typeface="+mn-lt"/>
                <a:ea typeface="+mn-ea"/>
                <a:cs typeface="+mn-cs"/>
              </a:rPr>
              <a:t>Navigation menus support the creation of hierarchical sub-menus. You can render a navigation menus either at the top of the page as tabs or as a side bar (as shown in the previous example). Navigation menus displaying as a side bar are responsive. Based on the available space, the navigation bar displays a full menu or collapses to a narrow icon bar. Side navigation menus are controlled by the theme and user interface level.</a:t>
            </a:r>
          </a:p>
          <a:p>
            <a:r>
              <a:rPr lang="en-US" baseline="0" dirty="0" smtClean="0"/>
              <a:t>The slide shows steps to access Navigation Menu in your application:</a:t>
            </a:r>
          </a:p>
          <a:p>
            <a:pPr marL="457200" lvl="1" indent="-228600">
              <a:buFont typeface="+mj-lt"/>
              <a:buAutoNum type="arabicPeriod"/>
            </a:pPr>
            <a:r>
              <a:rPr lang="en-US" baseline="0" dirty="0" smtClean="0"/>
              <a:t>Navigate to the application home page.</a:t>
            </a:r>
          </a:p>
          <a:p>
            <a:pPr marL="457200" lvl="1" indent="-228600">
              <a:buFont typeface="+mj-lt"/>
              <a:buAutoNum type="arabicPeriod"/>
            </a:pPr>
            <a:r>
              <a:rPr lang="en-US" baseline="0" dirty="0" smtClean="0"/>
              <a:t>Click Shared Components icon on the application’s home page</a:t>
            </a:r>
          </a:p>
          <a:p>
            <a:pPr marL="457200" lvl="1" indent="-228600">
              <a:buFont typeface="+mj-lt"/>
              <a:buAutoNum type="arabicPeriod"/>
            </a:pPr>
            <a:r>
              <a:rPr lang="en-US" baseline="0" dirty="0" smtClean="0"/>
              <a:t>Locate Navigation and click Navigation Menu.</a:t>
            </a:r>
          </a:p>
          <a:p>
            <a:r>
              <a:rPr lang="en-US" b="1" baseline="0" dirty="0" smtClean="0"/>
              <a:t>Note</a:t>
            </a:r>
            <a:r>
              <a:rPr lang="en-US" baseline="0" dirty="0" smtClean="0"/>
              <a:t>: </a:t>
            </a:r>
            <a:r>
              <a:rPr lang="en-US" sz="1100" b="0" i="0" kern="1200" dirty="0" smtClean="0">
                <a:solidFill>
                  <a:schemeClr val="tx1"/>
                </a:solidFill>
                <a:latin typeface="+mn-lt"/>
                <a:ea typeface="+mn-ea"/>
                <a:cs typeface="+mn-cs"/>
              </a:rPr>
              <a:t>Developers can switch from a theme using tabs to a theme using navigation menus if the existing application uses one level of tabs. If an existing application uses two levels of tabs, you must convert it to one level before changing the theme</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The slide shows steps to create a navigation menu entry.</a:t>
            </a:r>
          </a:p>
          <a:p>
            <a:pPr marL="457200" lvl="1" indent="-228600">
              <a:buFont typeface="+mj-lt"/>
              <a:buAutoNum type="arabicPeriod"/>
            </a:pPr>
            <a:r>
              <a:rPr lang="en-US" baseline="0" dirty="0" smtClean="0"/>
              <a:t>Click Shared Components icon on the application’s home page. Locate Navigation and click Navigation Menu. Now, select a navigation menu. For example, in the slide, select Application Navigation.</a:t>
            </a:r>
          </a:p>
          <a:p>
            <a:pPr marL="457200" lvl="1" indent="-228600">
              <a:buFont typeface="+mj-lt"/>
              <a:buAutoNum type="arabicPeriod"/>
            </a:pPr>
            <a:r>
              <a:rPr lang="en-US" baseline="0" dirty="0" smtClean="0"/>
              <a:t>Click Create Entry.</a:t>
            </a:r>
          </a:p>
          <a:p>
            <a:pPr marL="457200" lvl="1" indent="-228600">
              <a:buFont typeface="+mj-lt"/>
              <a:buAutoNum type="arabicPeriod"/>
            </a:pPr>
            <a:r>
              <a:rPr lang="en-US" baseline="0" dirty="0" smtClean="0"/>
              <a:t>Enter details such as Parent List Entry, List Entry Label, Target Type, and Target Page. Then, click Create List Entry</a:t>
            </a:r>
          </a:p>
          <a:p>
            <a:pPr marL="457200" lvl="1" indent="-228600">
              <a:buFont typeface="+mj-lt"/>
              <a:buAutoNum type="arabicPeriod"/>
            </a:pPr>
            <a:endParaRPr lang="en-US" baseline="0" dirty="0" smtClean="0"/>
          </a:p>
          <a:p>
            <a:pPr marL="457200" lvl="1" indent="-228600">
              <a:buFont typeface="+mj-lt"/>
              <a:buAutoNum type="arabicPeriod"/>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A breadcrumb is a hierarchical list of links that indicates where the user is within the application from a hierarchical perspective. Users can click a specific breadcrumb link to instantly view the page. You use breadcrumbs as a second level of navigation at the top of each page, complementing other user interface elements such as tabs and lists.</a:t>
            </a:r>
          </a:p>
          <a:p>
            <a:r>
              <a:rPr lang="en-US" sz="1100" b="0" i="0" kern="1200" dirty="0" smtClean="0">
                <a:solidFill>
                  <a:schemeClr val="tx1"/>
                </a:solidFill>
                <a:latin typeface="+mn-lt"/>
                <a:ea typeface="+mn-ea"/>
                <a:cs typeface="+mn-cs"/>
              </a:rPr>
              <a:t>Breadcrumbs can be displayed on a page by adding a breadcrumb region using the create region wizard. </a:t>
            </a:r>
            <a:r>
              <a:rPr lang="en-US" dirty="0" smtClean="0"/>
              <a:t>You can define a Breadcrumb region in global page so that it appears on all pages or on each page individually. You can also define conditions to exclude the breadcrumb region from specific pages where they are not to be displayed.</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t>By default, each application contains one breadcrumb. The breadcrumb contains multiple breadcrumb entries. To view the breadcrumb for an application, perform the following steps:</a:t>
            </a:r>
          </a:p>
          <a:p>
            <a:pPr marL="514350" lvl="2" indent="-228600">
              <a:buFont typeface="Times New Roman" pitchFamily="18" charset="0"/>
              <a:buAutoNum type="arabicPeriod"/>
            </a:pPr>
            <a:r>
              <a:rPr lang="en-US" dirty="0" smtClean="0"/>
              <a:t>Navigate to your application home page. Then, click Shared Components.</a:t>
            </a:r>
          </a:p>
          <a:p>
            <a:pPr marL="514350" lvl="2" indent="-228600">
              <a:buFont typeface="Times New Roman" pitchFamily="18" charset="0"/>
              <a:buAutoNum type="arabicPeriod"/>
            </a:pPr>
            <a:r>
              <a:rPr lang="en-US" dirty="0" smtClean="0"/>
              <a:t>On the Shared Components page, under Navigation, click the Breadcrumbs link.</a:t>
            </a:r>
          </a:p>
          <a:p>
            <a:pPr marL="514350" lvl="2" indent="-228600">
              <a:buFont typeface="Times New Roman" pitchFamily="18" charset="0"/>
              <a:buAutoNum type="arabicPeriod"/>
            </a:pPr>
            <a:r>
              <a:rPr lang="en-US" dirty="0" smtClean="0"/>
              <a:t>On the Breadcrumbs page, the existing breadcrumb is listed. Click the icon to view the breadcrumb entries for the breadcrumb. To create a new breadcrumb, click Create Breadcrumb. The Breadcrumb Entry page appears where you can define the page details for which a Breadcrumb entry is required. You can even create a breadcrumb entry for a page while creating a page using the Create Page Wizard.</a:t>
            </a:r>
          </a:p>
          <a:p>
            <a:endParaRPr lang="en-US" sz="11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t>By default, each application contains one breadcrumb. The breadcrumb contains multiple breadcrumb entries. To view the breadcrumb for an application, perform the following steps:</a:t>
            </a:r>
          </a:p>
          <a:p>
            <a:pPr marL="514350" lvl="2" indent="-228600">
              <a:buFont typeface="Times New Roman" pitchFamily="18" charset="0"/>
              <a:buAutoNum type="arabicPeriod"/>
            </a:pPr>
            <a:r>
              <a:rPr lang="en-US" dirty="0" smtClean="0"/>
              <a:t>Select a breadcrumb to which to add entries. </a:t>
            </a:r>
          </a:p>
          <a:p>
            <a:pPr marL="514350" lvl="2" indent="-228600">
              <a:buFont typeface="Times New Roman" pitchFamily="18" charset="0"/>
              <a:buAutoNum type="arabicPeriod"/>
            </a:pPr>
            <a:r>
              <a:rPr lang="en-US" dirty="0" smtClean="0"/>
              <a:t>Click Create Breadcrumb Entry.</a:t>
            </a:r>
          </a:p>
          <a:p>
            <a:pPr marL="514350" lvl="2" indent="-228600">
              <a:buFont typeface="Times New Roman" pitchFamily="18" charset="0"/>
              <a:buAutoNum type="arabicPeriod"/>
            </a:pPr>
            <a:r>
              <a:rPr lang="en-US" dirty="0" smtClean="0"/>
              <a:t>Under Breadcrumb, select the page where this breadcrumb entry displays. </a:t>
            </a:r>
            <a:r>
              <a:rPr lang="en-US" baseline="0" dirty="0" smtClean="0"/>
              <a:t> Under Entry, enter the short name for the breadcrumb entry. </a:t>
            </a:r>
            <a:r>
              <a:rPr lang="en-US" dirty="0" smtClean="0"/>
              <a:t>In the Target section, specify the page that should appear when the entry is clicked. Click Create Breadcrumb Entry. </a:t>
            </a:r>
            <a:r>
              <a:rPr lang="en-US" sz="900" b="0" i="0" kern="1200" dirty="0" smtClean="0">
                <a:solidFill>
                  <a:schemeClr val="tx1"/>
                </a:solidFill>
                <a:latin typeface="+mn-lt"/>
                <a:ea typeface="+mn-ea"/>
                <a:cs typeface="+mn-cs"/>
              </a:rPr>
              <a:t>Repeat these procedures for each breadcrumb entry you create.</a:t>
            </a:r>
            <a:endParaRPr lang="en-US" dirty="0" smtClean="0"/>
          </a:p>
          <a:p>
            <a:pPr lvl="0">
              <a:buFontTx/>
              <a:buNone/>
            </a:pPr>
            <a:r>
              <a:rPr lang="en-US" b="1" dirty="0" smtClean="0"/>
              <a:t>Note</a:t>
            </a:r>
            <a:r>
              <a:rPr lang="en-US" dirty="0" smtClean="0"/>
              <a:t>: There is an option to synchronize the corresponding Page Name and Title with the Breadcrumb Short Name. To do this, check the Page Name and Title checkbox and Apply Changes.</a:t>
            </a:r>
            <a:endParaRPr lang="en-US" sz="11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r>
              <a:rPr lang="en-US" dirty="0" smtClean="0"/>
              <a:t>The slide shows creating a breadcrumb region on global</a:t>
            </a:r>
            <a:r>
              <a:rPr lang="en-US" baseline="0" dirty="0" smtClean="0"/>
              <a:t> page. By creating a breadcrumb region on global page, the breadcrumb appears on all pages in the application. </a:t>
            </a:r>
            <a:r>
              <a:rPr lang="en-US" dirty="0" smtClean="0"/>
              <a:t>You can either create separate breadcrumb regions on individual pages or you can create the breadcrumb region in global page. The breadcrumb appears on the page when the application is run only if a breadcrumb was created for that page from Shared Components.</a:t>
            </a:r>
            <a:r>
              <a:rPr lang="en-US" i="1" dirty="0" smtClean="0"/>
              <a:t> </a:t>
            </a:r>
            <a:r>
              <a:rPr lang="en-US" i="0" dirty="0" smtClean="0"/>
              <a:t>Note</a:t>
            </a:r>
            <a:r>
              <a:rPr lang="en-US" i="0" baseline="0" dirty="0" smtClean="0"/>
              <a:t> that</a:t>
            </a:r>
            <a:r>
              <a:rPr lang="en-US" i="0" dirty="0" smtClean="0"/>
              <a:t> you </a:t>
            </a:r>
            <a:r>
              <a:rPr lang="en-US" dirty="0" smtClean="0"/>
              <a:t>can even specify the pages in your application that should display the breadcrumb. </a:t>
            </a:r>
          </a:p>
          <a:p>
            <a:pPr lvl="0"/>
            <a:r>
              <a:rPr lang="en-US" dirty="0" smtClean="0"/>
              <a:t>To add</a:t>
            </a:r>
            <a:r>
              <a:rPr lang="en-US" baseline="0" dirty="0" smtClean="0"/>
              <a:t> a breadcrumb region in a page, perform the following steps:</a:t>
            </a:r>
          </a:p>
          <a:p>
            <a:pPr marL="457200" lvl="1" indent="-228600">
              <a:buFont typeface="+mj-lt"/>
              <a:buAutoNum type="arabicPeriod"/>
            </a:pPr>
            <a:r>
              <a:rPr lang="en-US" baseline="0" dirty="0" smtClean="0"/>
              <a:t>Navigate to the page definition of your page, for example, global page.</a:t>
            </a:r>
          </a:p>
          <a:p>
            <a:pPr marL="457200" lvl="1" indent="-228600">
              <a:buFont typeface="+mj-lt"/>
              <a:buAutoNum type="arabicPeriod"/>
            </a:pPr>
            <a:r>
              <a:rPr lang="en-US" baseline="0" dirty="0" smtClean="0"/>
              <a:t>Right-click Regions and select Create Region.</a:t>
            </a:r>
          </a:p>
          <a:p>
            <a:pPr marL="457200" lvl="1" indent="-228600">
              <a:buFont typeface="+mj-lt"/>
              <a:buAutoNum type="arabicPeriod"/>
            </a:pPr>
            <a:r>
              <a:rPr lang="en-US" baseline="0" dirty="0" smtClean="0"/>
              <a:t>In the Property Editor, specify a title, and select Breadcrumb for Type. </a:t>
            </a:r>
            <a:r>
              <a:rPr lang="en-US" dirty="0" smtClean="0"/>
              <a:t>Update other properties such as Position on the page and so on. The breadcrumb region is now created.</a:t>
            </a:r>
          </a:p>
          <a:p>
            <a:pPr marL="457200" lvl="1" indent="-228600">
              <a:buFont typeface="+mj-lt"/>
              <a:buAutoNum type="arabicPeriod"/>
            </a:pPr>
            <a:r>
              <a:rPr lang="en-US" dirty="0" smtClean="0"/>
              <a:t>To specify the pages on which the breadcrumb region should be displayed, select the breadcrumb region node and expand Server-side Condition in the Property Editor. Select “Current Page is in comma delimited list” and select the pages in which you want this breadcrumb region to be appeared. Now, ff you run the application, you should see the breadcrumb region on the pages that you specified. </a:t>
            </a:r>
          </a:p>
          <a:p>
            <a:pPr marL="228600" lvl="0" indent="-228600">
              <a:buFontTx/>
              <a:buNone/>
            </a:pPr>
            <a:r>
              <a:rPr lang="en-US" sz="1100" b="0" i="0" kern="1200" dirty="0" smtClean="0">
                <a:solidFill>
                  <a:schemeClr val="tx1"/>
                </a:solidFill>
                <a:latin typeface="+mn-lt"/>
                <a:ea typeface="+mn-ea"/>
                <a:cs typeface="+mn-cs"/>
              </a:rPr>
              <a:t>In the Page Designer,</a:t>
            </a:r>
            <a:r>
              <a:rPr lang="en-US" sz="1100" b="0" i="0" kern="1200" baseline="0" dirty="0" smtClean="0">
                <a:solidFill>
                  <a:schemeClr val="tx1"/>
                </a:solidFill>
                <a:latin typeface="+mn-lt"/>
                <a:ea typeface="+mn-ea"/>
                <a:cs typeface="+mn-cs"/>
              </a:rPr>
              <a:t> y</a:t>
            </a:r>
            <a:r>
              <a:rPr lang="en-US" sz="1100" b="0" i="0" kern="1200" dirty="0" smtClean="0">
                <a:solidFill>
                  <a:schemeClr val="tx1"/>
                </a:solidFill>
                <a:latin typeface="+mn-lt"/>
                <a:ea typeface="+mn-ea"/>
                <a:cs typeface="+mn-cs"/>
              </a:rPr>
              <a:t>ou can also select the Breadcrumb region from</a:t>
            </a:r>
            <a:r>
              <a:rPr lang="en-US" sz="1100" b="0" i="0" kern="1200" baseline="0" dirty="0" smtClean="0">
                <a:solidFill>
                  <a:schemeClr val="tx1"/>
                </a:solidFill>
                <a:latin typeface="+mn-lt"/>
                <a:ea typeface="+mn-ea"/>
                <a:cs typeface="+mn-cs"/>
              </a:rPr>
              <a:t> the </a:t>
            </a:r>
            <a:r>
              <a:rPr lang="en-US" sz="1100" b="0" i="0" kern="1200" dirty="0" smtClean="0">
                <a:solidFill>
                  <a:schemeClr val="tx1"/>
                </a:solidFill>
                <a:latin typeface="+mn-lt"/>
                <a:ea typeface="+mn-ea"/>
                <a:cs typeface="+mn-cs"/>
              </a:rPr>
              <a:t>Gallery and drag it to the appropriate location in the Layout tab. Alternatively,</a:t>
            </a:r>
            <a:r>
              <a:rPr lang="en-US" sz="1100" b="0" i="0" kern="1200" baseline="0" dirty="0" smtClean="0">
                <a:solidFill>
                  <a:schemeClr val="tx1"/>
                </a:solidFill>
                <a:latin typeface="+mn-lt"/>
                <a:ea typeface="+mn-ea"/>
                <a:cs typeface="+mn-cs"/>
              </a:rPr>
              <a:t> i</a:t>
            </a:r>
            <a:r>
              <a:rPr lang="en-US" sz="1100" b="0" i="0" kern="1200" dirty="0" smtClean="0">
                <a:solidFill>
                  <a:schemeClr val="tx1"/>
                </a:solidFill>
                <a:latin typeface="+mn-lt"/>
                <a:ea typeface="+mn-ea"/>
                <a:cs typeface="+mn-cs"/>
              </a:rPr>
              <a:t>n</a:t>
            </a:r>
          </a:p>
          <a:p>
            <a:pPr marL="228600" lvl="0" indent="-228600">
              <a:buFontTx/>
              <a:buNone/>
            </a:pPr>
            <a:r>
              <a:rPr lang="en-US" sz="1100" b="0" i="0" kern="1200" dirty="0" smtClean="0">
                <a:solidFill>
                  <a:schemeClr val="tx1"/>
                </a:solidFill>
                <a:latin typeface="+mn-lt"/>
                <a:ea typeface="+mn-ea"/>
                <a:cs typeface="+mn-cs"/>
              </a:rPr>
              <a:t>The Gallery, click the Regions tab. Then, right-click Breadcrumb, select Add To, and select the appropriate location.</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Navigation bar entries offer an easy way to move users between pages in an application. </a:t>
            </a:r>
            <a:r>
              <a:rPr lang="en-US" sz="1100" b="0" i="0" kern="1200" baseline="0" dirty="0" smtClean="0">
                <a:solidFill>
                  <a:schemeClr val="tx1"/>
                </a:solidFill>
                <a:latin typeface="+mn-lt"/>
                <a:ea typeface="+mn-ea"/>
                <a:cs typeface="+mn-cs"/>
              </a:rPr>
              <a:t>A</a:t>
            </a:r>
            <a:r>
              <a:rPr lang="en-US" sz="1100" b="0" i="0" kern="1200" dirty="0" smtClean="0">
                <a:solidFill>
                  <a:schemeClr val="tx1"/>
                </a:solidFill>
                <a:latin typeface="+mn-lt"/>
                <a:ea typeface="+mn-ea"/>
                <a:cs typeface="+mn-cs"/>
              </a:rPr>
              <a:t> navigation entry enables you to display a link from an image or text. For example, y</a:t>
            </a:r>
            <a:r>
              <a:rPr lang="en-US" sz="1100" b="0" i="0" kern="1200" baseline="0" dirty="0" smtClean="0">
                <a:solidFill>
                  <a:schemeClr val="tx1"/>
                </a:solidFill>
                <a:latin typeface="+mn-lt"/>
                <a:ea typeface="+mn-ea"/>
                <a:cs typeface="+mn-cs"/>
              </a:rPr>
              <a:t>ou might want to add navigation bar entries for accessing the Help and Feedback pages in your application.</a:t>
            </a:r>
            <a:r>
              <a:rPr lang="en-US" sz="1100" b="0" i="0" kern="1200" dirty="0" smtClean="0">
                <a:solidFill>
                  <a:schemeClr val="tx1"/>
                </a:solidFill>
                <a:latin typeface="+mn-lt"/>
                <a:ea typeface="+mn-ea"/>
                <a:cs typeface="+mn-cs"/>
              </a:rPr>
              <a:t> A navigation bar entry can be an image, text, or an image with text beneath it. You must supply the images and text to use in the navigation bar entries.</a:t>
            </a:r>
          </a:p>
          <a:p>
            <a:r>
              <a:rPr lang="en-US" sz="1100" b="0" i="0" kern="1200" dirty="0" smtClean="0">
                <a:solidFill>
                  <a:schemeClr val="tx1"/>
                </a:solidFill>
                <a:latin typeface="+mn-lt"/>
                <a:ea typeface="+mn-ea"/>
                <a:cs typeface="+mn-cs"/>
              </a:rPr>
              <a:t>An application can have only one navigation bar. The associated page template determines the location of a navigation bar. Navigation bars are different from other shared components in that you do not need to reference them on a page-by-page basis. If your page template includes the </a:t>
            </a:r>
            <a:r>
              <a:rPr lang="en-US" dirty="0" smtClean="0"/>
              <a:t>#NAVIGATION_BAR#</a:t>
            </a:r>
            <a:r>
              <a:rPr lang="en-US" sz="1100" b="0" i="0" kern="1200" dirty="0" smtClean="0">
                <a:solidFill>
                  <a:schemeClr val="tx1"/>
                </a:solidFill>
                <a:latin typeface="+mn-lt"/>
                <a:ea typeface="+mn-ea"/>
                <a:cs typeface="+mn-cs"/>
              </a:rPr>
              <a:t> substitution string, the Application Express engine automatically includes any defined navigation bars when it renders the page.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t>To access the navigation bar and view the navigation bar entries in your application, perform the following steps:</a:t>
            </a:r>
          </a:p>
          <a:p>
            <a:pPr marL="457200" lvl="1" indent="-228600">
              <a:buFont typeface="+mj-lt"/>
              <a:buAutoNum type="arabicPeriod"/>
            </a:pPr>
            <a:r>
              <a:rPr lang="en-US" dirty="0" smtClean="0"/>
              <a:t>Navigate</a:t>
            </a:r>
            <a:r>
              <a:rPr lang="en-US" baseline="0" dirty="0" smtClean="0"/>
              <a:t> to your application home page and click Shared Components.</a:t>
            </a:r>
          </a:p>
          <a:p>
            <a:pPr marL="457200" lvl="1" indent="-228600">
              <a:buFont typeface="+mj-lt"/>
              <a:buAutoNum type="arabicPeriod"/>
            </a:pPr>
            <a:r>
              <a:rPr lang="en-US" baseline="0" dirty="0" smtClean="0"/>
              <a:t>Under Navigation, select Navigation Bar List. Select the navigation bar to view the navigation bar entries.</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t>The slide</a:t>
            </a:r>
            <a:r>
              <a:rPr lang="en-US" baseline="0" dirty="0" smtClean="0"/>
              <a:t> lists two steps to display a Help navigation bar entry on your application. First, you create a blank page. Then, navigate to Gallery, drag the Help Text region type and drop it in a desired location. In the property editor, specify the page title and save the changes.</a:t>
            </a:r>
          </a:p>
          <a:p>
            <a:pPr lvl="0">
              <a:buFontTx/>
              <a:buNone/>
            </a:pPr>
            <a:r>
              <a:rPr lang="en-US" baseline="0" dirty="0" smtClean="0"/>
              <a:t>Once the page is created, you then create a navigation bar entry for this page in the next slide.</a:t>
            </a:r>
          </a:p>
          <a:p>
            <a:pPr lvl="0">
              <a:buFontTx/>
              <a:buNone/>
            </a:pPr>
            <a:r>
              <a:rPr lang="en-US" baseline="0" dirty="0" smtClean="0"/>
              <a:t>In the slide example, you cannot run the Help page directly. For the help text to be displayed on any page, you should perform the following steps:</a:t>
            </a:r>
          </a:p>
          <a:p>
            <a:pPr marL="457200" lvl="1" indent="-228600">
              <a:buFont typeface="+mj-lt"/>
              <a:buAutoNum type="arabicPeriod"/>
            </a:pPr>
            <a:r>
              <a:rPr lang="en-US" baseline="0" dirty="0" smtClean="0"/>
              <a:t>Navigate to the corresponding page in page designer.</a:t>
            </a:r>
          </a:p>
          <a:p>
            <a:pPr marL="457200" lvl="1" indent="-228600">
              <a:buFont typeface="+mj-lt"/>
              <a:buAutoNum type="arabicPeriod"/>
            </a:pPr>
            <a:r>
              <a:rPr lang="en-US" baseline="0" dirty="0" smtClean="0"/>
              <a:t>In the property editor, navigate to Help. Enter the value for Help Text. Click Save.</a:t>
            </a:r>
          </a:p>
          <a:p>
            <a:pPr lvl="0">
              <a:buFontTx/>
              <a:buNone/>
            </a:pPr>
            <a:endParaRPr lang="en-US" baseline="0" dirty="0" smtClean="0"/>
          </a:p>
          <a:p>
            <a:pPr lvl="0">
              <a:buFontTx/>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p14="http://schemas.microsoft.com/office/powerpoint/2010/main" xmlns="" val="1747946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lvl="0">
              <a:buFontTx/>
              <a:buNone/>
            </a:pPr>
            <a:r>
              <a:rPr lang="en-US" dirty="0" smtClean="0"/>
              <a:t>After</a:t>
            </a:r>
            <a:r>
              <a:rPr lang="en-US" baseline="0" dirty="0" smtClean="0"/>
              <a:t> creating a Help page, perform the following s</a:t>
            </a:r>
            <a:r>
              <a:rPr lang="en-US" dirty="0" smtClean="0"/>
              <a:t>teps to create a navigation bar entry:</a:t>
            </a:r>
          </a:p>
          <a:p>
            <a:pPr marL="457200" lvl="1" indent="-228600">
              <a:buFont typeface="+mj-lt"/>
              <a:buAutoNum type="arabicPeriod"/>
            </a:pPr>
            <a:r>
              <a:rPr lang="en-US" dirty="0" smtClean="0"/>
              <a:t>Navigate to application home</a:t>
            </a:r>
            <a:r>
              <a:rPr lang="en-US" baseline="0" dirty="0" smtClean="0"/>
              <a:t> page and click Shared Components. </a:t>
            </a:r>
          </a:p>
          <a:p>
            <a:pPr marL="457200" lvl="1" indent="-228600">
              <a:buFont typeface="+mj-lt"/>
              <a:buAutoNum type="arabicPeriod"/>
            </a:pPr>
            <a:r>
              <a:rPr lang="en-US" baseline="0" dirty="0" smtClean="0"/>
              <a:t>Under Navigation, select Navigation Bar List.</a:t>
            </a:r>
          </a:p>
          <a:p>
            <a:pPr marL="457200" lvl="1" indent="-228600">
              <a:buFont typeface="+mj-lt"/>
              <a:buAutoNum type="arabicPeriod"/>
            </a:pPr>
            <a:r>
              <a:rPr lang="en-US" baseline="0" dirty="0" smtClean="0"/>
              <a:t>Now, click Desktop Navigation Bar and click Create Entry.</a:t>
            </a:r>
          </a:p>
          <a:p>
            <a:pPr marL="457200" lvl="1" indent="-228600">
              <a:buFont typeface="+mj-lt"/>
              <a:buAutoNum type="arabicPeriod"/>
            </a:pPr>
            <a:r>
              <a:rPr lang="en-US" baseline="0" dirty="0" smtClean="0"/>
              <a:t>Specify values for List Entry Label, Target type, and Page. In the slide, specify Page in the Application for Target Type, and select the Help page number for Page.</a:t>
            </a:r>
          </a:p>
          <a:p>
            <a:pPr marL="457200" lvl="1" indent="-228600">
              <a:buFont typeface="+mj-lt"/>
              <a:buAutoNum type="arabicPeriod"/>
            </a:pPr>
            <a:r>
              <a:rPr lang="en-US" baseline="0" dirty="0" smtClean="0"/>
              <a:t>For Request, enter  </a:t>
            </a:r>
            <a:r>
              <a:rPr lang="en-US" dirty="0" smtClean="0">
                <a:latin typeface="Courier New" pitchFamily="49" charset="0"/>
                <a:cs typeface="Courier New" pitchFamily="49" charset="0"/>
              </a:rPr>
              <a:t>&amp;APP_PAGE_ID</a:t>
            </a:r>
            <a:r>
              <a:rPr lang="en-US" dirty="0" smtClean="0"/>
              <a:t>.  And then click Create</a:t>
            </a:r>
            <a:r>
              <a:rPr lang="en-US" baseline="0" dirty="0" smtClean="0"/>
              <a:t> List Entry. Now, you can run the application and click Help in the navigation bar.</a:t>
            </a:r>
            <a:endParaRPr lang="en-US"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22</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p14="http://schemas.microsoft.com/office/powerpoint/2010/main" xmlns="" val="137101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p14="http://schemas.microsoft.com/office/powerpoint/2010/main" xmlns="" val="71336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p14="http://schemas.microsoft.com/office/powerpoint/2010/main" xmlns="" val="3991295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p14="http://schemas.microsoft.com/office/powerpoint/2010/main" xmlns="" val="1242756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In this lesson, you learn how to implement navigation in your application.</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Breadcrumbs, Lists, and navigation bar entries are examples of shared components. Shared components are common elements that can display or be applied on any page within an application. You can use the tools and wizards on the Shared Components page either at the application-level or on specific pages. The big advantage of shared components is that once you create them, you can add them to any page within your database application.</a:t>
            </a:r>
          </a:p>
          <a:p>
            <a:r>
              <a:rPr lang="en-US" baseline="0" dirty="0" smtClean="0"/>
              <a:t>To access the Shared Components page:</a:t>
            </a:r>
          </a:p>
          <a:p>
            <a:pPr marL="457200" lvl="1" indent="-228600">
              <a:buFont typeface="+mj-lt"/>
              <a:buAutoNum type="arabicPeriod"/>
            </a:pPr>
            <a:r>
              <a:rPr lang="en-US" baseline="0" dirty="0" smtClean="0"/>
              <a:t>On the Workspace home page, click App Builder. Select an application.</a:t>
            </a:r>
          </a:p>
          <a:p>
            <a:pPr marL="457200" lvl="1" indent="-228600">
              <a:buFont typeface="+mj-lt"/>
              <a:buAutoNum type="arabicPeriod"/>
            </a:pPr>
            <a:r>
              <a:rPr lang="en-US" baseline="0" dirty="0" smtClean="0"/>
              <a:t>On the Application home page, click Shared Components. The Shared Components page appears.</a:t>
            </a:r>
          </a:p>
          <a:p>
            <a:r>
              <a:rPr lang="en-US" baseline="0" dirty="0" smtClean="0"/>
              <a:t>Once you select an application, you can even access the Shared Components page by clicking the Shared Components icon at the top of the page. The Shared Components icon consists of a triangle above a circle and a square. This icon displays at the top of most App Builder pages including the Application home page, Page Designer, Component View, Supporting Objects, and Utilities.</a:t>
            </a:r>
          </a:p>
          <a:p>
            <a:r>
              <a:rPr lang="en-US" baseline="0" dirty="0" smtClean="0"/>
              <a:t>This lesson covers the navigational shared components such as lists, navigation menu, and bread crumbs.</a:t>
            </a:r>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When you build a database application, you can include different types of navigation controls. The available navigation option depend upon the application theme. Common navigation controls include tabs, lists (including navigation menus), breadcrumbs, navigation bar entries, and branches. </a:t>
            </a:r>
            <a:endParaRPr lang="en-US" baseline="0" dirty="0" smtClean="0"/>
          </a:p>
          <a:p>
            <a:pPr lvl="1">
              <a:buFont typeface="Arial" pitchFamily="34" charset="0"/>
              <a:buChar char="•"/>
            </a:pPr>
            <a:r>
              <a:rPr lang="en-US" baseline="0" dirty="0" smtClean="0"/>
              <a:t>Lists: </a:t>
            </a:r>
            <a:r>
              <a:rPr lang="en-US" sz="1050" b="0" i="0" kern="1200" dirty="0" smtClean="0">
                <a:solidFill>
                  <a:schemeClr val="tx1"/>
                </a:solidFill>
                <a:latin typeface="+mn-lt"/>
                <a:ea typeface="+mn-ea"/>
                <a:cs typeface="+mn-cs"/>
              </a:rPr>
              <a:t>A list is a shared collection of links. You control the appearance of a list through list templates. Each list element has a display condition that enables you to control when it displays.</a:t>
            </a:r>
          </a:p>
          <a:p>
            <a:pPr lvl="1">
              <a:buFont typeface="Arial" pitchFamily="34" charset="0"/>
              <a:buChar char="•"/>
            </a:pPr>
            <a:r>
              <a:rPr lang="en-US" sz="1050" b="0" i="0" kern="1200" baseline="0" dirty="0" smtClean="0">
                <a:solidFill>
                  <a:schemeClr val="tx1"/>
                </a:solidFill>
                <a:latin typeface="+mn-lt"/>
                <a:ea typeface="+mn-ea"/>
                <a:cs typeface="+mn-cs"/>
              </a:rPr>
              <a:t>Navigation Menu: </a:t>
            </a:r>
            <a:r>
              <a:rPr lang="en-US" sz="1050" b="0" i="0" kern="1200" dirty="0" smtClean="0">
                <a:solidFill>
                  <a:schemeClr val="tx1"/>
                </a:solidFill>
                <a:latin typeface="+mn-lt"/>
                <a:ea typeface="+mn-ea"/>
                <a:cs typeface="+mn-cs"/>
              </a:rPr>
              <a:t>A navigation menu is a list links that enables users to navigate the pages in an application. Navigation menus are only supported in applications using the </a:t>
            </a:r>
            <a:r>
              <a:rPr lang="en-US" sz="1050" b="0" i="1" kern="1200" dirty="0" smtClean="0">
                <a:solidFill>
                  <a:schemeClr val="tx1"/>
                </a:solidFill>
                <a:latin typeface="+mn-lt"/>
                <a:ea typeface="+mn-ea"/>
                <a:cs typeface="+mn-cs"/>
              </a:rPr>
              <a:t>Universal Theme - 42</a:t>
            </a:r>
            <a:r>
              <a:rPr lang="en-US" sz="1050" b="0" i="0" kern="1200" dirty="0" smtClean="0">
                <a:solidFill>
                  <a:schemeClr val="tx1"/>
                </a:solidFill>
                <a:latin typeface="+mn-lt"/>
                <a:ea typeface="+mn-ea"/>
                <a:cs typeface="+mn-cs"/>
              </a:rPr>
              <a:t>.</a:t>
            </a:r>
          </a:p>
          <a:p>
            <a:pPr lvl="1">
              <a:buFont typeface="Arial" pitchFamily="34" charset="0"/>
              <a:buChar char="•"/>
            </a:pPr>
            <a:r>
              <a:rPr lang="en-US" sz="1050" b="0" i="0" kern="1200" baseline="0" dirty="0" smtClean="0">
                <a:solidFill>
                  <a:schemeClr val="tx1"/>
                </a:solidFill>
                <a:latin typeface="+mn-lt"/>
                <a:ea typeface="+mn-ea"/>
                <a:cs typeface="+mn-cs"/>
              </a:rPr>
              <a:t>Breadcrumbs: </a:t>
            </a:r>
            <a:r>
              <a:rPr lang="en-US" sz="1050" b="0" i="0" kern="1200" dirty="0" smtClean="0">
                <a:solidFill>
                  <a:schemeClr val="tx1"/>
                </a:solidFill>
                <a:latin typeface="+mn-lt"/>
                <a:ea typeface="+mn-ea"/>
                <a:cs typeface="+mn-cs"/>
              </a:rPr>
              <a:t>Breadcrumbs provide users with hierarchical navigation. A breadcrumb is a hierarchical list of links that display using templates. You can display a breadcrumb as a list of links or as a breadcrumb path.</a:t>
            </a:r>
          </a:p>
          <a:p>
            <a:pPr lvl="1">
              <a:buFont typeface="Arial" pitchFamily="34" charset="0"/>
              <a:buChar char="•"/>
            </a:pPr>
            <a:r>
              <a:rPr lang="en-US" sz="1050" b="0" i="0" kern="1200" dirty="0" smtClean="0">
                <a:solidFill>
                  <a:schemeClr val="tx1"/>
                </a:solidFill>
                <a:latin typeface="+mn-lt"/>
                <a:ea typeface="+mn-ea"/>
                <a:cs typeface="+mn-cs"/>
              </a:rPr>
              <a:t>Navigation Bar Entries: Navigation bar entries offer users a simple navigation path for moving between pages in an application. The location of a navigation bar depends upon the associated page template. Navigation bar entries can display as a link from an image or text. A navigation bar entry can be an image, an image with text beneath it, or text.</a:t>
            </a:r>
          </a:p>
          <a:p>
            <a:pPr lvl="1">
              <a:buFont typeface="Arial" pitchFamily="34" charset="0"/>
              <a:buChar char="•"/>
            </a:pPr>
            <a:r>
              <a:rPr lang="en-US" sz="1050" b="0" i="0" kern="1200" dirty="0" smtClean="0">
                <a:solidFill>
                  <a:schemeClr val="tx1"/>
                </a:solidFill>
                <a:latin typeface="+mn-lt"/>
                <a:ea typeface="+mn-ea"/>
                <a:cs typeface="+mn-cs"/>
              </a:rPr>
              <a:t>Tabs: Tabs are an effective way to navigate users between pages in an application. You can create two types of tabs: standard tabs or parent tabs. A standard tab set is associated with a specific page and page number. A parent tab set functions as a container to hold a group of standard tabs.</a:t>
            </a:r>
          </a:p>
          <a:p>
            <a:pPr lvl="0">
              <a:buFont typeface="Arial" pitchFamily="34" charset="0"/>
              <a:buNone/>
            </a:pPr>
            <a:r>
              <a:rPr lang="en-US" sz="1100" b="1" i="0" kern="1200" dirty="0" smtClean="0">
                <a:solidFill>
                  <a:schemeClr val="tx1"/>
                </a:solidFill>
                <a:latin typeface="+mn-lt"/>
                <a:ea typeface="+mn-ea"/>
                <a:cs typeface="+mn-cs"/>
              </a:rPr>
              <a:t>Note</a:t>
            </a:r>
            <a:r>
              <a:rPr lang="en-US" sz="1100" b="0" i="0" kern="1200" dirty="0" smtClean="0">
                <a:solidFill>
                  <a:schemeClr val="tx1"/>
                </a:solidFill>
                <a:latin typeface="+mn-lt"/>
                <a:ea typeface="+mn-ea"/>
                <a:cs typeface="+mn-cs"/>
              </a:rPr>
              <a:t>: Tabs are generally</a:t>
            </a:r>
            <a:r>
              <a:rPr lang="en-US" sz="1100" b="0" i="0" kern="1200" baseline="0" dirty="0" smtClean="0">
                <a:solidFill>
                  <a:schemeClr val="tx1"/>
                </a:solidFill>
                <a:latin typeface="+mn-lt"/>
                <a:ea typeface="+mn-ea"/>
                <a:cs typeface="+mn-cs"/>
              </a:rPr>
              <a:t> not used except in older applications.</a:t>
            </a:r>
            <a:r>
              <a:rPr lang="en-US" sz="1100" b="0" i="0" kern="1200" dirty="0" smtClean="0">
                <a:solidFill>
                  <a:schemeClr val="tx1"/>
                </a:solidFill>
                <a:latin typeface="+mn-lt"/>
                <a:ea typeface="+mn-ea"/>
                <a:cs typeface="+mn-cs"/>
              </a:rPr>
              <a:t/>
            </a:r>
            <a:br>
              <a:rPr lang="en-US" sz="1100" b="0" i="0" kern="1200" dirty="0" smtClean="0">
                <a:solidFill>
                  <a:schemeClr val="tx1"/>
                </a:solidFill>
                <a:latin typeface="+mn-lt"/>
                <a:ea typeface="+mn-ea"/>
                <a:cs typeface="+mn-cs"/>
              </a:rPr>
            </a:b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A list is a shared collection of links, each link is called a list entry. You add a list to a page by creating a region and specifying the region type as List. You control the appearance of a list through list templates. For example, you can create static list that functions as navigation using the template Vertical Unordered List with Bullets. </a:t>
            </a:r>
          </a:p>
          <a:p>
            <a:r>
              <a:rPr lang="en-US" baseline="0" dirty="0" smtClean="0"/>
              <a:t>Oracle Application Express supports two types of lists:</a:t>
            </a:r>
          </a:p>
          <a:p>
            <a:pPr lvl="1">
              <a:buFont typeface="Arial" pitchFamily="34" charset="0"/>
              <a:buChar char="•"/>
            </a:pPr>
            <a:r>
              <a:rPr lang="en-US" baseline="0" dirty="0" smtClean="0"/>
              <a:t>Static Lists: When you create a static list you define a list entry label and a target (either a page or URL). You can add list entries when you create the list (creating from scratch), by copying existing entries, or by adding the list entries. You can control when list entries display by defining display conditions.</a:t>
            </a:r>
          </a:p>
          <a:p>
            <a:pPr lvl="1">
              <a:buFont typeface="Arial" pitchFamily="34" charset="0"/>
              <a:buChar char="•"/>
            </a:pPr>
            <a:r>
              <a:rPr lang="en-US" baseline="0" dirty="0" smtClean="0"/>
              <a:t>Dynamic Lists: Dynamic lists are based on a SQL query or a PL/SQL function executed at runtime. A dynamic list enables you to dynamically create styled list items that support mobile frameworks such as </a:t>
            </a:r>
            <a:r>
              <a:rPr lang="en-US" baseline="0" dirty="0" err="1" smtClean="0"/>
              <a:t>jQuery</a:t>
            </a:r>
            <a:r>
              <a:rPr lang="en-US" baseline="0" dirty="0" smtClean="0"/>
              <a:t> Mobile.</a:t>
            </a:r>
          </a:p>
          <a:p>
            <a:pPr lvl="0">
              <a:buFontTx/>
              <a:buNone/>
            </a:pPr>
            <a:r>
              <a:rPr lang="en-US" dirty="0" smtClean="0"/>
              <a:t>To access the Lists page, perform the following steps:</a:t>
            </a:r>
          </a:p>
          <a:p>
            <a:pPr marL="457200" lvl="1" indent="-228600">
              <a:buFont typeface="+mj-lt"/>
              <a:buAutoNum type="arabicPeriod"/>
            </a:pPr>
            <a:r>
              <a:rPr lang="en-US" dirty="0" smtClean="0"/>
              <a:t>Navigate to your application home page and then click Shared Components</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dirty="0" smtClean="0"/>
              <a:t>Under</a:t>
            </a:r>
            <a:r>
              <a:rPr lang="en-US" baseline="0" dirty="0" smtClean="0"/>
              <a:t> Navigation, click Lists. The Lists page is displayed.  You see any existing lists under the Lists tab. The list definition displays a specific type of page item, such as progress bars, sidebar, bullet navigation list, or navigation menu. You can now either create a new list or copy a list. </a:t>
            </a:r>
            <a:br>
              <a:rPr lang="en-US" baseline="0" dirty="0" smtClean="0"/>
            </a:br>
            <a:r>
              <a:rPr lang="en-US" baseline="0" dirty="0" smtClean="0"/>
              <a:t>You can also invoke the Create List wizard in Page Designer. You learn how to create lists later in the next slide.</a:t>
            </a:r>
            <a:endParaRPr lang="en-US" dirty="0" smtClean="0"/>
          </a:p>
          <a:p>
            <a:pPr lvl="2">
              <a:buFont typeface="Times New Roman" pitchFamily="18" charset="0"/>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You add a list to a page by creating a list region. Deleting a list will cause referencing regions to be removed. To create a static list from scratch, perform the following steps:</a:t>
            </a:r>
          </a:p>
          <a:p>
            <a:pPr marL="457200" lvl="1" indent="-228600">
              <a:buFont typeface="+mj-lt"/>
              <a:buAutoNum type="arabicPeriod"/>
            </a:pPr>
            <a:r>
              <a:rPr lang="en-US" baseline="0" dirty="0" smtClean="0"/>
              <a:t>Access the Create/Edit Lists wizard. To do this, navigate to your application home page and then click Shared Components &gt; Navigation &gt; Lists and click Create. Alternatively, open any of your application pages (for example, home page) in page designer. Under Page Rendering &gt; Shared Components, right click List and select Create.</a:t>
            </a:r>
          </a:p>
          <a:p>
            <a:pPr marL="457200" lvl="1" indent="-228600">
              <a:buFont typeface="+mj-lt"/>
              <a:buAutoNum type="arabicPeriod"/>
            </a:pPr>
            <a:r>
              <a:rPr lang="en-US" baseline="0" dirty="0" smtClean="0"/>
              <a:t>For Source, select From Scratch and click Next.</a:t>
            </a:r>
          </a:p>
          <a:p>
            <a:pPr marL="457200" lvl="1" indent="-228600">
              <a:buFont typeface="+mj-lt"/>
              <a:buAutoNum type="arabicPeriod"/>
            </a:pPr>
            <a:r>
              <a:rPr lang="en-US" baseline="0" dirty="0" smtClean="0"/>
              <a:t>Specify a name for your List, select Static for Type, and click Next</a:t>
            </a:r>
          </a:p>
          <a:p>
            <a:pPr marL="457200" lvl="1" indent="-228600">
              <a:buFont typeface="+mj-lt"/>
              <a:buAutoNum type="arabicPeriod"/>
            </a:pPr>
            <a:r>
              <a:rPr lang="en-US" baseline="0" dirty="0" smtClean="0"/>
              <a:t>For Define List Entries:</a:t>
            </a:r>
          </a:p>
          <a:p>
            <a:pPr marL="800100" lvl="3" indent="-228600">
              <a:buFont typeface="Arial" pitchFamily="34" charset="0"/>
              <a:buChar char="•"/>
            </a:pPr>
            <a:r>
              <a:rPr lang="en-US" baseline="0" dirty="0" smtClean="0"/>
              <a:t>List Entry Label - Enter a numeric or alphanumeric name for the list.</a:t>
            </a:r>
          </a:p>
          <a:p>
            <a:pPr marL="800100" lvl="3" indent="-228600">
              <a:buFont typeface="Arial" pitchFamily="34" charset="0"/>
              <a:buChar char="•"/>
            </a:pPr>
            <a:r>
              <a:rPr lang="en-US" baseline="0" dirty="0" smtClean="0"/>
              <a:t>Target Page ID or custom URL - Select a target page or enter a custom URL.</a:t>
            </a:r>
          </a:p>
          <a:p>
            <a:pPr marL="628650" lvl="2" indent="-228600">
              <a:buFontTx/>
              <a:buNone/>
            </a:pPr>
            <a:r>
              <a:rPr lang="en-US" baseline="0" dirty="0" smtClean="0"/>
              <a:t> Then, click Next.</a:t>
            </a:r>
          </a:p>
          <a:p>
            <a:pPr marL="457200" marR="0" lvl="1" indent="-228600" algn="l" defTabSz="914400" rtl="0" eaLnBrk="1" fontAlgn="auto" latinLnBrk="0" hangingPunct="1">
              <a:lnSpc>
                <a:spcPct val="100000"/>
              </a:lnSpc>
              <a:spcBef>
                <a:spcPts val="600"/>
              </a:spcBef>
              <a:spcAft>
                <a:spcPts val="0"/>
              </a:spcAft>
              <a:buClrTx/>
              <a:buSzTx/>
              <a:buFont typeface="+mj-lt"/>
              <a:buAutoNum type="arabicPeriod"/>
              <a:tabLst/>
              <a:defRPr/>
            </a:pPr>
            <a:r>
              <a:rPr lang="en-US" baseline="0" dirty="0" smtClean="0"/>
              <a:t>A list region must be created on a page to display the list. For example, you create it on the Home Page. You can create a list region on the current page while creating the List itself. Alternatively, you can create it separately on the page where you want to display the list. On the Confirm page, specify your options and click Next. The static list is created. You can now edit the list if you want to add additional list entries.</a:t>
            </a:r>
          </a:p>
          <a:p>
            <a:pPr marL="457200" lvl="1" indent="-228600">
              <a:buFont typeface="+mj-lt"/>
              <a:buNone/>
            </a:pPr>
            <a:endParaRPr lang="en-US" baseline="0" dirty="0" smtClean="0"/>
          </a:p>
          <a:p>
            <a:pPr marL="457200" lvl="1" indent="-228600">
              <a:buFont typeface="+mj-lt"/>
              <a:buAutoNum type="arabicPeriod"/>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sz="1100" b="0" i="0" kern="1200" dirty="0" smtClean="0">
                <a:solidFill>
                  <a:schemeClr val="tx1"/>
                </a:solidFill>
                <a:latin typeface="+mn-lt"/>
                <a:ea typeface="+mn-ea"/>
                <a:cs typeface="+mn-cs"/>
              </a:rPr>
              <a:t>Once you create a list, you must add entries to it. You can add list entries when creating a list from scratch, copying a list entry from within a list, or copying existing entries from one list to another. To add entries</a:t>
            </a:r>
            <a:r>
              <a:rPr lang="en-US" sz="1100" b="0" i="0" kern="1200" baseline="0" dirty="0" smtClean="0">
                <a:solidFill>
                  <a:schemeClr val="tx1"/>
                </a:solidFill>
                <a:latin typeface="+mn-lt"/>
                <a:ea typeface="+mn-ea"/>
                <a:cs typeface="+mn-cs"/>
              </a:rPr>
              <a:t> to a list, perform the following steps:</a:t>
            </a:r>
          </a:p>
          <a:p>
            <a:pPr marL="457200" lvl="1" indent="-228600">
              <a:buFont typeface="+mj-lt"/>
              <a:buAutoNum type="arabicPeriod"/>
            </a:pPr>
            <a:r>
              <a:rPr lang="en-US" baseline="0" dirty="0" smtClean="0"/>
              <a:t>Navigate to the Lists page. Select a list. </a:t>
            </a:r>
          </a:p>
          <a:p>
            <a:pPr marL="457200" lvl="1" indent="-228600">
              <a:buFont typeface="+mj-lt"/>
              <a:buAutoNum type="arabicPeriod"/>
            </a:pPr>
            <a:r>
              <a:rPr lang="en-US" baseline="0" dirty="0" smtClean="0"/>
              <a:t>The List Details page appears. Click Create List Entry.</a:t>
            </a:r>
          </a:p>
          <a:p>
            <a:pPr marL="457200" lvl="1" indent="-228600">
              <a:buFont typeface="+mj-lt"/>
              <a:buAutoNum type="arabicPeriod"/>
            </a:pPr>
            <a:r>
              <a:rPr lang="en-US" baseline="0" dirty="0" smtClean="0"/>
              <a:t>Enter the text for the link in the List Entry Label field. Under Target, enter the page that you want to associate this list entry with. Click Create or Create and Create Another.</a:t>
            </a:r>
          </a:p>
          <a:p>
            <a:pPr marL="228600" lvl="0" indent="-228600">
              <a:buFontTx/>
              <a:buNone/>
            </a:pPr>
            <a:r>
              <a:rPr lang="en-US" baseline="0" dirty="0" smtClean="0"/>
              <a:t>You can also create hierarchical lists that contain </a:t>
            </a:r>
            <a:r>
              <a:rPr lang="en-US" baseline="0" dirty="0" err="1" smtClean="0"/>
              <a:t>sublists</a:t>
            </a:r>
            <a:r>
              <a:rPr lang="en-US" baseline="0" dirty="0" smtClean="0"/>
              <a:t>. To create a hierarchical list, you must:</a:t>
            </a:r>
          </a:p>
          <a:p>
            <a:pPr marL="457200" lvl="1" indent="-228600">
              <a:buFont typeface="Arial" pitchFamily="34" charset="0"/>
              <a:buChar char="•"/>
            </a:pPr>
            <a:r>
              <a:rPr lang="en-US" baseline="0" dirty="0" smtClean="0"/>
              <a:t>Select a list template that supports hierarchical lists. To determine which list templates support hierarchical lists, look for templates having the naming convention "with </a:t>
            </a:r>
            <a:r>
              <a:rPr lang="en-US" baseline="0" dirty="0" err="1" smtClean="0"/>
              <a:t>Sublist</a:t>
            </a:r>
            <a:r>
              <a:rPr lang="en-US" baseline="0" dirty="0" smtClean="0"/>
              <a:t>.”</a:t>
            </a:r>
          </a:p>
          <a:p>
            <a:pPr marL="457200" lvl="1" indent="-228600">
              <a:buFont typeface="Arial" pitchFamily="34" charset="0"/>
              <a:buChar char="•"/>
            </a:pPr>
            <a:r>
              <a:rPr lang="en-US" baseline="0" dirty="0" smtClean="0"/>
              <a:t>Select a Parent List Item when you create each list entry.</a:t>
            </a:r>
          </a:p>
          <a:p>
            <a:pPr marL="228600" lvl="0" indent="-228600">
              <a:buFontTx/>
              <a:buNone/>
            </a:pPr>
            <a:r>
              <a:rPr lang="en-US" sz="1100" b="0" i="0" kern="1200" dirty="0" smtClean="0">
                <a:solidFill>
                  <a:schemeClr val="tx1"/>
                </a:solidFill>
                <a:latin typeface="+mn-lt"/>
                <a:ea typeface="+mn-ea"/>
                <a:cs typeface="+mn-cs"/>
              </a:rPr>
              <a:t>You can copy a list from the current application or from another application. You can copy list entries from one list to another.</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228600" lvl="0" indent="-228600">
              <a:buFontTx/>
              <a:buNone/>
            </a:pPr>
            <a:r>
              <a:rPr lang="en-US" sz="1100" b="0" i="0" kern="1200" dirty="0" smtClean="0">
                <a:solidFill>
                  <a:schemeClr val="tx1"/>
                </a:solidFill>
                <a:latin typeface="+mn-lt"/>
                <a:ea typeface="+mn-ea"/>
                <a:cs typeface="+mn-cs"/>
              </a:rPr>
              <a:t>A dynamic list enables you to dynamically create styled list items that support mobile frameworks such as </a:t>
            </a:r>
            <a:r>
              <a:rPr lang="en-US" sz="1100" b="0" i="0" kern="1200" dirty="0" err="1" smtClean="0">
                <a:solidFill>
                  <a:schemeClr val="tx1"/>
                </a:solidFill>
                <a:latin typeface="+mn-lt"/>
                <a:ea typeface="+mn-ea"/>
                <a:cs typeface="+mn-cs"/>
              </a:rPr>
              <a:t>jQuery</a:t>
            </a:r>
            <a:r>
              <a:rPr lang="en-US" sz="1100" b="0" i="0" kern="1200" dirty="0" smtClean="0">
                <a:solidFill>
                  <a:schemeClr val="tx1"/>
                </a:solidFill>
                <a:latin typeface="+mn-lt"/>
                <a:ea typeface="+mn-ea"/>
                <a:cs typeface="+mn-cs"/>
              </a:rPr>
              <a:t> Mobile. Dynamic lists are based on a SQL</a:t>
            </a:r>
          </a:p>
          <a:p>
            <a:pPr marL="228600" lvl="0" indent="-228600">
              <a:buFontTx/>
              <a:buNone/>
            </a:pPr>
            <a:r>
              <a:rPr lang="en-US" sz="1100" b="0" i="0" kern="1200" dirty="0" smtClean="0">
                <a:solidFill>
                  <a:schemeClr val="tx1"/>
                </a:solidFill>
                <a:latin typeface="+mn-lt"/>
                <a:ea typeface="+mn-ea"/>
                <a:cs typeface="+mn-cs"/>
              </a:rPr>
              <a:t>query or a PL/SQL function returning a SQL query. </a:t>
            </a:r>
          </a:p>
          <a:p>
            <a:pPr marL="228600" lvl="0" indent="-228600">
              <a:buFontTx/>
              <a:buNone/>
            </a:pPr>
            <a:r>
              <a:rPr lang="en-US" sz="1100" b="0" i="0" kern="1200" baseline="0" dirty="0" smtClean="0">
                <a:solidFill>
                  <a:schemeClr val="tx1"/>
                </a:solidFill>
                <a:latin typeface="+mn-lt"/>
                <a:ea typeface="+mn-ea"/>
                <a:cs typeface="+mn-cs"/>
              </a:rPr>
              <a:t>The slide provides steps to create a dynamic list. </a:t>
            </a:r>
            <a:r>
              <a:rPr lang="en-US" sz="1100" b="0" i="0" kern="1200" dirty="0" smtClean="0">
                <a:solidFill>
                  <a:schemeClr val="tx1"/>
                </a:solidFill>
                <a:latin typeface="+mn-lt"/>
                <a:ea typeface="+mn-ea"/>
                <a:cs typeface="+mn-cs"/>
              </a:rPr>
              <a:t>Once you create a list, you can edit it on the Lists page. </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p14="http://schemas.microsoft.com/office/powerpoint/2010/main" xmlns="" val="474115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9932002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284412" y="6477000"/>
            <a:ext cx="457200" cy="152400"/>
          </a:xfrm>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178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p14="http://schemas.microsoft.com/office/powerpoint/2010/main" xmlns=""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p14="http://schemas.microsoft.com/office/powerpoint/2010/main" xmlns="" val="2670370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xmlns="" val="1596256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945098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p14="http://schemas.microsoft.com/office/powerpoint/2010/main" xmlns="" val="1027766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p14="http://schemas.microsoft.com/office/powerpoint/2010/main" xmlns="" val="520166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p14="http://schemas.microsoft.com/office/powerpoint/2010/main" xmlns="" val="533714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xmlns="" val="12263345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24281250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p14="http://schemas.microsoft.com/office/powerpoint/2010/main" xmlns="" val="37393865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24041574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p14="http://schemas.microsoft.com/office/powerpoint/2010/main" xmlns="" val="3787001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p14="http://schemas.microsoft.com/office/powerpoint/2010/main" xmlns="" val="3337699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p14="http://schemas.microsoft.com/office/powerpoint/2010/main" xmlns="" val="4163620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p14="http://schemas.microsoft.com/office/powerpoint/2010/main" xmlns="" val="3608229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p14="http://schemas.microsoft.com/office/powerpoint/2010/main" xmlns="" val="3457850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p14="http://schemas.microsoft.com/office/powerpoint/2010/main" xmlns="" val="30582747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p14="http://schemas.microsoft.com/office/powerpoint/2010/main" xmlns="" val="9089822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p14="http://schemas.microsoft.com/office/powerpoint/2010/main" xmlns="" val="2790854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745444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a14="http://schemas.microsoft.com/office/drawing/2010/main" xmlns=""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p14="http://schemas.microsoft.com/office/powerpoint/2010/main" xmlns="" val="272063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xmlns=""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86081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xmlns=""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xmlns="" val="1876601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p14="http://schemas.microsoft.com/office/powerpoint/2010/main" xmlns=""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p14="http://schemas.microsoft.com/office/powerpoint/2010/main" xmlns="" val="25978894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p14="http://schemas.microsoft.com/office/powerpoint/2010/main" xmlns="" val="23588719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20860" y="2313432"/>
            <a:ext cx="6547104" cy="1832339"/>
          </a:xfrm>
          <a:prstGeom prst="rect">
            <a:avLst/>
          </a:prstGeom>
        </p:spPr>
      </p:pic>
    </p:spTree>
    <p:extLst>
      <p:ext uri="{BB962C8B-B14F-4D97-AF65-F5344CB8AC3E}">
        <p14:creationId xmlns:p14="http://schemas.microsoft.com/office/powerpoint/2010/main" xmlns="" val="37091374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a14="http://schemas.microsoft.com/office/drawing/2010/main" xmlns="" val="0"/>
              </a:ext>
            </a:extLst>
          </a:blip>
          <a:stretch>
            <a:fillRect/>
          </a:stretch>
        </p:blipFill>
        <p:spPr bwMode="black">
          <a:xfrm>
            <a:off x="3822128" y="2843826"/>
            <a:ext cx="4544568" cy="569547"/>
          </a:xfrm>
          <a:prstGeom prst="rect">
            <a:avLst/>
          </a:prstGeom>
        </p:spPr>
      </p:pic>
    </p:spTree>
    <p:extLst>
      <p:ext uri="{BB962C8B-B14F-4D97-AF65-F5344CB8AC3E}">
        <p14:creationId xmlns:p14="http://schemas.microsoft.com/office/powerpoint/2010/main" xmlns="" val="10657555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p14="http://schemas.microsoft.com/office/powerpoint/2010/main" xmlns="" val="38621871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p14="http://schemas.microsoft.com/office/powerpoint/2010/main" xmlns="" val="2173454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p14="http://schemas.microsoft.com/office/powerpoint/2010/main" xmlns=""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2075238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p14="http://schemas.microsoft.com/office/powerpoint/2010/main" xmlns="" val="33717683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p14="http://schemas.microsoft.com/office/powerpoint/2010/main" xmlns="" val="6812296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p14="http://schemas.microsoft.com/office/powerpoint/2010/main" xmlns="" val="15138533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p14="http://schemas.microsoft.com/office/powerpoint/2010/main" xmlns=""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5.gif"/></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2.gif"/><Relationship Id="rId4" Type="http://schemas.openxmlformats.org/officeDocument/2006/relationships/image" Target="../media/image41.gif"/></Relationships>
</file>

<file path=ppt/slides/_rels/slide1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5.gif"/><Relationship Id="rId4" Type="http://schemas.openxmlformats.org/officeDocument/2006/relationships/image" Target="../media/image44.gif"/></Relationships>
</file>

<file path=ppt/slides/_rels/slide16.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7.gif"/></Relationships>
</file>

<file path=ppt/slides/_rels/slide1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1.gif"/><Relationship Id="rId4" Type="http://schemas.openxmlformats.org/officeDocument/2006/relationships/image" Target="../media/image50.gif"/></Relationships>
</file>

<file path=ppt/slides/_rels/slide19.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5.gi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3" Type="http://schemas.openxmlformats.org/officeDocument/2006/relationships/image" Target="../media/image22.gif"/><Relationship Id="rId7" Type="http://schemas.openxmlformats.org/officeDocument/2006/relationships/image" Target="../media/image26.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550562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Adding a List to a Page</a:t>
            </a:r>
          </a:p>
        </p:txBody>
      </p:sp>
      <p:pic>
        <p:nvPicPr>
          <p:cNvPr id="8" name="Picture 7" descr="Snap18.gif"/>
          <p:cNvPicPr>
            <a:picLocks noChangeAspect="1"/>
          </p:cNvPicPr>
          <p:nvPr/>
        </p:nvPicPr>
        <p:blipFill>
          <a:blip r:embed="rId3" cstate="print"/>
          <a:stretch>
            <a:fillRect/>
          </a:stretch>
        </p:blipFill>
        <p:spPr>
          <a:xfrm>
            <a:off x="1979612" y="1828800"/>
            <a:ext cx="2578608" cy="2819400"/>
          </a:xfrm>
          <a:prstGeom prst="rect">
            <a:avLst/>
          </a:prstGeom>
          <a:ln>
            <a:solidFill>
              <a:schemeClr val="tx1"/>
            </a:solidFill>
          </a:ln>
        </p:spPr>
      </p:pic>
      <p:pic>
        <p:nvPicPr>
          <p:cNvPr id="9" name="Picture 8" descr="Snap20.gif"/>
          <p:cNvPicPr>
            <a:picLocks noChangeAspect="1"/>
          </p:cNvPicPr>
          <p:nvPr/>
        </p:nvPicPr>
        <p:blipFill>
          <a:blip r:embed="rId4" cstate="print"/>
          <a:stretch>
            <a:fillRect/>
          </a:stretch>
        </p:blipFill>
        <p:spPr>
          <a:xfrm>
            <a:off x="5637212" y="1828800"/>
            <a:ext cx="4643628" cy="2819400"/>
          </a:xfrm>
          <a:prstGeom prst="rect">
            <a:avLst/>
          </a:prstGeom>
          <a:ln>
            <a:solidFill>
              <a:schemeClr val="tx1"/>
            </a:solidFill>
          </a:ln>
        </p:spPr>
      </p:pic>
      <p:sp>
        <p:nvSpPr>
          <p:cNvPr id="12" name="Oval 144"/>
          <p:cNvSpPr>
            <a:spLocks noChangeArrowheads="1"/>
          </p:cNvSpPr>
          <p:nvPr/>
        </p:nvSpPr>
        <p:spPr bwMode="blackWhite">
          <a:xfrm>
            <a:off x="5408612" y="2667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3" name="Oval 144"/>
          <p:cNvSpPr>
            <a:spLocks noChangeArrowheads="1"/>
          </p:cNvSpPr>
          <p:nvPr/>
        </p:nvSpPr>
        <p:spPr bwMode="blackWhite">
          <a:xfrm>
            <a:off x="1751012" y="2514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What is a Navigation Menu?</a:t>
            </a:r>
          </a:p>
        </p:txBody>
      </p:sp>
      <p:pic>
        <p:nvPicPr>
          <p:cNvPr id="4" name="Picture 3" descr="11a.gif"/>
          <p:cNvPicPr>
            <a:picLocks noChangeAspect="1"/>
          </p:cNvPicPr>
          <p:nvPr/>
        </p:nvPicPr>
        <p:blipFill>
          <a:blip r:embed="rId3" cstate="print"/>
          <a:stretch>
            <a:fillRect/>
          </a:stretch>
        </p:blipFill>
        <p:spPr>
          <a:xfrm>
            <a:off x="1370011" y="1523998"/>
            <a:ext cx="2606802" cy="2279904"/>
          </a:xfrm>
          <a:prstGeom prst="rect">
            <a:avLst/>
          </a:prstGeom>
          <a:ln>
            <a:solidFill>
              <a:schemeClr val="tx1"/>
            </a:solidFill>
          </a:ln>
        </p:spPr>
      </p:pic>
      <p:pic>
        <p:nvPicPr>
          <p:cNvPr id="7" name="Picture 6" descr="11b.gif"/>
          <p:cNvPicPr>
            <a:picLocks noChangeAspect="1"/>
          </p:cNvPicPr>
          <p:nvPr/>
        </p:nvPicPr>
        <p:blipFill>
          <a:blip r:embed="rId4" cstate="print"/>
          <a:stretch>
            <a:fillRect/>
          </a:stretch>
        </p:blipFill>
        <p:spPr>
          <a:xfrm>
            <a:off x="4189412" y="2895600"/>
            <a:ext cx="7260336" cy="2907792"/>
          </a:xfrm>
          <a:prstGeom prst="rect">
            <a:avLst/>
          </a:prstGeom>
          <a:ln>
            <a:solidFill>
              <a:schemeClr val="tx1"/>
            </a:solidFill>
          </a:ln>
        </p:spPr>
      </p:pic>
      <p:cxnSp>
        <p:nvCxnSpPr>
          <p:cNvPr id="8" name="Shape 40"/>
          <p:cNvCxnSpPr>
            <a:cxnSpLocks noChangeShapeType="1"/>
          </p:cNvCxnSpPr>
          <p:nvPr/>
        </p:nvCxnSpPr>
        <p:spPr bwMode="auto">
          <a:xfrm rot="10800000">
            <a:off x="2817812" y="2362200"/>
            <a:ext cx="1371600" cy="1066800"/>
          </a:xfrm>
          <a:prstGeom prst="bentConnector3">
            <a:avLst>
              <a:gd name="adj1" fmla="val 50000"/>
            </a:avLst>
          </a:prstGeom>
          <a:noFill/>
          <a:ln w="28575" cap="flat" cmpd="sng" algn="ctr">
            <a:solidFill>
              <a:schemeClr val="accent1"/>
            </a:solidFill>
            <a:prstDash val="solid"/>
            <a:round/>
            <a:headEnd type="triangle" w="lg" len="lg"/>
            <a:tailEnd type="none" w="lg" len="lg"/>
          </a:ln>
          <a:effectLst/>
        </p:spPr>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7F7F7F"/>
                </a:solidFill>
                <a:effectLst/>
                <a:uLnTx/>
                <a:uFillTx/>
                <a:latin typeface="+mj-lt"/>
                <a:ea typeface="+mj-ea"/>
                <a:cs typeface="+mj-cs"/>
              </a:rPr>
              <a:t>Creating a Navigation Menu Entry</a:t>
            </a:r>
          </a:p>
        </p:txBody>
      </p:sp>
      <p:pic>
        <p:nvPicPr>
          <p:cNvPr id="11" name="Picture 10" descr="12a.gif"/>
          <p:cNvPicPr>
            <a:picLocks noChangeAspect="1"/>
          </p:cNvPicPr>
          <p:nvPr/>
        </p:nvPicPr>
        <p:blipFill>
          <a:blip r:embed="rId3" cstate="print"/>
          <a:stretch>
            <a:fillRect/>
          </a:stretch>
        </p:blipFill>
        <p:spPr>
          <a:xfrm>
            <a:off x="684212" y="1066800"/>
            <a:ext cx="4505706" cy="1954530"/>
          </a:xfrm>
          <a:prstGeom prst="rect">
            <a:avLst/>
          </a:prstGeom>
          <a:ln>
            <a:solidFill>
              <a:schemeClr val="tx1"/>
            </a:solidFill>
          </a:ln>
        </p:spPr>
      </p:pic>
      <p:pic>
        <p:nvPicPr>
          <p:cNvPr id="13" name="Picture 12" descr="12c.gif"/>
          <p:cNvPicPr>
            <a:picLocks noChangeAspect="1"/>
          </p:cNvPicPr>
          <p:nvPr/>
        </p:nvPicPr>
        <p:blipFill>
          <a:blip r:embed="rId4" cstate="print"/>
          <a:stretch>
            <a:fillRect/>
          </a:stretch>
        </p:blipFill>
        <p:spPr>
          <a:xfrm>
            <a:off x="5637212" y="2209800"/>
            <a:ext cx="5356098" cy="4114800"/>
          </a:xfrm>
          <a:prstGeom prst="rect">
            <a:avLst/>
          </a:prstGeom>
          <a:ln>
            <a:solidFill>
              <a:schemeClr val="tx1"/>
            </a:solidFill>
          </a:ln>
        </p:spPr>
      </p:pic>
      <p:pic>
        <p:nvPicPr>
          <p:cNvPr id="14" name="Picture 13" descr="12b.gif"/>
          <p:cNvPicPr>
            <a:picLocks noChangeAspect="1"/>
          </p:cNvPicPr>
          <p:nvPr/>
        </p:nvPicPr>
        <p:blipFill>
          <a:blip r:embed="rId5" cstate="print"/>
          <a:stretch>
            <a:fillRect/>
          </a:stretch>
        </p:blipFill>
        <p:spPr>
          <a:xfrm>
            <a:off x="4570412" y="1143000"/>
            <a:ext cx="6460236" cy="939546"/>
          </a:xfrm>
          <a:prstGeom prst="rect">
            <a:avLst/>
          </a:prstGeom>
          <a:ln>
            <a:solidFill>
              <a:schemeClr val="tx1"/>
            </a:solidFill>
          </a:ln>
        </p:spPr>
      </p:pic>
      <p:cxnSp>
        <p:nvCxnSpPr>
          <p:cNvPr id="16" name="Shape 40"/>
          <p:cNvCxnSpPr>
            <a:cxnSpLocks noChangeShapeType="1"/>
          </p:cNvCxnSpPr>
          <p:nvPr/>
        </p:nvCxnSpPr>
        <p:spPr bwMode="auto">
          <a:xfrm rot="5400000" flipH="1" flipV="1">
            <a:off x="10399712" y="1790700"/>
            <a:ext cx="457201" cy="381003"/>
          </a:xfrm>
          <a:prstGeom prst="bentConnector3">
            <a:avLst>
              <a:gd name="adj1" fmla="val 50000"/>
            </a:avLst>
          </a:prstGeom>
          <a:noFill/>
          <a:ln w="28575" cap="flat" cmpd="sng" algn="ctr">
            <a:solidFill>
              <a:schemeClr val="accent1"/>
            </a:solidFill>
            <a:prstDash val="solid"/>
            <a:round/>
            <a:headEnd type="triangle" w="lg" len="lg"/>
            <a:tailEnd type="none" w="lg" len="lg"/>
          </a:ln>
          <a:effectLst/>
        </p:spPr>
      </p:cxnSp>
      <p:cxnSp>
        <p:nvCxnSpPr>
          <p:cNvPr id="19" name="Shape 40"/>
          <p:cNvCxnSpPr>
            <a:cxnSpLocks noChangeShapeType="1"/>
          </p:cNvCxnSpPr>
          <p:nvPr/>
        </p:nvCxnSpPr>
        <p:spPr bwMode="auto">
          <a:xfrm rot="10800000" flipV="1">
            <a:off x="1522412" y="1828800"/>
            <a:ext cx="3048000" cy="685800"/>
          </a:xfrm>
          <a:prstGeom prst="bentConnector3">
            <a:avLst>
              <a:gd name="adj1" fmla="val 50000"/>
            </a:avLst>
          </a:prstGeom>
          <a:noFill/>
          <a:ln w="28575" cap="flat" cmpd="sng" algn="ctr">
            <a:solidFill>
              <a:schemeClr val="accent1"/>
            </a:solidFill>
            <a:prstDash val="solid"/>
            <a:round/>
            <a:headEnd type="triangle" w="lg" len="lg"/>
            <a:tailEnd type="none" w="lg" len="lg"/>
          </a:ln>
          <a:effectLst/>
        </p:spPr>
      </p:cxnSp>
      <p:sp>
        <p:nvSpPr>
          <p:cNvPr id="23" name="Oval 144"/>
          <p:cNvSpPr>
            <a:spLocks noChangeArrowheads="1"/>
          </p:cNvSpPr>
          <p:nvPr/>
        </p:nvSpPr>
        <p:spPr bwMode="blackWhite">
          <a:xfrm>
            <a:off x="3808412" y="2971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24" name="Oval 144"/>
          <p:cNvSpPr>
            <a:spLocks noChangeArrowheads="1"/>
          </p:cNvSpPr>
          <p:nvPr/>
        </p:nvSpPr>
        <p:spPr bwMode="blackWhite">
          <a:xfrm>
            <a:off x="10895012" y="1143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25" name="Oval 144"/>
          <p:cNvSpPr>
            <a:spLocks noChangeArrowheads="1"/>
          </p:cNvSpPr>
          <p:nvPr/>
        </p:nvSpPr>
        <p:spPr bwMode="blackWhite">
          <a:xfrm>
            <a:off x="5408612" y="3962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What is a Breadcrumb?</a:t>
            </a:r>
          </a:p>
        </p:txBody>
      </p:sp>
      <p:sp>
        <p:nvSpPr>
          <p:cNvPr id="8" name="Content Placeholder 7"/>
          <p:cNvSpPr>
            <a:spLocks noGrp="1"/>
          </p:cNvSpPr>
          <p:nvPr>
            <p:ph idx="1"/>
          </p:nvPr>
        </p:nvSpPr>
        <p:spPr>
          <a:xfrm>
            <a:off x="684212" y="1447800"/>
            <a:ext cx="10287000" cy="838200"/>
          </a:xfrm>
        </p:spPr>
        <p:txBody>
          <a:bodyPr/>
          <a:lstStyle/>
          <a:p>
            <a:pPr>
              <a:buClr>
                <a:schemeClr val="accent1"/>
              </a:buClr>
              <a:buNone/>
            </a:pPr>
            <a:r>
              <a:rPr lang="en-US" dirty="0" smtClean="0">
                <a:solidFill>
                  <a:srgbClr val="000000"/>
                </a:solidFill>
              </a:rPr>
              <a:t>A breadcrumb is a hierarchical list of links that display using templates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
        <p:nvSpPr>
          <p:cNvPr id="6" name="Rectangle 5"/>
          <p:cNvSpPr/>
          <p:nvPr/>
        </p:nvSpPr>
        <p:spPr>
          <a:xfrm>
            <a:off x="3579812" y="2590800"/>
            <a:ext cx="1380506" cy="348557"/>
          </a:xfrm>
          <a:prstGeom prst="rect">
            <a:avLst/>
          </a:prstGeom>
        </p:spPr>
        <p:txBody>
          <a:bodyPr wrap="none">
            <a:spAutoFit/>
          </a:bodyPr>
          <a:lstStyle/>
          <a:p>
            <a:pPr>
              <a:lnSpc>
                <a:spcPct val="90000"/>
              </a:lnSpc>
            </a:pPr>
            <a:r>
              <a:rPr lang="en-US" b="1" dirty="0" smtClean="0">
                <a:solidFill>
                  <a:srgbClr val="FF0000"/>
                </a:solidFill>
                <a:latin typeface="LavosHandy™" pitchFamily="66" charset="0"/>
              </a:rPr>
              <a:t>Breadcrumb</a:t>
            </a:r>
            <a:endParaRPr lang="en-US" b="1" dirty="0">
              <a:solidFill>
                <a:srgbClr val="FF0000"/>
              </a:solidFill>
              <a:latin typeface="LavosHandy™" pitchFamily="66" charset="0"/>
            </a:endParaRPr>
          </a:p>
        </p:txBody>
      </p:sp>
      <p:pic>
        <p:nvPicPr>
          <p:cNvPr id="7" name="Picture 6" descr="Snap21.gif"/>
          <p:cNvPicPr>
            <a:picLocks noChangeAspect="1"/>
          </p:cNvPicPr>
          <p:nvPr/>
        </p:nvPicPr>
        <p:blipFill>
          <a:blip r:embed="rId3" cstate="print"/>
          <a:stretch>
            <a:fillRect/>
          </a:stretch>
        </p:blipFill>
        <p:spPr>
          <a:xfrm>
            <a:off x="2284412" y="3124200"/>
            <a:ext cx="7665720" cy="2720340"/>
          </a:xfrm>
          <a:prstGeom prst="rect">
            <a:avLst/>
          </a:prstGeom>
          <a:ln>
            <a:solidFill>
              <a:schemeClr val="tx1"/>
            </a:solidFill>
          </a:ln>
        </p:spPr>
      </p:pic>
      <p:cxnSp>
        <p:nvCxnSpPr>
          <p:cNvPr id="9" name="Curved Connector 8"/>
          <p:cNvCxnSpPr/>
          <p:nvPr/>
        </p:nvCxnSpPr>
        <p:spPr>
          <a:xfrm rot="16200000" flipH="1">
            <a:off x="4113212" y="2971800"/>
            <a:ext cx="838200" cy="5334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Breadcrumb</a:t>
            </a:r>
          </a:p>
        </p:txBody>
      </p:sp>
      <p:pic>
        <p:nvPicPr>
          <p:cNvPr id="11" name="Picture 10" descr="Snap22.gif"/>
          <p:cNvPicPr>
            <a:picLocks noChangeAspect="1"/>
          </p:cNvPicPr>
          <p:nvPr/>
        </p:nvPicPr>
        <p:blipFill>
          <a:blip r:embed="rId3" cstate="print"/>
          <a:stretch>
            <a:fillRect/>
          </a:stretch>
        </p:blipFill>
        <p:spPr>
          <a:xfrm>
            <a:off x="4799012" y="3048000"/>
            <a:ext cx="1225296" cy="1362456"/>
          </a:xfrm>
          <a:prstGeom prst="rect">
            <a:avLst/>
          </a:prstGeom>
          <a:ln>
            <a:solidFill>
              <a:schemeClr val="tx1"/>
            </a:solidFill>
          </a:ln>
        </p:spPr>
      </p:pic>
      <p:pic>
        <p:nvPicPr>
          <p:cNvPr id="12" name="Picture 11" descr="Snap24.gif"/>
          <p:cNvPicPr>
            <a:picLocks noChangeAspect="1"/>
          </p:cNvPicPr>
          <p:nvPr/>
        </p:nvPicPr>
        <p:blipFill>
          <a:blip r:embed="rId4" cstate="print"/>
          <a:stretch>
            <a:fillRect/>
          </a:stretch>
        </p:blipFill>
        <p:spPr>
          <a:xfrm>
            <a:off x="6551612" y="2667000"/>
            <a:ext cx="1877568" cy="1860804"/>
          </a:xfrm>
          <a:prstGeom prst="rect">
            <a:avLst/>
          </a:prstGeom>
          <a:ln>
            <a:solidFill>
              <a:schemeClr val="tx1"/>
            </a:solidFill>
          </a:ln>
        </p:spPr>
      </p:pic>
      <p:pic>
        <p:nvPicPr>
          <p:cNvPr id="13" name="Picture 12" descr="Snap25.gif"/>
          <p:cNvPicPr>
            <a:picLocks noChangeAspect="1"/>
          </p:cNvPicPr>
          <p:nvPr/>
        </p:nvPicPr>
        <p:blipFill>
          <a:blip r:embed="rId5" cstate="print"/>
          <a:stretch>
            <a:fillRect/>
          </a:stretch>
        </p:blipFill>
        <p:spPr>
          <a:xfrm>
            <a:off x="2817812" y="4648200"/>
            <a:ext cx="5691378" cy="1634490"/>
          </a:xfrm>
          <a:prstGeom prst="rect">
            <a:avLst/>
          </a:prstGeom>
          <a:ln>
            <a:solidFill>
              <a:schemeClr val="tx1"/>
            </a:solidFill>
          </a:ln>
        </p:spPr>
      </p:pic>
      <p:cxnSp>
        <p:nvCxnSpPr>
          <p:cNvPr id="37" name="Straight Arrow Connector 36"/>
          <p:cNvCxnSpPr/>
          <p:nvPr/>
        </p:nvCxnSpPr>
        <p:spPr>
          <a:xfrm flipH="1">
            <a:off x="8532812" y="5486400"/>
            <a:ext cx="381000" cy="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8913812" y="3657600"/>
            <a:ext cx="0" cy="182880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456612" y="3657600"/>
            <a:ext cx="457200" cy="0"/>
          </a:xfrm>
          <a:prstGeom prst="straightConnector1">
            <a:avLst/>
          </a:prstGeom>
          <a:ln w="19050">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018212" y="3733800"/>
            <a:ext cx="533400" cy="0"/>
          </a:xfrm>
          <a:prstGeom prst="straightConnector1">
            <a:avLst/>
          </a:prstGeom>
          <a:ln w="190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0" name="Content Placeholder 7"/>
          <p:cNvSpPr>
            <a:spLocks noGrp="1"/>
          </p:cNvSpPr>
          <p:nvPr>
            <p:ph idx="1"/>
          </p:nvPr>
        </p:nvSpPr>
        <p:spPr>
          <a:xfrm>
            <a:off x="531812" y="990600"/>
            <a:ext cx="10134599" cy="1447800"/>
          </a:xfrm>
        </p:spPr>
        <p:txBody>
          <a:bodyPr/>
          <a:lstStyle/>
          <a:p>
            <a:pPr>
              <a:buClr>
                <a:schemeClr val="accent1"/>
              </a:buClr>
              <a:buNone/>
            </a:pPr>
            <a:r>
              <a:rPr lang="en-US" sz="2400" dirty="0" smtClean="0">
                <a:solidFill>
                  <a:srgbClr val="000000"/>
                </a:solidFill>
              </a:rPr>
              <a:t>Steps:</a:t>
            </a:r>
          </a:p>
          <a:p>
            <a:pPr marL="731520" lvl="1" indent="-457200">
              <a:buClr>
                <a:schemeClr val="accent1"/>
              </a:buClr>
              <a:buFont typeface="+mj-lt"/>
              <a:buAutoNum type="arabicPeriod"/>
            </a:pPr>
            <a:r>
              <a:rPr lang="en-US" dirty="0" smtClean="0">
                <a:solidFill>
                  <a:srgbClr val="000000"/>
                </a:solidFill>
              </a:rPr>
              <a:t>Create the breadcrumb by running the Create/Edit Breadcrumb Wizard. </a:t>
            </a:r>
          </a:p>
          <a:p>
            <a:pPr marL="731520" lvl="1" indent="-457200">
              <a:buClr>
                <a:schemeClr val="accent1"/>
              </a:buClr>
              <a:buFont typeface="+mj-lt"/>
              <a:buAutoNum type="arabicPeriod"/>
            </a:pPr>
            <a:r>
              <a:rPr lang="en-US" dirty="0" smtClean="0">
                <a:solidFill>
                  <a:srgbClr val="000000"/>
                </a:solidFill>
              </a:rPr>
              <a:t>Add entries to the breadcrumb. </a:t>
            </a:r>
          </a:p>
          <a:p>
            <a:pPr marL="731520" lvl="1" indent="-457200">
              <a:buClr>
                <a:schemeClr val="accent1"/>
              </a:buClr>
              <a:buFont typeface="+mj-lt"/>
              <a:buAutoNum type="arabicPeriod"/>
            </a:pPr>
            <a:r>
              <a:rPr lang="en-US" dirty="0" smtClean="0">
                <a:solidFill>
                  <a:srgbClr val="000000"/>
                </a:solidFill>
              </a:rPr>
              <a:t>Add the breadcrumb to a page by creating a region.</a:t>
            </a:r>
            <a:endParaRPr lang="en-US" sz="2800" dirty="0" smtClean="0">
              <a:solidFill>
                <a:srgbClr val="000000"/>
              </a:solidFill>
            </a:endParaRPr>
          </a:p>
          <a:p>
            <a:pPr lvl="2">
              <a:buClr>
                <a:schemeClr val="accent1"/>
              </a:buClr>
              <a:buNone/>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Adding Breadcrumb Entries</a:t>
            </a:r>
          </a:p>
        </p:txBody>
      </p:sp>
      <p:pic>
        <p:nvPicPr>
          <p:cNvPr id="16" name="Picture 15" descr="Snap28.gif"/>
          <p:cNvPicPr>
            <a:picLocks noChangeAspect="1"/>
          </p:cNvPicPr>
          <p:nvPr/>
        </p:nvPicPr>
        <p:blipFill>
          <a:blip r:embed="rId3" cstate="print"/>
          <a:stretch>
            <a:fillRect/>
          </a:stretch>
        </p:blipFill>
        <p:spPr>
          <a:xfrm>
            <a:off x="608012" y="1219201"/>
            <a:ext cx="5574643" cy="1447799"/>
          </a:xfrm>
          <a:prstGeom prst="rect">
            <a:avLst/>
          </a:prstGeom>
          <a:ln>
            <a:solidFill>
              <a:schemeClr val="tx1"/>
            </a:solidFill>
          </a:ln>
        </p:spPr>
      </p:pic>
      <p:cxnSp>
        <p:nvCxnSpPr>
          <p:cNvPr id="21" name="Straight Arrow Connector 20"/>
          <p:cNvCxnSpPr/>
          <p:nvPr/>
        </p:nvCxnSpPr>
        <p:spPr>
          <a:xfrm>
            <a:off x="1217612" y="3429000"/>
            <a:ext cx="3276600" cy="0"/>
          </a:xfrm>
          <a:prstGeom prst="straightConnector1">
            <a:avLst/>
          </a:prstGeom>
          <a:ln w="285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971212" y="2057400"/>
            <a:ext cx="0" cy="45720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217612" y="2667000"/>
            <a:ext cx="0" cy="762000"/>
          </a:xfrm>
          <a:prstGeom prst="straightConnector1">
            <a:avLst/>
          </a:prstGeom>
          <a:ln w="285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9218612" y="2057400"/>
            <a:ext cx="1752600" cy="0"/>
          </a:xfrm>
          <a:prstGeom prst="straightConnector1">
            <a:avLst/>
          </a:prstGeom>
          <a:ln w="285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36" name="Picture 35" descr="Snap26.gif"/>
          <p:cNvPicPr>
            <a:picLocks noChangeAspect="1"/>
          </p:cNvPicPr>
          <p:nvPr/>
        </p:nvPicPr>
        <p:blipFill>
          <a:blip r:embed="rId4" cstate="print"/>
          <a:stretch>
            <a:fillRect/>
          </a:stretch>
        </p:blipFill>
        <p:spPr>
          <a:xfrm>
            <a:off x="3351212" y="1524000"/>
            <a:ext cx="5855208" cy="829056"/>
          </a:xfrm>
          <a:prstGeom prst="rect">
            <a:avLst/>
          </a:prstGeom>
          <a:ln>
            <a:solidFill>
              <a:schemeClr val="tx1"/>
            </a:solidFill>
          </a:ln>
        </p:spPr>
      </p:pic>
      <p:cxnSp>
        <p:nvCxnSpPr>
          <p:cNvPr id="42" name="Straight Arrow Connector 41"/>
          <p:cNvCxnSpPr/>
          <p:nvPr/>
        </p:nvCxnSpPr>
        <p:spPr>
          <a:xfrm flipV="1">
            <a:off x="4494212" y="2362200"/>
            <a:ext cx="0" cy="106680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5" name="Oval 144"/>
          <p:cNvSpPr>
            <a:spLocks noChangeArrowheads="1"/>
          </p:cNvSpPr>
          <p:nvPr/>
        </p:nvSpPr>
        <p:spPr bwMode="blackWhite">
          <a:xfrm>
            <a:off x="1598612" y="2514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66" name="Oval 144"/>
          <p:cNvSpPr>
            <a:spLocks noChangeArrowheads="1"/>
          </p:cNvSpPr>
          <p:nvPr/>
        </p:nvSpPr>
        <p:spPr bwMode="blackWhite">
          <a:xfrm>
            <a:off x="77708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68" name="Picture 67" descr="Snap30.gif"/>
          <p:cNvPicPr>
            <a:picLocks noChangeAspect="1"/>
          </p:cNvPicPr>
          <p:nvPr/>
        </p:nvPicPr>
        <p:blipFill>
          <a:blip r:embed="rId5" cstate="print"/>
          <a:stretch>
            <a:fillRect/>
          </a:stretch>
        </p:blipFill>
        <p:spPr>
          <a:xfrm>
            <a:off x="5789612" y="2514600"/>
            <a:ext cx="5321808" cy="3797808"/>
          </a:xfrm>
          <a:prstGeom prst="rect">
            <a:avLst/>
          </a:prstGeom>
          <a:ln>
            <a:solidFill>
              <a:schemeClr val="tx1"/>
            </a:solidFill>
          </a:ln>
        </p:spPr>
      </p:pic>
      <p:sp>
        <p:nvSpPr>
          <p:cNvPr id="69" name="Oval 144"/>
          <p:cNvSpPr>
            <a:spLocks noChangeArrowheads="1"/>
          </p:cNvSpPr>
          <p:nvPr/>
        </p:nvSpPr>
        <p:spPr bwMode="blackWhite">
          <a:xfrm>
            <a:off x="5561012" y="3733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Adding a Breadcrumb Region in a Page</a:t>
            </a:r>
          </a:p>
        </p:txBody>
      </p:sp>
      <p:pic>
        <p:nvPicPr>
          <p:cNvPr id="14" name="Picture 13" descr="Snap31.gif"/>
          <p:cNvPicPr>
            <a:picLocks noChangeAspect="1"/>
          </p:cNvPicPr>
          <p:nvPr/>
        </p:nvPicPr>
        <p:blipFill>
          <a:blip r:embed="rId3" cstate="print"/>
          <a:stretch>
            <a:fillRect/>
          </a:stretch>
        </p:blipFill>
        <p:spPr>
          <a:xfrm>
            <a:off x="1522411" y="1752596"/>
            <a:ext cx="2355342" cy="2129028"/>
          </a:xfrm>
          <a:prstGeom prst="rect">
            <a:avLst/>
          </a:prstGeom>
          <a:ln>
            <a:solidFill>
              <a:schemeClr val="tx1"/>
            </a:solidFill>
          </a:ln>
        </p:spPr>
      </p:pic>
      <p:pic>
        <p:nvPicPr>
          <p:cNvPr id="15" name="Picture 14" descr="Snap33.gif"/>
          <p:cNvPicPr>
            <a:picLocks noChangeAspect="1"/>
          </p:cNvPicPr>
          <p:nvPr/>
        </p:nvPicPr>
        <p:blipFill>
          <a:blip r:embed="rId4" cstate="print"/>
          <a:stretch>
            <a:fillRect/>
          </a:stretch>
        </p:blipFill>
        <p:spPr>
          <a:xfrm>
            <a:off x="4799007" y="1447799"/>
            <a:ext cx="5154930" cy="4098798"/>
          </a:xfrm>
          <a:prstGeom prst="rect">
            <a:avLst/>
          </a:prstGeom>
          <a:ln>
            <a:solidFill>
              <a:schemeClr val="tx1"/>
            </a:solidFill>
          </a:ln>
        </p:spPr>
      </p:pic>
      <p:cxnSp>
        <p:nvCxnSpPr>
          <p:cNvPr id="17" name="Straight Arrow Connector 16"/>
          <p:cNvCxnSpPr/>
          <p:nvPr/>
        </p:nvCxnSpPr>
        <p:spPr>
          <a:xfrm>
            <a:off x="3884612" y="3124200"/>
            <a:ext cx="914400"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What is a Navigation Bar Entry?</a:t>
            </a:r>
          </a:p>
        </p:txBody>
      </p:sp>
      <p:pic>
        <p:nvPicPr>
          <p:cNvPr id="6" name="Picture 5" descr="Snap34.gif"/>
          <p:cNvPicPr>
            <a:picLocks noChangeAspect="1"/>
          </p:cNvPicPr>
          <p:nvPr/>
        </p:nvPicPr>
        <p:blipFill>
          <a:blip r:embed="rId3" cstate="print"/>
          <a:stretch>
            <a:fillRect/>
          </a:stretch>
        </p:blipFill>
        <p:spPr>
          <a:xfrm>
            <a:off x="2284412" y="2895600"/>
            <a:ext cx="8197596" cy="3394710"/>
          </a:xfrm>
          <a:prstGeom prst="rect">
            <a:avLst/>
          </a:prstGeom>
          <a:ln>
            <a:solidFill>
              <a:schemeClr val="tx1"/>
            </a:solidFill>
          </a:ln>
        </p:spPr>
      </p:pic>
      <p:sp>
        <p:nvSpPr>
          <p:cNvPr id="7" name="Content Placeholder 7"/>
          <p:cNvSpPr>
            <a:spLocks noGrp="1"/>
          </p:cNvSpPr>
          <p:nvPr>
            <p:ph idx="1"/>
          </p:nvPr>
        </p:nvSpPr>
        <p:spPr>
          <a:xfrm>
            <a:off x="684212" y="1066800"/>
            <a:ext cx="10287000" cy="1600200"/>
          </a:xfrm>
        </p:spPr>
        <p:txBody>
          <a:bodyPr/>
          <a:lstStyle/>
          <a:p>
            <a:pPr marL="282575">
              <a:buClr>
                <a:schemeClr val="accent1"/>
              </a:buClr>
            </a:pPr>
            <a:r>
              <a:rPr lang="en-US" dirty="0" smtClean="0">
                <a:solidFill>
                  <a:srgbClr val="000000"/>
                </a:solidFill>
              </a:rPr>
              <a:t>Navigation bar entries offer an easy way to move users between pages in an application.</a:t>
            </a:r>
          </a:p>
          <a:p>
            <a:pPr marL="282575">
              <a:buClr>
                <a:schemeClr val="accent1"/>
              </a:buClr>
            </a:pPr>
            <a:r>
              <a:rPr lang="en-US" dirty="0" smtClean="0">
                <a:solidFill>
                  <a:srgbClr val="000000"/>
                </a:solidFill>
              </a:rPr>
              <a:t>A navigation bar entry can be an image, text, or an image with text beneath it.</a:t>
            </a:r>
          </a:p>
          <a:p>
            <a:pPr>
              <a:buClr>
                <a:srgbClr val="FF0000"/>
              </a:buClr>
              <a:buNone/>
            </a:pPr>
            <a:endParaRPr lang="en-US" sz="32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
        <p:nvSpPr>
          <p:cNvPr id="10" name="Rectangle 9"/>
          <p:cNvSpPr/>
          <p:nvPr/>
        </p:nvSpPr>
        <p:spPr>
          <a:xfrm>
            <a:off x="5408612" y="2438400"/>
            <a:ext cx="25908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Navigation bar entries</a:t>
            </a:r>
            <a:endParaRPr lang="en-US" b="1" dirty="0">
              <a:solidFill>
                <a:srgbClr val="FF0000"/>
              </a:solidFill>
              <a:latin typeface="LavosHandy™" pitchFamily="66" charset="0"/>
            </a:endParaRPr>
          </a:p>
        </p:txBody>
      </p:sp>
      <p:cxnSp>
        <p:nvCxnSpPr>
          <p:cNvPr id="11" name="Curved Connector 10"/>
          <p:cNvCxnSpPr/>
          <p:nvPr/>
        </p:nvCxnSpPr>
        <p:spPr>
          <a:xfrm>
            <a:off x="7694612" y="2590800"/>
            <a:ext cx="838200" cy="457200"/>
          </a:xfrm>
          <a:prstGeom prst="curvedConnector3">
            <a:avLst>
              <a:gd name="adj1" fmla="val 50000"/>
            </a:avLst>
          </a:prstGeom>
          <a:ln w="19050">
            <a:solidFill>
              <a:srgbClr val="000000"/>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Accessing</a:t>
            </a:r>
            <a:r>
              <a:rPr kumimoji="0" lang="en-US" sz="3600" b="1" i="0" u="none" strike="noStrike" kern="1200" cap="none" spc="0" normalizeH="0" noProof="0" dirty="0" smtClean="0">
                <a:ln>
                  <a:noFill/>
                </a:ln>
                <a:effectLst/>
                <a:uLnTx/>
                <a:uFillTx/>
                <a:latin typeface="+mj-lt"/>
                <a:ea typeface="+mj-ea"/>
                <a:cs typeface="+mj-cs"/>
              </a:rPr>
              <a:t> the Navigation Bar List</a:t>
            </a:r>
            <a:endParaRPr kumimoji="0" lang="en-US" sz="3600" b="1" i="0" u="none" strike="noStrike" kern="1200" cap="none" spc="0" normalizeH="0" baseline="0" noProof="0" dirty="0" smtClean="0">
              <a:ln>
                <a:noFill/>
              </a:ln>
              <a:effectLst/>
              <a:uLnTx/>
              <a:uFillTx/>
              <a:latin typeface="+mj-lt"/>
              <a:ea typeface="+mj-ea"/>
              <a:cs typeface="+mj-cs"/>
            </a:endParaRPr>
          </a:p>
        </p:txBody>
      </p:sp>
      <p:pic>
        <p:nvPicPr>
          <p:cNvPr id="6" name="Picture 5" descr="Snap35.gif"/>
          <p:cNvPicPr>
            <a:picLocks noChangeAspect="1"/>
          </p:cNvPicPr>
          <p:nvPr/>
        </p:nvPicPr>
        <p:blipFill>
          <a:blip r:embed="rId3" cstate="print"/>
          <a:stretch>
            <a:fillRect/>
          </a:stretch>
        </p:blipFill>
        <p:spPr>
          <a:xfrm>
            <a:off x="1370012" y="1371600"/>
            <a:ext cx="1366266" cy="1752600"/>
          </a:xfrm>
          <a:prstGeom prst="rect">
            <a:avLst/>
          </a:prstGeom>
          <a:ln>
            <a:solidFill>
              <a:schemeClr val="tx1"/>
            </a:solidFill>
          </a:ln>
        </p:spPr>
      </p:pic>
      <p:pic>
        <p:nvPicPr>
          <p:cNvPr id="7" name="Picture 6" descr="Snap36.gif"/>
          <p:cNvPicPr>
            <a:picLocks noChangeAspect="1"/>
          </p:cNvPicPr>
          <p:nvPr/>
        </p:nvPicPr>
        <p:blipFill>
          <a:blip r:embed="rId4" cstate="print"/>
          <a:stretch>
            <a:fillRect/>
          </a:stretch>
        </p:blipFill>
        <p:spPr>
          <a:xfrm>
            <a:off x="3579812" y="1371600"/>
            <a:ext cx="1455420" cy="1752600"/>
          </a:xfrm>
          <a:prstGeom prst="rect">
            <a:avLst/>
          </a:prstGeom>
          <a:ln>
            <a:solidFill>
              <a:schemeClr val="tx1"/>
            </a:solidFill>
          </a:ln>
        </p:spPr>
      </p:pic>
      <p:pic>
        <p:nvPicPr>
          <p:cNvPr id="9" name="Picture 8" descr="Snap37.gif"/>
          <p:cNvPicPr>
            <a:picLocks noChangeAspect="1"/>
          </p:cNvPicPr>
          <p:nvPr/>
        </p:nvPicPr>
        <p:blipFill>
          <a:blip r:embed="rId5" cstate="print"/>
          <a:stretch>
            <a:fillRect/>
          </a:stretch>
        </p:blipFill>
        <p:spPr>
          <a:xfrm>
            <a:off x="3884612" y="3810000"/>
            <a:ext cx="6739128" cy="1776984"/>
          </a:xfrm>
          <a:prstGeom prst="rect">
            <a:avLst/>
          </a:prstGeom>
          <a:ln>
            <a:solidFill>
              <a:schemeClr val="tx1"/>
            </a:solidFill>
          </a:ln>
        </p:spPr>
      </p:pic>
      <p:cxnSp>
        <p:nvCxnSpPr>
          <p:cNvPr id="10" name="Straight Arrow Connector 9"/>
          <p:cNvCxnSpPr/>
          <p:nvPr/>
        </p:nvCxnSpPr>
        <p:spPr>
          <a:xfrm>
            <a:off x="2741612" y="2438400"/>
            <a:ext cx="838200"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5012" y="2819400"/>
            <a:ext cx="0" cy="99060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027612" y="2819400"/>
            <a:ext cx="2057400" cy="0"/>
          </a:xfrm>
          <a:prstGeom prst="straightConnector1">
            <a:avLst/>
          </a:prstGeom>
          <a:ln w="285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733088" cy="7254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Navigation Bar Entry: Example</a:t>
            </a:r>
          </a:p>
        </p:txBody>
      </p:sp>
      <p:sp>
        <p:nvSpPr>
          <p:cNvPr id="17" name="Content Placeholder 7"/>
          <p:cNvSpPr>
            <a:spLocks noGrp="1"/>
          </p:cNvSpPr>
          <p:nvPr>
            <p:ph idx="1"/>
          </p:nvPr>
        </p:nvSpPr>
        <p:spPr>
          <a:xfrm>
            <a:off x="836612" y="2133600"/>
            <a:ext cx="5715000" cy="1981200"/>
          </a:xfrm>
        </p:spPr>
        <p:txBody>
          <a:bodyPr/>
          <a:lstStyle/>
          <a:p>
            <a:pPr marL="568325" indent="-514350">
              <a:buClr>
                <a:schemeClr val="accent1"/>
              </a:buClr>
              <a:buFont typeface="+mj-lt"/>
              <a:buAutoNum type="arabicPeriod"/>
            </a:pPr>
            <a:r>
              <a:rPr lang="en-US" dirty="0" smtClean="0">
                <a:solidFill>
                  <a:srgbClr val="000000"/>
                </a:solidFill>
              </a:rPr>
              <a:t>Create a blank page and add a Help Text region type</a:t>
            </a:r>
          </a:p>
          <a:p>
            <a:pPr marL="568325" indent="-514350">
              <a:buClr>
                <a:schemeClr val="accent1"/>
              </a:buClr>
              <a:buFont typeface="+mj-lt"/>
              <a:buAutoNum type="arabicPeriod"/>
            </a:pPr>
            <a:r>
              <a:rPr lang="en-US" dirty="0" smtClean="0">
                <a:solidFill>
                  <a:srgbClr val="000000"/>
                </a:solidFill>
              </a:rPr>
              <a:t>Create a navigation bar entry for Help</a:t>
            </a:r>
          </a:p>
          <a:p>
            <a:pPr>
              <a:buClr>
                <a:srgbClr val="FF0000"/>
              </a:buClr>
              <a:buNone/>
            </a:pPr>
            <a:endParaRPr lang="en-US" sz="32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pic>
        <p:nvPicPr>
          <p:cNvPr id="21" name="Picture 20" descr="Snap44.gif"/>
          <p:cNvPicPr>
            <a:picLocks noChangeAspect="1"/>
          </p:cNvPicPr>
          <p:nvPr/>
        </p:nvPicPr>
        <p:blipFill>
          <a:blip r:embed="rId3" cstate="print"/>
          <a:stretch>
            <a:fillRect/>
          </a:stretch>
        </p:blipFill>
        <p:spPr>
          <a:xfrm>
            <a:off x="6627812" y="1447800"/>
            <a:ext cx="4457700" cy="4697730"/>
          </a:xfrm>
          <a:prstGeom prst="rect">
            <a:avLst/>
          </a:prstGeom>
          <a:ln>
            <a:solidFill>
              <a:schemeClr val="tx1"/>
            </a:solidFill>
          </a:ln>
        </p:spPr>
      </p:pic>
      <p:cxnSp>
        <p:nvCxnSpPr>
          <p:cNvPr id="22" name="Curved Connector 21"/>
          <p:cNvCxnSpPr/>
          <p:nvPr/>
        </p:nvCxnSpPr>
        <p:spPr>
          <a:xfrm rot="16200000" flipV="1">
            <a:off x="8913812" y="4191000"/>
            <a:ext cx="1371600" cy="457200"/>
          </a:xfrm>
          <a:prstGeom prst="curvedConnector3">
            <a:avLst>
              <a:gd name="adj1" fmla="val 50000"/>
            </a:avLst>
          </a:prstGeom>
          <a:ln w="28575">
            <a:solidFill>
              <a:srgbClr val="00B050"/>
            </a:solidFill>
            <a:prstDash val="sysDash"/>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447212" y="3810000"/>
            <a:ext cx="19050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Drag and drop</a:t>
            </a:r>
            <a:endParaRPr lang="en-US" b="1" dirty="0">
              <a:solidFill>
                <a:srgbClr val="FF0000"/>
              </a:solidFill>
              <a:latin typeface="LavosHandy™" pitchFamily="66" charset="0"/>
            </a:endParaRPr>
          </a:p>
        </p:txBody>
      </p:sp>
      <p:pic>
        <p:nvPicPr>
          <p:cNvPr id="39" name="Picture 38" descr="Snap43.gif"/>
          <p:cNvPicPr>
            <a:picLocks noChangeAspect="1"/>
          </p:cNvPicPr>
          <p:nvPr/>
        </p:nvPicPr>
        <p:blipFill>
          <a:blip r:embed="rId4" cstate="print"/>
          <a:stretch>
            <a:fillRect/>
          </a:stretch>
        </p:blipFill>
        <p:spPr>
          <a:xfrm>
            <a:off x="912812" y="1447800"/>
            <a:ext cx="5623560" cy="373380"/>
          </a:xfrm>
          <a:prstGeom prst="rect">
            <a:avLst/>
          </a:prstGeom>
          <a:ln>
            <a:solidFill>
              <a:schemeClr val="tx1"/>
            </a:solidFill>
          </a:ln>
        </p:spPr>
      </p:pic>
      <p:sp>
        <p:nvSpPr>
          <p:cNvPr id="40" name="Rectangle 39"/>
          <p:cNvSpPr/>
          <p:nvPr/>
        </p:nvSpPr>
        <p:spPr>
          <a:xfrm>
            <a:off x="6170612" y="1447800"/>
            <a:ext cx="381000" cy="3810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455612" y="4648200"/>
            <a:ext cx="11353800" cy="1371600"/>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gn="ctr">
              <a:lnSpc>
                <a:spcPct val="120000"/>
              </a:lnSpc>
            </a:pPr>
            <a:r>
              <a:rPr lang="en-US" sz="4400" b="1" dirty="0" smtClean="0">
                <a:solidFill>
                  <a:srgbClr val="000000"/>
                </a:solidFill>
                <a:latin typeface="Helvetica Neue Light"/>
                <a:cs typeface="Helvetica Neue Light"/>
              </a:rPr>
              <a:t>Unit 11: Implementing Navigation </a:t>
            </a:r>
          </a:p>
          <a:p>
            <a:pPr algn="ctr">
              <a:lnSpc>
                <a:spcPct val="120000"/>
              </a:lnSpc>
            </a:pPr>
            <a:r>
              <a:rPr lang="en-US" sz="4400" b="1" dirty="0" smtClean="0">
                <a:solidFill>
                  <a:srgbClr val="000000"/>
                </a:solidFill>
                <a:latin typeface="Helvetica Neue Light"/>
                <a:cs typeface="Helvetica Neue Light"/>
              </a:rPr>
              <a:t>    in your Application</a:t>
            </a:r>
          </a:p>
          <a:p>
            <a:pPr algn="ctr">
              <a:lnSpc>
                <a:spcPct val="120000"/>
              </a:lnSpc>
            </a:pPr>
            <a:endParaRPr lang="en-US" sz="4800" dirty="0" smtClean="0">
              <a:solidFill>
                <a:srgbClr val="000000"/>
              </a:solidFill>
              <a:latin typeface="Helvetica Neue Light"/>
              <a:cs typeface="Helvetica Neue Light"/>
            </a:endParaRP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154612" y="1066800"/>
            <a:ext cx="1778000" cy="1778000"/>
          </a:xfrm>
          <a:prstGeom prst="rect">
            <a:avLst/>
          </a:prstGeom>
        </p:spPr>
      </p:pic>
    </p:spTree>
    <p:extLst>
      <p:ext uri="{BB962C8B-B14F-4D97-AF65-F5344CB8AC3E}">
        <p14:creationId xmlns:p14="http://schemas.microsoft.com/office/powerpoint/2010/main" xmlns="" val="2437061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10733088" cy="7254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Navigation Bar Entry: Example</a:t>
            </a:r>
          </a:p>
        </p:txBody>
      </p:sp>
      <p:pic>
        <p:nvPicPr>
          <p:cNvPr id="13" name="Picture 12" descr="Snap41.gif"/>
          <p:cNvPicPr>
            <a:picLocks noChangeAspect="1"/>
          </p:cNvPicPr>
          <p:nvPr/>
        </p:nvPicPr>
        <p:blipFill>
          <a:blip r:embed="rId3" cstate="print"/>
          <a:stretch>
            <a:fillRect/>
          </a:stretch>
        </p:blipFill>
        <p:spPr>
          <a:xfrm>
            <a:off x="6780212" y="1371600"/>
            <a:ext cx="3925824" cy="4828032"/>
          </a:xfrm>
          <a:prstGeom prst="rect">
            <a:avLst/>
          </a:prstGeom>
          <a:ln>
            <a:solidFill>
              <a:schemeClr val="tx1"/>
            </a:solidFill>
          </a:ln>
        </p:spPr>
      </p:pic>
      <p:pic>
        <p:nvPicPr>
          <p:cNvPr id="14" name="Picture 13" descr="Snap38.gif"/>
          <p:cNvPicPr>
            <a:picLocks noChangeAspect="1"/>
          </p:cNvPicPr>
          <p:nvPr/>
        </p:nvPicPr>
        <p:blipFill>
          <a:blip r:embed="rId4" cstate="print"/>
          <a:stretch>
            <a:fillRect/>
          </a:stretch>
        </p:blipFill>
        <p:spPr>
          <a:xfrm>
            <a:off x="684212" y="1371600"/>
            <a:ext cx="5863590" cy="754380"/>
          </a:xfrm>
          <a:prstGeom prst="rect">
            <a:avLst/>
          </a:prstGeom>
          <a:ln>
            <a:solidFill>
              <a:schemeClr val="tx1"/>
            </a:solidFill>
          </a:ln>
        </p:spPr>
      </p:pic>
      <p:cxnSp>
        <p:nvCxnSpPr>
          <p:cNvPr id="7" name="Straight Arrow Connector 6"/>
          <p:cNvCxnSpPr/>
          <p:nvPr/>
        </p:nvCxnSpPr>
        <p:spPr>
          <a:xfrm>
            <a:off x="6018212" y="2971800"/>
            <a:ext cx="762000" cy="0"/>
          </a:xfrm>
          <a:prstGeom prst="straightConnector1">
            <a:avLst/>
          </a:prstGeom>
          <a:ln w="28575">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018212" y="2133600"/>
            <a:ext cx="0" cy="838200"/>
          </a:xfrm>
          <a:prstGeom prst="straightConnector1">
            <a:avLst/>
          </a:prstGeom>
          <a:ln w="2857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 create, edit and use the following </a:t>
            </a:r>
            <a:r>
              <a:rPr lang="en-US" sz="2800" dirty="0" smtClean="0">
                <a:solidFill>
                  <a:srgbClr val="000000"/>
                </a:solidFill>
              </a:rPr>
              <a:t>shared components that aid navigation  in an application:</a:t>
            </a:r>
          </a:p>
          <a:p>
            <a:pPr lvl="2">
              <a:buClr>
                <a:schemeClr val="accent1"/>
              </a:buClr>
            </a:pPr>
            <a:r>
              <a:rPr lang="en-US" sz="2800" dirty="0" smtClean="0">
                <a:solidFill>
                  <a:srgbClr val="000000"/>
                </a:solidFill>
              </a:rPr>
              <a:t>Lists</a:t>
            </a:r>
          </a:p>
          <a:p>
            <a:pPr lvl="2">
              <a:buClr>
                <a:schemeClr val="accent1"/>
              </a:buClr>
            </a:pPr>
            <a:r>
              <a:rPr lang="en-US" sz="2800" dirty="0" smtClean="0">
                <a:solidFill>
                  <a:srgbClr val="000000"/>
                </a:solidFill>
              </a:rPr>
              <a:t>Navigation Menus</a:t>
            </a:r>
          </a:p>
          <a:p>
            <a:pPr lvl="2">
              <a:buClr>
                <a:schemeClr val="accent1"/>
              </a:buClr>
            </a:pPr>
            <a:r>
              <a:rPr lang="en-US" sz="2800" dirty="0" smtClean="0">
                <a:solidFill>
                  <a:srgbClr val="000000"/>
                </a:solidFill>
              </a:rPr>
              <a:t>Breadcrumbs</a:t>
            </a:r>
          </a:p>
          <a:p>
            <a:pPr lvl="2">
              <a:buClr>
                <a:schemeClr val="accent1"/>
              </a:buClr>
            </a:pPr>
            <a:r>
              <a:rPr lang="en-US" sz="2800" dirty="0" smtClean="0">
                <a:solidFill>
                  <a:srgbClr val="000000"/>
                </a:solidFill>
              </a:rPr>
              <a:t>Navigation bar entries</a:t>
            </a:r>
            <a:endParaRPr lang="en-US" dirty="0" smtClean="0">
              <a:solidFill>
                <a:srgbClr val="000000"/>
              </a:solidFill>
            </a:endParaRPr>
          </a:p>
          <a:p>
            <a:pPr lvl="2">
              <a:buClr>
                <a:schemeClr val="accent1"/>
              </a:buCl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59890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53733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Describe the use of shared components in an application</a:t>
            </a:r>
          </a:p>
          <a:p>
            <a:pPr lvl="1">
              <a:buClr>
                <a:schemeClr val="accent1"/>
              </a:buClr>
              <a:buFont typeface="Arial"/>
              <a:buChar char="•"/>
            </a:pPr>
            <a:r>
              <a:rPr lang="en-US" sz="2800" dirty="0" smtClean="0">
                <a:solidFill>
                  <a:srgbClr val="000000"/>
                </a:solidFill>
              </a:rPr>
              <a:t>Create, edit, and use the following shared components that aid navigation  in an application:</a:t>
            </a:r>
          </a:p>
          <a:p>
            <a:pPr lvl="2">
              <a:buClr>
                <a:schemeClr val="accent1"/>
              </a:buClr>
              <a:buFont typeface="Wingdings" charset="2"/>
              <a:buChar char="Ø"/>
            </a:pPr>
            <a:r>
              <a:rPr lang="en-US" sz="2800" dirty="0" smtClean="0">
                <a:solidFill>
                  <a:srgbClr val="000000"/>
                </a:solidFill>
              </a:rPr>
              <a:t>Lists</a:t>
            </a:r>
          </a:p>
          <a:p>
            <a:pPr lvl="2">
              <a:buClr>
                <a:schemeClr val="accent1"/>
              </a:buClr>
              <a:buFont typeface="Wingdings" charset="2"/>
              <a:buChar char="Ø"/>
            </a:pPr>
            <a:r>
              <a:rPr lang="en-US" sz="2800" dirty="0" smtClean="0">
                <a:solidFill>
                  <a:srgbClr val="000000"/>
                </a:solidFill>
              </a:rPr>
              <a:t>Navigation Menus</a:t>
            </a:r>
          </a:p>
          <a:p>
            <a:pPr lvl="2">
              <a:buClr>
                <a:schemeClr val="accent1"/>
              </a:buClr>
              <a:buFont typeface="Wingdings" charset="2"/>
              <a:buChar char="Ø"/>
            </a:pPr>
            <a:r>
              <a:rPr lang="en-US" sz="2800" dirty="0" smtClean="0">
                <a:solidFill>
                  <a:srgbClr val="000000"/>
                </a:solidFill>
              </a:rPr>
              <a:t>Breadcrumbs</a:t>
            </a:r>
          </a:p>
          <a:p>
            <a:pPr lvl="2">
              <a:buClr>
                <a:schemeClr val="accent1"/>
              </a:buClr>
              <a:buFont typeface="Wingdings" charset="2"/>
              <a:buChar char="Ø"/>
            </a:pPr>
            <a:r>
              <a:rPr lang="en-US" sz="2800" dirty="0" smtClean="0">
                <a:solidFill>
                  <a:srgbClr val="000000"/>
                </a:solidFill>
              </a:rPr>
              <a:t>Navigation bar entries</a:t>
            </a:r>
          </a:p>
          <a:p>
            <a:pPr lvl="2">
              <a:buClr>
                <a:schemeClr val="accent1"/>
              </a:buClr>
              <a:buFont typeface="Wingdings" pitchFamily="2" charset="2"/>
              <a:buChar char="ü"/>
            </a:pPr>
            <a:endParaRPr lang="en-US" sz="2800" dirty="0" smtClean="0">
              <a:solidFill>
                <a:srgbClr val="000000"/>
              </a:solidFill>
            </a:endParaRPr>
          </a:p>
          <a:p>
            <a:pPr lvl="2">
              <a:buClr>
                <a:schemeClr val="accent1"/>
              </a:buClr>
              <a:buNone/>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 Shared Components</a:t>
            </a:r>
          </a:p>
        </p:txBody>
      </p:sp>
      <p:pic>
        <p:nvPicPr>
          <p:cNvPr id="6" name="Picture 5" descr="9a.gif"/>
          <p:cNvPicPr>
            <a:picLocks noChangeAspect="1"/>
          </p:cNvPicPr>
          <p:nvPr/>
        </p:nvPicPr>
        <p:blipFill>
          <a:blip r:embed="rId3" cstate="print"/>
          <a:stretch>
            <a:fillRect/>
          </a:stretch>
        </p:blipFill>
        <p:spPr>
          <a:xfrm>
            <a:off x="8380412" y="1524000"/>
            <a:ext cx="2583180" cy="3962400"/>
          </a:xfrm>
          <a:prstGeom prst="rect">
            <a:avLst/>
          </a:prstGeom>
          <a:ln>
            <a:solidFill>
              <a:schemeClr val="tx1"/>
            </a:solidFill>
          </a:ln>
        </p:spPr>
      </p:pic>
      <p:pic>
        <p:nvPicPr>
          <p:cNvPr id="9" name="Picture 8" descr="9a.gif"/>
          <p:cNvPicPr>
            <a:picLocks noChangeAspect="1"/>
          </p:cNvPicPr>
          <p:nvPr/>
        </p:nvPicPr>
        <p:blipFill>
          <a:blip r:embed="rId4" cstate="print"/>
          <a:stretch>
            <a:fillRect/>
          </a:stretch>
        </p:blipFill>
        <p:spPr>
          <a:xfrm>
            <a:off x="3656012" y="1295400"/>
            <a:ext cx="4416552" cy="5006340"/>
          </a:xfrm>
          <a:prstGeom prst="rect">
            <a:avLst/>
          </a:prstGeom>
          <a:ln>
            <a:solidFill>
              <a:schemeClr val="tx1"/>
            </a:solidFill>
          </a:ln>
        </p:spPr>
      </p:pic>
      <p:sp>
        <p:nvSpPr>
          <p:cNvPr id="10" name="Rectangle 9"/>
          <p:cNvSpPr/>
          <p:nvPr/>
        </p:nvSpPr>
        <p:spPr>
          <a:xfrm>
            <a:off x="8532812" y="5867400"/>
            <a:ext cx="1635384" cy="348557"/>
          </a:xfrm>
          <a:prstGeom prst="rect">
            <a:avLst/>
          </a:prstGeom>
        </p:spPr>
        <p:txBody>
          <a:bodyPr wrap="none">
            <a:spAutoFit/>
          </a:bodyPr>
          <a:lstStyle/>
          <a:p>
            <a:pPr>
              <a:lnSpc>
                <a:spcPct val="90000"/>
              </a:lnSpc>
            </a:pPr>
            <a:r>
              <a:rPr lang="en-US" b="1" dirty="0" smtClean="0">
                <a:solidFill>
                  <a:srgbClr val="FF0000"/>
                </a:solidFill>
                <a:latin typeface="LavosHandy™" pitchFamily="66" charset="0"/>
              </a:rPr>
              <a:t>Page Designer</a:t>
            </a:r>
            <a:endParaRPr lang="en-US" b="1" dirty="0">
              <a:solidFill>
                <a:srgbClr val="FF0000"/>
              </a:solidFill>
              <a:latin typeface="LavosHandy™" pitchFamily="66" charset="0"/>
            </a:endParaRPr>
          </a:p>
        </p:txBody>
      </p:sp>
      <p:sp>
        <p:nvSpPr>
          <p:cNvPr id="11" name="Rectangle 10"/>
          <p:cNvSpPr/>
          <p:nvPr/>
        </p:nvSpPr>
        <p:spPr>
          <a:xfrm>
            <a:off x="684212" y="2971800"/>
            <a:ext cx="2743200" cy="341632"/>
          </a:xfrm>
          <a:prstGeom prst="rect">
            <a:avLst/>
          </a:prstGeom>
        </p:spPr>
        <p:txBody>
          <a:bodyPr wrap="square">
            <a:spAutoFit/>
          </a:bodyPr>
          <a:lstStyle/>
          <a:p>
            <a:pPr>
              <a:lnSpc>
                <a:spcPct val="90000"/>
              </a:lnSpc>
            </a:pPr>
            <a:r>
              <a:rPr lang="en-US" b="1" dirty="0" smtClean="0">
                <a:solidFill>
                  <a:srgbClr val="FF0000"/>
                </a:solidFill>
                <a:latin typeface="LavosHandy™" pitchFamily="66" charset="0"/>
              </a:rPr>
              <a:t>Shared Components Page</a:t>
            </a:r>
            <a:endParaRPr lang="en-US" b="1" dirty="0">
              <a:solidFill>
                <a:srgbClr val="FF0000"/>
              </a:solidFill>
              <a:latin typeface="LavosHandy™" pitchFamily="66" charset="0"/>
            </a:endParaRPr>
          </a:p>
        </p:txBody>
      </p:sp>
      <p:cxnSp>
        <p:nvCxnSpPr>
          <p:cNvPr id="13" name="Curved Connector 12"/>
          <p:cNvCxnSpPr/>
          <p:nvPr/>
        </p:nvCxnSpPr>
        <p:spPr>
          <a:xfrm rot="5400000" flipH="1" flipV="1">
            <a:off x="3084512" y="2476500"/>
            <a:ext cx="762000" cy="3810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flipH="1" flipV="1">
            <a:off x="9902507" y="5488305"/>
            <a:ext cx="457200" cy="45339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Understanding Navigational Shared Components</a:t>
            </a:r>
          </a:p>
        </p:txBody>
      </p:sp>
      <p:pic>
        <p:nvPicPr>
          <p:cNvPr id="6" name="Picture 5" descr="10.GIF"/>
          <p:cNvPicPr>
            <a:picLocks noChangeAspect="1"/>
          </p:cNvPicPr>
          <p:nvPr/>
        </p:nvPicPr>
        <p:blipFill>
          <a:blip r:embed="rId3" cstate="print"/>
          <a:stretch>
            <a:fillRect/>
          </a:stretch>
        </p:blipFill>
        <p:spPr>
          <a:xfrm>
            <a:off x="4418012" y="2286000"/>
            <a:ext cx="2843784" cy="2487168"/>
          </a:xfrm>
          <a:prstGeom prst="rect">
            <a:avLst/>
          </a:prstGeom>
          <a:ln>
            <a:solidFill>
              <a:schemeClr val="tx1"/>
            </a:solidFill>
          </a:ln>
        </p:spPr>
      </p:pic>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4" y="265113"/>
            <a:ext cx="9590087" cy="6492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What are Lists?</a:t>
            </a:r>
          </a:p>
        </p:txBody>
      </p:sp>
      <p:pic>
        <p:nvPicPr>
          <p:cNvPr id="3" name="Picture 2" descr="Snap1.gif"/>
          <p:cNvPicPr>
            <a:picLocks noChangeAspect="1"/>
          </p:cNvPicPr>
          <p:nvPr/>
        </p:nvPicPr>
        <p:blipFill>
          <a:blip r:embed="rId3" cstate="print"/>
          <a:stretch>
            <a:fillRect/>
          </a:stretch>
        </p:blipFill>
        <p:spPr>
          <a:xfrm>
            <a:off x="1065212" y="2362200"/>
            <a:ext cx="1607820" cy="1828800"/>
          </a:xfrm>
          <a:prstGeom prst="rect">
            <a:avLst/>
          </a:prstGeom>
          <a:ln>
            <a:solidFill>
              <a:schemeClr val="tx1"/>
            </a:solidFill>
          </a:ln>
        </p:spPr>
      </p:pic>
      <p:pic>
        <p:nvPicPr>
          <p:cNvPr id="4" name="Picture 3" descr="Snap2.gif"/>
          <p:cNvPicPr>
            <a:picLocks noChangeAspect="1"/>
          </p:cNvPicPr>
          <p:nvPr/>
        </p:nvPicPr>
        <p:blipFill>
          <a:blip r:embed="rId4" cstate="print"/>
          <a:stretch>
            <a:fillRect/>
          </a:stretch>
        </p:blipFill>
        <p:spPr>
          <a:xfrm>
            <a:off x="3503612" y="4114800"/>
            <a:ext cx="6804660" cy="1851660"/>
          </a:xfrm>
          <a:prstGeom prst="rect">
            <a:avLst/>
          </a:prstGeom>
          <a:ln>
            <a:solidFill>
              <a:schemeClr val="tx1"/>
            </a:solidFill>
          </a:ln>
        </p:spPr>
      </p:pic>
      <p:cxnSp>
        <p:nvCxnSpPr>
          <p:cNvPr id="36" name="Shape 40"/>
          <p:cNvCxnSpPr>
            <a:cxnSpLocks noChangeShapeType="1"/>
          </p:cNvCxnSpPr>
          <p:nvPr/>
        </p:nvCxnSpPr>
        <p:spPr bwMode="auto">
          <a:xfrm rot="5400000" flipH="1" flipV="1">
            <a:off x="6399213" y="3505199"/>
            <a:ext cx="1219200" cy="2"/>
          </a:xfrm>
          <a:prstGeom prst="bentConnector3">
            <a:avLst>
              <a:gd name="adj1" fmla="val 50000"/>
            </a:avLst>
          </a:prstGeom>
          <a:noFill/>
          <a:ln w="28575" cap="flat" cmpd="sng" algn="ctr">
            <a:solidFill>
              <a:srgbClr val="FF0000"/>
            </a:solidFill>
            <a:prstDash val="solid"/>
            <a:round/>
            <a:headEnd type="triangle" w="lg" len="lg"/>
            <a:tailEnd type="none" w="lg" len="lg"/>
          </a:ln>
          <a:effectLst/>
        </p:spPr>
      </p:cxnSp>
      <p:cxnSp>
        <p:nvCxnSpPr>
          <p:cNvPr id="37" name="Shape 40"/>
          <p:cNvCxnSpPr>
            <a:cxnSpLocks noChangeShapeType="1"/>
          </p:cNvCxnSpPr>
          <p:nvPr/>
        </p:nvCxnSpPr>
        <p:spPr bwMode="auto">
          <a:xfrm rot="10800000" flipV="1">
            <a:off x="2665412" y="2895599"/>
            <a:ext cx="4343400" cy="13"/>
          </a:xfrm>
          <a:prstGeom prst="bentConnector3">
            <a:avLst>
              <a:gd name="adj1" fmla="val 50000"/>
            </a:avLst>
          </a:prstGeom>
          <a:noFill/>
          <a:ln w="28575" cap="flat" cmpd="sng" algn="ctr">
            <a:solidFill>
              <a:srgbClr val="FF0000"/>
            </a:solidFill>
            <a:prstDash val="solid"/>
            <a:round/>
            <a:headEnd type="none" w="lg" len="lg"/>
            <a:tailEnd type="none" w="lg" len="lg"/>
          </a:ln>
          <a:effectLst/>
        </p:spPr>
      </p:cxnSp>
      <p:sp>
        <p:nvSpPr>
          <p:cNvPr id="45" name="Content Placeholder 7"/>
          <p:cNvSpPr>
            <a:spLocks noGrp="1"/>
          </p:cNvSpPr>
          <p:nvPr>
            <p:ph idx="1"/>
          </p:nvPr>
        </p:nvSpPr>
        <p:spPr>
          <a:xfrm>
            <a:off x="531812" y="1371600"/>
            <a:ext cx="11125861" cy="838200"/>
          </a:xfrm>
        </p:spPr>
        <p:txBody>
          <a:bodyPr/>
          <a:lstStyle/>
          <a:p>
            <a:pPr lvl="1">
              <a:buClr>
                <a:schemeClr val="accent1"/>
              </a:buClr>
              <a:buFont typeface="Arial"/>
              <a:buChar char="•"/>
            </a:pPr>
            <a:r>
              <a:rPr lang="en-US" sz="2800" dirty="0" smtClean="0">
                <a:solidFill>
                  <a:srgbClr val="000000"/>
                </a:solidFill>
              </a:rPr>
              <a:t>A list is a template driven, shared collection of links</a:t>
            </a:r>
          </a:p>
          <a:p>
            <a:pPr lvl="1">
              <a:buClr>
                <a:schemeClr val="accent1"/>
              </a:buClr>
              <a:buFont typeface="Arial"/>
              <a:buChar char="•"/>
            </a:pPr>
            <a:r>
              <a:rPr lang="en-US" sz="2800" dirty="0" smtClean="0">
                <a:solidFill>
                  <a:srgbClr val="000000"/>
                </a:solidFill>
              </a:rPr>
              <a:t>Application Express supports two types of lists: Static, and Dynamic</a:t>
            </a:r>
          </a:p>
          <a:p>
            <a:pPr lvl="1">
              <a:buClr>
                <a:schemeClr val="accent1"/>
              </a:buClr>
              <a:buFont typeface="Arial"/>
              <a:buChar char="•"/>
            </a:pPr>
            <a:endParaRPr lang="en-US" sz="2800" dirty="0" smtClean="0">
              <a:solidFill>
                <a:srgbClr val="000000"/>
              </a:solidFill>
            </a:endParaRPr>
          </a:p>
          <a:p>
            <a:pPr lvl="2">
              <a:buClr>
                <a:schemeClr val="accent1"/>
              </a:buClr>
              <a:buFont typeface="Wingdings" pitchFamily="2" charset="2"/>
              <a:buChar char="ü"/>
            </a:pPr>
            <a:endParaRPr lang="en-US" sz="2800" dirty="0" smtClean="0">
              <a:solidFill>
                <a:srgbClr val="000000"/>
              </a:solidFill>
            </a:endParaRPr>
          </a:p>
          <a:p>
            <a:pPr lvl="2">
              <a:buClr>
                <a:schemeClr val="accent1"/>
              </a:buClr>
              <a:buNone/>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Static List: Steps</a:t>
            </a:r>
          </a:p>
        </p:txBody>
      </p:sp>
      <p:pic>
        <p:nvPicPr>
          <p:cNvPr id="6" name="Picture 5" descr="Snap2_1.gif"/>
          <p:cNvPicPr>
            <a:picLocks noChangeAspect="1"/>
          </p:cNvPicPr>
          <p:nvPr/>
        </p:nvPicPr>
        <p:blipFill>
          <a:blip r:embed="rId3" cstate="print"/>
          <a:stretch>
            <a:fillRect/>
          </a:stretch>
        </p:blipFill>
        <p:spPr>
          <a:xfrm>
            <a:off x="608012" y="1143000"/>
            <a:ext cx="1918335" cy="2381631"/>
          </a:xfrm>
          <a:prstGeom prst="rect">
            <a:avLst/>
          </a:prstGeom>
          <a:ln>
            <a:solidFill>
              <a:schemeClr val="tx1"/>
            </a:solidFill>
          </a:ln>
        </p:spPr>
      </p:pic>
      <p:pic>
        <p:nvPicPr>
          <p:cNvPr id="7" name="Picture 6" descr="Snap3.gif"/>
          <p:cNvPicPr>
            <a:picLocks noChangeAspect="1"/>
          </p:cNvPicPr>
          <p:nvPr/>
        </p:nvPicPr>
        <p:blipFill>
          <a:blip r:embed="rId4" cstate="print"/>
          <a:stretch>
            <a:fillRect/>
          </a:stretch>
        </p:blipFill>
        <p:spPr>
          <a:xfrm>
            <a:off x="2665412" y="1143000"/>
            <a:ext cx="3684651" cy="1600200"/>
          </a:xfrm>
          <a:prstGeom prst="rect">
            <a:avLst/>
          </a:prstGeom>
          <a:ln>
            <a:solidFill>
              <a:schemeClr val="tx1"/>
            </a:solidFill>
          </a:ln>
        </p:spPr>
      </p:pic>
      <p:pic>
        <p:nvPicPr>
          <p:cNvPr id="9" name="Picture 8" descr="Snap4.gif"/>
          <p:cNvPicPr>
            <a:picLocks noChangeAspect="1"/>
          </p:cNvPicPr>
          <p:nvPr/>
        </p:nvPicPr>
        <p:blipFill>
          <a:blip r:embed="rId5" cstate="print"/>
          <a:stretch>
            <a:fillRect/>
          </a:stretch>
        </p:blipFill>
        <p:spPr>
          <a:xfrm>
            <a:off x="2665412" y="3276600"/>
            <a:ext cx="3648456" cy="2514600"/>
          </a:xfrm>
          <a:prstGeom prst="rect">
            <a:avLst/>
          </a:prstGeom>
          <a:ln>
            <a:solidFill>
              <a:schemeClr val="tx1"/>
            </a:solidFill>
          </a:ln>
        </p:spPr>
      </p:pic>
      <p:pic>
        <p:nvPicPr>
          <p:cNvPr id="10" name="Picture 9" descr="Snap5.gif"/>
          <p:cNvPicPr>
            <a:picLocks noChangeAspect="1"/>
          </p:cNvPicPr>
          <p:nvPr/>
        </p:nvPicPr>
        <p:blipFill>
          <a:blip r:embed="rId6" cstate="print"/>
          <a:stretch>
            <a:fillRect/>
          </a:stretch>
        </p:blipFill>
        <p:spPr>
          <a:xfrm>
            <a:off x="6475412" y="1143004"/>
            <a:ext cx="4732020" cy="1600195"/>
          </a:xfrm>
          <a:prstGeom prst="rect">
            <a:avLst/>
          </a:prstGeom>
          <a:ln>
            <a:solidFill>
              <a:schemeClr val="tx1"/>
            </a:solidFill>
          </a:ln>
        </p:spPr>
      </p:pic>
      <p:pic>
        <p:nvPicPr>
          <p:cNvPr id="11" name="Picture 10" descr="Snap8.gif"/>
          <p:cNvPicPr>
            <a:picLocks noChangeAspect="1"/>
          </p:cNvPicPr>
          <p:nvPr/>
        </p:nvPicPr>
        <p:blipFill>
          <a:blip r:embed="rId7" cstate="print"/>
          <a:stretch>
            <a:fillRect/>
          </a:stretch>
        </p:blipFill>
        <p:spPr>
          <a:xfrm>
            <a:off x="6475413" y="3276600"/>
            <a:ext cx="4184142" cy="2514600"/>
          </a:xfrm>
          <a:prstGeom prst="rect">
            <a:avLst/>
          </a:prstGeom>
          <a:ln>
            <a:solidFill>
              <a:schemeClr val="tx1"/>
            </a:solidFill>
          </a:ln>
        </p:spPr>
      </p:pic>
      <p:sp>
        <p:nvSpPr>
          <p:cNvPr id="12" name="Oval 144"/>
          <p:cNvSpPr>
            <a:spLocks noChangeArrowheads="1"/>
          </p:cNvSpPr>
          <p:nvPr/>
        </p:nvSpPr>
        <p:spPr bwMode="blackWhite">
          <a:xfrm>
            <a:off x="608012" y="3505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3" name="Oval 144"/>
          <p:cNvSpPr>
            <a:spLocks noChangeArrowheads="1"/>
          </p:cNvSpPr>
          <p:nvPr/>
        </p:nvSpPr>
        <p:spPr bwMode="blackWhite">
          <a:xfrm>
            <a:off x="5561012" y="2590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4" name="Oval 144"/>
          <p:cNvSpPr>
            <a:spLocks noChangeArrowheads="1"/>
          </p:cNvSpPr>
          <p:nvPr/>
        </p:nvSpPr>
        <p:spPr bwMode="blackWhite">
          <a:xfrm>
            <a:off x="8837612" y="2667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15" name="Oval 144"/>
          <p:cNvSpPr>
            <a:spLocks noChangeArrowheads="1"/>
          </p:cNvSpPr>
          <p:nvPr/>
        </p:nvSpPr>
        <p:spPr bwMode="blackWhite">
          <a:xfrm>
            <a:off x="5561012" y="563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4</a:t>
            </a:r>
            <a:endParaRPr lang="en-US" sz="2000" b="1" dirty="0">
              <a:solidFill>
                <a:srgbClr val="000000"/>
              </a:solidFill>
            </a:endParaRPr>
          </a:p>
        </p:txBody>
      </p:sp>
      <p:sp>
        <p:nvSpPr>
          <p:cNvPr id="16" name="Oval 144"/>
          <p:cNvSpPr>
            <a:spLocks noChangeArrowheads="1"/>
          </p:cNvSpPr>
          <p:nvPr/>
        </p:nvSpPr>
        <p:spPr bwMode="blackWhite">
          <a:xfrm>
            <a:off x="7694612" y="5638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5</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Adding Entries to a List</a:t>
            </a:r>
          </a:p>
        </p:txBody>
      </p:sp>
      <p:pic>
        <p:nvPicPr>
          <p:cNvPr id="8" name="Picture 7" descr="Snap9.gif"/>
          <p:cNvPicPr>
            <a:picLocks noChangeAspect="1"/>
          </p:cNvPicPr>
          <p:nvPr/>
        </p:nvPicPr>
        <p:blipFill>
          <a:blip r:embed="rId3" cstate="print"/>
          <a:stretch>
            <a:fillRect/>
          </a:stretch>
        </p:blipFill>
        <p:spPr>
          <a:xfrm>
            <a:off x="1065212" y="1066800"/>
            <a:ext cx="4152900" cy="2118360"/>
          </a:xfrm>
          <a:prstGeom prst="rect">
            <a:avLst/>
          </a:prstGeom>
          <a:ln>
            <a:solidFill>
              <a:schemeClr val="tx1"/>
            </a:solidFill>
          </a:ln>
        </p:spPr>
      </p:pic>
      <p:pic>
        <p:nvPicPr>
          <p:cNvPr id="12" name="Picture 11" descr="Snap10.gif"/>
          <p:cNvPicPr>
            <a:picLocks noChangeAspect="1"/>
          </p:cNvPicPr>
          <p:nvPr/>
        </p:nvPicPr>
        <p:blipFill>
          <a:blip r:embed="rId4" cstate="print"/>
          <a:stretch>
            <a:fillRect/>
          </a:stretch>
        </p:blipFill>
        <p:spPr>
          <a:xfrm>
            <a:off x="1065212" y="3429000"/>
            <a:ext cx="4890135" cy="2597277"/>
          </a:xfrm>
          <a:prstGeom prst="rect">
            <a:avLst/>
          </a:prstGeom>
          <a:ln>
            <a:solidFill>
              <a:schemeClr val="tx1"/>
            </a:solidFill>
          </a:ln>
        </p:spPr>
      </p:pic>
      <p:pic>
        <p:nvPicPr>
          <p:cNvPr id="13" name="Picture 12" descr="Snap13.gif"/>
          <p:cNvPicPr>
            <a:picLocks noChangeAspect="1"/>
          </p:cNvPicPr>
          <p:nvPr/>
        </p:nvPicPr>
        <p:blipFill>
          <a:blip r:embed="rId5" cstate="print"/>
          <a:stretch>
            <a:fillRect/>
          </a:stretch>
        </p:blipFill>
        <p:spPr>
          <a:xfrm>
            <a:off x="6399212" y="1066800"/>
            <a:ext cx="4793742" cy="4423410"/>
          </a:xfrm>
          <a:prstGeom prst="rect">
            <a:avLst/>
          </a:prstGeom>
          <a:ln>
            <a:solidFill>
              <a:schemeClr val="tx1"/>
            </a:solidFill>
          </a:ln>
        </p:spPr>
      </p:pic>
      <p:cxnSp>
        <p:nvCxnSpPr>
          <p:cNvPr id="58" name="Straight Arrow Connector 57"/>
          <p:cNvCxnSpPr/>
          <p:nvPr/>
        </p:nvCxnSpPr>
        <p:spPr>
          <a:xfrm>
            <a:off x="5713412" y="2362200"/>
            <a:ext cx="685800" cy="0"/>
          </a:xfrm>
          <a:prstGeom prst="straightConnector1">
            <a:avLst/>
          </a:prstGeom>
          <a:ln w="1905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13412" y="2362200"/>
            <a:ext cx="0" cy="1066800"/>
          </a:xfrm>
          <a:prstGeom prst="line">
            <a:avLst/>
          </a:prstGeom>
          <a:ln w="19050">
            <a:solidFill>
              <a:srgbClr val="FF0000"/>
            </a:solidFill>
            <a:miter lim="800000"/>
          </a:ln>
        </p:spPr>
        <p:style>
          <a:lnRef idx="1">
            <a:schemeClr val="accent1"/>
          </a:lnRef>
          <a:fillRef idx="0">
            <a:schemeClr val="accent1"/>
          </a:fillRef>
          <a:effectRef idx="0">
            <a:schemeClr val="accent1"/>
          </a:effectRef>
          <a:fontRef idx="minor">
            <a:schemeClr val="tx1"/>
          </a:fontRef>
        </p:style>
      </p:cxnSp>
      <p:sp>
        <p:nvSpPr>
          <p:cNvPr id="61" name="Oval 144"/>
          <p:cNvSpPr>
            <a:spLocks noChangeArrowheads="1"/>
          </p:cNvSpPr>
          <p:nvPr/>
        </p:nvSpPr>
        <p:spPr bwMode="blackWhite">
          <a:xfrm>
            <a:off x="5103812" y="1371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62" name="Oval 144"/>
          <p:cNvSpPr>
            <a:spLocks noChangeArrowheads="1"/>
          </p:cNvSpPr>
          <p:nvPr/>
        </p:nvSpPr>
        <p:spPr bwMode="blackWhite">
          <a:xfrm>
            <a:off x="5789612" y="4191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63" name="Oval 144"/>
          <p:cNvSpPr>
            <a:spLocks noChangeArrowheads="1"/>
          </p:cNvSpPr>
          <p:nvPr/>
        </p:nvSpPr>
        <p:spPr bwMode="blackWhite">
          <a:xfrm>
            <a:off x="10590212" y="5334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effectLst/>
                <a:uLnTx/>
                <a:uFillTx/>
                <a:latin typeface="+mj-lt"/>
                <a:ea typeface="+mj-ea"/>
                <a:cs typeface="+mj-cs"/>
              </a:rPr>
              <a:t>Creating a Dynamic List</a:t>
            </a:r>
          </a:p>
        </p:txBody>
      </p:sp>
      <p:cxnSp>
        <p:nvCxnSpPr>
          <p:cNvPr id="60" name="Straight Connector 59"/>
          <p:cNvCxnSpPr/>
          <p:nvPr/>
        </p:nvCxnSpPr>
        <p:spPr>
          <a:xfrm>
            <a:off x="5332412" y="5334000"/>
            <a:ext cx="1371600" cy="0"/>
          </a:xfrm>
          <a:prstGeom prst="line">
            <a:avLst/>
          </a:prstGeom>
          <a:ln w="19050">
            <a:solidFill>
              <a:srgbClr val="FF0000"/>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10" name="Picture 9" descr="Snap15.gif"/>
          <p:cNvPicPr>
            <a:picLocks noChangeAspect="1"/>
          </p:cNvPicPr>
          <p:nvPr/>
        </p:nvPicPr>
        <p:blipFill>
          <a:blip r:embed="rId3" cstate="print"/>
          <a:stretch>
            <a:fillRect/>
          </a:stretch>
        </p:blipFill>
        <p:spPr>
          <a:xfrm>
            <a:off x="2513012" y="4648200"/>
            <a:ext cx="2895600" cy="1367028"/>
          </a:xfrm>
          <a:prstGeom prst="rect">
            <a:avLst/>
          </a:prstGeom>
          <a:ln>
            <a:solidFill>
              <a:schemeClr val="tx1"/>
            </a:solidFill>
          </a:ln>
        </p:spPr>
      </p:pic>
      <p:pic>
        <p:nvPicPr>
          <p:cNvPr id="11" name="Picture 10" descr="Snap16.gif"/>
          <p:cNvPicPr>
            <a:picLocks noChangeAspect="1"/>
          </p:cNvPicPr>
          <p:nvPr/>
        </p:nvPicPr>
        <p:blipFill>
          <a:blip r:embed="rId4" cstate="print"/>
          <a:stretch>
            <a:fillRect/>
          </a:stretch>
        </p:blipFill>
        <p:spPr>
          <a:xfrm>
            <a:off x="6704012" y="4038600"/>
            <a:ext cx="4076700" cy="2286000"/>
          </a:xfrm>
          <a:prstGeom prst="rect">
            <a:avLst/>
          </a:prstGeom>
          <a:ln>
            <a:solidFill>
              <a:schemeClr val="tx1"/>
            </a:solidFill>
          </a:ln>
        </p:spPr>
      </p:pic>
      <p:sp>
        <p:nvSpPr>
          <p:cNvPr id="24" name="Content Placeholder 7"/>
          <p:cNvSpPr>
            <a:spLocks noGrp="1"/>
          </p:cNvSpPr>
          <p:nvPr>
            <p:ph idx="1"/>
          </p:nvPr>
        </p:nvSpPr>
        <p:spPr>
          <a:xfrm>
            <a:off x="531812" y="1219200"/>
            <a:ext cx="11125861" cy="2514600"/>
          </a:xfrm>
        </p:spPr>
        <p:txBody>
          <a:bodyPr/>
          <a:lstStyle/>
          <a:p>
            <a:pPr>
              <a:buClr>
                <a:schemeClr val="accent1"/>
              </a:buClr>
              <a:buNone/>
            </a:pPr>
            <a:r>
              <a:rPr lang="en-US" sz="2400" dirty="0" smtClean="0">
                <a:solidFill>
                  <a:srgbClr val="000000"/>
                </a:solidFill>
              </a:rPr>
              <a:t>Steps:</a:t>
            </a:r>
          </a:p>
          <a:p>
            <a:pPr marL="731520" lvl="1" indent="-457200">
              <a:buClr>
                <a:schemeClr val="accent1"/>
              </a:buClr>
              <a:buFont typeface="+mj-lt"/>
              <a:buAutoNum type="arabicPeriod"/>
            </a:pPr>
            <a:r>
              <a:rPr lang="en-US" dirty="0" smtClean="0">
                <a:solidFill>
                  <a:srgbClr val="000000"/>
                </a:solidFill>
              </a:rPr>
              <a:t>Create the list by running the Create List Wizard.</a:t>
            </a:r>
          </a:p>
          <a:p>
            <a:pPr marL="731520" lvl="1" indent="-457200">
              <a:buClr>
                <a:schemeClr val="accent1"/>
              </a:buClr>
              <a:buFont typeface="+mj-lt"/>
              <a:buAutoNum type="arabicPeriod"/>
            </a:pPr>
            <a:r>
              <a:rPr lang="en-US" dirty="0" smtClean="0">
                <a:solidFill>
                  <a:srgbClr val="000000"/>
                </a:solidFill>
              </a:rPr>
              <a:t>Specify whether to create the list from scratch or by copying an existing list.</a:t>
            </a:r>
          </a:p>
          <a:p>
            <a:pPr marL="731520" lvl="1" indent="-457200">
              <a:buClr>
                <a:schemeClr val="accent1"/>
              </a:buClr>
              <a:buFont typeface="+mj-lt"/>
              <a:buAutoNum type="arabicPeriod"/>
            </a:pPr>
            <a:r>
              <a:rPr lang="en-US" dirty="0" smtClean="0">
                <a:solidFill>
                  <a:srgbClr val="000000"/>
                </a:solidFill>
              </a:rPr>
              <a:t>If creating a list from scratch, you are prompted to select a list type. Select Dynamic.</a:t>
            </a:r>
          </a:p>
          <a:p>
            <a:pPr marL="731520" lvl="1" indent="-457200">
              <a:buClr>
                <a:schemeClr val="accent1"/>
              </a:buClr>
              <a:buFont typeface="+mj-lt"/>
              <a:buAutoNum type="arabicPeriod"/>
            </a:pPr>
            <a:r>
              <a:rPr lang="en-US" dirty="0" smtClean="0">
                <a:solidFill>
                  <a:srgbClr val="000000"/>
                </a:solidFill>
              </a:rPr>
              <a:t>Enter a SQL query or a PL/SQL function returning a SQL query.</a:t>
            </a:r>
          </a:p>
          <a:p>
            <a:pPr marL="731520" lvl="1" indent="-457200">
              <a:buClr>
                <a:schemeClr val="accent1"/>
              </a:buClr>
              <a:buFont typeface="+mj-lt"/>
              <a:buAutoNum type="arabicPeriod"/>
            </a:pPr>
            <a:r>
              <a:rPr lang="en-US" dirty="0" smtClean="0">
                <a:solidFill>
                  <a:srgbClr val="000000"/>
                </a:solidFill>
              </a:rPr>
              <a:t>Add the list to a page by creating a List region.</a:t>
            </a:r>
            <a:endParaRPr lang="en-US" sz="2800" dirty="0" smtClean="0">
              <a:solidFill>
                <a:srgbClr val="000000"/>
              </a:solidFill>
            </a:endParaRPr>
          </a:p>
          <a:p>
            <a:pPr lvl="2">
              <a:buClr>
                <a:schemeClr val="accent1"/>
              </a:buClr>
              <a:buFont typeface="Wingdings" pitchFamily="2" charset="2"/>
              <a:buChar char="ü"/>
            </a:pPr>
            <a:endParaRPr lang="en-US" sz="2800" dirty="0" smtClean="0">
              <a:solidFill>
                <a:srgbClr val="000000"/>
              </a:solidFill>
            </a:endParaRPr>
          </a:p>
          <a:p>
            <a:pPr lvl="2">
              <a:buClr>
                <a:schemeClr val="accent1"/>
              </a:buClr>
              <a:buNone/>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p14="http://schemas.microsoft.com/office/powerpoint/2010/main" xmlns="" val="118150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thm15="http://schemas.microsoft.com/office/thememl/2012/main" xmlns=""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7582</TotalTime>
  <Words>2676</Words>
  <Application>Microsoft Office PowerPoint</Application>
  <PresentationFormat>Custom</PresentationFormat>
  <Paragraphs>204</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Oracle_16x9_2014_521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Hands-On Lab</vt:lpstr>
      <vt:lpstr>Slide 24</vt:lpstr>
      <vt:lpstr>Slide 25</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648</cp:revision>
  <dcterms:created xsi:type="dcterms:W3CDTF">2014-06-19T18:11:18Z</dcterms:created>
  <dcterms:modified xsi:type="dcterms:W3CDTF">2017-06-21T17:25:16Z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