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54" r:id="rId2"/>
    <p:sldId id="598" r:id="rId3"/>
    <p:sldId id="728" r:id="rId4"/>
    <p:sldId id="731" r:id="rId5"/>
    <p:sldId id="736" r:id="rId6"/>
    <p:sldId id="756" r:id="rId7"/>
    <p:sldId id="735" r:id="rId8"/>
    <p:sldId id="748" r:id="rId9"/>
    <p:sldId id="746" r:id="rId10"/>
    <p:sldId id="747" r:id="rId11"/>
    <p:sldId id="733" r:id="rId12"/>
    <p:sldId id="749" r:id="rId13"/>
    <p:sldId id="734" r:id="rId14"/>
    <p:sldId id="738" r:id="rId15"/>
    <p:sldId id="739" r:id="rId16"/>
    <p:sldId id="750" r:id="rId17"/>
    <p:sldId id="741" r:id="rId18"/>
    <p:sldId id="743" r:id="rId19"/>
    <p:sldId id="744" r:id="rId20"/>
    <p:sldId id="745" r:id="rId21"/>
    <p:sldId id="742" r:id="rId22"/>
    <p:sldId id="751" r:id="rId23"/>
    <p:sldId id="752" r:id="rId24"/>
    <p:sldId id="753" r:id="rId25"/>
    <p:sldId id="755" r:id="rId26"/>
    <p:sldId id="740" r:id="rId27"/>
    <p:sldId id="729" r:id="rId28"/>
    <p:sldId id="557" r:id="rId29"/>
    <p:sldId id="730" r:id="rId30"/>
    <p:sldId id="288" r:id="rId31"/>
    <p:sldId id="289" r:id="rId32"/>
  </p:sldIdLst>
  <p:sldSz cx="12188825"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7" pos="33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00"/>
    <a:srgbClr val="7F7F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FD0F851-EC5A-4D38-B0AD-8093EC10F338}">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8549" autoAdjust="0"/>
  </p:normalViewPr>
  <p:slideViewPr>
    <p:cSldViewPr>
      <p:cViewPr>
        <p:scale>
          <a:sx n="70" d="100"/>
          <a:sy n="70" d="100"/>
        </p:scale>
        <p:origin x="-1080" y="-168"/>
      </p:cViewPr>
      <p:guideLst>
        <p:guide orient="horz" pos="2160"/>
        <p:guide pos="335"/>
      </p:guideLst>
    </p:cSldViewPr>
  </p:slideViewPr>
  <p:outlineViewPr>
    <p:cViewPr>
      <p:scale>
        <a:sx n="33" d="100"/>
        <a:sy n="33" d="100"/>
      </p:scale>
      <p:origin x="0" y="-10368"/>
    </p:cViewPr>
  </p:outlineViewPr>
  <p:notesTextViewPr>
    <p:cViewPr>
      <p:scale>
        <a:sx n="1" d="1"/>
        <a:sy n="1" d="1"/>
      </p:scale>
      <p:origin x="0" y="0"/>
    </p:cViewPr>
  </p:notesTextViewPr>
  <p:sorterViewPr>
    <p:cViewPr>
      <p:scale>
        <a:sx n="20" d="100"/>
        <a:sy n="20" d="100"/>
      </p:scale>
      <p:origin x="0" y="0"/>
    </p:cViewPr>
  </p:sorterViewPr>
  <p:notesViewPr>
    <p:cSldViewPr>
      <p:cViewPr varScale="1">
        <p:scale>
          <a:sx n="62" d="100"/>
          <a:sy n="62" d="100"/>
        </p:scale>
        <p:origin x="-2611" y="-77"/>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821AA6-70BE-4FDE-A8DC-DB381A688FD8}" type="datetimeFigureOut">
              <a:rPr lang="en-US"/>
              <a:pPr/>
              <a:t>6/21/2017</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97E47EA-D299-42CE-88BF-4E1035596DA5}" type="slidenum">
              <a:rPr/>
              <a:pPr/>
              <a:t>‹#›</a:t>
            </a:fld>
            <a:endParaRPr dirty="0"/>
          </a:p>
        </p:txBody>
      </p:sp>
    </p:spTree>
    <p:extLst>
      <p:ext uri="{BB962C8B-B14F-4D97-AF65-F5344CB8AC3E}">
        <p14:creationId xmlns="" xmlns:p14="http://schemas.microsoft.com/office/powerpoint/2010/main" val="19668118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2588" y="381000"/>
            <a:ext cx="4572000" cy="257309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9144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10600"/>
            <a:ext cx="4648200" cy="2270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715000" y="8610600"/>
            <a:ext cx="762000" cy="227013"/>
          </a:xfrm>
          <a:prstGeom prst="rect">
            <a:avLst/>
          </a:prstGeom>
        </p:spPr>
        <p:txBody>
          <a:bodyPr vert="horz" lIns="91440" tIns="45720" rIns="91440" bIns="45720" rtlCol="0" anchor="b"/>
          <a:lstStyle>
            <a:lvl1pPr algn="r">
              <a:defRPr sz="1200"/>
            </a:lvl1pPr>
          </a:lstStyle>
          <a:p>
            <a:fld id="{8C72D9AE-7182-4680-8F79-479C4181FF08}" type="slidenum">
              <a:rPr/>
              <a:pPr/>
              <a:t>‹#›</a:t>
            </a:fld>
            <a:endParaRPr dirty="0"/>
          </a:p>
        </p:txBody>
      </p:sp>
    </p:spTree>
    <p:extLst>
      <p:ext uri="{BB962C8B-B14F-4D97-AF65-F5344CB8AC3E}">
        <p14:creationId xmlns="" xmlns:p14="http://schemas.microsoft.com/office/powerpoint/2010/main" val="973114905"/>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228600" indent="-114300" algn="l" defTabSz="914400" rtl="0" eaLnBrk="1" latinLnBrk="0" hangingPunct="1">
      <a:spcBef>
        <a:spcPts val="600"/>
      </a:spcBef>
      <a:buFont typeface="Arial" panose="020B0604020202020204" pitchFamily="34" charset="0"/>
      <a:buChar char="•"/>
      <a:defRPr sz="1050" kern="1200">
        <a:solidFill>
          <a:schemeClr val="tx1"/>
        </a:solidFill>
        <a:latin typeface="+mn-lt"/>
        <a:ea typeface="+mn-ea"/>
        <a:cs typeface="+mn-cs"/>
      </a:defRPr>
    </a:lvl2pPr>
    <a:lvl3pPr marL="40005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3pPr>
    <a:lvl4pPr marL="571500" indent="-114300" algn="l" defTabSz="914400" rtl="0" eaLnBrk="1" latinLnBrk="0" hangingPunct="1">
      <a:spcBef>
        <a:spcPts val="600"/>
      </a:spcBef>
      <a:buFont typeface="Arial" panose="020B0604020202020204" pitchFamily="34" charset="0"/>
      <a:buChar char="•"/>
      <a:defRPr sz="900" kern="1200">
        <a:solidFill>
          <a:schemeClr val="tx1"/>
        </a:solidFill>
        <a:latin typeface="+mn-lt"/>
        <a:ea typeface="+mn-ea"/>
        <a:cs typeface="+mn-cs"/>
      </a:defRPr>
    </a:lvl4pPr>
    <a:lvl5pPr marL="742950" indent="-114300" algn="l" defTabSz="914400" rtl="0" eaLnBrk="1" latinLnBrk="0" hangingPunct="1">
      <a:spcBef>
        <a:spcPts val="600"/>
      </a:spcBef>
      <a:buFont typeface="Arial" panose="020B0604020202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The slide shows an example of a page-processing computation. </a:t>
            </a:r>
            <a:r>
              <a:rPr lang="en-US" dirty="0" smtClean="0">
                <a:latin typeface="Arial" charset="0"/>
              </a:rPr>
              <a:t>In this example, you want to specify that </a:t>
            </a:r>
            <a:r>
              <a:rPr lang="en-US" dirty="0" smtClean="0">
                <a:latin typeface="Courier New" pitchFamily="49" charset="0"/>
                <a:cs typeface="Courier New" pitchFamily="49" charset="0"/>
              </a:rPr>
              <a:t>P&lt;n&gt;_CUST_CITY</a:t>
            </a:r>
            <a:r>
              <a:rPr lang="en-US" dirty="0" smtClean="0">
                <a:latin typeface="Arial" charset="0"/>
              </a:rPr>
              <a:t> that is entered should be stored in the database in uppercase. </a:t>
            </a:r>
            <a:r>
              <a:rPr lang="en-US" sz="1100" kern="1200" baseline="0" dirty="0" smtClean="0">
                <a:solidFill>
                  <a:schemeClr val="tx1"/>
                </a:solidFill>
                <a:latin typeface="+mn-lt"/>
                <a:ea typeface="+mn-ea"/>
                <a:cs typeface="+mn-cs"/>
              </a:rPr>
              <a:t>Perform the following steps:</a:t>
            </a:r>
          </a:p>
          <a:p>
            <a:pPr marL="457200" lvl="1" indent="-228600">
              <a:buFont typeface="+mj-lt"/>
              <a:buAutoNum type="arabicPeriod"/>
            </a:pPr>
            <a:r>
              <a:rPr lang="en-US" sz="1050" kern="1200" baseline="0" dirty="0" smtClean="0">
                <a:solidFill>
                  <a:schemeClr val="tx1"/>
                </a:solidFill>
                <a:latin typeface="+mn-lt"/>
                <a:ea typeface="+mn-ea"/>
                <a:cs typeface="+mn-cs"/>
              </a:rPr>
              <a:t>Navigate to page designer and click Processing. Right-click the After Submit node and select Create Computation.</a:t>
            </a:r>
          </a:p>
          <a:p>
            <a:pPr marL="457200" lvl="1" indent="-228600">
              <a:buFont typeface="+mj-lt"/>
              <a:buAutoNum type="arabicPeriod"/>
            </a:pPr>
            <a:r>
              <a:rPr lang="en-US" sz="1050" kern="1200" baseline="0" dirty="0" smtClean="0">
                <a:solidFill>
                  <a:schemeClr val="tx1"/>
                </a:solidFill>
                <a:latin typeface="+mn-lt"/>
                <a:ea typeface="+mn-ea"/>
                <a:cs typeface="+mn-cs"/>
              </a:rPr>
              <a:t>In the computation property editor:</a:t>
            </a:r>
          </a:p>
          <a:p>
            <a:pPr marL="800100" lvl="3" indent="-228600">
              <a:buFont typeface="+mj-lt"/>
              <a:buAutoNum type="alphaLcParenR"/>
            </a:pPr>
            <a:r>
              <a:rPr lang="en-US" sz="900" kern="1200" baseline="0" dirty="0" smtClean="0">
                <a:solidFill>
                  <a:schemeClr val="tx1"/>
                </a:solidFill>
                <a:latin typeface="+mn-lt"/>
                <a:ea typeface="+mn-ea"/>
                <a:cs typeface="+mn-cs"/>
              </a:rPr>
              <a:t>Select the Item Name and select a computation type. For example, in the slide, select P7_CUST_CITY item and select PL/SQL Expression for Computation &gt; Type.</a:t>
            </a:r>
          </a:p>
          <a:p>
            <a:pPr marL="800100" lvl="3" indent="-228600">
              <a:buFont typeface="+mj-lt"/>
              <a:buAutoNum type="alphaLcParenR"/>
            </a:pPr>
            <a:r>
              <a:rPr lang="en-US" sz="1050" kern="1200" baseline="0" dirty="0" smtClean="0">
                <a:solidFill>
                  <a:schemeClr val="tx1"/>
                </a:solidFill>
                <a:latin typeface="+mn-lt"/>
                <a:ea typeface="+mn-ea"/>
                <a:cs typeface="+mn-cs"/>
              </a:rPr>
              <a:t>Specify the PL/SQL expression. Click Save.</a:t>
            </a:r>
          </a:p>
          <a:p>
            <a:pPr lvl="0">
              <a:buNone/>
            </a:pPr>
            <a:r>
              <a:rPr lang="en-US" dirty="0" smtClean="0">
                <a:latin typeface="Arial" charset="0"/>
              </a:rPr>
              <a:t>The Computation is created and is now listed under the Computations node.</a:t>
            </a:r>
          </a:p>
          <a:p>
            <a:endParaRPr lang="en-US" sz="1100" kern="1200" baseline="0" dirty="0" smtClean="0">
              <a:solidFill>
                <a:schemeClr val="tx1"/>
              </a:solidFill>
              <a:latin typeface="+mn-lt"/>
              <a:ea typeface="+mn-ea"/>
              <a:cs typeface="+mn-cs"/>
            </a:endParaRPr>
          </a:p>
          <a:p>
            <a:endParaRPr lang="en-US" sz="11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10</a:t>
            </a:fld>
            <a:endParaRPr lang="en-US" dirty="0"/>
          </a:p>
        </p:txBody>
      </p:sp>
    </p:spTree>
    <p:extLst>
      <p:ext uri="{BB962C8B-B14F-4D97-AF65-F5344CB8AC3E}">
        <p14:creationId xmlns="" xmlns:p14="http://schemas.microsoft.com/office/powerpoint/2010/main" val="551855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85000" lnSpcReduction="20000"/>
          </a:bodyPr>
          <a:lstStyle/>
          <a:p>
            <a:r>
              <a:rPr lang="en-US" sz="1100" b="0" i="0" kern="1200" dirty="0" smtClean="0">
                <a:solidFill>
                  <a:schemeClr val="tx1"/>
                </a:solidFill>
                <a:latin typeface="+mn-lt"/>
                <a:ea typeface="+mn-ea"/>
                <a:cs typeface="+mn-cs"/>
              </a:rPr>
              <a:t>A page process performs an action at a specified point during the rendering or submission of the page. For example, you can create a page process to execute logic or to make a call to the Application Express engine. A page process is a unit of logic that runs when a specific event occurs, such as loading or submitting a page. You can apply conditions to control when the process executes.</a:t>
            </a:r>
          </a:p>
          <a:p>
            <a:pPr marL="0" marR="0" indent="0" algn="l" defTabSz="914400" rtl="0" eaLnBrk="1" fontAlgn="auto" latinLnBrk="0" hangingPunct="1">
              <a:lnSpc>
                <a:spcPct val="100000"/>
              </a:lnSpc>
              <a:spcBef>
                <a:spcPts val="600"/>
              </a:spcBef>
              <a:spcAft>
                <a:spcPts val="0"/>
              </a:spcAft>
              <a:buClrTx/>
              <a:buSzTx/>
              <a:buFontTx/>
              <a:buNone/>
              <a:tabLst/>
              <a:defRPr/>
            </a:pPr>
            <a:r>
              <a:rPr lang="en-US" sz="1100" b="0" i="0" kern="1200" dirty="0" smtClean="0">
                <a:solidFill>
                  <a:schemeClr val="tx1"/>
                </a:solidFill>
                <a:latin typeface="+mn-lt"/>
                <a:ea typeface="+mn-ea"/>
                <a:cs typeface="+mn-cs"/>
              </a:rPr>
              <a:t>Application processes are blocks of PL/SQL logic that are set to run at specific points using processes from multiple pages of an application. By default, application processes execute at the same point for every page in the application.   </a:t>
            </a:r>
          </a:p>
          <a:p>
            <a:r>
              <a:rPr lang="en-US" sz="1100" b="0" i="0" kern="1200" dirty="0" smtClean="0">
                <a:solidFill>
                  <a:schemeClr val="tx1"/>
                </a:solidFill>
                <a:latin typeface="+mn-lt"/>
                <a:ea typeface="+mn-ea"/>
                <a:cs typeface="+mn-cs"/>
              </a:rPr>
              <a:t>From a functional perspective, there is no difference between page-level and application-level processes. The difference between these two process types is where the process is defined, that is at the page-level or at the application level.</a:t>
            </a:r>
          </a:p>
          <a:p>
            <a:pPr marL="0" marR="0" lvl="1" indent="0" algn="l" defTabSz="914400" rtl="0" eaLnBrk="1" fontAlgn="auto" latinLnBrk="0" hangingPunct="1">
              <a:lnSpc>
                <a:spcPct val="100000"/>
              </a:lnSpc>
              <a:spcBef>
                <a:spcPts val="600"/>
              </a:spcBef>
              <a:spcAft>
                <a:spcPts val="0"/>
              </a:spcAft>
              <a:buClrTx/>
              <a:buSzTx/>
              <a:buFontTx/>
              <a:buNone/>
              <a:tabLst/>
              <a:defRPr/>
            </a:pPr>
            <a:r>
              <a:rPr lang="en-US" sz="1100" b="0" i="0" kern="1200" dirty="0" smtClean="0">
                <a:solidFill>
                  <a:schemeClr val="tx1"/>
                </a:solidFill>
                <a:latin typeface="+mn-lt"/>
                <a:ea typeface="+mn-ea"/>
                <a:cs typeface="+mn-cs"/>
              </a:rPr>
              <a:t>When you create a form using the Create Form wizard, the wizard automatically creates</a:t>
            </a:r>
            <a:r>
              <a:rPr lang="en-US" sz="1100" b="0" i="0" kern="1200" baseline="0" dirty="0" smtClean="0">
                <a:solidFill>
                  <a:schemeClr val="tx1"/>
                </a:solidFill>
                <a:latin typeface="+mn-lt"/>
                <a:ea typeface="+mn-ea"/>
                <a:cs typeface="+mn-cs"/>
              </a:rPr>
              <a:t> two processes to read and write data from the form. These types of processes are known as data manipulation processes. </a:t>
            </a:r>
            <a:r>
              <a:rPr lang="en-US" sz="1100" dirty="0" smtClean="0">
                <a:latin typeface="Arial" charset="0"/>
              </a:rPr>
              <a:t>With these processes, you must specify only the database column names and not any SQL code. These processes also perform lost update detection.</a:t>
            </a:r>
          </a:p>
          <a:p>
            <a:pPr lvl="1">
              <a:buFont typeface="Arial" pitchFamily="34" charset="0"/>
              <a:buChar char="•"/>
            </a:pPr>
            <a:r>
              <a:rPr lang="en-US" sz="1050" b="1" i="0" kern="1200" dirty="0" smtClean="0">
                <a:solidFill>
                  <a:schemeClr val="tx1"/>
                </a:solidFill>
                <a:latin typeface="+mn-lt"/>
                <a:ea typeface="+mn-ea"/>
                <a:cs typeface="+mn-cs"/>
              </a:rPr>
              <a:t>Automatic Row Fetch</a:t>
            </a:r>
            <a:r>
              <a:rPr lang="en-US" sz="1050" b="0" i="0" kern="1200" dirty="0" smtClean="0">
                <a:solidFill>
                  <a:schemeClr val="tx1"/>
                </a:solidFill>
                <a:latin typeface="+mn-lt"/>
                <a:ea typeface="+mn-ea"/>
                <a:cs typeface="+mn-cs"/>
              </a:rPr>
              <a:t>: Process to retrieve records from a single database table or view. This process is used to populate form items with a source of Type Database Column.</a:t>
            </a:r>
          </a:p>
          <a:p>
            <a:pPr lvl="1">
              <a:buFont typeface="Arial" pitchFamily="34" charset="0"/>
              <a:buChar char="•"/>
            </a:pPr>
            <a:r>
              <a:rPr lang="en-US" sz="1050" b="1" i="0" kern="1200" dirty="0" smtClean="0">
                <a:solidFill>
                  <a:schemeClr val="tx1"/>
                </a:solidFill>
                <a:latin typeface="+mn-lt"/>
                <a:ea typeface="+mn-ea"/>
                <a:cs typeface="+mn-cs"/>
              </a:rPr>
              <a:t>Automatic Row Processing (DML)</a:t>
            </a:r>
            <a:r>
              <a:rPr lang="en-US" sz="1050" b="0" i="0" kern="1200" dirty="0" smtClean="0">
                <a:solidFill>
                  <a:schemeClr val="tx1"/>
                </a:solidFill>
                <a:latin typeface="+mn-lt"/>
                <a:ea typeface="+mn-ea"/>
                <a:cs typeface="+mn-cs"/>
              </a:rPr>
              <a:t>: Process to insert, update, or delete records into a single database table or updateable view. This process is used to process form items with a source of Type Database Column. Attributes entered for this process should correlate with the attributes entered in the Automatic Row Fetch process.</a:t>
            </a:r>
          </a:p>
          <a:p>
            <a:r>
              <a:rPr lang="en-US" sz="1100" b="0" i="0" kern="1200" dirty="0" smtClean="0">
                <a:solidFill>
                  <a:schemeClr val="tx1"/>
                </a:solidFill>
                <a:latin typeface="+mn-lt"/>
                <a:ea typeface="+mn-ea"/>
                <a:cs typeface="+mn-cs"/>
              </a:rPr>
              <a:t>The slide shows different process types supported by Application Express. Each process type has a different use.</a:t>
            </a:r>
          </a:p>
          <a:p>
            <a:pPr lvl="1">
              <a:buFont typeface="Arial" pitchFamily="34" charset="0"/>
              <a:buChar char="•"/>
            </a:pPr>
            <a:r>
              <a:rPr lang="en-US" sz="1050" b="1" i="0" kern="1200" dirty="0" smtClean="0">
                <a:solidFill>
                  <a:schemeClr val="tx1"/>
                </a:solidFill>
                <a:latin typeface="+mn-lt"/>
                <a:ea typeface="+mn-ea"/>
                <a:cs typeface="+mn-cs"/>
              </a:rPr>
              <a:t>Clear Session State</a:t>
            </a:r>
            <a:r>
              <a:rPr lang="en-US" sz="1050" b="0" i="0" kern="1200" dirty="0" smtClean="0">
                <a:solidFill>
                  <a:schemeClr val="tx1"/>
                </a:solidFill>
                <a:latin typeface="+mn-lt"/>
                <a:ea typeface="+mn-ea"/>
                <a:cs typeface="+mn-cs"/>
              </a:rPr>
              <a:t>: Process to clear session state stored within Application Express</a:t>
            </a:r>
          </a:p>
          <a:p>
            <a:pPr lvl="1">
              <a:buFont typeface="Arial" pitchFamily="34" charset="0"/>
              <a:buChar char="•"/>
            </a:pPr>
            <a:r>
              <a:rPr lang="en-US" sz="1050" b="1" i="0" kern="1200" dirty="0" smtClean="0">
                <a:solidFill>
                  <a:schemeClr val="tx1"/>
                </a:solidFill>
                <a:latin typeface="+mn-lt"/>
                <a:ea typeface="+mn-ea"/>
                <a:cs typeface="+mn-cs"/>
              </a:rPr>
              <a:t>Close Dialog</a:t>
            </a:r>
            <a:r>
              <a:rPr lang="en-US" sz="1050" b="0" i="0" kern="1200" dirty="0" smtClean="0">
                <a:solidFill>
                  <a:schemeClr val="tx1"/>
                </a:solidFill>
                <a:latin typeface="+mn-lt"/>
                <a:ea typeface="+mn-ea"/>
                <a:cs typeface="+mn-cs"/>
              </a:rPr>
              <a:t>: Process to close the current modal or non-modal dialog page.</a:t>
            </a:r>
          </a:p>
          <a:p>
            <a:pPr lvl="1">
              <a:buFont typeface="Arial" pitchFamily="34" charset="0"/>
              <a:buChar char="•"/>
            </a:pPr>
            <a:r>
              <a:rPr lang="en-US" sz="1050" b="1" i="0" kern="1200" dirty="0" smtClean="0">
                <a:solidFill>
                  <a:schemeClr val="tx1"/>
                </a:solidFill>
                <a:latin typeface="+mn-lt"/>
                <a:ea typeface="+mn-ea"/>
                <a:cs typeface="+mn-cs"/>
              </a:rPr>
              <a:t>Form Pagination</a:t>
            </a:r>
            <a:r>
              <a:rPr lang="en-US" sz="1050" b="0" i="0" kern="1200" dirty="0" smtClean="0">
                <a:solidFill>
                  <a:schemeClr val="tx1"/>
                </a:solidFill>
                <a:latin typeface="+mn-lt"/>
                <a:ea typeface="+mn-ea"/>
                <a:cs typeface="+mn-cs"/>
              </a:rPr>
              <a:t>: Process to retrieve the previous or next record from a database table or view. This process can be used to provide pagination on Form pages, so that end users can retrieve the previous or next record without navigating back to a report. If the form allows data to be updated then you should generally ensure that the appropriate form processing is performed prior to this pagination process executing. Otherwise, any updates made by the end user will be lost when they navigate to another record.</a:t>
            </a:r>
          </a:p>
          <a:p>
            <a:pPr lvl="1">
              <a:buFont typeface="Arial" pitchFamily="34" charset="0"/>
              <a:buChar char="•"/>
            </a:pPr>
            <a:r>
              <a:rPr lang="en-US" sz="1050" b="1" i="0" kern="1200" dirty="0" smtClean="0">
                <a:solidFill>
                  <a:schemeClr val="tx1"/>
                </a:solidFill>
                <a:latin typeface="+mn-lt"/>
                <a:ea typeface="+mn-ea"/>
                <a:cs typeface="+mn-cs"/>
              </a:rPr>
              <a:t>Interactive Grid - Automatic Row Processing (DML)</a:t>
            </a:r>
            <a:r>
              <a:rPr lang="en-US" sz="1050" b="0" i="0" kern="1200" dirty="0" smtClean="0">
                <a:solidFill>
                  <a:schemeClr val="tx1"/>
                </a:solidFill>
                <a:latin typeface="+mn-lt"/>
                <a:ea typeface="+mn-ea"/>
                <a:cs typeface="+mn-cs"/>
              </a:rPr>
              <a:t>: Process to insert, update, or delete Interactive Grid rows.</a:t>
            </a:r>
          </a:p>
          <a:p>
            <a:pPr lvl="1">
              <a:buFont typeface="Arial" pitchFamily="34" charset="0"/>
              <a:buChar char="•"/>
            </a:pPr>
            <a:r>
              <a:rPr lang="en-US" sz="1050" b="1" i="0" kern="1200" dirty="0" smtClean="0">
                <a:solidFill>
                  <a:schemeClr val="tx1"/>
                </a:solidFill>
                <a:latin typeface="+mn-lt"/>
                <a:ea typeface="+mn-ea"/>
                <a:cs typeface="+mn-cs"/>
              </a:rPr>
              <a:t>Load Uploaded Data</a:t>
            </a:r>
            <a:r>
              <a:rPr lang="en-US" sz="1050" b="0" i="0" kern="1200" dirty="0" smtClean="0">
                <a:solidFill>
                  <a:schemeClr val="tx1"/>
                </a:solidFill>
                <a:latin typeface="+mn-lt"/>
                <a:ea typeface="+mn-ea"/>
                <a:cs typeface="+mn-cs"/>
              </a:rPr>
              <a:t>: Process to load the parsed spreadsheet data into an existing table or view. This process type is generated by the Create Page Wizard for Data Loading.</a:t>
            </a:r>
          </a:p>
          <a:p>
            <a:pPr lvl="1">
              <a:buFont typeface="Arial" pitchFamily="34" charset="0"/>
              <a:buChar char="•"/>
            </a:pPr>
            <a:r>
              <a:rPr lang="en-US" sz="1050" b="1" i="0" kern="1200" dirty="0" smtClean="0">
                <a:solidFill>
                  <a:schemeClr val="tx1"/>
                </a:solidFill>
                <a:latin typeface="+mn-lt"/>
                <a:ea typeface="+mn-ea"/>
                <a:cs typeface="+mn-cs"/>
              </a:rPr>
              <a:t>Parse Uploaded Data</a:t>
            </a:r>
            <a:r>
              <a:rPr lang="en-US" sz="1050" b="0" i="0" kern="1200" dirty="0" smtClean="0">
                <a:solidFill>
                  <a:schemeClr val="tx1"/>
                </a:solidFill>
                <a:latin typeface="+mn-lt"/>
                <a:ea typeface="+mn-ea"/>
                <a:cs typeface="+mn-cs"/>
              </a:rPr>
              <a:t>: Process to parse the prepared spreadsheet data in preparation for loading into an existing table. This process type is generated by the Create Page Wizard for Data Loading.</a:t>
            </a:r>
          </a:p>
          <a:p>
            <a:pPr lvl="1">
              <a:buFont typeface="Arial" pitchFamily="34" charset="0"/>
              <a:buChar char="•"/>
            </a:pPr>
            <a:r>
              <a:rPr lang="en-US" sz="1050" b="1" i="0" kern="1200" dirty="0" smtClean="0">
                <a:solidFill>
                  <a:schemeClr val="tx1"/>
                </a:solidFill>
                <a:latin typeface="+mn-lt"/>
                <a:ea typeface="+mn-ea"/>
                <a:cs typeface="+mn-cs"/>
              </a:rPr>
              <a:t>PL/SQL Code</a:t>
            </a:r>
            <a:r>
              <a:rPr lang="en-US" sz="1050" b="0" i="0" kern="1200" dirty="0" smtClean="0">
                <a:solidFill>
                  <a:schemeClr val="tx1"/>
                </a:solidFill>
                <a:latin typeface="+mn-lt"/>
                <a:ea typeface="+mn-ea"/>
                <a:cs typeface="+mn-cs"/>
              </a:rPr>
              <a:t>:</a:t>
            </a:r>
            <a:r>
              <a:rPr lang="en-US" sz="1050" b="0" i="0" kern="1200" baseline="0" dirty="0" smtClean="0">
                <a:solidFill>
                  <a:schemeClr val="tx1"/>
                </a:solidFill>
                <a:latin typeface="+mn-lt"/>
                <a:ea typeface="+mn-ea"/>
                <a:cs typeface="+mn-cs"/>
              </a:rPr>
              <a:t> </a:t>
            </a:r>
            <a:r>
              <a:rPr lang="en-US" sz="1050" b="0" i="0" kern="1200" dirty="0" smtClean="0">
                <a:solidFill>
                  <a:schemeClr val="tx1"/>
                </a:solidFill>
                <a:latin typeface="+mn-lt"/>
                <a:ea typeface="+mn-ea"/>
                <a:cs typeface="+mn-cs"/>
              </a:rPr>
              <a:t>Process to execute PL/SQL code.</a:t>
            </a:r>
          </a:p>
          <a:p>
            <a:pPr lvl="1">
              <a:buFont typeface="Arial" pitchFamily="34" charset="0"/>
              <a:buChar char="•"/>
            </a:pPr>
            <a:r>
              <a:rPr lang="en-US" sz="1050" b="1" i="0" kern="1200" dirty="0" smtClean="0">
                <a:solidFill>
                  <a:schemeClr val="tx1"/>
                </a:solidFill>
                <a:latin typeface="+mn-lt"/>
                <a:ea typeface="+mn-ea"/>
                <a:cs typeface="+mn-cs"/>
              </a:rPr>
              <a:t>Prepare Uploaded Data</a:t>
            </a:r>
            <a:r>
              <a:rPr lang="en-US" sz="1050" b="0" i="0" kern="1200" dirty="0" smtClean="0">
                <a:solidFill>
                  <a:schemeClr val="tx1"/>
                </a:solidFill>
                <a:latin typeface="+mn-lt"/>
                <a:ea typeface="+mn-ea"/>
                <a:cs typeface="+mn-cs"/>
              </a:rPr>
              <a:t>: Process to prepare spreadsheet data for uploading into an existing table. This process type is generated by the Create Page Wizard for Data Loading.</a:t>
            </a:r>
          </a:p>
          <a:p>
            <a:pPr lvl="1">
              <a:buFont typeface="Arial" pitchFamily="34" charset="0"/>
              <a:buChar char="•"/>
            </a:pPr>
            <a:r>
              <a:rPr lang="en-US" sz="1050" b="1" i="0" kern="1200" dirty="0" smtClean="0">
                <a:solidFill>
                  <a:schemeClr val="tx1"/>
                </a:solidFill>
                <a:latin typeface="+mn-lt"/>
                <a:ea typeface="+mn-ea"/>
                <a:cs typeface="+mn-cs"/>
              </a:rPr>
              <a:t>Reset Pagination</a:t>
            </a:r>
            <a:r>
              <a:rPr lang="en-US" sz="1050" b="0" i="0" kern="1200" dirty="0" smtClean="0">
                <a:solidFill>
                  <a:schemeClr val="tx1"/>
                </a:solidFill>
                <a:latin typeface="+mn-lt"/>
                <a:ea typeface="+mn-ea"/>
                <a:cs typeface="+mn-cs"/>
              </a:rPr>
              <a:t>: Process to reset pagination of reports on the current page.</a:t>
            </a:r>
          </a:p>
          <a:p>
            <a:pPr lvl="1">
              <a:buFont typeface="Arial" pitchFamily="34" charset="0"/>
              <a:buChar char="•"/>
            </a:pPr>
            <a:r>
              <a:rPr lang="en-US" sz="1050" b="1" i="0" kern="1200" dirty="0" smtClean="0">
                <a:solidFill>
                  <a:schemeClr val="tx1"/>
                </a:solidFill>
                <a:latin typeface="+mn-lt"/>
                <a:ea typeface="+mn-ea"/>
                <a:cs typeface="+mn-cs"/>
              </a:rPr>
              <a:t>Send E-Mail</a:t>
            </a:r>
            <a:r>
              <a:rPr lang="en-US" sz="1050" b="0" i="0" kern="1200" dirty="0" smtClean="0">
                <a:solidFill>
                  <a:schemeClr val="tx1"/>
                </a:solidFill>
                <a:latin typeface="+mn-lt"/>
                <a:ea typeface="+mn-ea"/>
                <a:cs typeface="+mn-cs"/>
              </a:rPr>
              <a:t>: Process to send an email, and optionally one or more attachments, from the application.</a:t>
            </a:r>
          </a:p>
          <a:p>
            <a:pPr lvl="1">
              <a:buFont typeface="Arial" pitchFamily="34" charset="0"/>
              <a:buChar char="•"/>
            </a:pPr>
            <a:r>
              <a:rPr lang="en-US" sz="1050" b="1" i="0" kern="1200" dirty="0" smtClean="0">
                <a:solidFill>
                  <a:schemeClr val="tx1"/>
                </a:solidFill>
                <a:latin typeface="+mn-lt"/>
                <a:ea typeface="+mn-ea"/>
                <a:cs typeface="+mn-cs"/>
              </a:rPr>
              <a:t>User Preferences</a:t>
            </a:r>
            <a:r>
              <a:rPr lang="en-US" sz="1050" b="0" i="0" kern="1200" dirty="0" smtClean="0">
                <a:solidFill>
                  <a:schemeClr val="tx1"/>
                </a:solidFill>
                <a:latin typeface="+mn-lt"/>
                <a:ea typeface="+mn-ea"/>
                <a:cs typeface="+mn-cs"/>
              </a:rPr>
              <a:t>: Process to set User Preferences for the end user.</a:t>
            </a:r>
          </a:p>
          <a:p>
            <a:pPr lvl="1">
              <a:buFont typeface="Arial" pitchFamily="34" charset="0"/>
              <a:buChar char="•"/>
            </a:pPr>
            <a:r>
              <a:rPr lang="en-US" sz="1050" b="1" i="0" kern="1200" dirty="0" smtClean="0">
                <a:solidFill>
                  <a:schemeClr val="tx1"/>
                </a:solidFill>
                <a:latin typeface="+mn-lt"/>
                <a:ea typeface="+mn-ea"/>
                <a:cs typeface="+mn-cs"/>
              </a:rPr>
              <a:t>Web Service</a:t>
            </a:r>
            <a:r>
              <a:rPr lang="en-US" sz="1050" b="0" i="0" kern="1200" dirty="0" smtClean="0">
                <a:solidFill>
                  <a:schemeClr val="tx1"/>
                </a:solidFill>
                <a:latin typeface="+mn-lt"/>
                <a:ea typeface="+mn-ea"/>
                <a:cs typeface="+mn-cs"/>
              </a:rPr>
              <a:t>: Process to consume the specified Web service.</a:t>
            </a:r>
          </a:p>
        </p:txBody>
      </p:sp>
      <p:sp>
        <p:nvSpPr>
          <p:cNvPr id="4" name="Slide Number Placeholder 3"/>
          <p:cNvSpPr>
            <a:spLocks noGrp="1"/>
          </p:cNvSpPr>
          <p:nvPr>
            <p:ph type="sldNum" sz="quarter" idx="10"/>
          </p:nvPr>
        </p:nvSpPr>
        <p:spPr/>
        <p:txBody>
          <a:bodyPr/>
          <a:lstStyle/>
          <a:p>
            <a:fld id="{8C72D9AE-7182-4680-8F79-479C4181FF08}" type="slidenum">
              <a:rPr lang="en-US" smtClean="0"/>
              <a:pPr/>
              <a:t>11</a:t>
            </a:fld>
            <a:endParaRPr lang="en-US" dirty="0"/>
          </a:p>
        </p:txBody>
      </p:sp>
    </p:spTree>
    <p:extLst>
      <p:ext uri="{BB962C8B-B14F-4D97-AF65-F5344CB8AC3E}">
        <p14:creationId xmlns="" xmlns:p14="http://schemas.microsoft.com/office/powerpoint/2010/main" val="5387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050" b="0" i="0" kern="1200" dirty="0" smtClean="0">
                <a:solidFill>
                  <a:schemeClr val="tx1"/>
                </a:solidFill>
                <a:latin typeface="+mn-lt"/>
                <a:ea typeface="+mn-ea"/>
                <a:cs typeface="+mn-cs"/>
              </a:rPr>
              <a:t>To create a page process, perform the following steps:</a:t>
            </a:r>
          </a:p>
          <a:p>
            <a:pPr marL="457200" lvl="1" indent="-228600">
              <a:buFont typeface="+mj-lt"/>
              <a:buAutoNum type="arabicPeriod"/>
            </a:pPr>
            <a:r>
              <a:rPr lang="en-US" sz="1000" b="0" i="0" kern="1200" dirty="0" smtClean="0">
                <a:solidFill>
                  <a:schemeClr val="tx1"/>
                </a:solidFill>
                <a:latin typeface="+mn-lt"/>
                <a:ea typeface="+mn-ea"/>
                <a:cs typeface="+mn-cs"/>
              </a:rPr>
              <a:t>View the page in Page Designer. In either the Rendering or Processing tab, locate the node where the process will occur. Right-click and select Create Process.</a:t>
            </a:r>
          </a:p>
          <a:p>
            <a:pPr marL="457200" lvl="1" indent="-228600">
              <a:buFont typeface="+mj-lt"/>
              <a:buAutoNum type="arabicPeriod"/>
            </a:pPr>
            <a:r>
              <a:rPr lang="en-US" sz="1050" b="0" i="0" kern="1200" dirty="0" smtClean="0">
                <a:solidFill>
                  <a:schemeClr val="tx1"/>
                </a:solidFill>
                <a:latin typeface="+mn-lt"/>
                <a:ea typeface="+mn-ea"/>
                <a:cs typeface="+mn-cs"/>
              </a:rPr>
              <a:t>Process attributes display in the Property Editor. U</a:t>
            </a:r>
            <a:r>
              <a:rPr lang="en-US" sz="1050" b="0" i="0" kern="1200" baseline="0" dirty="0" smtClean="0">
                <a:solidFill>
                  <a:schemeClr val="tx1"/>
                </a:solidFill>
                <a:latin typeface="+mn-lt"/>
                <a:ea typeface="+mn-ea"/>
                <a:cs typeface="+mn-cs"/>
              </a:rPr>
              <a:t>nder Identification, specify the following:</a:t>
            </a:r>
          </a:p>
          <a:p>
            <a:pPr marL="800100" lvl="3" indent="-228600"/>
            <a:r>
              <a:rPr lang="en-US" sz="1050" b="0" i="0" kern="1200" dirty="0" smtClean="0">
                <a:solidFill>
                  <a:schemeClr val="tx1"/>
                </a:solidFill>
                <a:latin typeface="+mn-lt"/>
                <a:ea typeface="+mn-ea"/>
                <a:cs typeface="+mn-cs"/>
              </a:rPr>
              <a:t>Name: Name of the process</a:t>
            </a:r>
          </a:p>
          <a:p>
            <a:pPr marL="800100" lvl="3" indent="-228600"/>
            <a:r>
              <a:rPr lang="en-US" sz="1050" b="0" i="0" kern="1200" dirty="0" smtClean="0">
                <a:solidFill>
                  <a:schemeClr val="tx1"/>
                </a:solidFill>
                <a:latin typeface="+mn-lt"/>
                <a:ea typeface="+mn-ea"/>
                <a:cs typeface="+mn-cs"/>
              </a:rPr>
              <a:t>Type: Process type to execute. The Type you select determines what Setting attributes display.</a:t>
            </a:r>
          </a:p>
          <a:p>
            <a:pPr marL="457200" lvl="1" indent="-228600">
              <a:buFont typeface="+mj-lt"/>
              <a:buAutoNum type="arabicPeriod"/>
            </a:pPr>
            <a:r>
              <a:rPr lang="en-US" sz="1050" b="0" i="0" kern="1200" dirty="0" smtClean="0">
                <a:solidFill>
                  <a:schemeClr val="tx1"/>
                </a:solidFill>
                <a:latin typeface="+mn-lt"/>
                <a:ea typeface="+mn-ea"/>
                <a:cs typeface="+mn-cs"/>
              </a:rPr>
              <a:t>Under Settings, edit the appropriate attributes</a:t>
            </a:r>
          </a:p>
          <a:p>
            <a:pPr marL="457200" lvl="1" indent="-228600">
              <a:buFont typeface="+mj-lt"/>
              <a:buAutoNum type="arabicPeriod"/>
            </a:pPr>
            <a:r>
              <a:rPr lang="en-US" sz="1050" b="0" i="0" kern="1200" dirty="0" smtClean="0">
                <a:solidFill>
                  <a:schemeClr val="tx1"/>
                </a:solidFill>
                <a:latin typeface="+mn-lt"/>
                <a:ea typeface="+mn-ea"/>
                <a:cs typeface="+mn-cs"/>
              </a:rPr>
              <a:t>Under Execution Options,</a:t>
            </a:r>
            <a:r>
              <a:rPr lang="en-US" sz="1050" b="0" i="0" kern="1200" baseline="0" dirty="0" smtClean="0">
                <a:solidFill>
                  <a:schemeClr val="tx1"/>
                </a:solidFill>
                <a:latin typeface="+mn-lt"/>
                <a:ea typeface="+mn-ea"/>
                <a:cs typeface="+mn-cs"/>
              </a:rPr>
              <a:t> specify the following:</a:t>
            </a:r>
          </a:p>
          <a:p>
            <a:pPr marL="800100" lvl="3" indent="-228600"/>
            <a:r>
              <a:rPr lang="en-US" sz="1050" b="0" i="0" kern="1200" dirty="0" smtClean="0">
                <a:solidFill>
                  <a:schemeClr val="tx1"/>
                </a:solidFill>
                <a:latin typeface="+mn-lt"/>
                <a:ea typeface="+mn-ea"/>
                <a:cs typeface="+mn-cs"/>
              </a:rPr>
              <a:t>Sequence: Sequence for this process. The sequence determines the order of execution.</a:t>
            </a:r>
          </a:p>
          <a:p>
            <a:pPr marL="800100" lvl="3" indent="-228600"/>
            <a:r>
              <a:rPr lang="en-US" sz="1050" b="0" i="0" kern="1200" dirty="0" smtClean="0">
                <a:solidFill>
                  <a:schemeClr val="tx1"/>
                </a:solidFill>
                <a:latin typeface="+mn-lt"/>
                <a:ea typeface="+mn-ea"/>
                <a:cs typeface="+mn-cs"/>
              </a:rPr>
              <a:t>Point: Point at which this process is executed</a:t>
            </a:r>
          </a:p>
          <a:p>
            <a:pPr marL="800100" lvl="3" indent="-228600"/>
            <a:r>
              <a:rPr lang="en-US" sz="1050" b="0" i="0" kern="1200" dirty="0" smtClean="0">
                <a:solidFill>
                  <a:schemeClr val="tx1"/>
                </a:solidFill>
                <a:latin typeface="+mn-lt"/>
                <a:ea typeface="+mn-ea"/>
                <a:cs typeface="+mn-cs"/>
              </a:rPr>
              <a:t>Run Process: Frequency that this process is executed</a:t>
            </a:r>
          </a:p>
          <a:p>
            <a:pPr marL="457200" lvl="1" indent="-228600">
              <a:buFont typeface="+mj-lt"/>
              <a:buAutoNum type="arabicPeriod"/>
            </a:pPr>
            <a:r>
              <a:rPr lang="en-US" sz="1100" b="0" i="0" kern="1200" dirty="0" smtClean="0">
                <a:solidFill>
                  <a:schemeClr val="tx1"/>
                </a:solidFill>
                <a:latin typeface="+mn-lt"/>
                <a:ea typeface="+mn-ea"/>
                <a:cs typeface="+mn-cs"/>
              </a:rPr>
              <a:t>Under Success Message,</a:t>
            </a:r>
            <a:r>
              <a:rPr lang="en-US" sz="1100" b="0" i="0" kern="1200" baseline="0" dirty="0" smtClean="0">
                <a:solidFill>
                  <a:schemeClr val="tx1"/>
                </a:solidFill>
                <a:latin typeface="+mn-lt"/>
                <a:ea typeface="+mn-ea"/>
                <a:cs typeface="+mn-cs"/>
              </a:rPr>
              <a:t> for </a:t>
            </a:r>
            <a:r>
              <a:rPr lang="en-US" sz="1100" b="0" i="0" kern="1200" dirty="0" smtClean="0">
                <a:solidFill>
                  <a:schemeClr val="tx1"/>
                </a:solidFill>
                <a:latin typeface="+mn-lt"/>
                <a:ea typeface="+mn-ea"/>
                <a:cs typeface="+mn-cs"/>
              </a:rPr>
              <a:t>Error Message, enter the success message for this process. If the process runs and does not generate an error, then this process success message displays in the notification section of the resulting page displayed.</a:t>
            </a:r>
          </a:p>
          <a:p>
            <a:pPr marL="457200" lvl="1" indent="-228600">
              <a:buFont typeface="+mj-lt"/>
              <a:buAutoNum type="arabicPeriod"/>
            </a:pPr>
            <a:r>
              <a:rPr lang="en-US" sz="1100" b="0" i="0" kern="1200" dirty="0" smtClean="0">
                <a:solidFill>
                  <a:schemeClr val="tx1"/>
                </a:solidFill>
                <a:latin typeface="+mn-lt"/>
                <a:ea typeface="+mn-ea"/>
                <a:cs typeface="+mn-cs"/>
              </a:rPr>
              <a:t>Under Error,</a:t>
            </a:r>
            <a:r>
              <a:rPr lang="en-US" sz="1100" b="0" i="0" kern="1200" baseline="0" dirty="0" smtClean="0">
                <a:solidFill>
                  <a:schemeClr val="tx1"/>
                </a:solidFill>
                <a:latin typeface="+mn-lt"/>
                <a:ea typeface="+mn-ea"/>
                <a:cs typeface="+mn-cs"/>
              </a:rPr>
              <a:t> specify the following:</a:t>
            </a:r>
          </a:p>
          <a:p>
            <a:pPr marL="800100" lvl="3" indent="-228600"/>
            <a:r>
              <a:rPr lang="en-US" sz="950" b="0" i="0" kern="1200" dirty="0" smtClean="0">
                <a:solidFill>
                  <a:schemeClr val="tx1"/>
                </a:solidFill>
                <a:latin typeface="+mn-lt"/>
                <a:ea typeface="+mn-ea"/>
                <a:cs typeface="+mn-cs"/>
              </a:rPr>
              <a:t>Error Message: Error message for this process. This message displays if an unhandled exception is raised. After any error processing stops, a rollback is issued and an error message displays. </a:t>
            </a:r>
          </a:p>
          <a:p>
            <a:pPr marL="800100" lvl="3" indent="-228600"/>
            <a:r>
              <a:rPr lang="en-US" sz="1100" b="0" i="0" kern="1200" dirty="0" smtClean="0">
                <a:solidFill>
                  <a:schemeClr val="tx1"/>
                </a:solidFill>
                <a:latin typeface="+mn-lt"/>
                <a:ea typeface="+mn-ea"/>
                <a:cs typeface="+mn-cs"/>
              </a:rPr>
              <a:t>Display Location:  Location where this process error message displays, when the process fails to complete successfully.</a:t>
            </a:r>
          </a:p>
          <a:p>
            <a:pPr marL="571500" lvl="1" indent="-342900">
              <a:buFont typeface="+mj-lt"/>
              <a:buAutoNum type="arabicPeriod"/>
            </a:pPr>
            <a:r>
              <a:rPr lang="en-US" sz="1250" b="0" i="0" kern="1200" dirty="0" smtClean="0">
                <a:solidFill>
                  <a:schemeClr val="tx1"/>
                </a:solidFill>
                <a:latin typeface="+mn-lt"/>
                <a:ea typeface="+mn-ea"/>
                <a:cs typeface="+mn-cs"/>
              </a:rPr>
              <a:t>Click Save.</a:t>
            </a:r>
          </a:p>
          <a:p>
            <a:pPr marL="457200" lvl="1" indent="-228600">
              <a:buFont typeface="+mj-lt"/>
              <a:buAutoNum type="arabicPeriod"/>
            </a:pPr>
            <a:endParaRPr lang="en-US" sz="1100" b="0" i="0" kern="1200" dirty="0" smtClean="0">
              <a:solidFill>
                <a:schemeClr val="tx1"/>
              </a:solidFill>
              <a:latin typeface="+mn-lt"/>
              <a:ea typeface="+mn-ea"/>
              <a:cs typeface="+mn-cs"/>
            </a:endParaRPr>
          </a:p>
          <a:p>
            <a:pPr marL="457200" lvl="1" indent="-228600">
              <a:buFont typeface="+mj-lt"/>
              <a:buAutoNum type="arabicPeriod"/>
            </a:pP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12</a:t>
            </a:fld>
            <a:endParaRPr lang="en-US" dirty="0"/>
          </a:p>
        </p:txBody>
      </p:sp>
    </p:spTree>
    <p:extLst>
      <p:ext uri="{BB962C8B-B14F-4D97-AF65-F5344CB8AC3E}">
        <p14:creationId xmlns="" xmlns:p14="http://schemas.microsoft.com/office/powerpoint/2010/main" val="130338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Tx/>
              <a:buNone/>
            </a:pPr>
            <a:r>
              <a:rPr lang="en-US" dirty="0" smtClean="0">
                <a:latin typeface="Arial" charset="0"/>
              </a:rPr>
              <a:t>You want to store details of application</a:t>
            </a:r>
            <a:r>
              <a:rPr lang="en-US" baseline="0" dirty="0" smtClean="0">
                <a:latin typeface="Arial" charset="0"/>
              </a:rPr>
              <a:t> users’ usernames and last logged in details in the USER_LOG table. </a:t>
            </a:r>
            <a:r>
              <a:rPr lang="en-US" dirty="0" smtClean="0">
                <a:latin typeface="Arial" charset="0"/>
              </a:rPr>
              <a:t>The slide example shows how to achieve this by creating an On Submit page process.</a:t>
            </a:r>
          </a:p>
          <a:p>
            <a:pPr lvl="0">
              <a:buNone/>
            </a:pPr>
            <a:r>
              <a:rPr lang="en-US" dirty="0" smtClean="0">
                <a:latin typeface="Arial" charset="0"/>
              </a:rPr>
              <a:t>To create the an On Submit page process, perform the following steps:</a:t>
            </a:r>
          </a:p>
          <a:p>
            <a:pPr marL="457200" lvl="1" indent="-228600">
              <a:buFont typeface="+mj-lt"/>
              <a:buAutoNum type="arabicPeriod"/>
            </a:pPr>
            <a:r>
              <a:rPr lang="en-US" dirty="0" smtClean="0">
                <a:latin typeface="Arial" charset="0"/>
              </a:rPr>
              <a:t>In the Processing tab, right-click Processes and select Create Process.</a:t>
            </a:r>
          </a:p>
          <a:p>
            <a:pPr marL="457200" lvl="1" indent="-228600">
              <a:buFont typeface="+mj-lt"/>
              <a:buAutoNum type="arabicPeriod"/>
            </a:pPr>
            <a:r>
              <a:rPr lang="en-US" dirty="0" smtClean="0">
                <a:latin typeface="Arial" charset="0"/>
              </a:rPr>
              <a:t>In the Process property</a:t>
            </a:r>
            <a:r>
              <a:rPr lang="en-US" baseline="0" dirty="0" smtClean="0">
                <a:latin typeface="Arial" charset="0"/>
              </a:rPr>
              <a:t> editor:</a:t>
            </a:r>
          </a:p>
          <a:p>
            <a:pPr marL="800100" lvl="3" indent="-228600">
              <a:buFont typeface="+mj-lt"/>
              <a:buAutoNum type="alphaLcParenR"/>
            </a:pPr>
            <a:r>
              <a:rPr lang="en-US" dirty="0" smtClean="0">
                <a:latin typeface="Arial" charset="0"/>
              </a:rPr>
              <a:t>Specify the name of the process and process type to execute. For example, in the slide select PL/SQL</a:t>
            </a:r>
            <a:r>
              <a:rPr lang="en-US" baseline="0" dirty="0" smtClean="0">
                <a:latin typeface="Arial" charset="0"/>
              </a:rPr>
              <a:t> Code for Type.</a:t>
            </a:r>
          </a:p>
          <a:p>
            <a:pPr marL="800100" lvl="3" indent="-228600">
              <a:buFont typeface="+mj-lt"/>
              <a:buAutoNum type="alphaLcParenR"/>
            </a:pPr>
            <a:r>
              <a:rPr lang="en-US" dirty="0" smtClean="0">
                <a:latin typeface="Arial" charset="0"/>
              </a:rPr>
              <a:t>Under Source, enter</a:t>
            </a:r>
            <a:r>
              <a:rPr lang="en-US" baseline="0" dirty="0" smtClean="0">
                <a:latin typeface="Arial" charset="0"/>
              </a:rPr>
              <a:t> the PL/SQL code in the text area. In the slide example, you enter an INSERT statement to insert the application username and the user logged in date and time in to the USER_LOG table.</a:t>
            </a:r>
          </a:p>
          <a:p>
            <a:pPr marL="800100" lvl="3" indent="-228600">
              <a:buFont typeface="+mj-lt"/>
              <a:buAutoNum type="alphaLcParenR"/>
            </a:pPr>
            <a:r>
              <a:rPr lang="en-US" dirty="0" smtClean="0">
                <a:latin typeface="Arial" charset="0"/>
              </a:rPr>
              <a:t>Under Execution options, specify the sequence, and point of execution of the process. The point</a:t>
            </a:r>
            <a:r>
              <a:rPr lang="en-US" baseline="0" dirty="0" smtClean="0">
                <a:latin typeface="Arial" charset="0"/>
              </a:rPr>
              <a:t> of execution should show Processing.</a:t>
            </a:r>
            <a:endParaRPr lang="en-US" dirty="0" smtClean="0">
              <a:latin typeface="Arial" charset="0"/>
            </a:endParaRPr>
          </a:p>
          <a:p>
            <a:pPr marL="457200" lvl="1" indent="-228600">
              <a:buFont typeface="+mj-lt"/>
              <a:buAutoNum type="arabicPeriod"/>
            </a:pPr>
            <a:r>
              <a:rPr lang="en-US" dirty="0" smtClean="0">
                <a:latin typeface="Arial" charset="0"/>
              </a:rPr>
              <a:t>Specify the success and error messages. You can also specify a condition for executing the process, for example, when the Login button is pressed.</a:t>
            </a:r>
          </a:p>
          <a:p>
            <a:pPr marL="457200" lvl="1" indent="-228600">
              <a:buFont typeface="+mj-lt"/>
              <a:buAutoNum type="arabicPeriod"/>
            </a:pPr>
            <a:r>
              <a:rPr lang="en-US" dirty="0" smtClean="0">
                <a:latin typeface="Arial" charset="0"/>
              </a:rPr>
              <a:t>Click Save. The page</a:t>
            </a:r>
            <a:r>
              <a:rPr lang="en-US" baseline="0" dirty="0" smtClean="0">
                <a:latin typeface="Arial" charset="0"/>
              </a:rPr>
              <a:t> process is created.</a:t>
            </a:r>
            <a:endParaRPr lang="en-US" dirty="0" smtClean="0">
              <a:latin typeface="Arial" charset="0"/>
            </a:endParaRPr>
          </a:p>
          <a:p>
            <a:pPr lvl="0">
              <a:buNone/>
            </a:pPr>
            <a:endParaRPr lang="en-US" dirty="0" smtClean="0">
              <a:latin typeface="Arial" charset="0"/>
            </a:endParaRPr>
          </a:p>
          <a:p>
            <a:pPr marL="457200" lvl="1" indent="-228600">
              <a:buFont typeface="+mj-lt"/>
              <a:buAutoNum type="arabicPeriod"/>
            </a:pPr>
            <a:endParaRPr lang="en-US" dirty="0" smtClean="0">
              <a:latin typeface="Arial" charset="0"/>
            </a:endParaRPr>
          </a:p>
          <a:p>
            <a:pPr lvl="2">
              <a:buFont typeface="Times New Roman" pitchFamily="18" charset="0"/>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13</a:t>
            </a:fld>
            <a:endParaRPr lang="en-US" dirty="0"/>
          </a:p>
        </p:txBody>
      </p:sp>
    </p:spTree>
    <p:extLst>
      <p:ext uri="{BB962C8B-B14F-4D97-AF65-F5344CB8AC3E}">
        <p14:creationId xmlns="" xmlns:p14="http://schemas.microsoft.com/office/powerpoint/2010/main" val="1611284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Tx/>
              <a:buNone/>
            </a:pPr>
            <a:r>
              <a:rPr lang="en-US" dirty="0" smtClean="0">
                <a:latin typeface="Arial" charset="0"/>
              </a:rPr>
              <a:t>In the slide example, the Employee</a:t>
            </a:r>
            <a:r>
              <a:rPr lang="en-US" baseline="0" dirty="0" smtClean="0">
                <a:latin typeface="Arial" charset="0"/>
              </a:rPr>
              <a:t> Details form page doesn’t include a salary field. However, when you select an employee, you want to review the salary details as Display Only. To achieve this, first you create a </a:t>
            </a:r>
            <a:r>
              <a:rPr lang="en-US" dirty="0" smtClean="0">
                <a:latin typeface="Arial" charset="0"/>
              </a:rPr>
              <a:t>Display Only item, P&lt;n&gt;_SAL on</a:t>
            </a:r>
            <a:r>
              <a:rPr lang="en-US" baseline="0" dirty="0" smtClean="0">
                <a:latin typeface="Arial" charset="0"/>
              </a:rPr>
              <a:t> the Employee Details page</a:t>
            </a:r>
            <a:r>
              <a:rPr lang="en-US" dirty="0" smtClean="0">
                <a:latin typeface="Arial" charset="0"/>
              </a:rPr>
              <a:t>. Then, you create an On Load process that is executed Before Regions. This process retrieves salary</a:t>
            </a:r>
            <a:r>
              <a:rPr lang="en-US" baseline="0" dirty="0" smtClean="0">
                <a:latin typeface="Arial" charset="0"/>
              </a:rPr>
              <a:t> value from the database table</a:t>
            </a:r>
            <a:r>
              <a:rPr lang="en-US" dirty="0" smtClean="0">
                <a:latin typeface="Arial" charset="0"/>
              </a:rPr>
              <a:t> and loads it </a:t>
            </a:r>
            <a:r>
              <a:rPr lang="en-US" baseline="0" dirty="0" smtClean="0">
                <a:latin typeface="Arial" charset="0"/>
              </a:rPr>
              <a:t>into P&lt;n&gt;_SAL item. Therefore, when you click an employee record, you see Salary as Display Only.</a:t>
            </a:r>
            <a:endParaRPr lang="en-US" dirty="0" smtClean="0">
              <a:latin typeface="Arial" charset="0"/>
            </a:endParaRPr>
          </a:p>
          <a:p>
            <a:pPr lvl="0">
              <a:buFontTx/>
              <a:buNone/>
            </a:pPr>
            <a:r>
              <a:rPr lang="en-US" dirty="0" smtClean="0">
                <a:latin typeface="Arial" charset="0"/>
              </a:rPr>
              <a:t>To create an On Load page</a:t>
            </a:r>
            <a:r>
              <a:rPr lang="en-US" baseline="0" dirty="0" smtClean="0">
                <a:latin typeface="Arial" charset="0"/>
              </a:rPr>
              <a:t> process, perform the following steps:</a:t>
            </a:r>
            <a:endParaRPr lang="en-US" dirty="0" smtClean="0">
              <a:latin typeface="Arial" charset="0"/>
            </a:endParaRPr>
          </a:p>
          <a:p>
            <a:pPr marL="457200" lvl="1" indent="-228600">
              <a:buFont typeface="+mj-lt"/>
              <a:buAutoNum type="arabicPeriod"/>
            </a:pPr>
            <a:r>
              <a:rPr lang="en-US" dirty="0" smtClean="0">
                <a:latin typeface="Arial" charset="0"/>
              </a:rPr>
              <a:t>In the Rendering tab, right-click Before Regions and select Create Process.</a:t>
            </a:r>
          </a:p>
          <a:p>
            <a:pPr marL="457200" lvl="1" indent="-228600">
              <a:buFont typeface="+mj-lt"/>
              <a:buAutoNum type="arabicPeriod"/>
            </a:pPr>
            <a:r>
              <a:rPr lang="en-US" dirty="0" smtClean="0">
                <a:latin typeface="Arial" charset="0"/>
              </a:rPr>
              <a:t>In the Process property</a:t>
            </a:r>
            <a:r>
              <a:rPr lang="en-US" baseline="0" dirty="0" smtClean="0">
                <a:latin typeface="Arial" charset="0"/>
              </a:rPr>
              <a:t> editor:</a:t>
            </a:r>
          </a:p>
          <a:p>
            <a:pPr marL="800100" lvl="3" indent="-228600">
              <a:buFont typeface="+mj-lt"/>
              <a:buAutoNum type="alphaLcParenR"/>
            </a:pPr>
            <a:r>
              <a:rPr lang="en-US" dirty="0" smtClean="0">
                <a:latin typeface="Arial" charset="0"/>
              </a:rPr>
              <a:t>Specify the name of the process and process type to execute. For example, in the slide select PL/SQL</a:t>
            </a:r>
            <a:r>
              <a:rPr lang="en-US" baseline="0" dirty="0" smtClean="0">
                <a:latin typeface="Arial" charset="0"/>
              </a:rPr>
              <a:t> Code for Type.</a:t>
            </a:r>
          </a:p>
          <a:p>
            <a:pPr marL="800100" lvl="3" indent="-228600">
              <a:buFont typeface="+mj-lt"/>
              <a:buAutoNum type="alphaLcParenR"/>
            </a:pPr>
            <a:r>
              <a:rPr lang="en-US" baseline="0" dirty="0" smtClean="0">
                <a:latin typeface="Arial" charset="0"/>
              </a:rPr>
              <a:t>U</a:t>
            </a:r>
            <a:r>
              <a:rPr lang="en-US" dirty="0" smtClean="0">
                <a:latin typeface="Arial" charset="0"/>
              </a:rPr>
              <a:t>nder Source, enter</a:t>
            </a:r>
            <a:r>
              <a:rPr lang="en-US" baseline="0" dirty="0" smtClean="0">
                <a:latin typeface="Arial" charset="0"/>
              </a:rPr>
              <a:t> the PL/SQL code in the text area. </a:t>
            </a:r>
          </a:p>
          <a:p>
            <a:pPr marL="800100" lvl="3" indent="-228600">
              <a:buFont typeface="+mj-lt"/>
              <a:buAutoNum type="alphaLcParenR"/>
            </a:pPr>
            <a:r>
              <a:rPr lang="en-US" dirty="0" smtClean="0">
                <a:latin typeface="Arial" charset="0"/>
              </a:rPr>
              <a:t>Under Execution options, specify the sequence, and point of execution of the process.</a:t>
            </a:r>
            <a:r>
              <a:rPr lang="en-US" baseline="0" dirty="0" smtClean="0">
                <a:latin typeface="Arial" charset="0"/>
              </a:rPr>
              <a:t> The point of execution should show Before Regions.</a:t>
            </a:r>
          </a:p>
          <a:p>
            <a:pPr marL="800100" lvl="3" indent="-228600">
              <a:buFont typeface="+mj-lt"/>
              <a:buAutoNum type="alphaLcParenR"/>
            </a:pPr>
            <a:r>
              <a:rPr lang="en-US" dirty="0" smtClean="0">
                <a:latin typeface="Arial" charset="0"/>
              </a:rPr>
              <a:t>Specify the success and error messages. You can also specify a condition for executing the process.</a:t>
            </a:r>
          </a:p>
          <a:p>
            <a:pPr marL="457200" lvl="1" indent="-228600">
              <a:buFont typeface="+mj-lt"/>
              <a:buAutoNum type="arabicPeriod"/>
            </a:pPr>
            <a:r>
              <a:rPr lang="en-US" dirty="0" smtClean="0">
                <a:latin typeface="Arial" charset="0"/>
              </a:rPr>
              <a:t>Click Save. The page</a:t>
            </a:r>
            <a:r>
              <a:rPr lang="en-US" baseline="0" dirty="0" smtClean="0">
                <a:latin typeface="Arial" charset="0"/>
              </a:rPr>
              <a:t> process is created.</a:t>
            </a:r>
            <a:endParaRPr lang="en-US" dirty="0" smtClean="0">
              <a:latin typeface="Arial" charset="0"/>
            </a:endParaRPr>
          </a:p>
          <a:p>
            <a:pPr lvl="0">
              <a:buNone/>
            </a:pPr>
            <a:endParaRPr lang="en-US" dirty="0" smtClean="0">
              <a:latin typeface="Arial" charset="0"/>
            </a:endParaRPr>
          </a:p>
          <a:p>
            <a:pPr marL="457200" lvl="1" indent="-228600">
              <a:buFont typeface="+mj-lt"/>
              <a:buAutoNum type="arabicPeriod"/>
            </a:pPr>
            <a:endParaRPr lang="en-US" dirty="0" smtClean="0">
              <a:latin typeface="Arial" charset="0"/>
            </a:endParaRPr>
          </a:p>
          <a:p>
            <a:pPr lvl="2">
              <a:buFont typeface="Times New Roman" pitchFamily="18"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14</a:t>
            </a:fld>
            <a:endParaRPr lang="en-US" dirty="0"/>
          </a:p>
        </p:txBody>
      </p:sp>
    </p:spTree>
    <p:extLst>
      <p:ext uri="{BB962C8B-B14F-4D97-AF65-F5344CB8AC3E}">
        <p14:creationId xmlns="" xmlns:p14="http://schemas.microsoft.com/office/powerpoint/2010/main" val="1093786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latin typeface="+mn-lt"/>
                <a:ea typeface="+mn-ea"/>
                <a:cs typeface="+mn-cs"/>
              </a:rPr>
              <a:t>A validation is an edit check. You use validations in</a:t>
            </a:r>
            <a:r>
              <a:rPr lang="en-US" sz="1100" b="0" i="0" kern="1200" baseline="0" dirty="0" smtClean="0">
                <a:solidFill>
                  <a:schemeClr val="tx1"/>
                </a:solidFill>
                <a:latin typeface="+mn-lt"/>
                <a:ea typeface="+mn-ea"/>
                <a:cs typeface="+mn-cs"/>
              </a:rPr>
              <a:t> your application form pages to ensure integrity of the data entered by users. </a:t>
            </a:r>
            <a:r>
              <a:rPr lang="en-US" sz="1100" b="0" i="0" kern="1200" dirty="0" smtClean="0">
                <a:solidFill>
                  <a:schemeClr val="tx1"/>
                </a:solidFill>
                <a:latin typeface="+mn-lt"/>
                <a:ea typeface="+mn-ea"/>
                <a:cs typeface="+mn-cs"/>
              </a:rPr>
              <a:t>Validations specific to a single item are page item validations. Validations that apply to an entire page are page validations.</a:t>
            </a:r>
            <a:r>
              <a:rPr lang="en-US" sz="1100" b="0" i="0" kern="1200" baseline="0" dirty="0" smtClean="0">
                <a:solidFill>
                  <a:schemeClr val="tx1"/>
                </a:solidFill>
                <a:latin typeface="+mn-lt"/>
                <a:ea typeface="+mn-ea"/>
                <a:cs typeface="+mn-cs"/>
              </a:rPr>
              <a:t> That is, page validations are validations that apply to one or more items simultaneously. </a:t>
            </a:r>
          </a:p>
          <a:p>
            <a:r>
              <a:rPr lang="en-US" sz="1100" b="0" i="0" kern="1200" baseline="0" dirty="0" smtClean="0">
                <a:solidFill>
                  <a:schemeClr val="tx1"/>
                </a:solidFill>
                <a:latin typeface="+mn-lt"/>
                <a:ea typeface="+mn-ea"/>
                <a:cs typeface="+mn-cs"/>
              </a:rPr>
              <a:t>Examples:</a:t>
            </a:r>
          </a:p>
          <a:p>
            <a:pPr lvl="1">
              <a:buFont typeface="Arial" pitchFamily="34" charset="0"/>
              <a:buChar char="•"/>
            </a:pPr>
            <a:r>
              <a:rPr lang="en-US" sz="1050" b="1" i="0" kern="1200" baseline="0" dirty="0" smtClean="0">
                <a:solidFill>
                  <a:schemeClr val="tx1"/>
                </a:solidFill>
                <a:latin typeface="+mn-lt"/>
                <a:ea typeface="+mn-ea"/>
                <a:cs typeface="+mn-cs"/>
              </a:rPr>
              <a:t>Page Item Validation</a:t>
            </a:r>
            <a:r>
              <a:rPr lang="en-US" sz="1050" b="0" i="0" kern="1200" baseline="0" dirty="0" smtClean="0">
                <a:solidFill>
                  <a:schemeClr val="tx1"/>
                </a:solidFill>
                <a:latin typeface="+mn-lt"/>
                <a:ea typeface="+mn-ea"/>
                <a:cs typeface="+mn-cs"/>
              </a:rPr>
              <a:t>: Hire date in an employee details form must be in the past.</a:t>
            </a:r>
          </a:p>
          <a:p>
            <a:pPr lvl="1">
              <a:buFont typeface="Arial" pitchFamily="34" charset="0"/>
              <a:buChar char="•"/>
            </a:pPr>
            <a:r>
              <a:rPr lang="en-US" sz="1100" b="1" i="0" kern="1200" baseline="0" dirty="0" smtClean="0">
                <a:solidFill>
                  <a:schemeClr val="tx1"/>
                </a:solidFill>
                <a:latin typeface="+mn-lt"/>
                <a:ea typeface="+mn-ea"/>
                <a:cs typeface="+mn-cs"/>
              </a:rPr>
              <a:t>Page Validation</a:t>
            </a:r>
            <a:r>
              <a:rPr lang="en-US" sz="1100" b="0" i="0" kern="1200" baseline="0" dirty="0" smtClean="0">
                <a:solidFill>
                  <a:schemeClr val="tx1"/>
                </a:solidFill>
                <a:latin typeface="+mn-lt"/>
                <a:ea typeface="+mn-ea"/>
                <a:cs typeface="+mn-cs"/>
              </a:rPr>
              <a:t>: In a feedback application, feedback request date and the feedback closed date should be in chronological order. That is, the validation ensures feedback closed date is later than feedback request date.</a:t>
            </a:r>
          </a:p>
          <a:p>
            <a:r>
              <a:rPr lang="en-US" sz="1100" b="0" i="0" kern="1200" dirty="0" smtClean="0">
                <a:solidFill>
                  <a:schemeClr val="tx1"/>
                </a:solidFill>
                <a:latin typeface="+mn-lt"/>
                <a:ea typeface="+mn-ea"/>
                <a:cs typeface="+mn-cs"/>
              </a:rPr>
              <a:t>You can define a validation declaratively by selecting a validation method. You enter the actual validation edit check in the Validation Messages field. The validation you enter must be consistent with the validation type you selected.</a:t>
            </a:r>
          </a:p>
          <a:p>
            <a:r>
              <a:rPr lang="en-US" sz="1100" b="0" i="0" kern="1200" dirty="0" smtClean="0">
                <a:solidFill>
                  <a:schemeClr val="tx1"/>
                </a:solidFill>
                <a:latin typeface="+mn-lt"/>
                <a:ea typeface="+mn-ea"/>
                <a:cs typeface="+mn-cs"/>
              </a:rPr>
              <a:t>If a page is submitted and some of the validations fail, Oracle Application Express redisplays the existing page with all inline validation errors. While displaying inline errors, Oracle Application Express does not execute computations, application processes, or page processes (for example, Automated Row Fetch) which are defined to execute during Page Rendering (in other words, all "On Load %" display points). The one exception is if the computations and processes use the condition type Inline Validation Errors Displayed.</a:t>
            </a:r>
          </a:p>
          <a:p>
            <a:r>
              <a:rPr lang="en-US" sz="1100" b="0" i="0" kern="1200" dirty="0" smtClean="0">
                <a:solidFill>
                  <a:schemeClr val="tx1"/>
                </a:solidFill>
                <a:latin typeface="+mn-lt"/>
                <a:ea typeface="+mn-ea"/>
                <a:cs typeface="+mn-cs"/>
              </a:rPr>
              <a:t>The reason for skipping these computations and processes is that any of they could potentially alter the data entered by the user. For example, an Automated Row Fetch process would fetch and overwrite the modified data with the values from the database when the user actually wants to get the entered data in order to fix the validation error.</a:t>
            </a:r>
          </a:p>
          <a:p>
            <a:endParaRPr lang="en-US" sz="11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15</a:t>
            </a:fld>
            <a:endParaRPr lang="en-US" dirty="0"/>
          </a:p>
        </p:txBody>
      </p:sp>
    </p:spTree>
    <p:extLst>
      <p:ext uri="{BB962C8B-B14F-4D97-AF65-F5344CB8AC3E}">
        <p14:creationId xmlns="" xmlns:p14="http://schemas.microsoft.com/office/powerpoint/2010/main" val="802779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fontScale="92500" lnSpcReduction="10000"/>
          </a:bodyPr>
          <a:lstStyle/>
          <a:p>
            <a:r>
              <a:rPr lang="en-US" sz="1200" b="0" i="0" kern="1200" dirty="0" smtClean="0">
                <a:solidFill>
                  <a:schemeClr val="tx1"/>
                </a:solidFill>
                <a:latin typeface="+mn-lt"/>
                <a:ea typeface="+mn-ea"/>
                <a:cs typeface="+mn-cs"/>
              </a:rPr>
              <a:t>To create a validation in Page Designer,</a:t>
            </a:r>
            <a:r>
              <a:rPr lang="en-US" sz="1200" b="0" i="0" kern="1200" baseline="0" dirty="0" smtClean="0">
                <a:solidFill>
                  <a:schemeClr val="tx1"/>
                </a:solidFill>
                <a:latin typeface="+mn-lt"/>
                <a:ea typeface="+mn-ea"/>
                <a:cs typeface="+mn-cs"/>
              </a:rPr>
              <a:t> perform the following steps:</a:t>
            </a:r>
          </a:p>
          <a:p>
            <a:pPr marL="457200" lvl="1" indent="-228600">
              <a:buFont typeface="+mj-lt"/>
              <a:buAutoNum type="arabicPeriod"/>
            </a:pPr>
            <a:r>
              <a:rPr lang="en-US" sz="1200" b="0" i="0" kern="1200" dirty="0" smtClean="0">
                <a:solidFill>
                  <a:schemeClr val="tx1"/>
                </a:solidFill>
                <a:latin typeface="+mn-lt"/>
                <a:ea typeface="+mn-ea"/>
                <a:cs typeface="+mn-cs"/>
              </a:rPr>
              <a:t>Click the </a:t>
            </a:r>
            <a:r>
              <a:rPr lang="en-US" sz="1200" b="1" i="0" kern="1200" dirty="0" smtClean="0">
                <a:solidFill>
                  <a:schemeClr val="tx1"/>
                </a:solidFill>
                <a:latin typeface="+mn-lt"/>
                <a:ea typeface="+mn-ea"/>
                <a:cs typeface="+mn-cs"/>
              </a:rPr>
              <a:t>Processing</a:t>
            </a:r>
            <a:r>
              <a:rPr lang="en-US" sz="1200" b="0" i="0" kern="1200" dirty="0" smtClean="0">
                <a:solidFill>
                  <a:schemeClr val="tx1"/>
                </a:solidFill>
                <a:latin typeface="+mn-lt"/>
                <a:ea typeface="+mn-ea"/>
                <a:cs typeface="+mn-cs"/>
              </a:rPr>
              <a:t> tab in the left pane. Right-click </a:t>
            </a:r>
            <a:r>
              <a:rPr lang="en-US" sz="1200" b="1" i="0" kern="1200" dirty="0" smtClean="0">
                <a:solidFill>
                  <a:schemeClr val="tx1"/>
                </a:solidFill>
                <a:latin typeface="+mn-lt"/>
                <a:ea typeface="+mn-ea"/>
                <a:cs typeface="+mn-cs"/>
              </a:rPr>
              <a:t>Validations</a:t>
            </a:r>
            <a:r>
              <a:rPr lang="en-US" sz="1200" b="0" i="0" kern="1200" dirty="0" smtClean="0">
                <a:solidFill>
                  <a:schemeClr val="tx1"/>
                </a:solidFill>
                <a:latin typeface="+mn-lt"/>
                <a:ea typeface="+mn-ea"/>
                <a:cs typeface="+mn-cs"/>
              </a:rPr>
              <a:t> and select </a:t>
            </a:r>
            <a:r>
              <a:rPr lang="en-US" sz="1200" b="1" i="0" kern="1200" dirty="0" smtClean="0">
                <a:solidFill>
                  <a:schemeClr val="tx1"/>
                </a:solidFill>
                <a:latin typeface="+mn-lt"/>
                <a:ea typeface="+mn-ea"/>
                <a:cs typeface="+mn-cs"/>
              </a:rPr>
              <a:t>Create Validation</a:t>
            </a:r>
            <a:r>
              <a:rPr lang="en-US" sz="1200" b="0" i="0" kern="1200" dirty="0" smtClean="0">
                <a:solidFill>
                  <a:schemeClr val="tx1"/>
                </a:solidFill>
                <a:latin typeface="+mn-lt"/>
                <a:ea typeface="+mn-ea"/>
                <a:cs typeface="+mn-cs"/>
              </a:rPr>
              <a:t>. Validation attributes display in the Property Editor. </a:t>
            </a:r>
          </a:p>
          <a:p>
            <a:pPr marL="457200" lvl="1" indent="-228600">
              <a:buFont typeface="+mj-lt"/>
              <a:buAutoNum type="arabicPeriod"/>
            </a:pPr>
            <a:r>
              <a:rPr lang="en-US" sz="1200" b="0" i="0" kern="1200" dirty="0" smtClean="0">
                <a:solidFill>
                  <a:schemeClr val="tx1"/>
                </a:solidFill>
                <a:latin typeface="+mn-lt"/>
                <a:ea typeface="+mn-ea"/>
                <a:cs typeface="+mn-cs"/>
              </a:rPr>
              <a:t>Edit the following attributes:</a:t>
            </a:r>
          </a:p>
          <a:p>
            <a:pPr lvl="3"/>
            <a:r>
              <a:rPr lang="en-US" sz="1200" b="0" i="0" kern="1200" dirty="0" smtClean="0">
                <a:solidFill>
                  <a:schemeClr val="tx1"/>
                </a:solidFill>
                <a:latin typeface="+mn-lt"/>
                <a:ea typeface="+mn-ea"/>
                <a:cs typeface="+mn-cs"/>
              </a:rPr>
              <a:t>Identification &gt;Name: Enter the name of the validation.</a:t>
            </a:r>
          </a:p>
          <a:p>
            <a:pPr lvl="3"/>
            <a:r>
              <a:rPr lang="en-US" sz="1200" b="0" i="0" kern="1200" dirty="0" smtClean="0">
                <a:solidFill>
                  <a:schemeClr val="tx1"/>
                </a:solidFill>
                <a:latin typeface="+mn-lt"/>
                <a:ea typeface="+mn-ea"/>
                <a:cs typeface="+mn-cs"/>
              </a:rPr>
              <a:t>Execution Options &gt; Sequence: Enter the sequence for this validation. The sequence determines the order of execution.</a:t>
            </a:r>
          </a:p>
          <a:p>
            <a:pPr lvl="3"/>
            <a:r>
              <a:rPr lang="en-US" sz="1200" b="0" i="0" kern="1200" dirty="0" smtClean="0">
                <a:solidFill>
                  <a:schemeClr val="tx1"/>
                </a:solidFill>
                <a:latin typeface="+mn-lt"/>
                <a:ea typeface="+mn-ea"/>
                <a:cs typeface="+mn-cs"/>
              </a:rPr>
              <a:t>Validation &gt; Editable Region: Select the associated region.</a:t>
            </a:r>
          </a:p>
          <a:p>
            <a:pPr lvl="3"/>
            <a:r>
              <a:rPr lang="en-US" sz="1200" b="0" i="0" kern="1200" dirty="0" smtClean="0">
                <a:solidFill>
                  <a:schemeClr val="tx1"/>
                </a:solidFill>
                <a:latin typeface="+mn-lt"/>
                <a:ea typeface="+mn-ea"/>
                <a:cs typeface="+mn-cs"/>
              </a:rPr>
              <a:t>Validation &gt;Type:  Select the type of equality to be tested for this validation. Depending on your selection, one or more additional attributes are required to fully define this validation. If the validation passes the equality test, or evaluates to TRUE, then the validation error message does not display. Validation error messages display when the validation fails the equality test, or evaluates to FALSE, or a non-empty text string is returned.</a:t>
            </a:r>
          </a:p>
          <a:p>
            <a:pPr lvl="3"/>
            <a:r>
              <a:rPr lang="en-US" sz="1200" b="0" i="0" kern="1200" dirty="0" smtClean="0">
                <a:solidFill>
                  <a:schemeClr val="tx1"/>
                </a:solidFill>
                <a:latin typeface="+mn-lt"/>
                <a:ea typeface="+mn-ea"/>
                <a:cs typeface="+mn-cs"/>
              </a:rPr>
              <a:t>Validation &gt; Always Execute: Specify whether this validation always executes. If set to </a:t>
            </a:r>
            <a:r>
              <a:rPr lang="en-US" sz="1200" b="1" i="0" kern="1200" dirty="0" smtClean="0">
                <a:solidFill>
                  <a:schemeClr val="tx1"/>
                </a:solidFill>
                <a:latin typeface="+mn-lt"/>
                <a:ea typeface="+mn-ea"/>
                <a:cs typeface="+mn-cs"/>
              </a:rPr>
              <a:t>Yes</a:t>
            </a:r>
            <a:r>
              <a:rPr lang="en-US" sz="1200" b="0" i="0" kern="1200" dirty="0" smtClean="0">
                <a:solidFill>
                  <a:schemeClr val="tx1"/>
                </a:solidFill>
                <a:latin typeface="+mn-lt"/>
                <a:ea typeface="+mn-ea"/>
                <a:cs typeface="+mn-cs"/>
              </a:rPr>
              <a:t>, this validation is always evaluated, irrespective of the Execute Validations setting defined against the button that submitted the page. If set to </a:t>
            </a:r>
            <a:r>
              <a:rPr lang="en-US" sz="1200" b="1" i="0" kern="1200" dirty="0" smtClean="0">
                <a:solidFill>
                  <a:schemeClr val="tx1"/>
                </a:solidFill>
                <a:latin typeface="+mn-lt"/>
                <a:ea typeface="+mn-ea"/>
                <a:cs typeface="+mn-cs"/>
              </a:rPr>
              <a:t>No</a:t>
            </a:r>
            <a:r>
              <a:rPr lang="en-US" sz="1200" b="0" i="0" kern="1200" dirty="0" smtClean="0">
                <a:solidFill>
                  <a:schemeClr val="tx1"/>
                </a:solidFill>
                <a:latin typeface="+mn-lt"/>
                <a:ea typeface="+mn-ea"/>
                <a:cs typeface="+mn-cs"/>
              </a:rPr>
              <a:t>, this validation is only evaluated if the triggering button has an Execute Validations setting of </a:t>
            </a:r>
            <a:r>
              <a:rPr lang="en-US" sz="1200" b="1" i="0" kern="1200" dirty="0" smtClean="0">
                <a:solidFill>
                  <a:schemeClr val="tx1"/>
                </a:solidFill>
                <a:latin typeface="+mn-lt"/>
                <a:ea typeface="+mn-ea"/>
                <a:cs typeface="+mn-cs"/>
              </a:rPr>
              <a:t>Yes</a:t>
            </a:r>
            <a:r>
              <a:rPr lang="en-US" sz="1200" b="0" i="0" kern="1200" dirty="0" smtClean="0">
                <a:solidFill>
                  <a:schemeClr val="tx1"/>
                </a:solidFill>
                <a:latin typeface="+mn-lt"/>
                <a:ea typeface="+mn-ea"/>
                <a:cs typeface="+mn-cs"/>
              </a:rPr>
              <a:t>.</a:t>
            </a:r>
          </a:p>
          <a:p>
            <a:pPr lvl="3"/>
            <a:r>
              <a:rPr lang="en-US" sz="1200" b="0" i="0" kern="1200" dirty="0" smtClean="0">
                <a:solidFill>
                  <a:schemeClr val="tx1"/>
                </a:solidFill>
                <a:latin typeface="+mn-lt"/>
                <a:ea typeface="+mn-ea"/>
                <a:cs typeface="+mn-cs"/>
              </a:rPr>
              <a:t>Error &gt; Error Message: Enter text for the error message.</a:t>
            </a:r>
          </a:p>
          <a:p>
            <a:pPr lvl="3"/>
            <a:r>
              <a:rPr lang="en-US" sz="1200" b="0" i="0" kern="1200" dirty="0" smtClean="0">
                <a:solidFill>
                  <a:schemeClr val="tx1"/>
                </a:solidFill>
                <a:latin typeface="+mn-lt"/>
                <a:ea typeface="+mn-ea"/>
                <a:cs typeface="+mn-cs"/>
              </a:rPr>
              <a:t>Error &gt; Display Location: Select where the error message displays for this validation. Validation error messages display on a separate error page, or inline with the existing page. Inline error messages display underneath the Associated Item label and/or in a Notification area, defined as part of the page template.</a:t>
            </a:r>
          </a:p>
          <a:p>
            <a:pPr lvl="3"/>
            <a:r>
              <a:rPr lang="en-US" sz="1200" b="0" i="0" kern="1200" dirty="0" smtClean="0">
                <a:solidFill>
                  <a:schemeClr val="tx1"/>
                </a:solidFill>
                <a:latin typeface="+mn-lt"/>
                <a:ea typeface="+mn-ea"/>
                <a:cs typeface="+mn-cs"/>
              </a:rPr>
              <a:t>Error &gt; Associated Item/Column: Select the item or column where this validation error message displays.  If you select an item and the Error message display location includes </a:t>
            </a:r>
            <a:r>
              <a:rPr lang="en-US" sz="1200" b="1" i="0" kern="1200" dirty="0" smtClean="0">
                <a:solidFill>
                  <a:schemeClr val="tx1"/>
                </a:solidFill>
                <a:latin typeface="+mn-lt"/>
                <a:ea typeface="+mn-ea"/>
                <a:cs typeface="+mn-cs"/>
              </a:rPr>
              <a:t>Inline with Field</a:t>
            </a:r>
            <a:r>
              <a:rPr lang="en-US" sz="1200" b="0" i="0" kern="1200" dirty="0" smtClean="0">
                <a:solidFill>
                  <a:schemeClr val="tx1"/>
                </a:solidFill>
                <a:latin typeface="+mn-lt"/>
                <a:ea typeface="+mn-ea"/>
                <a:cs typeface="+mn-cs"/>
              </a:rPr>
              <a:t>, the error message displays underneath the label of the specified item. If the Error message display location does not include </a:t>
            </a:r>
            <a:r>
              <a:rPr lang="en-US" sz="1200" b="1" i="0" kern="1200" dirty="0" smtClean="0">
                <a:solidFill>
                  <a:schemeClr val="tx1"/>
                </a:solidFill>
                <a:latin typeface="+mn-lt"/>
                <a:ea typeface="+mn-ea"/>
                <a:cs typeface="+mn-cs"/>
              </a:rPr>
              <a:t>Inline with Field</a:t>
            </a:r>
            <a:r>
              <a:rPr lang="en-US" sz="1200" b="0" i="0" kern="1200" dirty="0" smtClean="0">
                <a:solidFill>
                  <a:schemeClr val="tx1"/>
                </a:solidFill>
                <a:latin typeface="+mn-lt"/>
                <a:ea typeface="+mn-ea"/>
                <a:cs typeface="+mn-cs"/>
              </a:rPr>
              <a:t>, this attribute has no impact on the display of the error message.</a:t>
            </a:r>
          </a:p>
          <a:p>
            <a:pPr marL="342900" lvl="1" indent="-228600">
              <a:buFont typeface="+mj-lt"/>
              <a:buAutoNum type="arabicPeriod"/>
            </a:pPr>
            <a:r>
              <a:rPr lang="en-US" sz="1200" b="0" i="0" kern="1200" dirty="0" smtClean="0">
                <a:solidFill>
                  <a:schemeClr val="tx1"/>
                </a:solidFill>
                <a:latin typeface="+mn-lt"/>
                <a:ea typeface="+mn-ea"/>
                <a:cs typeface="+mn-cs"/>
              </a:rPr>
              <a:t>Click </a:t>
            </a:r>
            <a:r>
              <a:rPr lang="en-US" sz="1200" b="1" i="0" kern="1200" dirty="0" smtClean="0">
                <a:solidFill>
                  <a:schemeClr val="tx1"/>
                </a:solidFill>
                <a:latin typeface="+mn-lt"/>
                <a:ea typeface="+mn-ea"/>
                <a:cs typeface="+mn-cs"/>
              </a:rPr>
              <a:t>Save</a:t>
            </a:r>
            <a:r>
              <a:rPr lang="en-US" sz="1200" b="0" i="0" kern="1200" dirty="0" smtClean="0">
                <a:solidFill>
                  <a:schemeClr val="tx1"/>
                </a:solidFill>
                <a:latin typeface="+mn-lt"/>
                <a:ea typeface="+mn-ea"/>
                <a:cs typeface="+mn-cs"/>
              </a:rPr>
              <a:t>.</a:t>
            </a:r>
          </a:p>
          <a:p>
            <a:pPr marL="971550" lvl="4" indent="-228600">
              <a:buFont typeface="+mj-lt"/>
              <a:buAutoNum type="arabicPeriod"/>
            </a:pPr>
            <a:endParaRPr lang="en-US" sz="1200" b="0" i="0" kern="1200" dirty="0" smtClean="0">
              <a:solidFill>
                <a:schemeClr val="tx1"/>
              </a:solidFill>
              <a:latin typeface="+mn-lt"/>
              <a:ea typeface="+mn-ea"/>
              <a:cs typeface="+mn-cs"/>
            </a:endParaRPr>
          </a:p>
          <a:p>
            <a:pPr marL="971550" lvl="4" indent="-228600">
              <a:buFont typeface="+mj-lt"/>
              <a:buAutoNum type="arabicPeriod"/>
            </a:pPr>
            <a:endParaRPr lang="en-US" sz="1200"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16</a:t>
            </a:fld>
            <a:endParaRPr lang="en-US" dirty="0"/>
          </a:p>
        </p:txBody>
      </p:sp>
    </p:spTree>
    <p:extLst>
      <p:ext uri="{BB962C8B-B14F-4D97-AF65-F5344CB8AC3E}">
        <p14:creationId xmlns="" xmlns:p14="http://schemas.microsoft.com/office/powerpoint/2010/main" val="1822836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600"/>
              </a:spcBef>
              <a:spcAft>
                <a:spcPts val="0"/>
              </a:spcAft>
              <a:buClrTx/>
              <a:buSzTx/>
              <a:buFontTx/>
              <a:buNone/>
              <a:tabLst/>
              <a:defRPr/>
            </a:pPr>
            <a:r>
              <a:rPr lang="en-US" dirty="0" smtClean="0">
                <a:latin typeface="Arial" charset="0"/>
              </a:rPr>
              <a:t>In the slide example, you create a validation to ensure that the value entered in the Hire Date field is less than the current date. You display the error message inline with the Hire Date field and in notification. In</a:t>
            </a:r>
            <a:r>
              <a:rPr lang="en-US" baseline="0" dirty="0" smtClean="0">
                <a:latin typeface="Arial" charset="0"/>
              </a:rPr>
              <a:t> the next slide, you learn how to create this validation.</a:t>
            </a:r>
            <a:endParaRPr lang="en-US"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17</a:t>
            </a:fld>
            <a:endParaRPr lang="en-US" dirty="0"/>
          </a:p>
        </p:txBody>
      </p:sp>
    </p:spTree>
    <p:extLst>
      <p:ext uri="{BB962C8B-B14F-4D97-AF65-F5344CB8AC3E}">
        <p14:creationId xmlns="" xmlns:p14="http://schemas.microsoft.com/office/powerpoint/2010/main" val="410792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To create a SQL Validation,</a:t>
            </a:r>
            <a:r>
              <a:rPr lang="en-US" baseline="0" dirty="0" smtClean="0"/>
              <a:t> perform the following steps:</a:t>
            </a:r>
          </a:p>
          <a:p>
            <a:pPr marL="457200" lvl="1" indent="-228600">
              <a:buFont typeface="+mj-lt"/>
              <a:buAutoNum type="arabicPeriod"/>
            </a:pPr>
            <a:r>
              <a:rPr lang="en-US" baseline="0" dirty="0" smtClean="0"/>
              <a:t>View your form page in page designer</a:t>
            </a:r>
          </a:p>
          <a:p>
            <a:pPr marL="457200" lvl="1" indent="-228600">
              <a:buFont typeface="+mj-lt"/>
              <a:buAutoNum type="arabicPeriod"/>
            </a:pPr>
            <a:r>
              <a:rPr lang="en-US" dirty="0" smtClean="0"/>
              <a:t>In Rendering, expand</a:t>
            </a:r>
            <a:r>
              <a:rPr lang="en-US" baseline="0" dirty="0" smtClean="0"/>
              <a:t> items, select the page item on which you want to create the validation. Right click the page item and select Create Validation. Alternatively, click Processing, right-click Validations and select Create Validation. In the slide example, right-click P&lt;n&gt;_HIREDATE and select Create Validation</a:t>
            </a:r>
          </a:p>
          <a:p>
            <a:pPr marL="457200" lvl="1" indent="-228600">
              <a:buFont typeface="+mj-lt"/>
              <a:buAutoNum type="arabicPeriod"/>
            </a:pPr>
            <a:r>
              <a:rPr lang="en-US" baseline="0" dirty="0" smtClean="0"/>
              <a:t>Under Identification, enter a name for the validation.</a:t>
            </a:r>
          </a:p>
          <a:p>
            <a:pPr marL="457200" lvl="1" indent="-228600">
              <a:buFont typeface="+mj-lt"/>
              <a:buAutoNum type="arabicPeriod"/>
            </a:pPr>
            <a:r>
              <a:rPr lang="en-US" baseline="0" dirty="0" smtClean="0"/>
              <a:t>Under Validation, select SQL Express validation type.</a:t>
            </a:r>
          </a:p>
          <a:p>
            <a:pPr marL="457200" lvl="1" indent="-228600">
              <a:buFont typeface="+mj-lt"/>
              <a:buAutoNum type="arabicPeriod"/>
            </a:pPr>
            <a:r>
              <a:rPr lang="en-US" baseline="0" dirty="0" smtClean="0"/>
              <a:t>Under SQL Expression, enter your SQL. For example, in the slide, enter to_date(:HIREDATE) &lt; SYSDATE</a:t>
            </a:r>
          </a:p>
          <a:p>
            <a:pPr marL="457200" lvl="1" indent="-228600">
              <a:buFont typeface="+mj-lt"/>
              <a:buAutoNum type="arabicPeriod"/>
            </a:pPr>
            <a:r>
              <a:rPr lang="en-US" baseline="0" dirty="0" smtClean="0"/>
              <a:t>Under Error &gt; Error Message, specify an error message. </a:t>
            </a:r>
          </a:p>
          <a:p>
            <a:pPr marL="457200" lvl="1" indent="-228600">
              <a:buFont typeface="+mj-lt"/>
              <a:buAutoNum type="arabicPeriod"/>
            </a:pPr>
            <a:r>
              <a:rPr lang="en-US" baseline="0" dirty="0" smtClean="0"/>
              <a:t>Under Error &gt; Display Location, select a location to display your message. You can also select the Associated Item from the select list.</a:t>
            </a:r>
          </a:p>
          <a:p>
            <a:pPr marL="457200" lvl="1" indent="-228600">
              <a:buFont typeface="+mj-lt"/>
              <a:buAutoNum type="arabicPeriod"/>
            </a:pPr>
            <a:r>
              <a:rPr lang="en-US" baseline="0" dirty="0" smtClean="0"/>
              <a:t>Click </a:t>
            </a:r>
            <a:r>
              <a:rPr lang="en-US" b="1" baseline="0" dirty="0" smtClean="0"/>
              <a:t>Save</a:t>
            </a:r>
            <a:r>
              <a:rPr lang="en-US" baseline="0" dirty="0" smtClean="0"/>
              <a:t>.</a:t>
            </a:r>
          </a:p>
          <a:p>
            <a:pPr marL="457200" lvl="1" indent="-228600">
              <a:buFont typeface="+mj-lt"/>
              <a:buNone/>
            </a:pPr>
            <a:endParaRPr lang="en-US" baseline="0" dirty="0" smtClean="0"/>
          </a:p>
          <a:p>
            <a:pPr marL="457200" lvl="1"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18</a:t>
            </a:fld>
            <a:endParaRPr lang="en-US" dirty="0"/>
          </a:p>
        </p:txBody>
      </p:sp>
    </p:spTree>
    <p:extLst>
      <p:ext uri="{BB962C8B-B14F-4D97-AF65-F5344CB8AC3E}">
        <p14:creationId xmlns="" xmlns:p14="http://schemas.microsoft.com/office/powerpoint/2010/main" val="34109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a:t>
            </a:r>
            <a:r>
              <a:rPr lang="en-US" baseline="0" dirty="0" smtClean="0"/>
              <a:t> example shows creating a validation in the Place Order wizard in the Sample Database Application. This PL/SQL validation ensures that at least one product must be added to the cart in order to complete the order.</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19</a:t>
            </a:fld>
            <a:endParaRPr lang="en-US" dirty="0"/>
          </a:p>
        </p:txBody>
      </p:sp>
    </p:spTree>
    <p:extLst>
      <p:ext uri="{BB962C8B-B14F-4D97-AF65-F5344CB8AC3E}">
        <p14:creationId xmlns="" xmlns:p14="http://schemas.microsoft.com/office/powerpoint/2010/main" val="205383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a:t>
            </a:fld>
            <a:endParaRPr lang="en-US" dirty="0"/>
          </a:p>
        </p:txBody>
      </p:sp>
    </p:spTree>
    <p:extLst>
      <p:ext uri="{BB962C8B-B14F-4D97-AF65-F5344CB8AC3E}">
        <p14:creationId xmlns="" xmlns:p14="http://schemas.microsoft.com/office/powerpoint/2010/main" val="208644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To create a PL/SQL Validation,</a:t>
            </a:r>
            <a:r>
              <a:rPr lang="en-US" baseline="0" dirty="0" smtClean="0"/>
              <a:t> perform the following steps:</a:t>
            </a:r>
          </a:p>
          <a:p>
            <a:pPr marL="457200" lvl="1" indent="-228600">
              <a:buFont typeface="+mj-lt"/>
              <a:buAutoNum type="arabicPeriod"/>
            </a:pPr>
            <a:r>
              <a:rPr lang="en-US" baseline="0" dirty="0" smtClean="0"/>
              <a:t>View your form page in page designer</a:t>
            </a:r>
          </a:p>
          <a:p>
            <a:pPr marL="457200" lvl="1" indent="-228600">
              <a:buFont typeface="+mj-lt"/>
              <a:buAutoNum type="arabicPeriod"/>
            </a:pPr>
            <a:r>
              <a:rPr lang="en-US" dirty="0" smtClean="0"/>
              <a:t>In Rendering, expand</a:t>
            </a:r>
            <a:r>
              <a:rPr lang="en-US" baseline="0" dirty="0" smtClean="0"/>
              <a:t> items, select the page item on which you want to create the validation. Right click the page item and select Create Validation. Alternatively, click Processing, right-click Validations and select Create Validation. In the slide example, right-click P&lt;n&gt;_PRODUCT_ID and select Create Validation</a:t>
            </a:r>
          </a:p>
          <a:p>
            <a:pPr marL="457200" lvl="1" indent="-228600">
              <a:buFont typeface="+mj-lt"/>
              <a:buAutoNum type="arabicPeriod"/>
            </a:pPr>
            <a:r>
              <a:rPr lang="en-US" baseline="0" dirty="0" smtClean="0"/>
              <a:t>Under Identification, enter a name for the validation.</a:t>
            </a:r>
          </a:p>
          <a:p>
            <a:pPr marL="457200" lvl="1" indent="-228600">
              <a:buFont typeface="+mj-lt"/>
              <a:buAutoNum type="arabicPeriod"/>
            </a:pPr>
            <a:r>
              <a:rPr lang="en-US" baseline="0" dirty="0" smtClean="0"/>
              <a:t>Under Validation, select PL/SQL Function Body (returning Boolean) for Type.</a:t>
            </a:r>
          </a:p>
          <a:p>
            <a:pPr marL="457200" lvl="1" indent="-228600">
              <a:buFont typeface="+mj-lt"/>
              <a:buAutoNum type="arabicPeriod"/>
            </a:pPr>
            <a:r>
              <a:rPr lang="en-US" baseline="0" dirty="0" smtClean="0"/>
              <a:t>Enter your PL/SQL code.</a:t>
            </a:r>
          </a:p>
          <a:p>
            <a:pPr marL="457200" lvl="1" indent="-228600">
              <a:buFont typeface="+mj-lt"/>
              <a:buAutoNum type="arabicPeriod"/>
            </a:pPr>
            <a:r>
              <a:rPr lang="en-US" baseline="0" dirty="0" smtClean="0"/>
              <a:t>Under Error &gt; Error Message, specify an error message. </a:t>
            </a:r>
          </a:p>
          <a:p>
            <a:pPr marL="457200" lvl="1" indent="-228600">
              <a:buFont typeface="+mj-lt"/>
              <a:buAutoNum type="arabicPeriod"/>
            </a:pPr>
            <a:r>
              <a:rPr lang="en-US" baseline="0" dirty="0" smtClean="0"/>
              <a:t>Under Error &gt; Display Location, select a location to display your message. </a:t>
            </a:r>
          </a:p>
          <a:p>
            <a:pPr marL="457200" lvl="1" indent="-228600">
              <a:buFont typeface="+mj-lt"/>
              <a:buAutoNum type="arabicPeriod"/>
            </a:pPr>
            <a:r>
              <a:rPr lang="en-US" baseline="0" dirty="0" smtClean="0"/>
              <a:t>Click </a:t>
            </a:r>
            <a:r>
              <a:rPr lang="en-US" b="1" baseline="0" dirty="0" smtClean="0"/>
              <a:t>Save</a:t>
            </a:r>
            <a:r>
              <a:rPr lang="en-US" baseline="0" dirty="0" smtClean="0"/>
              <a:t>.</a:t>
            </a:r>
          </a:p>
          <a:p>
            <a:pPr marL="457200" lvl="1" indent="-228600">
              <a:buFont typeface="+mj-lt"/>
              <a:buNone/>
            </a:pPr>
            <a:endParaRPr lang="en-US" baseline="0" dirty="0" smtClean="0"/>
          </a:p>
          <a:p>
            <a:pPr marL="457200" lvl="1" indent="-228600">
              <a:buFont typeface="+mj-lt"/>
              <a:buAutoNum type="arabicPeriod"/>
            </a:pPr>
            <a:endParaRPr lang="en-US"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20</a:t>
            </a:fld>
            <a:endParaRPr lang="en-US" dirty="0"/>
          </a:p>
        </p:txBody>
      </p:sp>
    </p:spTree>
    <p:extLst>
      <p:ext uri="{BB962C8B-B14F-4D97-AF65-F5344CB8AC3E}">
        <p14:creationId xmlns="" xmlns:p14="http://schemas.microsoft.com/office/powerpoint/2010/main" val="138349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example shows</a:t>
            </a:r>
            <a:r>
              <a:rPr lang="en-US" baseline="0" dirty="0" smtClean="0"/>
              <a:t> creating a validation on the Customer Details page. This validation ensures that the customer’s phone number entered is in the specified xxx-xxx-</a:t>
            </a:r>
            <a:r>
              <a:rPr lang="en-US" baseline="0" dirty="0" err="1" smtClean="0"/>
              <a:t>xxxx</a:t>
            </a:r>
            <a:r>
              <a:rPr lang="en-US" baseline="0" dirty="0" smtClean="0"/>
              <a:t> format. This regular expression validation throws an error if you enter the phone number in a format other than the recognized one.</a:t>
            </a:r>
          </a:p>
          <a:p>
            <a:r>
              <a:rPr lang="en-US" sz="1100" b="0" i="0" kern="1200" dirty="0" smtClean="0">
                <a:solidFill>
                  <a:schemeClr val="tx1"/>
                </a:solidFill>
                <a:latin typeface="+mn-lt"/>
                <a:ea typeface="+mn-ea"/>
                <a:cs typeface="+mn-cs"/>
              </a:rPr>
              <a:t>Regular expressions enable you to search for patterns in string data by using standardized syntax conventions, rather than just a straight character comparisons.</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21</a:t>
            </a:fld>
            <a:endParaRPr lang="en-US" dirty="0"/>
          </a:p>
        </p:txBody>
      </p:sp>
    </p:spTree>
    <p:extLst>
      <p:ext uri="{BB962C8B-B14F-4D97-AF65-F5344CB8AC3E}">
        <p14:creationId xmlns="" xmlns:p14="http://schemas.microsoft.com/office/powerpoint/2010/main" val="1509081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To create</a:t>
            </a:r>
            <a:r>
              <a:rPr lang="en-US" baseline="0" dirty="0" smtClean="0"/>
              <a:t> a regular expression validation type, perform the following steps:</a:t>
            </a:r>
          </a:p>
          <a:p>
            <a:pPr marL="457200" lvl="1" indent="-228600">
              <a:buFont typeface="+mj-lt"/>
              <a:buAutoNum type="arabicPeriod"/>
            </a:pPr>
            <a:r>
              <a:rPr lang="en-US" baseline="0" dirty="0" smtClean="0"/>
              <a:t>View your form page in page designer</a:t>
            </a:r>
          </a:p>
          <a:p>
            <a:pPr marL="457200" lvl="1" indent="-228600">
              <a:buFont typeface="+mj-lt"/>
              <a:buAutoNum type="arabicPeriod"/>
            </a:pPr>
            <a:r>
              <a:rPr lang="en-US" dirty="0" smtClean="0"/>
              <a:t>In Rendering, expand</a:t>
            </a:r>
            <a:r>
              <a:rPr lang="en-US" baseline="0" dirty="0" smtClean="0"/>
              <a:t> items, select the page item on which you want to create the validation. Right click the page item and select Create Validation. Alternatively, click Processing, right-click Validations and select Create Validation. </a:t>
            </a:r>
          </a:p>
          <a:p>
            <a:pPr marL="457200" lvl="1" indent="-228600">
              <a:buFont typeface="+mj-lt"/>
              <a:buAutoNum type="arabicPeriod"/>
            </a:pPr>
            <a:r>
              <a:rPr lang="en-US" baseline="0" dirty="0" smtClean="0"/>
              <a:t>Under Identification, enter a name for the validation.</a:t>
            </a:r>
          </a:p>
          <a:p>
            <a:pPr marL="457200" lvl="1" indent="-228600">
              <a:buFont typeface="+mj-lt"/>
              <a:buAutoNum type="arabicPeriod"/>
            </a:pPr>
            <a:r>
              <a:rPr lang="en-US" baseline="0" dirty="0" smtClean="0"/>
              <a:t>Under Validation, select Item matches Regular Expression type.</a:t>
            </a:r>
          </a:p>
          <a:p>
            <a:pPr marL="457200" lvl="1" indent="-228600">
              <a:buFont typeface="+mj-lt"/>
              <a:buAutoNum type="arabicPeriod"/>
            </a:pPr>
            <a:r>
              <a:rPr lang="en-US" baseline="0" dirty="0" smtClean="0"/>
              <a:t>For item, select the page item. In the slide example, select P&lt;n&gt;_PHONE_NUMBER1.</a:t>
            </a:r>
          </a:p>
          <a:p>
            <a:pPr marL="457200" lvl="1" indent="-228600">
              <a:buFont typeface="+mj-lt"/>
              <a:buAutoNum type="arabicPeriod"/>
            </a:pPr>
            <a:r>
              <a:rPr lang="en-US" sz="1050" b="0" i="0" kern="1200" dirty="0" smtClean="0">
                <a:solidFill>
                  <a:schemeClr val="tx1"/>
                </a:solidFill>
                <a:latin typeface="+mn-lt"/>
                <a:ea typeface="+mn-ea"/>
                <a:cs typeface="+mn-cs"/>
              </a:rPr>
              <a:t>Enter the regular expression used to match the item specified for this validation. </a:t>
            </a:r>
            <a:endParaRPr lang="en-US" baseline="0" dirty="0" smtClean="0"/>
          </a:p>
          <a:p>
            <a:pPr marL="457200" lvl="1" indent="-228600">
              <a:buFont typeface="+mj-lt"/>
              <a:buAutoNum type="arabicPeriod"/>
            </a:pPr>
            <a:r>
              <a:rPr lang="en-US" baseline="0" dirty="0" smtClean="0"/>
              <a:t>Under Error &gt; Error Message, specify an error message. </a:t>
            </a:r>
            <a:r>
              <a:rPr lang="en-US" sz="1200" b="0" i="0" kern="1200" dirty="0" smtClean="0">
                <a:solidFill>
                  <a:schemeClr val="tx1"/>
                </a:solidFill>
                <a:latin typeface="+mn-lt"/>
                <a:ea typeface="+mn-ea"/>
                <a:cs typeface="+mn-cs"/>
              </a:rPr>
              <a:t>You use </a:t>
            </a:r>
            <a:r>
              <a:rPr lang="en-US" sz="1200" dirty="0" smtClean="0">
                <a:latin typeface="Courier New" pitchFamily="49" charset="0"/>
                <a:cs typeface="Courier New" pitchFamily="49" charset="0"/>
              </a:rPr>
              <a:t>#LABEL#</a:t>
            </a:r>
            <a:r>
              <a:rPr lang="en-US" sz="1200" b="0" i="0" kern="1200" dirty="0" smtClean="0">
                <a:solidFill>
                  <a:schemeClr val="tx1"/>
                </a:solidFill>
                <a:latin typeface="+mn-lt"/>
                <a:ea typeface="+mn-ea"/>
                <a:cs typeface="+mn-cs"/>
              </a:rPr>
              <a:t> as placeholder for the label of the associated page item.</a:t>
            </a:r>
            <a:endParaRPr lang="en-US" sz="1200" baseline="0" dirty="0" smtClean="0"/>
          </a:p>
          <a:p>
            <a:pPr marL="457200" lvl="1" indent="-228600">
              <a:buFont typeface="+mj-lt"/>
              <a:buAutoNum type="arabicPeriod"/>
            </a:pPr>
            <a:r>
              <a:rPr lang="en-US" baseline="0" dirty="0" smtClean="0"/>
              <a:t>Under Error &gt; Display Location, select a location to display your message. Select the page item for Associated Item. For example, in the slide, select P&lt;n&gt;_PHONE_NUMBER1.</a:t>
            </a:r>
          </a:p>
          <a:p>
            <a:pPr marL="457200" lvl="1" indent="-228600">
              <a:buFont typeface="+mj-lt"/>
              <a:buAutoNum type="arabicPeriod"/>
            </a:pPr>
            <a:r>
              <a:rPr lang="en-US" baseline="0" dirty="0" smtClean="0"/>
              <a:t>Click </a:t>
            </a:r>
            <a:r>
              <a:rPr lang="en-US" b="1" baseline="0" dirty="0" smtClean="0"/>
              <a:t>Save</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22</a:t>
            </a:fld>
            <a:endParaRPr lang="en-US" dirty="0"/>
          </a:p>
        </p:txBody>
      </p:sp>
    </p:spTree>
    <p:extLst>
      <p:ext uri="{BB962C8B-B14F-4D97-AF65-F5344CB8AC3E}">
        <p14:creationId xmlns="" xmlns:p14="http://schemas.microsoft.com/office/powerpoint/2010/main" val="1355521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The slide example shows a row</a:t>
            </a:r>
            <a:r>
              <a:rPr lang="en-US" baseline="0" dirty="0" smtClean="0"/>
              <a:t> validation created in the Employees editable interactive grid. This validation ensures that the commission entered must be less than 1.5 times the salary value. In the next slide,  you learn how to create a row validation. </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23</a:t>
            </a:fld>
            <a:endParaRPr lang="en-US" dirty="0"/>
          </a:p>
        </p:txBody>
      </p:sp>
    </p:spTree>
    <p:extLst>
      <p:ext uri="{BB962C8B-B14F-4D97-AF65-F5344CB8AC3E}">
        <p14:creationId xmlns="" xmlns:p14="http://schemas.microsoft.com/office/powerpoint/2010/main" val="1740886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228600" lvl="0" indent="-228600">
              <a:buFont typeface="+mj-lt"/>
              <a:buNone/>
            </a:pPr>
            <a:r>
              <a:rPr lang="en-US" dirty="0" smtClean="0"/>
              <a:t>To add a row validation in an interactive</a:t>
            </a:r>
            <a:r>
              <a:rPr lang="en-US" baseline="0" dirty="0" smtClean="0"/>
              <a:t> grid, perform the following steps:</a:t>
            </a:r>
          </a:p>
          <a:p>
            <a:pPr marL="457200" lvl="1" indent="-228600">
              <a:buFont typeface="+mj-lt"/>
              <a:buAutoNum type="arabicPeriod"/>
            </a:pPr>
            <a:r>
              <a:rPr lang="en-US" dirty="0" smtClean="0"/>
              <a:t>In page designer,</a:t>
            </a:r>
            <a:r>
              <a:rPr lang="en-US" baseline="0" dirty="0" smtClean="0"/>
              <a:t> click Processing. Right-click Validations and select Create Validation. </a:t>
            </a:r>
          </a:p>
          <a:p>
            <a:pPr marL="457200" lvl="1" indent="-228600">
              <a:buFont typeface="+mj-lt"/>
              <a:buAutoNum type="arabicPeriod"/>
            </a:pPr>
            <a:r>
              <a:rPr lang="en-US" baseline="0" dirty="0" smtClean="0"/>
              <a:t>Under Identification, enter a name for the validation.</a:t>
            </a:r>
          </a:p>
          <a:p>
            <a:pPr marL="457200" lvl="1" indent="-228600">
              <a:buFont typeface="+mj-lt"/>
              <a:buAutoNum type="arabicPeriod"/>
            </a:pPr>
            <a:r>
              <a:rPr lang="en-US" baseline="0" dirty="0" smtClean="0"/>
              <a:t>Under Validation, select a editable region. In the slide example, you select Validation editable region. Then, select a validation type. In the slide example, you select SQL Expression.</a:t>
            </a:r>
          </a:p>
          <a:p>
            <a:pPr marL="457200" lvl="1" indent="-228600">
              <a:buFont typeface="+mj-lt"/>
              <a:buAutoNum type="arabicPeriod"/>
            </a:pPr>
            <a:r>
              <a:rPr lang="en-US" sz="1050" b="0" i="0" kern="1200" dirty="0" smtClean="0">
                <a:solidFill>
                  <a:schemeClr val="tx1"/>
                </a:solidFill>
                <a:latin typeface="+mn-lt"/>
                <a:ea typeface="+mn-ea"/>
                <a:cs typeface="+mn-cs"/>
              </a:rPr>
              <a:t>Enter the SQL Expression. </a:t>
            </a:r>
            <a:endParaRPr lang="en-US" baseline="0" dirty="0" smtClean="0"/>
          </a:p>
          <a:p>
            <a:pPr marL="457200" lvl="1" indent="-228600">
              <a:buFont typeface="+mj-lt"/>
              <a:buAutoNum type="arabicPeriod"/>
            </a:pPr>
            <a:r>
              <a:rPr lang="en-US" baseline="0" dirty="0" smtClean="0"/>
              <a:t>Under Error &gt; Error Message, specify an error message. </a:t>
            </a:r>
          </a:p>
          <a:p>
            <a:pPr marL="457200" lvl="1" indent="-228600">
              <a:buFont typeface="+mj-lt"/>
              <a:buAutoNum type="arabicPeriod"/>
            </a:pPr>
            <a:r>
              <a:rPr lang="en-US" baseline="0" dirty="0" smtClean="0"/>
              <a:t>Under Error &gt; Display Location, select a location to display your message. </a:t>
            </a:r>
          </a:p>
          <a:p>
            <a:pPr marL="457200" lvl="1" indent="-228600">
              <a:buFont typeface="+mj-lt"/>
              <a:buAutoNum type="arabicPeriod"/>
            </a:pPr>
            <a:r>
              <a:rPr lang="en-US" baseline="0" dirty="0" smtClean="0"/>
              <a:t>Under Server-side Condition, select an execution scope </a:t>
            </a:r>
            <a:r>
              <a:rPr lang="en-US" sz="1100" b="0" i="0" kern="1200" dirty="0" smtClean="0">
                <a:solidFill>
                  <a:schemeClr val="tx1"/>
                </a:solidFill>
                <a:latin typeface="+mn-lt"/>
                <a:ea typeface="+mn-ea"/>
                <a:cs typeface="+mn-cs"/>
              </a:rPr>
              <a:t>for this editable region validation. Select </a:t>
            </a:r>
            <a:r>
              <a:rPr lang="en-US" sz="1100" b="1" i="0" kern="1200" dirty="0" smtClean="0">
                <a:solidFill>
                  <a:schemeClr val="tx1"/>
                </a:solidFill>
                <a:latin typeface="+mn-lt"/>
                <a:ea typeface="+mn-ea"/>
                <a:cs typeface="+mn-cs"/>
              </a:rPr>
              <a:t>For Created and Modified Rows</a:t>
            </a:r>
            <a:r>
              <a:rPr lang="en-US" sz="1100" b="0" i="0" kern="1200" dirty="0" smtClean="0">
                <a:solidFill>
                  <a:schemeClr val="tx1"/>
                </a:solidFill>
                <a:latin typeface="+mn-lt"/>
                <a:ea typeface="+mn-ea"/>
                <a:cs typeface="+mn-cs"/>
              </a:rPr>
              <a:t>, if you want this validation to be evaluated for new and updated rows in your editable region. If you want your validation to be evaluated for every submitted row, select </a:t>
            </a:r>
            <a:r>
              <a:rPr lang="en-US" sz="1100" b="1" i="0" kern="1200" dirty="0" smtClean="0">
                <a:solidFill>
                  <a:schemeClr val="tx1"/>
                </a:solidFill>
                <a:latin typeface="+mn-lt"/>
                <a:ea typeface="+mn-ea"/>
                <a:cs typeface="+mn-cs"/>
              </a:rPr>
              <a:t>All Submitted Rows</a:t>
            </a:r>
            <a:r>
              <a:rPr lang="en-US" sz="1100" b="0" i="0" kern="1200" dirty="0" smtClean="0">
                <a:solidFill>
                  <a:schemeClr val="tx1"/>
                </a:solidFill>
                <a:latin typeface="+mn-lt"/>
                <a:ea typeface="+mn-ea"/>
                <a:cs typeface="+mn-cs"/>
              </a:rPr>
              <a:t>. In the slide example, you select For Created and Modified Rows.</a:t>
            </a:r>
          </a:p>
          <a:p>
            <a:pPr marL="457200" lvl="1" indent="-228600">
              <a:buFont typeface="+mj-lt"/>
              <a:buAutoNum type="arabicPeriod"/>
            </a:pPr>
            <a:r>
              <a:rPr lang="en-US" sz="1100" b="0" i="0" kern="1200" dirty="0" smtClean="0">
                <a:solidFill>
                  <a:schemeClr val="tx1"/>
                </a:solidFill>
                <a:latin typeface="+mn-lt"/>
                <a:ea typeface="+mn-ea"/>
                <a:cs typeface="+mn-cs"/>
              </a:rPr>
              <a:t>Click Save.</a:t>
            </a:r>
          </a:p>
          <a:p>
            <a:endParaRPr lang="en-US" baseline="0" dirty="0" smtClean="0"/>
          </a:p>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8C72D9AE-7182-4680-8F79-479C4181FF08}" type="slidenum">
              <a:rPr lang="en-US" smtClean="0"/>
              <a:pPr/>
              <a:t>24</a:t>
            </a:fld>
            <a:endParaRPr lang="en-US" dirty="0"/>
          </a:p>
        </p:txBody>
      </p:sp>
    </p:spTree>
    <p:extLst>
      <p:ext uri="{BB962C8B-B14F-4D97-AF65-F5344CB8AC3E}">
        <p14:creationId xmlns="" xmlns:p14="http://schemas.microsoft.com/office/powerpoint/2010/main" val="1755627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latin typeface="+mn-lt"/>
                <a:ea typeface="+mn-ea"/>
                <a:cs typeface="+mn-cs"/>
              </a:rPr>
              <a:t>A branch is an instruction to go to a specific page, procedure, or URL. For example, you can branch from page 2 to page 1 after page 2 is submitted. The slide shows a normal form (Page 2) is submitted and then is redirected to a</a:t>
            </a:r>
            <a:r>
              <a:rPr lang="en-US" sz="1100" b="0" i="0" kern="1200" baseline="0" dirty="0" smtClean="0">
                <a:solidFill>
                  <a:schemeClr val="tx1"/>
                </a:solidFill>
                <a:latin typeface="+mn-lt"/>
                <a:ea typeface="+mn-ea"/>
                <a:cs typeface="+mn-cs"/>
              </a:rPr>
              <a:t> report (Page 1). </a:t>
            </a:r>
            <a:r>
              <a:rPr lang="en-US" sz="1100" b="0" i="0" kern="1200" dirty="0" smtClean="0">
                <a:solidFill>
                  <a:schemeClr val="tx1"/>
                </a:solidFill>
                <a:latin typeface="+mn-lt"/>
                <a:ea typeface="+mn-ea"/>
                <a:cs typeface="+mn-cs"/>
              </a:rPr>
              <a:t>When you create a branch, you specify a Branch Point and Branch Type.</a:t>
            </a:r>
          </a:p>
          <a:p>
            <a:r>
              <a:rPr lang="en-US" sz="1100" b="0" i="0" kern="1200" dirty="0" smtClean="0">
                <a:solidFill>
                  <a:schemeClr val="tx1"/>
                </a:solidFill>
                <a:latin typeface="+mn-lt"/>
                <a:ea typeface="+mn-ea"/>
                <a:cs typeface="+mn-cs"/>
              </a:rPr>
              <a:t>Note: For modal and</a:t>
            </a:r>
            <a:r>
              <a:rPr lang="en-US" sz="1100" b="0" i="0" kern="1200" baseline="0" dirty="0" smtClean="0">
                <a:solidFill>
                  <a:schemeClr val="tx1"/>
                </a:solidFill>
                <a:latin typeface="+mn-lt"/>
                <a:ea typeface="+mn-ea"/>
                <a:cs typeface="+mn-cs"/>
              </a:rPr>
              <a:t> non-modal pages close dialog is used instead </a:t>
            </a:r>
            <a:r>
              <a:rPr lang="en-US" sz="1100" b="0" i="0" kern="1200" baseline="0" smtClean="0">
                <a:solidFill>
                  <a:schemeClr val="tx1"/>
                </a:solidFill>
                <a:latin typeface="+mn-lt"/>
                <a:ea typeface="+mn-ea"/>
                <a:cs typeface="+mn-cs"/>
              </a:rPr>
              <a:t>of branches to return back to the calling page.</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25</a:t>
            </a:fld>
            <a:endParaRPr lang="en-US" dirty="0"/>
          </a:p>
        </p:txBody>
      </p:sp>
    </p:spTree>
    <p:extLst>
      <p:ext uri="{BB962C8B-B14F-4D97-AF65-F5344CB8AC3E}">
        <p14:creationId xmlns="" xmlns:p14="http://schemas.microsoft.com/office/powerpoint/2010/main" val="401628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dirty="0" smtClean="0"/>
              <a:t>To create</a:t>
            </a:r>
            <a:r>
              <a:rPr lang="en-US" baseline="0" dirty="0" smtClean="0"/>
              <a:t> a branch, perform the following steps:</a:t>
            </a:r>
          </a:p>
          <a:p>
            <a:pPr marL="457200" lvl="1" indent="-228600">
              <a:buFont typeface="+mj-lt"/>
              <a:buAutoNum type="arabicPeriod"/>
            </a:pPr>
            <a:r>
              <a:rPr lang="en-US" baseline="0" dirty="0" smtClean="0"/>
              <a:t>View the page in page designer. Click Processing</a:t>
            </a:r>
          </a:p>
          <a:p>
            <a:pPr marL="457200" lvl="1" indent="-228600">
              <a:buFont typeface="+mj-lt"/>
              <a:buAutoNum type="arabicPeriod"/>
            </a:pPr>
            <a:r>
              <a:rPr lang="en-US" baseline="0" dirty="0" smtClean="0"/>
              <a:t>Select a branch point. Right-click and select Create Branch. For example, in the slide, right-click After Processing and click Create Branch.</a:t>
            </a:r>
          </a:p>
          <a:p>
            <a:pPr marL="457200" lvl="1" indent="-228600">
              <a:buFont typeface="+mj-lt"/>
              <a:buAutoNum type="arabicPeriod"/>
            </a:pPr>
            <a:r>
              <a:rPr lang="en-US" baseline="0" dirty="0" smtClean="0"/>
              <a:t>In the Branch property editor, specify a name for the branch. Under Execution Options, select the branch point.</a:t>
            </a:r>
          </a:p>
          <a:p>
            <a:pPr marL="457200" lvl="1" indent="-228600">
              <a:buFont typeface="+mj-lt"/>
              <a:buAutoNum type="arabicPeriod"/>
            </a:pPr>
            <a:r>
              <a:rPr lang="en-US" baseline="0" dirty="0" smtClean="0"/>
              <a:t>Under behavior, specify the branch type and then target.</a:t>
            </a:r>
          </a:p>
          <a:p>
            <a:pPr marL="457200" lvl="1" indent="-228600">
              <a:buFont typeface="+mj-lt"/>
              <a:buAutoNum type="arabicPeriod"/>
            </a:pPr>
            <a:r>
              <a:rPr lang="en-US" baseline="0" dirty="0" smtClean="0"/>
              <a:t>Under Server-side condition, you can also specify conditions if any.</a:t>
            </a:r>
          </a:p>
          <a:p>
            <a:pPr marL="457200" lvl="1" indent="-228600">
              <a:buFont typeface="+mj-lt"/>
              <a:buAutoNum type="arabicPeriod"/>
            </a:pPr>
            <a:r>
              <a:rPr lang="en-US" baseline="0" dirty="0" smtClean="0"/>
              <a:t>Click Save.</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26</a:t>
            </a:fld>
            <a:endParaRPr lang="en-US" dirty="0"/>
          </a:p>
        </p:txBody>
      </p:sp>
    </p:spTree>
    <p:extLst>
      <p:ext uri="{BB962C8B-B14F-4D97-AF65-F5344CB8AC3E}">
        <p14:creationId xmlns="" xmlns:p14="http://schemas.microsoft.com/office/powerpoint/2010/main" val="635231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27</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p:spPr>
        <p:txBody>
          <a:bodyPr/>
          <a:lstStyle/>
          <a:p>
            <a:fld id="{9B4D4FB3-32F8-4D98-89AD-788513A2790A}" type="slidenum">
              <a:rPr lang="en-US">
                <a:latin typeface="Arial" pitchFamily="34" charset="0"/>
              </a:rPr>
              <a:pPr/>
              <a:t>28</a:t>
            </a:fld>
            <a:endParaRPr lang="en-US">
              <a:latin typeface="Arial" pitchFamily="34" charset="0"/>
            </a:endParaRPr>
          </a:p>
        </p:txBody>
      </p:sp>
      <p:sp>
        <p:nvSpPr>
          <p:cNvPr id="57347" name="Rectangle 2"/>
          <p:cNvSpPr>
            <a:spLocks noGrp="1" noRot="1" noChangeAspect="1" noChangeArrowheads="1" noTextEdit="1"/>
          </p:cNvSpPr>
          <p:nvPr>
            <p:ph type="sldImg"/>
          </p:nvPr>
        </p:nvSpPr>
        <p:spPr>
          <a:xfrm>
            <a:off x="385763" y="687388"/>
            <a:ext cx="6086475" cy="3425825"/>
          </a:xfrm>
          <a:ln w="12700" cap="flat">
            <a:solidFill>
              <a:schemeClr val="tx1"/>
            </a:solidFill>
          </a:ln>
        </p:spPr>
      </p:sp>
      <p:sp>
        <p:nvSpPr>
          <p:cNvPr id="57348" name="Rectangle 3"/>
          <p:cNvSpPr>
            <a:spLocks noGrp="1" noChangeArrowheads="1"/>
          </p:cNvSpPr>
          <p:nvPr>
            <p:ph type="body" idx="1"/>
          </p:nvPr>
        </p:nvSpPr>
        <p:spPr>
          <a:noFill/>
          <a:ln/>
        </p:spPr>
        <p:txBody>
          <a:bodyPr lIns="92075" tIns="46038" rIns="92075" bIns="46038"/>
          <a:lstStyle/>
          <a:p>
            <a:pPr eaLnBrk="1" hangingPunct="1"/>
            <a:endParaRPr lang="nl-NL" smtClean="0">
              <a:latin typeface="Times New Roman" pitchFamily="18" charset="0"/>
              <a:ea typeface="ＭＳ Ｐゴシック" pitchFamily="34" charset="-128"/>
            </a:endParaRPr>
          </a:p>
        </p:txBody>
      </p:sp>
    </p:spTree>
    <p:extLst>
      <p:ext uri="{BB962C8B-B14F-4D97-AF65-F5344CB8AC3E}">
        <p14:creationId xmlns="" xmlns:p14="http://schemas.microsoft.com/office/powerpoint/2010/main" val="20211053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29</a:t>
            </a:fld>
            <a:endParaRPr lang="en-US" dirty="0"/>
          </a:p>
        </p:txBody>
      </p:sp>
    </p:spTree>
    <p:extLst>
      <p:ext uri="{BB962C8B-B14F-4D97-AF65-F5344CB8AC3E}">
        <p14:creationId xmlns="" xmlns:p14="http://schemas.microsoft.com/office/powerpoint/2010/main" val="196820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r>
              <a:rPr lang="en-US" baseline="0" dirty="0" smtClean="0"/>
              <a:t>In this lesson, you lean the difference between page rendering and page processing. You learn how to create and use page computations, processes, and validations in your application. This lesson also covers how to create and use branches in your application.</a:t>
            </a:r>
          </a:p>
        </p:txBody>
      </p:sp>
      <p:sp>
        <p:nvSpPr>
          <p:cNvPr id="4" name="Slide Number Placeholder 3"/>
          <p:cNvSpPr>
            <a:spLocks noGrp="1"/>
          </p:cNvSpPr>
          <p:nvPr>
            <p:ph type="sldNum" sz="quarter" idx="10"/>
          </p:nvPr>
        </p:nvSpPr>
        <p:spPr/>
        <p:txBody>
          <a:bodyPr/>
          <a:lstStyle/>
          <a:p>
            <a:fld id="{8C72D9AE-7182-4680-8F79-479C4181FF08}" type="slidenum">
              <a:rPr lang="en-US" smtClean="0"/>
              <a:pPr/>
              <a:t>3</a:t>
            </a:fld>
            <a:endParaRPr lang="en-US" dirty="0"/>
          </a:p>
        </p:txBody>
      </p:sp>
    </p:spTree>
    <p:extLst>
      <p:ext uri="{BB962C8B-B14F-4D97-AF65-F5344CB8AC3E}">
        <p14:creationId xmlns="" xmlns:p14="http://schemas.microsoft.com/office/powerpoint/2010/main" val="4741157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30</a:t>
            </a:fld>
            <a:endParaRPr lang="en-US" dirty="0"/>
          </a:p>
        </p:txBody>
      </p:sp>
    </p:spTree>
    <p:extLst>
      <p:ext uri="{BB962C8B-B14F-4D97-AF65-F5344CB8AC3E}">
        <p14:creationId xmlns="" xmlns:p14="http://schemas.microsoft.com/office/powerpoint/2010/main" val="3991295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31</a:t>
            </a:fld>
            <a:endParaRPr lang="en-US" dirty="0"/>
          </a:p>
        </p:txBody>
      </p:sp>
    </p:spTree>
    <p:extLst>
      <p:ext uri="{BB962C8B-B14F-4D97-AF65-F5344CB8AC3E}">
        <p14:creationId xmlns="" xmlns:p14="http://schemas.microsoft.com/office/powerpoint/2010/main" val="1242756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latin typeface="+mn-lt"/>
                <a:ea typeface="+mn-ea"/>
                <a:cs typeface="+mn-cs"/>
              </a:rPr>
              <a:t>When you create an application in App Builder, you link pages together using tabs, navigation menus, buttons, or hypertext links. Each page can have buttons and items and can include application logic. You can branch from one page to the next using conditional navigation, perform calculations and validations, and display reports, calendars, and charts. You can generate reports, charts, and forms using built-in wizards, static HTML, or deliver more custom rendering with PL/SQL programming.</a:t>
            </a:r>
          </a:p>
          <a:p>
            <a:r>
              <a:rPr lang="en-US" sz="1100" b="0" i="0" kern="1200" dirty="0" smtClean="0">
                <a:solidFill>
                  <a:schemeClr val="tx1"/>
                </a:solidFill>
                <a:latin typeface="+mn-lt"/>
                <a:ea typeface="+mn-ea"/>
                <a:cs typeface="+mn-cs"/>
              </a:rPr>
              <a:t>The Application Express engine dynamically renders and processes pages based on data stored in Oracle database tables. To view a rendered version of your application, you request it from the Application Express engine with a URL. When you run an application, the Application Express engine relies on two processes:</a:t>
            </a:r>
          </a:p>
          <a:p>
            <a:pPr lvl="1">
              <a:buFont typeface="Arial" pitchFamily="34" charset="0"/>
              <a:buChar char="•"/>
            </a:pPr>
            <a:r>
              <a:rPr lang="en-US" sz="1050" b="1" i="0" kern="1200" dirty="0" smtClean="0">
                <a:solidFill>
                  <a:schemeClr val="tx1"/>
                </a:solidFill>
                <a:latin typeface="+mn-lt"/>
                <a:ea typeface="+mn-ea"/>
                <a:cs typeface="+mn-cs"/>
              </a:rPr>
              <a:t>Show Page</a:t>
            </a:r>
            <a:r>
              <a:rPr lang="en-US" sz="1050" b="0" i="0" kern="1200" dirty="0" smtClean="0">
                <a:solidFill>
                  <a:schemeClr val="tx1"/>
                </a:solidFill>
                <a:latin typeface="+mn-lt"/>
                <a:ea typeface="+mn-ea"/>
                <a:cs typeface="+mn-cs"/>
              </a:rPr>
              <a:t> is the page rendering process. It assembles all the page attributes (including regions, items, and buttons) into a viewable HTML page.</a:t>
            </a:r>
          </a:p>
          <a:p>
            <a:pPr lvl="1">
              <a:buFont typeface="Arial" pitchFamily="34" charset="0"/>
              <a:buChar char="•"/>
            </a:pPr>
            <a:r>
              <a:rPr lang="en-US" sz="1050" b="1" i="0" kern="1200" dirty="0" smtClean="0">
                <a:solidFill>
                  <a:schemeClr val="tx1"/>
                </a:solidFill>
                <a:latin typeface="+mn-lt"/>
                <a:ea typeface="+mn-ea"/>
                <a:cs typeface="+mn-cs"/>
              </a:rPr>
              <a:t>Accept Page</a:t>
            </a:r>
            <a:r>
              <a:rPr lang="en-US" sz="1050" b="0" i="0" kern="1200" dirty="0" smtClean="0">
                <a:solidFill>
                  <a:schemeClr val="tx1"/>
                </a:solidFill>
                <a:latin typeface="+mn-lt"/>
                <a:ea typeface="+mn-ea"/>
                <a:cs typeface="+mn-cs"/>
              </a:rPr>
              <a:t> performs page processing. It performs any computations, validations, processes, and branching.</a:t>
            </a:r>
          </a:p>
          <a:p>
            <a:r>
              <a:rPr lang="en-US" sz="1100" b="0" i="0" kern="1200" dirty="0" smtClean="0">
                <a:solidFill>
                  <a:schemeClr val="tx1"/>
                </a:solidFill>
                <a:latin typeface="+mn-lt"/>
                <a:ea typeface="+mn-ea"/>
                <a:cs typeface="+mn-cs"/>
              </a:rPr>
              <a:t>When you request a page using a URL, the engine is running </a:t>
            </a:r>
            <a:r>
              <a:rPr lang="en-US" sz="1100" b="1" i="0" kern="1200" dirty="0" smtClean="0">
                <a:solidFill>
                  <a:schemeClr val="tx1"/>
                </a:solidFill>
                <a:latin typeface="+mn-lt"/>
                <a:ea typeface="+mn-ea"/>
                <a:cs typeface="+mn-cs"/>
              </a:rPr>
              <a:t>Show Page</a:t>
            </a:r>
            <a:r>
              <a:rPr lang="en-US" sz="1100" b="0" i="0" kern="1200" dirty="0" smtClean="0">
                <a:solidFill>
                  <a:schemeClr val="tx1"/>
                </a:solidFill>
                <a:latin typeface="+mn-lt"/>
                <a:ea typeface="+mn-ea"/>
                <a:cs typeface="+mn-cs"/>
              </a:rPr>
              <a:t>. When you submit a page, the Application Express engine is running </a:t>
            </a:r>
            <a:r>
              <a:rPr lang="en-US" sz="1100" b="1" i="0" kern="1200" dirty="0" smtClean="0">
                <a:solidFill>
                  <a:schemeClr val="tx1"/>
                </a:solidFill>
                <a:latin typeface="+mn-lt"/>
                <a:ea typeface="+mn-ea"/>
                <a:cs typeface="+mn-cs"/>
              </a:rPr>
              <a:t>Accept Page</a:t>
            </a:r>
            <a:r>
              <a:rPr lang="en-US" sz="1100" b="0" i="0" kern="1200" dirty="0" smtClean="0">
                <a:solidFill>
                  <a:schemeClr val="tx1"/>
                </a:solidFill>
                <a:latin typeface="+mn-lt"/>
                <a:ea typeface="+mn-ea"/>
                <a:cs typeface="+mn-cs"/>
              </a:rPr>
              <a:t> or performing page processing during which it saves the submitted values in the session cache and then performs any computations, validations, or processes.</a:t>
            </a: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4</a:t>
            </a:fld>
            <a:endParaRPr lang="en-US" dirty="0"/>
          </a:p>
        </p:txBody>
      </p:sp>
    </p:spTree>
    <p:extLst>
      <p:ext uri="{BB962C8B-B14F-4D97-AF65-F5344CB8AC3E}">
        <p14:creationId xmlns="" xmlns:p14="http://schemas.microsoft.com/office/powerpoint/2010/main" val="119448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114300" marR="0" lvl="0" indent="-228600" algn="l" defTabSz="914400" rtl="0" eaLnBrk="1" fontAlgn="auto" latinLnBrk="0" hangingPunct="1">
              <a:lnSpc>
                <a:spcPct val="100000"/>
              </a:lnSpc>
              <a:spcBef>
                <a:spcPts val="600"/>
              </a:spcBef>
              <a:spcAft>
                <a:spcPts val="0"/>
              </a:spcAft>
              <a:buClrTx/>
              <a:buSzTx/>
              <a:buFontTx/>
              <a:buNone/>
              <a:tabLst/>
              <a:defRPr/>
            </a:pPr>
            <a:r>
              <a:rPr lang="en-US" dirty="0" smtClean="0">
                <a:latin typeface="Arial" charset="0"/>
              </a:rPr>
              <a:t>The slide shows an example of</a:t>
            </a:r>
            <a:r>
              <a:rPr lang="en-US" baseline="0" dirty="0" smtClean="0">
                <a:latin typeface="Arial" charset="0"/>
              </a:rPr>
              <a:t> page rendering</a:t>
            </a:r>
            <a:r>
              <a:rPr lang="en-US" dirty="0" smtClean="0">
                <a:latin typeface="Arial" charset="0"/>
              </a:rPr>
              <a:t>. In this example,</a:t>
            </a:r>
            <a:r>
              <a:rPr lang="en-US" baseline="0" dirty="0" smtClean="0">
                <a:latin typeface="Arial" charset="0"/>
              </a:rPr>
              <a:t> you </a:t>
            </a:r>
            <a:r>
              <a:rPr lang="en-US" dirty="0" smtClean="0">
                <a:latin typeface="Arial" charset="0"/>
              </a:rPr>
              <a:t>see the Departments report. When you click</a:t>
            </a:r>
            <a:r>
              <a:rPr lang="en-US" baseline="0" dirty="0" smtClean="0">
                <a:latin typeface="Arial" charset="0"/>
              </a:rPr>
              <a:t> the Edit icon in </a:t>
            </a:r>
            <a:r>
              <a:rPr lang="en-US" dirty="0" smtClean="0">
                <a:latin typeface="Arial" charset="0"/>
              </a:rPr>
              <a:t>the report,</a:t>
            </a:r>
            <a:r>
              <a:rPr lang="en-US" baseline="0" dirty="0" smtClean="0">
                <a:latin typeface="Arial" charset="0"/>
              </a:rPr>
              <a:t> the page</a:t>
            </a:r>
          </a:p>
          <a:p>
            <a:pPr marL="114300" marR="0" lvl="0" indent="-228600" algn="l" defTabSz="914400" rtl="0" eaLnBrk="1" fontAlgn="auto" latinLnBrk="0" hangingPunct="1">
              <a:lnSpc>
                <a:spcPct val="100000"/>
              </a:lnSpc>
              <a:spcBef>
                <a:spcPts val="600"/>
              </a:spcBef>
              <a:spcAft>
                <a:spcPts val="0"/>
              </a:spcAft>
              <a:buClrTx/>
              <a:buSzTx/>
              <a:buFontTx/>
              <a:buNone/>
              <a:tabLst/>
              <a:defRPr/>
            </a:pPr>
            <a:r>
              <a:rPr lang="en-US" baseline="0" dirty="0" smtClean="0">
                <a:latin typeface="Arial" charset="0"/>
              </a:rPr>
              <a:t>is submitted and a branch to the Department Details form dialog page is invoked. When you click the Cancel button on the Department Details form page,</a:t>
            </a:r>
          </a:p>
          <a:p>
            <a:pPr marL="114300" marR="0" lvl="0" indent="-228600" algn="l" defTabSz="914400" rtl="0" eaLnBrk="1" fontAlgn="auto" latinLnBrk="0" hangingPunct="1">
              <a:lnSpc>
                <a:spcPct val="100000"/>
              </a:lnSpc>
              <a:spcBef>
                <a:spcPts val="600"/>
              </a:spcBef>
              <a:spcAft>
                <a:spcPts val="0"/>
              </a:spcAft>
              <a:buClrTx/>
              <a:buSzTx/>
              <a:buFontTx/>
              <a:buNone/>
              <a:tabLst/>
              <a:defRPr/>
            </a:pPr>
            <a:r>
              <a:rPr lang="en-US" baseline="0" dirty="0" smtClean="0">
                <a:latin typeface="Arial" charset="0"/>
              </a:rPr>
              <a:t>you are redirected to the Departments report page again. In this example, nothing is submitted, and so there is no page processing.</a:t>
            </a: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5</a:t>
            </a:fld>
            <a:endParaRPr lang="en-US" dirty="0"/>
          </a:p>
        </p:txBody>
      </p:sp>
    </p:spTree>
    <p:extLst>
      <p:ext uri="{BB962C8B-B14F-4D97-AF65-F5344CB8AC3E}">
        <p14:creationId xmlns="" xmlns:p14="http://schemas.microsoft.com/office/powerpoint/2010/main" val="1866734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lvl="0">
              <a:buFontTx/>
              <a:buNone/>
            </a:pPr>
            <a:r>
              <a:rPr lang="en-US" dirty="0" smtClean="0">
                <a:latin typeface="Arial" charset="0"/>
              </a:rPr>
              <a:t>The slide example describes page processing. In this example,</a:t>
            </a:r>
            <a:r>
              <a:rPr lang="en-US" baseline="0" dirty="0" smtClean="0">
                <a:latin typeface="Arial" charset="0"/>
              </a:rPr>
              <a:t> you </a:t>
            </a:r>
            <a:r>
              <a:rPr lang="en-US" dirty="0" smtClean="0">
                <a:latin typeface="Arial" charset="0"/>
              </a:rPr>
              <a:t>see the Departments form. When the items in</a:t>
            </a:r>
            <a:r>
              <a:rPr lang="en-US" baseline="0" dirty="0" smtClean="0">
                <a:latin typeface="Arial" charset="0"/>
              </a:rPr>
              <a:t> the </a:t>
            </a:r>
            <a:r>
              <a:rPr lang="en-US" dirty="0" smtClean="0">
                <a:latin typeface="Arial" charset="0"/>
              </a:rPr>
              <a:t>form dialog are updated and the user presses Apply Changes the page process is executed and the items</a:t>
            </a:r>
            <a:r>
              <a:rPr lang="en-US" baseline="0" dirty="0" smtClean="0">
                <a:latin typeface="Arial" charset="0"/>
              </a:rPr>
              <a:t> from the page are used to update </a:t>
            </a:r>
            <a:r>
              <a:rPr lang="en-US" baseline="0" smtClean="0">
                <a:latin typeface="Arial" charset="0"/>
              </a:rPr>
              <a:t>and commit the </a:t>
            </a:r>
            <a:r>
              <a:rPr lang="en-US" baseline="0" dirty="0" smtClean="0">
                <a:latin typeface="Arial" charset="0"/>
              </a:rPr>
              <a:t>underlying table in the Oracle Database.</a:t>
            </a:r>
            <a:endParaRPr lang="en-US" dirty="0" smtClean="0">
              <a:latin typeface="Arial" charset="0"/>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6</a:t>
            </a:fld>
            <a:endParaRPr lang="en-US" dirty="0"/>
          </a:p>
        </p:txBody>
      </p:sp>
    </p:spTree>
    <p:extLst>
      <p:ext uri="{BB962C8B-B14F-4D97-AF65-F5344CB8AC3E}">
        <p14:creationId xmlns="" xmlns:p14="http://schemas.microsoft.com/office/powerpoint/2010/main" val="1479213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1100" b="0" i="0" kern="1200" dirty="0" smtClean="0">
                <a:solidFill>
                  <a:schemeClr val="tx1"/>
                </a:solidFill>
                <a:latin typeface="+mn-lt"/>
                <a:ea typeface="+mn-ea"/>
                <a:cs typeface="+mn-cs"/>
              </a:rPr>
              <a:t>A page computation assigns a value to an identified item when a page is displayed or submitted (rendered and processed). You can also use application-level computations to assign values to items. Most page-level computations populate page items. In contrast, most application-level computations populate application items. </a:t>
            </a:r>
            <a:endParaRPr lang="en-US" dirty="0" smtClean="0"/>
          </a:p>
          <a:p>
            <a:r>
              <a:rPr lang="en-US" sz="1100" b="0" i="0" kern="1200" dirty="0" smtClean="0">
                <a:solidFill>
                  <a:schemeClr val="tx1"/>
                </a:solidFill>
                <a:latin typeface="+mn-lt"/>
                <a:ea typeface="+mn-ea"/>
                <a:cs typeface="+mn-cs"/>
              </a:rPr>
              <a:t>Application Computations are units of logic that set the value of a single page or application-level item and are run at the same point across multiple pages in an application. Like page-level computation, application computations can be based on static values, item values, PL/SQL, or SQL. A common use of an application item is to store the value of the last page viewed in the application. By storing the value in an item, you can add a back button and then redirect the user to the page number captured by the computation. This type of computation works well, for example, when you need to enable users to back out of an error page. </a:t>
            </a:r>
          </a:p>
          <a:p>
            <a:r>
              <a:rPr lang="en-US" sz="1100" b="0" i="0" kern="1200" dirty="0" smtClean="0">
                <a:solidFill>
                  <a:schemeClr val="tx1"/>
                </a:solidFill>
                <a:latin typeface="+mn-lt"/>
                <a:ea typeface="+mn-ea"/>
                <a:cs typeface="+mn-cs"/>
              </a:rPr>
              <a:t>Computations compute how data is to be displayed</a:t>
            </a:r>
            <a:r>
              <a:rPr lang="en-US" sz="1100" b="0" i="0" kern="1200" baseline="0" dirty="0" smtClean="0">
                <a:solidFill>
                  <a:schemeClr val="tx1"/>
                </a:solidFill>
                <a:latin typeface="+mn-lt"/>
                <a:ea typeface="+mn-ea"/>
                <a:cs typeface="+mn-cs"/>
              </a:rPr>
              <a:t> for you or how data is to be handled after submitting. </a:t>
            </a:r>
            <a:r>
              <a:rPr lang="en-US" sz="1100" b="0" i="0" kern="1200" dirty="0" smtClean="0">
                <a:solidFill>
                  <a:schemeClr val="tx1"/>
                </a:solidFill>
                <a:latin typeface="+mn-lt"/>
                <a:ea typeface="+mn-ea"/>
                <a:cs typeface="+mn-cs"/>
              </a:rPr>
              <a:t>This lesson covers page computations.</a:t>
            </a:r>
            <a:r>
              <a:rPr lang="en-US" sz="1100" b="0" i="0" kern="1200" baseline="0" dirty="0" smtClean="0">
                <a:solidFill>
                  <a:schemeClr val="tx1"/>
                </a:solidFill>
                <a:latin typeface="+mn-lt"/>
                <a:ea typeface="+mn-ea"/>
                <a:cs typeface="+mn-cs"/>
              </a:rPr>
              <a:t> Examples of page computations:</a:t>
            </a:r>
          </a:p>
          <a:p>
            <a:pPr lvl="1">
              <a:buFont typeface="Arial" pitchFamily="34" charset="0"/>
              <a:buChar char="•"/>
            </a:pPr>
            <a:r>
              <a:rPr lang="en-US" sz="1050" b="1" i="0" kern="1200" baseline="0" dirty="0" smtClean="0">
                <a:solidFill>
                  <a:schemeClr val="tx1"/>
                </a:solidFill>
                <a:latin typeface="+mn-lt"/>
                <a:ea typeface="+mn-ea"/>
                <a:cs typeface="+mn-cs"/>
              </a:rPr>
              <a:t>Page-rendering computation</a:t>
            </a:r>
            <a:r>
              <a:rPr lang="en-US" sz="1050" b="0" i="0" kern="1200" baseline="0" dirty="0" smtClean="0">
                <a:solidFill>
                  <a:schemeClr val="tx1"/>
                </a:solidFill>
                <a:latin typeface="+mn-lt"/>
                <a:ea typeface="+mn-ea"/>
                <a:cs typeface="+mn-cs"/>
              </a:rPr>
              <a:t>: You want to retrieve and display value of for example, total salary from the database when a report is displayed.</a:t>
            </a:r>
          </a:p>
          <a:p>
            <a:pPr lvl="1">
              <a:buFont typeface="Arial" pitchFamily="34" charset="0"/>
              <a:buChar char="•"/>
            </a:pPr>
            <a:r>
              <a:rPr lang="en-US" sz="1050" b="1" i="0" kern="1200" baseline="0" dirty="0" smtClean="0">
                <a:solidFill>
                  <a:schemeClr val="tx1"/>
                </a:solidFill>
                <a:latin typeface="+mn-lt"/>
                <a:ea typeface="+mn-ea"/>
                <a:cs typeface="+mn-cs"/>
              </a:rPr>
              <a:t>Page-processing computation</a:t>
            </a:r>
            <a:r>
              <a:rPr lang="en-US" sz="1050" b="0" i="0" kern="1200" baseline="0" dirty="0" smtClean="0">
                <a:solidFill>
                  <a:schemeClr val="tx1"/>
                </a:solidFill>
                <a:latin typeface="+mn-lt"/>
                <a:ea typeface="+mn-ea"/>
                <a:cs typeface="+mn-cs"/>
              </a:rPr>
              <a:t>: A form page contains fields for entering phone numbers. The phone number is stored in one database column. However, the data entry form breaks the phone number into three components: area code, prefix, and line number. In this example, the page items are called P10_AREA_CODE, P10_PREFIX, and P10_LINE_NUMBER. Next, suppose you need to combine the values stored in these items into a single string. You could accomplish this by using a computation and store the combined values in an item called P10_PHONE_NUMBER.</a:t>
            </a:r>
            <a:endParaRPr lang="en-US" sz="105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7</a:t>
            </a:fld>
            <a:endParaRPr lang="en-US" dirty="0"/>
          </a:p>
        </p:txBody>
      </p:sp>
    </p:spTree>
    <p:extLst>
      <p:ext uri="{BB962C8B-B14F-4D97-AF65-F5344CB8AC3E}">
        <p14:creationId xmlns="" xmlns:p14="http://schemas.microsoft.com/office/powerpoint/2010/main" val="204113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b="0" i="0" kern="1200" dirty="0" smtClean="0">
                <a:solidFill>
                  <a:schemeClr val="tx1"/>
                </a:solidFill>
                <a:latin typeface="+mn-lt"/>
                <a:ea typeface="+mn-ea"/>
                <a:cs typeface="+mn-cs"/>
              </a:rPr>
              <a:t>You create a page computation by running the Create Page Computation Wizard. For each computation, specify the item for which you are creating the computation and a computation type.</a:t>
            </a:r>
            <a:endParaRPr lang="en-US" dirty="0" smtClean="0"/>
          </a:p>
          <a:p>
            <a:r>
              <a:rPr lang="en-US" dirty="0" smtClean="0"/>
              <a:t>To create a page computation, perform the following steps:</a:t>
            </a:r>
          </a:p>
          <a:p>
            <a:pPr marL="457200" lvl="1" indent="-228600">
              <a:buFont typeface="+mj-lt"/>
              <a:buAutoNum type="arabicPeriod"/>
            </a:pPr>
            <a:r>
              <a:rPr lang="en-US" dirty="0" smtClean="0"/>
              <a:t>Navigate to the appropriate page in Page Designer. </a:t>
            </a:r>
          </a:p>
          <a:p>
            <a:pPr marL="457200" lvl="1" indent="-228600">
              <a:buFont typeface="+mj-lt"/>
              <a:buAutoNum type="arabicPeriod"/>
            </a:pPr>
            <a:r>
              <a:rPr lang="en-US" dirty="0" smtClean="0"/>
              <a:t>In the Rendering tab, expand the Pre-Rendering or Post-Rendering node and locate where the computation should be.</a:t>
            </a:r>
          </a:p>
          <a:p>
            <a:pPr marL="457200" lvl="1" indent="-228600">
              <a:buFont typeface="+mj-lt"/>
              <a:buAutoNum type="arabicPeriod"/>
            </a:pPr>
            <a:r>
              <a:rPr lang="en-US" dirty="0" smtClean="0"/>
              <a:t>Right-click the location and select Create Computation. </a:t>
            </a:r>
            <a:r>
              <a:rPr lang="en-US" sz="1050" b="0" i="0" kern="1200" dirty="0" smtClean="0">
                <a:solidFill>
                  <a:schemeClr val="tx1"/>
                </a:solidFill>
                <a:latin typeface="+mn-lt"/>
                <a:ea typeface="+mn-ea"/>
                <a:cs typeface="+mn-cs"/>
              </a:rPr>
              <a:t>The Property Editor displays Computation attributes.</a:t>
            </a:r>
          </a:p>
          <a:p>
            <a:pPr marL="457200" lvl="1" indent="-228600">
              <a:buFont typeface="+mj-lt"/>
              <a:buAutoNum type="arabicPeriod"/>
            </a:pPr>
            <a:r>
              <a:rPr lang="en-US" dirty="0" smtClean="0"/>
              <a:t>Edit the following attributes: </a:t>
            </a:r>
          </a:p>
          <a:p>
            <a:pPr marL="800100" lvl="3" indent="-228600"/>
            <a:r>
              <a:rPr lang="en-US" dirty="0" smtClean="0"/>
              <a:t>Identification, Item Name - Enter the page or application item populated by this computation.</a:t>
            </a:r>
          </a:p>
          <a:p>
            <a:pPr marL="800100" lvl="3" indent="-228600"/>
            <a:r>
              <a:rPr lang="en-US" dirty="0" smtClean="0"/>
              <a:t>Execution Options, Sequence - Specify the sequence for this computation. The sequence determines the order of execution.</a:t>
            </a:r>
          </a:p>
          <a:p>
            <a:pPr marL="800100" lvl="3" indent="-228600"/>
            <a:r>
              <a:rPr lang="en-US" dirty="0" smtClean="0"/>
              <a:t>Execution Options, Point - Select at what point in page rendering or processing this computation is executed. The most typical computation point is After Submit.</a:t>
            </a:r>
          </a:p>
          <a:p>
            <a:pPr marL="800100" lvl="3" indent="-228600"/>
            <a:r>
              <a:rPr lang="en-US" dirty="0" smtClean="0"/>
              <a:t>Computation, Type - Select a computation type. To view a list of options, see Help.</a:t>
            </a:r>
          </a:p>
          <a:p>
            <a:pPr marL="457200" lvl="1" indent="-228600">
              <a:buFont typeface="+mj-lt"/>
              <a:buAutoNum type="arabicPeriod"/>
            </a:pPr>
            <a:r>
              <a:rPr lang="en-US" sz="1100" b="0" i="0" kern="1200" dirty="0" smtClean="0">
                <a:solidFill>
                  <a:schemeClr val="tx1"/>
                </a:solidFill>
                <a:latin typeface="+mn-lt"/>
                <a:ea typeface="+mn-ea"/>
                <a:cs typeface="+mn-cs"/>
              </a:rPr>
              <a:t>Click </a:t>
            </a:r>
            <a:r>
              <a:rPr lang="en-US" sz="1100" b="1" i="0" kern="1200" dirty="0" smtClean="0">
                <a:solidFill>
                  <a:schemeClr val="tx1"/>
                </a:solidFill>
                <a:latin typeface="+mn-lt"/>
                <a:ea typeface="+mn-ea"/>
                <a:cs typeface="+mn-cs"/>
              </a:rPr>
              <a:t>Save</a:t>
            </a:r>
            <a:r>
              <a:rPr lang="en-US" sz="1100" b="0" i="0" kern="1200" dirty="0" smtClean="0">
                <a:solidFill>
                  <a:schemeClr val="tx1"/>
                </a:solidFill>
                <a:latin typeface="+mn-lt"/>
                <a:ea typeface="+mn-ea"/>
                <a:cs typeface="+mn-cs"/>
              </a:rPr>
              <a:t>.   </a:t>
            </a:r>
          </a:p>
          <a:p>
            <a:r>
              <a:rPr lang="en-US" sz="1100" b="0" i="0" kern="1200" dirty="0" smtClean="0">
                <a:solidFill>
                  <a:schemeClr val="tx1"/>
                </a:solidFill>
                <a:latin typeface="+mn-lt"/>
                <a:ea typeface="+mn-ea"/>
                <a:cs typeface="+mn-cs"/>
              </a:rPr>
              <a:t>You control when a computation executes using the Sequence and Computation Point attributes. The Sequence attribute determines the order of evaluation. The Computation Point attribute enables you to specify the point at which to execute the computation the item. For example, selecting </a:t>
            </a:r>
            <a:r>
              <a:rPr lang="en-US" sz="1100" b="1" i="0" kern="1200" dirty="0" smtClean="0">
                <a:solidFill>
                  <a:schemeClr val="tx1"/>
                </a:solidFill>
                <a:latin typeface="+mn-lt"/>
                <a:ea typeface="+mn-ea"/>
                <a:cs typeface="+mn-cs"/>
              </a:rPr>
              <a:t>On New Instance</a:t>
            </a:r>
            <a:r>
              <a:rPr lang="en-US" sz="1100" b="0" i="0" kern="1200" dirty="0" smtClean="0">
                <a:solidFill>
                  <a:schemeClr val="tx1"/>
                </a:solidFill>
                <a:latin typeface="+mn-lt"/>
                <a:ea typeface="+mn-ea"/>
                <a:cs typeface="+mn-cs"/>
              </a:rPr>
              <a:t> executes the computation when a new session (or instance) is generated. After you specify the Sequence and Computation Point, under Source, enter an expression or query in the Computation field to compute an item's value. In the event a computation fails, you can optionally define an error message in the Computation Error Message field.</a:t>
            </a:r>
          </a:p>
          <a:p>
            <a:pPr marL="228600" lvl="0" indent="-228600">
              <a:buFontTx/>
              <a:buNone/>
            </a:pPr>
            <a:endParaRPr lang="en-US" dirty="0"/>
          </a:p>
        </p:txBody>
      </p:sp>
      <p:sp>
        <p:nvSpPr>
          <p:cNvPr id="4" name="Slide Number Placeholder 3"/>
          <p:cNvSpPr>
            <a:spLocks noGrp="1"/>
          </p:cNvSpPr>
          <p:nvPr>
            <p:ph type="sldNum" sz="quarter" idx="10"/>
          </p:nvPr>
        </p:nvSpPr>
        <p:spPr/>
        <p:txBody>
          <a:bodyPr/>
          <a:lstStyle/>
          <a:p>
            <a:fld id="{8C72D9AE-7182-4680-8F79-479C4181FF08}" type="slidenum">
              <a:rPr lang="en-US" smtClean="0"/>
              <a:pPr/>
              <a:t>8</a:t>
            </a:fld>
            <a:endParaRPr lang="en-US" dirty="0"/>
          </a:p>
        </p:txBody>
      </p:sp>
    </p:spTree>
    <p:extLst>
      <p:ext uri="{BB962C8B-B14F-4D97-AF65-F5344CB8AC3E}">
        <p14:creationId xmlns="" xmlns:p14="http://schemas.microsoft.com/office/powerpoint/2010/main" val="1001437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381000"/>
            <a:ext cx="4572000" cy="2573338"/>
          </a:xfrm>
        </p:spPr>
      </p:sp>
      <p:sp>
        <p:nvSpPr>
          <p:cNvPr id="3" name="Notes Placeholder 2"/>
          <p:cNvSpPr>
            <a:spLocks noGrp="1"/>
          </p:cNvSpPr>
          <p:nvPr>
            <p:ph type="body" idx="1"/>
          </p:nvPr>
        </p:nvSpPr>
        <p:spPr/>
        <p:txBody>
          <a:bodyPr>
            <a:normAutofit/>
          </a:bodyPr>
          <a:lstStyle/>
          <a:p>
            <a:r>
              <a:rPr lang="en-US" sz="1100" kern="1200" baseline="0" dirty="0" smtClean="0">
                <a:solidFill>
                  <a:schemeClr val="tx1"/>
                </a:solidFill>
                <a:latin typeface="+mn-lt"/>
                <a:ea typeface="+mn-ea"/>
                <a:cs typeface="+mn-cs"/>
              </a:rPr>
              <a:t>The slide shows an example of a page-rendering computation. </a:t>
            </a:r>
            <a:r>
              <a:rPr lang="en-US" dirty="0" smtClean="0">
                <a:latin typeface="Arial" charset="0"/>
              </a:rPr>
              <a:t>In this example, you create a computation before the regions are rendered to set the value of the P5_HIREDATE field to the current date. </a:t>
            </a:r>
            <a:r>
              <a:rPr lang="en-US" sz="1100" kern="1200" baseline="0" dirty="0" smtClean="0">
                <a:solidFill>
                  <a:schemeClr val="tx1"/>
                </a:solidFill>
                <a:latin typeface="+mn-lt"/>
                <a:ea typeface="+mn-ea"/>
                <a:cs typeface="+mn-cs"/>
              </a:rPr>
              <a:t>Perform the following steps:</a:t>
            </a:r>
          </a:p>
          <a:p>
            <a:pPr marL="457200" lvl="1" indent="-228600">
              <a:buFont typeface="+mj-lt"/>
              <a:buAutoNum type="arabicPeriod"/>
            </a:pPr>
            <a:r>
              <a:rPr lang="en-US" sz="1050" kern="1200" baseline="0" dirty="0" smtClean="0">
                <a:solidFill>
                  <a:schemeClr val="tx1"/>
                </a:solidFill>
                <a:latin typeface="+mn-lt"/>
                <a:ea typeface="+mn-ea"/>
                <a:cs typeface="+mn-cs"/>
              </a:rPr>
              <a:t>Navigate to page designer and expand the Pre-Rendering node. Right-click the Before Regions node and select Create Computation.</a:t>
            </a:r>
          </a:p>
          <a:p>
            <a:pPr marL="457200" lvl="1" indent="-228600">
              <a:buFont typeface="+mj-lt"/>
              <a:buAutoNum type="arabicPeriod"/>
            </a:pPr>
            <a:r>
              <a:rPr lang="en-US" sz="1050" kern="1200" baseline="0" dirty="0" smtClean="0">
                <a:solidFill>
                  <a:schemeClr val="tx1"/>
                </a:solidFill>
                <a:latin typeface="+mn-lt"/>
                <a:ea typeface="+mn-ea"/>
                <a:cs typeface="+mn-cs"/>
              </a:rPr>
              <a:t>In the computation property editor:</a:t>
            </a:r>
          </a:p>
          <a:p>
            <a:pPr marL="800100" lvl="3" indent="-228600">
              <a:buFont typeface="+mj-lt"/>
              <a:buAutoNum type="alphaLcParenR"/>
            </a:pPr>
            <a:r>
              <a:rPr lang="en-US" sz="900" kern="1200" baseline="0" dirty="0" smtClean="0">
                <a:solidFill>
                  <a:schemeClr val="tx1"/>
                </a:solidFill>
                <a:latin typeface="+mn-lt"/>
                <a:ea typeface="+mn-ea"/>
                <a:cs typeface="+mn-cs"/>
              </a:rPr>
              <a:t>Select the Item Name and select a computation type. For example, in the slide, select P5_HIREDATE item and select SQL Query for Computation &gt; Type.</a:t>
            </a:r>
          </a:p>
          <a:p>
            <a:pPr marL="800100" lvl="3" indent="-228600">
              <a:buFont typeface="+mj-lt"/>
              <a:buAutoNum type="alphaLcParenR"/>
            </a:pPr>
            <a:r>
              <a:rPr lang="en-US" sz="1050" kern="1200" baseline="0" dirty="0" smtClean="0">
                <a:solidFill>
                  <a:schemeClr val="tx1"/>
                </a:solidFill>
                <a:latin typeface="+mn-lt"/>
                <a:ea typeface="+mn-ea"/>
                <a:cs typeface="+mn-cs"/>
              </a:rPr>
              <a:t>Specify the SQL Query. Click Save.</a:t>
            </a:r>
          </a:p>
          <a:p>
            <a:pPr lvl="0">
              <a:buNone/>
            </a:pPr>
            <a:r>
              <a:rPr lang="en-US" dirty="0" smtClean="0">
                <a:latin typeface="Arial" charset="0"/>
              </a:rPr>
              <a:t>The Computation is created and is now listed under the Computations node.</a:t>
            </a:r>
          </a:p>
          <a:p>
            <a:endParaRPr lang="en-US" sz="11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C72D9AE-7182-4680-8F79-479C4181FF08}" type="slidenum">
              <a:rPr lang="en-US" smtClean="0"/>
              <a:pPr/>
              <a:t>9</a:t>
            </a:fld>
            <a:endParaRPr lang="en-US" dirty="0"/>
          </a:p>
        </p:txBody>
      </p:sp>
    </p:spTree>
    <p:extLst>
      <p:ext uri="{BB962C8B-B14F-4D97-AF65-F5344CB8AC3E}">
        <p14:creationId xmlns="" xmlns:p14="http://schemas.microsoft.com/office/powerpoint/2010/main" val="1323762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out Pictu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3" y="3429451"/>
            <a:ext cx="11125199"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1AB1A54-131B-434B-AAD1-AD1F7D7DAA2B}" type="datetime1">
              <a:rPr lang="en-US"/>
              <a:pPr/>
              <a:t>6/21/2017</a:t>
            </a:fld>
            <a:endParaRPr dirty="0"/>
          </a:p>
        </p:txBody>
      </p:sp>
      <p:pic>
        <p:nvPicPr>
          <p:cNvPr id="14" name="Oracle red badge logo" descr="Oracle logo in white on red staging background"/>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39932002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Section Header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8" name="Rectangle 17" descr="Full bleed 4-color photo can be insert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7" name="Group 6"/>
          <p:cNvGrpSpPr/>
          <p:nvPr/>
        </p:nvGrpSpPr>
        <p:grpSpPr bwMode="gray">
          <a:xfrm>
            <a:off x="-287" y="0"/>
            <a:ext cx="12189399" cy="6858000"/>
            <a:chOff x="-287" y="0"/>
            <a:chExt cx="12189399" cy="6858000"/>
          </a:xfrm>
        </p:grpSpPr>
        <p:sp>
          <p:nvSpPr>
            <p:cNvPr id="9" name="Rectangle 8"/>
            <p:cNvSpPr/>
            <p:nvPr/>
          </p:nvSpPr>
          <p:spPr bwMode="gray">
            <a:xfrm>
              <a:off x="-287" y="0"/>
              <a:ext cx="193962"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11995151" y="5854"/>
              <a:ext cx="193960" cy="685214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6400800"/>
              <a:ext cx="1218939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0"/>
              <a:ext cx="12189398" cy="19202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2" name="Title 1"/>
          <p:cNvSpPr>
            <a:spLocks noGrp="1"/>
          </p:cNvSpPr>
          <p:nvPr>
            <p:ph type="title"/>
          </p:nvPr>
        </p:nvSpPr>
        <p:spPr>
          <a:xfrm>
            <a:off x="531813" y="2600324"/>
            <a:ext cx="11125200" cy="1371600"/>
          </a:xfrm>
        </p:spPr>
        <p:txBody>
          <a:bodyPr anchor="b">
            <a:noAutofit/>
          </a:bodyPr>
          <a:lstStyle>
            <a:lvl1pPr algn="l">
              <a:lnSpc>
                <a:spcPct val="80000"/>
              </a:lnSpc>
              <a:defRPr sz="48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noAutofit/>
          </a:bodyPr>
          <a:lstStyle>
            <a:lvl1pPr>
              <a:defRPr>
                <a:solidFill>
                  <a:schemeClr val="bg1">
                    <a:lumMod val="60000"/>
                    <a:lumOff val="40000"/>
                  </a:schemeClr>
                </a:solidFill>
              </a:defRPr>
            </a:lvl1pPr>
          </a:lstStyle>
          <a:p>
            <a:fld id="{19816439-F3A6-4E53-9E59-0015DD1FA257}"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3"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bg1"/>
                </a:solidFill>
              </a:rPr>
              <a:t>Copyright © </a:t>
            </a:r>
            <a:r>
              <a:rPr sz="800" dirty="0" smtClean="0">
                <a:solidFill>
                  <a:schemeClr val="bg1"/>
                </a:solidFill>
              </a:rPr>
              <a:t>201</a:t>
            </a:r>
            <a:r>
              <a:rPr lang="en-US" sz="800" dirty="0" smtClean="0">
                <a:solidFill>
                  <a:schemeClr val="bg1"/>
                </a:solidFill>
              </a:rPr>
              <a:t>7</a:t>
            </a:r>
            <a:r>
              <a:rPr sz="800" dirty="0" smtClean="0">
                <a:solidFill>
                  <a:schemeClr val="bg1"/>
                </a:solidFill>
              </a:rPr>
              <a:t> </a:t>
            </a:r>
            <a:r>
              <a:rPr sz="800" dirty="0">
                <a:solidFill>
                  <a:schemeClr val="bg1"/>
                </a:solidFill>
              </a:rPr>
              <a:t>Oracle and/or its affiliates. All rights reserved</a:t>
            </a:r>
            <a:r>
              <a:rPr sz="800" dirty="0" smtClean="0">
                <a:solidFill>
                  <a:schemeClr val="bg1"/>
                </a:solidFill>
              </a:rPr>
              <a:t>.</a:t>
            </a:r>
            <a:r>
              <a:rPr lang="en-US" sz="800" dirty="0" smtClean="0">
                <a:solidFill>
                  <a:schemeClr val="bg1"/>
                </a:solidFill>
              </a:rPr>
              <a:t> Licensed under the Creative Commons Attribution 4.0 International License as shown at https://creativecommons.org/licenses/by/4.0/legalcode. </a:t>
            </a:r>
            <a:r>
              <a:rPr sz="800" dirty="0" smtClean="0">
                <a:solidFill>
                  <a:schemeClr val="bg1"/>
                </a:solidFill>
              </a:rPr>
              <a:t>  |</a:t>
            </a:r>
            <a:r>
              <a:rPr lang="en-US" sz="800" dirty="0" smtClean="0">
                <a:solidFill>
                  <a:schemeClr val="bg1"/>
                </a:solidFill>
              </a:rPr>
              <a:t> </a:t>
            </a:r>
            <a:fld id="{A9DDA97E-E47D-48CF-8D55-7AA96BB8F930}" type="slidenum">
              <a:rPr lang="en-US" sz="800" smtClean="0">
                <a:solidFill>
                  <a:schemeClr val="bg1"/>
                </a:solidFill>
              </a:rPr>
              <a:pPr/>
              <a:t>‹#›</a:t>
            </a:fld>
            <a:endParaRPr sz="800" dirty="0">
              <a:solidFill>
                <a:schemeClr val="bg1"/>
              </a:solidFill>
            </a:endParaRPr>
          </a:p>
        </p:txBody>
      </p:sp>
    </p:spTree>
    <p:extLst>
      <p:ext uri="{BB962C8B-B14F-4D97-AF65-F5344CB8AC3E}">
        <p14:creationId xmlns="" xmlns:p14="http://schemas.microsoft.com/office/powerpoint/2010/main" val="1117667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nnouncement">
    <p:spTree>
      <p:nvGrpSpPr>
        <p:cNvPr id="1" name=""/>
        <p:cNvGrpSpPr/>
        <p:nvPr/>
      </p:nvGrpSpPr>
      <p:grpSpPr>
        <a:xfrm>
          <a:off x="0" y="0"/>
          <a:ext cx="0" cy="0"/>
          <a:chOff x="0" y="0"/>
          <a:chExt cx="0" cy="0"/>
        </a:xfrm>
      </p:grpSpPr>
      <p:sp>
        <p:nvSpPr>
          <p:cNvPr id="2" name="Title 1"/>
          <p:cNvSpPr>
            <a:spLocks noGrp="1"/>
          </p:cNvSpPr>
          <p:nvPr>
            <p:ph type="title"/>
          </p:nvPr>
        </p:nvSpPr>
        <p:spPr>
          <a:xfrm>
            <a:off x="531812" y="1905000"/>
            <a:ext cx="4800600" cy="1645920"/>
          </a:xfrm>
        </p:spPr>
        <p:txBody>
          <a:bodyPr anchor="b"/>
          <a:lstStyle>
            <a:lvl1pPr algn="l">
              <a:lnSpc>
                <a:spcPct val="80000"/>
              </a:lnSpc>
              <a:defRPr sz="4800" b="0"/>
            </a:lvl1pPr>
          </a:lstStyle>
          <a:p>
            <a:r>
              <a:rPr lang="en-US" smtClean="0"/>
              <a:t>Click to edit Master title style</a:t>
            </a:r>
            <a:endParaRPr dirty="0"/>
          </a:p>
        </p:txBody>
      </p:sp>
      <p:sp>
        <p:nvSpPr>
          <p:cNvPr id="4" name="Text Placeholder 3"/>
          <p:cNvSpPr>
            <a:spLocks noGrp="1"/>
          </p:cNvSpPr>
          <p:nvPr>
            <p:ph type="body" sz="half" idx="2"/>
          </p:nvPr>
        </p:nvSpPr>
        <p:spPr>
          <a:xfrm>
            <a:off x="531812" y="3657600"/>
            <a:ext cx="4800599" cy="1645920"/>
          </a:xfrm>
        </p:spPr>
        <p:txBody>
          <a:bodyPr>
            <a:noAutofit/>
          </a:bodyPr>
          <a:lstStyle>
            <a:lvl1pPr marL="0" indent="0">
              <a:spcBef>
                <a:spcPts val="0"/>
              </a:spcBef>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descr="A photo of your product can be included here"/>
          <p:cNvSpPr>
            <a:spLocks noGrp="1"/>
          </p:cNvSpPr>
          <p:nvPr>
            <p:ph type="pic" idx="1"/>
          </p:nvPr>
        </p:nvSpPr>
        <p:spPr>
          <a:xfrm>
            <a:off x="5588456" y="533400"/>
            <a:ext cx="6068558" cy="5410200"/>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CFF0A86-8A92-4FBC-80CD-36517BAA55B7}" type="datetime1">
              <a:rPr lang="en-US"/>
              <a:pPr/>
              <a:t>6/21/2017</a:t>
            </a:fld>
            <a:endParaRPr dirty="0"/>
          </a:p>
        </p:txBody>
      </p:sp>
    </p:spTree>
    <p:extLst>
      <p:ext uri="{BB962C8B-B14F-4D97-AF65-F5344CB8AC3E}">
        <p14:creationId xmlns="" xmlns:p14="http://schemas.microsoft.com/office/powerpoint/2010/main" val="26703705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mote Speaker Pictur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E11BFD-AD4C-4A98-9D38-1958507EA4E5}" type="datetime1">
              <a:rPr lang="en-US" smtClean="0"/>
              <a:pPr/>
              <a:t>6/21/2017</a:t>
            </a:fld>
            <a:endParaRPr lang="en-US" dirty="0"/>
          </a:p>
        </p:txBody>
      </p:sp>
      <p:sp>
        <p:nvSpPr>
          <p:cNvPr id="6" name="Picture Placeholder 2" descr="If presenting remotely, you can insert your photo here"/>
          <p:cNvSpPr>
            <a:spLocks noGrp="1" noChangeAspect="1"/>
          </p:cNvSpPr>
          <p:nvPr>
            <p:ph type="pic" idx="1"/>
          </p:nvPr>
        </p:nvSpPr>
        <p:spPr>
          <a:xfrm>
            <a:off x="2285999" y="1828800"/>
            <a:ext cx="3474720" cy="3841445"/>
          </a:xfrm>
          <a:no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1" name="Text Placeholder 10"/>
          <p:cNvSpPr>
            <a:spLocks noGrp="1"/>
          </p:cNvSpPr>
          <p:nvPr>
            <p:ph type="body" sz="quarter" idx="14"/>
          </p:nvPr>
        </p:nvSpPr>
        <p:spPr>
          <a:xfrm>
            <a:off x="6035040" y="1828799"/>
            <a:ext cx="5102352" cy="3840480"/>
          </a:xfrm>
        </p:spPr>
        <p:txBody>
          <a:bodyPr anchor="ctr" anchorCtr="0"/>
          <a:lstStyle>
            <a:lvl1pPr>
              <a:spcBef>
                <a:spcPts val="0"/>
              </a:spcBef>
              <a:spcAft>
                <a:spcPts val="800"/>
              </a:spcAft>
              <a:buClr>
                <a:schemeClr val="bg1"/>
              </a:buClr>
              <a:defRPr b="1"/>
            </a:lvl1pPr>
            <a:lvl2pPr marL="228600">
              <a:spcBef>
                <a:spcPts val="0"/>
              </a:spcBef>
              <a:buClr>
                <a:schemeClr val="bg1"/>
              </a:buClr>
              <a:defRPr/>
            </a:lvl2pPr>
          </a:lstStyle>
          <a:p>
            <a:pPr lvl="0"/>
            <a:r>
              <a:rPr lang="en-US" smtClean="0"/>
              <a:t>Click to edit Master text styles</a:t>
            </a:r>
          </a:p>
          <a:p>
            <a:pPr lvl="1"/>
            <a:r>
              <a:rPr lang="en-US" smtClean="0"/>
              <a:t>Second level</a:t>
            </a:r>
          </a:p>
        </p:txBody>
      </p:sp>
    </p:spTree>
    <p:extLst>
      <p:ext uri="{BB962C8B-B14F-4D97-AF65-F5344CB8AC3E}">
        <p14:creationId xmlns="" xmlns:p14="http://schemas.microsoft.com/office/powerpoint/2010/main" val="15962563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 xmlns:p14="http://schemas.microsoft.com/office/powerpoint/2010/main" val="9450984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with Picture">
    <p:spTree>
      <p:nvGrpSpPr>
        <p:cNvPr id="1" name=""/>
        <p:cNvGrpSpPr/>
        <p:nvPr/>
      </p:nvGrpSpPr>
      <p:grpSpPr>
        <a:xfrm>
          <a:off x="0" y="0"/>
          <a:ext cx="0" cy="0"/>
          <a:chOff x="0" y="0"/>
          <a:chExt cx="0" cy="0"/>
        </a:xfrm>
      </p:grpSpPr>
      <p:sp>
        <p:nvSpPr>
          <p:cNvPr id="8" name="Picture Placeholder 15" descr="Customer photo can be included here"/>
          <p:cNvSpPr>
            <a:spLocks noGrp="1" noChangeAspect="1"/>
          </p:cNvSpPr>
          <p:nvPr>
            <p:ph type="pic" sz="quarter" idx="14" hasCustomPrompt="1"/>
          </p:nvPr>
        </p:nvSpPr>
        <p:spPr>
          <a:xfrm>
            <a:off x="531812" y="1905000"/>
            <a:ext cx="2194560" cy="3072384"/>
          </a:xfrm>
          <a:noFill/>
        </p:spPr>
        <p:txBody>
          <a:bodyPr tIns="91440">
            <a:noAutofit/>
          </a:bodyPr>
          <a:lstStyle>
            <a:lvl1pPr marL="0" indent="0" algn="ctr">
              <a:spcBef>
                <a:spcPts val="0"/>
              </a:spcBef>
              <a:buNone/>
              <a:defRPr sz="1800" baseline="0">
                <a:solidFill>
                  <a:schemeClr val="tx1"/>
                </a:solidFill>
              </a:defRPr>
            </a:lvl1pPr>
          </a:lstStyle>
          <a:p>
            <a:r>
              <a:rPr dirty="0"/>
              <a:t>Click icon to insert picture</a:t>
            </a:r>
          </a:p>
        </p:txBody>
      </p:sp>
      <p:sp>
        <p:nvSpPr>
          <p:cNvPr id="2" name="Title 1"/>
          <p:cNvSpPr>
            <a:spLocks noGrp="1"/>
          </p:cNvSpPr>
          <p:nvPr>
            <p:ph type="title" hasCustomPrompt="1"/>
          </p:nvPr>
        </p:nvSpPr>
        <p:spPr>
          <a:xfrm>
            <a:off x="3198812" y="1905000"/>
            <a:ext cx="8456613" cy="2209800"/>
          </a:xfrm>
        </p:spPr>
        <p:txBody>
          <a:bodyPr anchor="t"/>
          <a:lstStyle>
            <a:lvl1pPr marL="228600" indent="-228600" algn="l">
              <a:defRPr sz="4000" b="0"/>
            </a:lvl1pPr>
          </a:lstStyle>
          <a:p>
            <a:r>
              <a:rPr dirty="0"/>
              <a:t>“Click to type customer or partner quote surrounded by quotation marks.”</a:t>
            </a:r>
          </a:p>
        </p:txBody>
      </p:sp>
      <p:sp>
        <p:nvSpPr>
          <p:cNvPr id="4" name="Text Placeholder 3"/>
          <p:cNvSpPr>
            <a:spLocks noGrp="1"/>
          </p:cNvSpPr>
          <p:nvPr>
            <p:ph type="body" sz="half" idx="2" hasCustomPrompt="1"/>
          </p:nvPr>
        </p:nvSpPr>
        <p:spPr>
          <a:xfrm>
            <a:off x="3503611" y="4191000"/>
            <a:ext cx="8151813" cy="762000"/>
          </a:xfrm>
        </p:spPr>
        <p:txBody>
          <a:bodyPr>
            <a:noAutofit/>
          </a:bodyPr>
          <a:lstStyle>
            <a:lvl1pPr marL="292100" indent="-292100">
              <a:spcBef>
                <a:spcPts val="0"/>
              </a:spcBef>
              <a:buClr>
                <a:schemeClr val="tx1"/>
              </a:buClr>
              <a:buFont typeface="Arial" panose="020B0604020202020204" pitchFamily="34" charset="0"/>
              <a:buChar char="–"/>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dirty="0"/>
              <a:t>Click to add Name, Title, Company</a:t>
            </a:r>
          </a:p>
        </p:txBody>
      </p:sp>
      <p:sp>
        <p:nvSpPr>
          <p:cNvPr id="5" name="Date Placeholder 4"/>
          <p:cNvSpPr>
            <a:spLocks noGrp="1"/>
          </p:cNvSpPr>
          <p:nvPr>
            <p:ph type="dt" sz="half" idx="10"/>
          </p:nvPr>
        </p:nvSpPr>
        <p:spPr/>
        <p:txBody>
          <a:bodyPr/>
          <a:lstStyle/>
          <a:p>
            <a:fld id="{FFFBC65A-03AE-423D-B3EC-68D1D32BF9D6}" type="datetime1">
              <a:rPr lang="en-US"/>
              <a:pPr/>
              <a:t>6/21/2017</a:t>
            </a:fld>
            <a:endParaRPr dirty="0"/>
          </a:p>
        </p:txBody>
      </p:sp>
    </p:spTree>
    <p:extLst>
      <p:ext uri="{BB962C8B-B14F-4D97-AF65-F5344CB8AC3E}">
        <p14:creationId xmlns="" xmlns:p14="http://schemas.microsoft.com/office/powerpoint/2010/main" val="10277668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3" y="1524001"/>
            <a:ext cx="5410199"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6246814" y="1524001"/>
            <a:ext cx="5410198"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189F9BA-FB97-45D5-8F27-56629FBBC98C}" type="datetime1">
              <a:rPr lang="en-US"/>
              <a:pPr/>
              <a:t>6/21/2017</a:t>
            </a:fld>
            <a:endParaRPr dirty="0"/>
          </a:p>
        </p:txBody>
      </p:sp>
    </p:spTree>
    <p:extLst>
      <p:ext uri="{BB962C8B-B14F-4D97-AF65-F5344CB8AC3E}">
        <p14:creationId xmlns="" xmlns:p14="http://schemas.microsoft.com/office/powerpoint/2010/main" val="520166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Content Placeholder 2"/>
          <p:cNvSpPr>
            <a:spLocks noGrp="1"/>
          </p:cNvSpPr>
          <p:nvPr>
            <p:ph sz="half" idx="1"/>
          </p:nvPr>
        </p:nvSpPr>
        <p:spPr>
          <a:xfrm>
            <a:off x="531814"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9" name="Straight Connector 8"/>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4" name="Content Placeholder 3"/>
          <p:cNvSpPr>
            <a:spLocks noGrp="1"/>
          </p:cNvSpPr>
          <p:nvPr>
            <p:ph sz="half" idx="2"/>
          </p:nvPr>
        </p:nvSpPr>
        <p:spPr>
          <a:xfrm>
            <a:off x="435705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8" name="Content Placeholder 3"/>
          <p:cNvSpPr>
            <a:spLocks noGrp="1"/>
          </p:cNvSpPr>
          <p:nvPr>
            <p:ph sz="half" idx="13"/>
          </p:nvPr>
        </p:nvSpPr>
        <p:spPr>
          <a:xfrm>
            <a:off x="8182292" y="1524001"/>
            <a:ext cx="3474720" cy="4419600"/>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A91E92C-9068-4C32-AE92-C97502324FE4}" type="datetime1">
              <a:rPr lang="en-US"/>
              <a:pPr/>
              <a:t>6/21/2017</a:t>
            </a:fld>
            <a:endParaRPr dirty="0"/>
          </a:p>
        </p:txBody>
      </p:sp>
    </p:spTree>
    <p:extLst>
      <p:ext uri="{BB962C8B-B14F-4D97-AF65-F5344CB8AC3E}">
        <p14:creationId xmlns="" xmlns:p14="http://schemas.microsoft.com/office/powerpoint/2010/main" val="533714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1813" y="1524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46814" y="1524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95EDC5EE-48A0-4FB5-B27F-88FDBE6F1684}" type="datetime1">
              <a:rPr lang="en-US"/>
              <a:pPr/>
              <a:t>6/21/2017</a:t>
            </a:fld>
            <a:endParaRPr dirty="0"/>
          </a:p>
        </p:txBody>
      </p:sp>
      <p:sp>
        <p:nvSpPr>
          <p:cNvPr id="8" name="Content Placeholder 2"/>
          <p:cNvSpPr>
            <a:spLocks noGrp="1"/>
          </p:cNvSpPr>
          <p:nvPr>
            <p:ph sz="half" idx="13"/>
          </p:nvPr>
        </p:nvSpPr>
        <p:spPr>
          <a:xfrm>
            <a:off x="531813" y="3810001"/>
            <a:ext cx="5410199"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3"/>
          <p:cNvSpPr>
            <a:spLocks noGrp="1"/>
          </p:cNvSpPr>
          <p:nvPr>
            <p:ph sz="half" idx="14"/>
          </p:nvPr>
        </p:nvSpPr>
        <p:spPr>
          <a:xfrm>
            <a:off x="6246814" y="3810001"/>
            <a:ext cx="5410198" cy="2133599"/>
          </a:xfrm>
        </p:spPr>
        <p:txBody>
          <a:bodyPr>
            <a:noAutofit/>
          </a:bodyPr>
          <a:lstStyle>
            <a:lvl1pPr>
              <a:defRPr sz="2400"/>
            </a:lvl1pPr>
            <a:lvl2pPr>
              <a:defRPr sz="2000"/>
            </a:lvl2pPr>
            <a:lvl3pPr>
              <a:defRPr sz="1800"/>
            </a:lvl3pPr>
            <a:lvl4pPr>
              <a:defRPr sz="16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1" name="Title 10"/>
          <p:cNvSpPr>
            <a:spLocks noGrp="1"/>
          </p:cNvSpPr>
          <p:nvPr>
            <p:ph type="title"/>
          </p:nvPr>
        </p:nvSpPr>
        <p:spPr/>
        <p:txBody>
          <a:bodyPr/>
          <a:lstStyle/>
          <a:p>
            <a:r>
              <a:rPr lang="en-US" smtClean="0"/>
              <a:t>Click to edit Master title style</a:t>
            </a:r>
            <a:endParaRPr dirty="0"/>
          </a:p>
        </p:txBody>
      </p:sp>
    </p:spTree>
    <p:extLst>
      <p:ext uri="{BB962C8B-B14F-4D97-AF65-F5344CB8AC3E}">
        <p14:creationId xmlns="" xmlns:p14="http://schemas.microsoft.com/office/powerpoint/2010/main" val="122633453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Quadrant for Infographic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dirty="0"/>
          </a:p>
        </p:txBody>
      </p:sp>
      <p:sp>
        <p:nvSpPr>
          <p:cNvPr id="12" name="Text Placeholder 11"/>
          <p:cNvSpPr>
            <a:spLocks noGrp="1"/>
          </p:cNvSpPr>
          <p:nvPr>
            <p:ph type="body" sz="quarter" idx="15"/>
          </p:nvPr>
        </p:nvSpPr>
        <p:spPr>
          <a:xfrm>
            <a:off x="2436811"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6" name="Text Placeholder 11"/>
          <p:cNvSpPr>
            <a:spLocks noGrp="1"/>
          </p:cNvSpPr>
          <p:nvPr>
            <p:ph type="body" sz="quarter" idx="16"/>
          </p:nvPr>
        </p:nvSpPr>
        <p:spPr>
          <a:xfrm>
            <a:off x="8151812" y="1524001"/>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cxnSp>
        <p:nvCxnSpPr>
          <p:cNvPr id="13" name="Straight Connector 12"/>
          <p:cNvCxnSpPr/>
          <p:nvPr/>
        </p:nvCxnSpPr>
        <p:spPr bwMode="ltGray">
          <a:xfrm flipH="1">
            <a:off x="531813" y="3733800"/>
            <a:ext cx="11125201" cy="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7" name="Text Placeholder 11"/>
          <p:cNvSpPr>
            <a:spLocks noGrp="1"/>
          </p:cNvSpPr>
          <p:nvPr>
            <p:ph type="body" sz="quarter" idx="17"/>
          </p:nvPr>
        </p:nvSpPr>
        <p:spPr>
          <a:xfrm>
            <a:off x="2436811"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18" name="Text Placeholder 11"/>
          <p:cNvSpPr>
            <a:spLocks noGrp="1"/>
          </p:cNvSpPr>
          <p:nvPr>
            <p:ph type="body" sz="quarter" idx="18"/>
          </p:nvPr>
        </p:nvSpPr>
        <p:spPr>
          <a:xfrm>
            <a:off x="8151812" y="3931920"/>
            <a:ext cx="3505201" cy="2011680"/>
          </a:xfrm>
        </p:spPr>
        <p:txBody>
          <a:bodyPr anchor="ctr">
            <a:noAutofit/>
          </a:bodyPr>
          <a:lstStyle>
            <a:lvl1pPr marL="0" indent="0">
              <a:spcBef>
                <a:spcPts val="1200"/>
              </a:spcBef>
              <a:buFont typeface="Arial" panose="020B0604020202020204" pitchFamily="34" charset="0"/>
              <a:buNone/>
              <a:defRPr sz="24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 xmlns:p14="http://schemas.microsoft.com/office/powerpoint/2010/main" val="24281250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Metric">
    <p:spTree>
      <p:nvGrpSpPr>
        <p:cNvPr id="1" name=""/>
        <p:cNvGrpSpPr/>
        <p:nvPr/>
      </p:nvGrpSpPr>
      <p:grpSpPr>
        <a:xfrm>
          <a:off x="0" y="0"/>
          <a:ext cx="0" cy="0"/>
          <a:chOff x="0" y="0"/>
          <a:chExt cx="0" cy="0"/>
        </a:xfrm>
      </p:grpSpPr>
      <p:sp>
        <p:nvSpPr>
          <p:cNvPr id="2" name="Title 1" descr="A large metric can be called out here in font size 166pt, Calibri"/>
          <p:cNvSpPr>
            <a:spLocks noGrp="1"/>
          </p:cNvSpPr>
          <p:nvPr>
            <p:ph type="title" hasCustomPrompt="1"/>
          </p:nvPr>
        </p:nvSpPr>
        <p:spPr>
          <a:xfrm>
            <a:off x="760412" y="1524000"/>
            <a:ext cx="4076700" cy="2743200"/>
          </a:xfrm>
        </p:spPr>
        <p:txBody>
          <a:bodyPr anchor="ctr"/>
          <a:lstStyle>
            <a:lvl1pPr algn="r">
              <a:defRPr sz="16600" b="1">
                <a:solidFill>
                  <a:schemeClr val="accent5"/>
                </a:solidFill>
              </a:defRPr>
            </a:lvl1pPr>
          </a:lstStyle>
          <a:p>
            <a:r>
              <a:rPr lang="en-US" dirty="0" smtClean="0"/>
              <a:t>XX</a:t>
            </a:r>
            <a:endParaRPr lang="en-US" dirty="0"/>
          </a:p>
        </p:txBody>
      </p:sp>
      <p:sp>
        <p:nvSpPr>
          <p:cNvPr id="12" name="Text Placeholder 11"/>
          <p:cNvSpPr>
            <a:spLocks noGrp="1"/>
          </p:cNvSpPr>
          <p:nvPr>
            <p:ph type="body" sz="quarter" idx="15"/>
          </p:nvPr>
        </p:nvSpPr>
        <p:spPr>
          <a:xfrm>
            <a:off x="5256213" y="1524000"/>
            <a:ext cx="5029200" cy="2743200"/>
          </a:xfrm>
        </p:spPr>
        <p:txBody>
          <a:bodyPr anchor="ctr">
            <a:noAutofit/>
          </a:bodyPr>
          <a:lstStyle>
            <a:lvl1pPr marL="0" indent="0">
              <a:spcBef>
                <a:spcPts val="1200"/>
              </a:spcBef>
              <a:buFont typeface="Arial" panose="020B0604020202020204" pitchFamily="34" charset="0"/>
              <a:buNone/>
              <a:defRPr sz="2800"/>
            </a:lvl1pPr>
            <a:lvl2pPr marL="171450" indent="-171450">
              <a:spcBef>
                <a:spcPts val="1200"/>
              </a:spcBef>
              <a:buFont typeface="Arial" panose="020B0604020202020204" pitchFamily="34" charset="0"/>
              <a:buChar char="•"/>
              <a:defRPr sz="2000"/>
            </a:lvl2pPr>
            <a:lvl3pPr marL="171450" indent="-171450">
              <a:spcBef>
                <a:spcPts val="1200"/>
              </a:spcBef>
              <a:buFont typeface="Arial" panose="020B0604020202020204" pitchFamily="34" charset="0"/>
              <a:buChar char="•"/>
              <a:defRPr sz="2000"/>
            </a:lvl3pPr>
            <a:lvl4pPr marL="171450" indent="-171450">
              <a:spcBef>
                <a:spcPts val="1200"/>
              </a:spcBef>
              <a:buFont typeface="Arial" panose="020B0604020202020204" pitchFamily="34" charset="0"/>
              <a:buChar char="•"/>
              <a:defRPr sz="2000"/>
            </a:lvl4pPr>
            <a:lvl5pPr marL="171450" indent="-171450">
              <a:spcBef>
                <a:spcPts val="1200"/>
              </a:spcBef>
              <a:buFont typeface="Arial" panose="020B0604020202020204" pitchFamily="34" charset="0"/>
              <a:buChar char="•"/>
              <a:defRPr sz="2000"/>
            </a:lvl5pPr>
            <a:lvl6pPr marL="171450" indent="-171450">
              <a:spcBef>
                <a:spcPts val="1200"/>
              </a:spcBef>
              <a:buFont typeface="Arial" panose="020B0604020202020204" pitchFamily="34" charset="0"/>
              <a:buChar char="•"/>
              <a:defRPr sz="2000"/>
            </a:lvl6pPr>
            <a:lvl7pPr marL="171450" indent="-171450">
              <a:spcBef>
                <a:spcPts val="1200"/>
              </a:spcBef>
              <a:buFont typeface="Arial" panose="020B0604020202020204" pitchFamily="34" charset="0"/>
              <a:buChar char="•"/>
              <a:defRPr sz="2000"/>
            </a:lvl7pPr>
            <a:lvl8pPr marL="171450" indent="-171450">
              <a:spcBef>
                <a:spcPts val="1200"/>
              </a:spcBef>
              <a:buFont typeface="Arial" panose="020B0604020202020204" pitchFamily="34" charset="0"/>
              <a:buChar char="•"/>
              <a:defRPr sz="2000"/>
            </a:lvl8pPr>
            <a:lvl9pPr marL="171450" indent="-171450">
              <a:spcBef>
                <a:spcPts val="1200"/>
              </a:spcBef>
              <a:buFont typeface="Arial" panose="020B0604020202020204" pitchFamily="34" charset="0"/>
              <a:buChar char="•"/>
              <a:defRPr sz="2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CED5-6656-4A7A-BB77-071ABD96C5A2}" type="datetime1">
              <a:rPr lang="en-US"/>
              <a:pPr/>
              <a:t>6/21/2017</a:t>
            </a:fld>
            <a:endParaRPr dirty="0"/>
          </a:p>
        </p:txBody>
      </p:sp>
    </p:spTree>
    <p:extLst>
      <p:ext uri="{BB962C8B-B14F-4D97-AF65-F5344CB8AC3E}">
        <p14:creationId xmlns="" xmlns:p14="http://schemas.microsoft.com/office/powerpoint/2010/main" val="37393865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1813" y="739775"/>
            <a:ext cx="11125199"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11126648"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CD2CDC6-9352-4ED5-B272-74DDB6DCFEAF}" type="datetime1">
              <a:rPr lang="en-US"/>
              <a:pPr/>
              <a:t>6/21/2017</a:t>
            </a:fld>
            <a:endParaRPr dirty="0"/>
          </a:p>
        </p:txBody>
      </p:sp>
      <p:pic>
        <p:nvPicPr>
          <p:cNvPr id="9" name="Oracle red badge logo" descr="Oracle logo in white on red staging background"/>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2" name="TextBox 11"/>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75000"/>
                  </a:schemeClr>
                </a:solidFill>
              </a:rPr>
              <a:t>Copyright © 2014 Oracle and/or its affiliates. All rights reserved.  </a:t>
            </a:r>
            <a:r>
              <a:rPr sz="800" dirty="0" smtClean="0">
                <a:solidFill>
                  <a:schemeClr val="tx1">
                    <a:lumMod val="75000"/>
                  </a:schemeClr>
                </a:solidFill>
              </a:rPr>
              <a:t>|</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240415743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Text Placeholder 2"/>
          <p:cNvSpPr>
            <a:spLocks noGrp="1"/>
          </p:cNvSpPr>
          <p:nvPr>
            <p:ph type="body" idx="1"/>
          </p:nvPr>
        </p:nvSpPr>
        <p:spPr>
          <a:xfrm>
            <a:off x="531812"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812"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cxnSp>
        <p:nvCxnSpPr>
          <p:cNvPr id="10" name="Straight Connector 9"/>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3"/>
          </p:nvPr>
        </p:nvSpPr>
        <p:spPr>
          <a:xfrm>
            <a:off x="6243764" y="1524000"/>
            <a:ext cx="5413248" cy="762000"/>
          </a:xfrm>
        </p:spPr>
        <p:txBody>
          <a:bodyPr anchor="ctr">
            <a:noAutofit/>
          </a:bodyPr>
          <a:lstStyle>
            <a:lvl1pPr marL="0" indent="0">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3764" y="2362200"/>
            <a:ext cx="5413248" cy="35814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noAutofit/>
          </a:bodyPr>
          <a:lstStyle/>
          <a:p>
            <a:fld id="{35287FB7-DD26-4AD5-8D24-298016D86790}" type="datetime1">
              <a:rPr lang="en-US"/>
              <a:pPr/>
              <a:t>6/21/2017</a:t>
            </a:fld>
            <a:endParaRPr dirty="0"/>
          </a:p>
        </p:txBody>
      </p:sp>
    </p:spTree>
    <p:extLst>
      <p:ext uri="{BB962C8B-B14F-4D97-AF65-F5344CB8AC3E}">
        <p14:creationId xmlns="" xmlns:p14="http://schemas.microsoft.com/office/powerpoint/2010/main" val="37870018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52D99EC-ABE5-42A5-B15B-B8C044BE7365}" type="datetime1">
              <a:rPr lang="en-US"/>
              <a:pPr/>
              <a:t>6/21/2017</a:t>
            </a:fld>
            <a:endParaRPr dirty="0"/>
          </a:p>
        </p:txBody>
      </p:sp>
    </p:spTree>
    <p:extLst>
      <p:ext uri="{BB962C8B-B14F-4D97-AF65-F5344CB8AC3E}">
        <p14:creationId xmlns="" xmlns:p14="http://schemas.microsoft.com/office/powerpoint/2010/main" val="3337699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dirty="0"/>
          </a:p>
        </p:txBody>
      </p:sp>
      <p:sp>
        <p:nvSpPr>
          <p:cNvPr id="6" name="Text Placeholder 12"/>
          <p:cNvSpPr>
            <a:spLocks noGrp="1"/>
          </p:cNvSpPr>
          <p:nvPr>
            <p:ph type="body" sz="quarter" idx="13" hasCustomPrompt="1"/>
          </p:nvPr>
        </p:nvSpPr>
        <p:spPr>
          <a:xfrm>
            <a:off x="531814" y="1373741"/>
            <a:ext cx="11125198"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Date Placeholder 2"/>
          <p:cNvSpPr>
            <a:spLocks noGrp="1"/>
          </p:cNvSpPr>
          <p:nvPr>
            <p:ph type="dt" sz="half" idx="10"/>
          </p:nvPr>
        </p:nvSpPr>
        <p:spPr/>
        <p:txBody>
          <a:bodyPr/>
          <a:lstStyle/>
          <a:p>
            <a:fld id="{CD2D53DD-9B43-42E6-B664-927F3AEBDA21}" type="datetime1">
              <a:rPr lang="en-US"/>
              <a:pPr/>
              <a:t>6/21/2017</a:t>
            </a:fld>
            <a:endParaRPr dirty="0"/>
          </a:p>
        </p:txBody>
      </p:sp>
    </p:spTree>
    <p:extLst>
      <p:ext uri="{BB962C8B-B14F-4D97-AF65-F5344CB8AC3E}">
        <p14:creationId xmlns="" xmlns:p14="http://schemas.microsoft.com/office/powerpoint/2010/main" val="4163620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3D265-744D-4F8C-A86B-A5B53F14B0D6}" type="datetime1">
              <a:rPr lang="en-US"/>
              <a:pPr/>
              <a:t>6/21/2017</a:t>
            </a:fld>
            <a:endParaRPr dirty="0"/>
          </a:p>
        </p:txBody>
      </p:sp>
    </p:spTree>
    <p:extLst>
      <p:ext uri="{BB962C8B-B14F-4D97-AF65-F5344CB8AC3E}">
        <p14:creationId xmlns="" xmlns:p14="http://schemas.microsoft.com/office/powerpoint/2010/main" val="360822934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Content Placeholder 2" descr="Chart using colors from the approved palette included here"/>
          <p:cNvSpPr>
            <a:spLocks noGrp="1"/>
          </p:cNvSpPr>
          <p:nvPr>
            <p:ph idx="1"/>
          </p:nvPr>
        </p:nvSpPr>
        <p:spPr>
          <a:xfrm>
            <a:off x="531662" y="1524000"/>
            <a:ext cx="7589520" cy="4419600"/>
          </a:xfrm>
        </p:spPr>
        <p:txBody>
          <a:bodyPr>
            <a:no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777288" y="1524001"/>
            <a:ext cx="2879725"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2C216A-5BF3-4B4A-AA09-367DB23952FA}" type="datetime1">
              <a:rPr lang="en-US"/>
              <a:pPr/>
              <a:t>6/21/2017</a:t>
            </a:fld>
            <a:endParaRPr dirty="0"/>
          </a:p>
        </p:txBody>
      </p:sp>
    </p:spTree>
    <p:extLst>
      <p:ext uri="{BB962C8B-B14F-4D97-AF65-F5344CB8AC3E}">
        <p14:creationId xmlns="" xmlns:p14="http://schemas.microsoft.com/office/powerpoint/2010/main" val="345785070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4-color photo can be included here"/>
          <p:cNvSpPr>
            <a:spLocks noGrp="1"/>
          </p:cNvSpPr>
          <p:nvPr>
            <p:ph type="pic" idx="1"/>
          </p:nvPr>
        </p:nvSpPr>
        <p:spPr bwMode="gray">
          <a:xfrm>
            <a:off x="531813" y="1524000"/>
            <a:ext cx="6095999" cy="4416725"/>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008812" y="1524000"/>
            <a:ext cx="4648201" cy="4419600"/>
          </a:xfrm>
        </p:spPr>
        <p:txBody>
          <a:bodyPr>
            <a:no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3E2FA5-E451-48BD-84C5-AAF06D19CB12}" type="datetime1">
              <a:rPr lang="en-US"/>
              <a:pPr/>
              <a:t>6/21/2017</a:t>
            </a:fld>
            <a:endParaRPr dirty="0"/>
          </a:p>
        </p:txBody>
      </p:sp>
    </p:spTree>
    <p:extLst>
      <p:ext uri="{BB962C8B-B14F-4D97-AF65-F5344CB8AC3E}">
        <p14:creationId xmlns="" xmlns:p14="http://schemas.microsoft.com/office/powerpoint/2010/main" val="30582747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mtClean="0"/>
              <a:t>Click to edit Master title style</a:t>
            </a:r>
            <a:endParaRPr dirty="0"/>
          </a:p>
        </p:txBody>
      </p:sp>
      <p:sp>
        <p:nvSpPr>
          <p:cNvPr id="3" name="Picture Placeholder 2" descr="Two 4-color photos can be included here"/>
          <p:cNvSpPr>
            <a:spLocks noGrp="1"/>
          </p:cNvSpPr>
          <p:nvPr>
            <p:ph type="pic" idx="1"/>
          </p:nvPr>
        </p:nvSpPr>
        <p:spPr bwMode="gray">
          <a:xfrm>
            <a:off x="531813"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p:nvCxnSpPr>
        <p:spPr bwMode="ltGray">
          <a:xfrm>
            <a:off x="6094413"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6246812" y="1524000"/>
            <a:ext cx="5413248" cy="347472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6246811" y="5105400"/>
            <a:ext cx="5410200" cy="838200"/>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B64933-8490-48F1-856F-778E124FF883}" type="datetime1">
              <a:rPr lang="en-US"/>
              <a:pPr/>
              <a:t>6/21/2017</a:t>
            </a:fld>
            <a:endParaRPr dirty="0"/>
          </a:p>
        </p:txBody>
      </p:sp>
    </p:spTree>
    <p:extLst>
      <p:ext uri="{BB962C8B-B14F-4D97-AF65-F5344CB8AC3E}">
        <p14:creationId xmlns="" xmlns:p14="http://schemas.microsoft.com/office/powerpoint/2010/main" val="9089822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smtClean="0"/>
              <a:t>Click to edit Master title style</a:t>
            </a:r>
            <a:endParaRPr dirty="0"/>
          </a:p>
        </p:txBody>
      </p:sp>
      <p:sp>
        <p:nvSpPr>
          <p:cNvPr id="3" name="Picture Placeholder 2" descr="Three 4-color photos can be included here"/>
          <p:cNvSpPr>
            <a:spLocks noGrp="1"/>
          </p:cNvSpPr>
          <p:nvPr>
            <p:ph type="pic" idx="1"/>
          </p:nvPr>
        </p:nvSpPr>
        <p:spPr bwMode="gray">
          <a:xfrm>
            <a:off x="531813"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53181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1" name="Straight Connector 10"/>
          <p:cNvCxnSpPr/>
          <p:nvPr/>
        </p:nvCxnSpPr>
        <p:spPr bwMode="ltGray">
          <a:xfrm>
            <a:off x="418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9" name="Picture Placeholder 2"/>
          <p:cNvSpPr>
            <a:spLocks noGrp="1"/>
          </p:cNvSpPr>
          <p:nvPr>
            <p:ph type="pic" idx="13"/>
          </p:nvPr>
        </p:nvSpPr>
        <p:spPr bwMode="gray">
          <a:xfrm>
            <a:off x="435705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0" name="Text Placeholder 3"/>
          <p:cNvSpPr>
            <a:spLocks noGrp="1"/>
          </p:cNvSpPr>
          <p:nvPr>
            <p:ph type="body" sz="half" idx="14"/>
          </p:nvPr>
        </p:nvSpPr>
        <p:spPr>
          <a:xfrm>
            <a:off x="435705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2" name="Straight Connector 11"/>
          <p:cNvCxnSpPr/>
          <p:nvPr/>
        </p:nvCxnSpPr>
        <p:spPr bwMode="ltGray">
          <a:xfrm>
            <a:off x="7999412" y="1524000"/>
            <a:ext cx="0" cy="4419600"/>
          </a:xfrm>
          <a:prstGeom prst="line">
            <a:avLst/>
          </a:prstGeom>
          <a:ln w="19050">
            <a:solidFill>
              <a:schemeClr val="bg2"/>
            </a:solidFill>
            <a:miter lim="800000"/>
          </a:ln>
        </p:spPr>
        <p:style>
          <a:lnRef idx="1">
            <a:schemeClr val="accent1"/>
          </a:lnRef>
          <a:fillRef idx="0">
            <a:schemeClr val="accent1"/>
          </a:fillRef>
          <a:effectRef idx="0">
            <a:schemeClr val="accent1"/>
          </a:effectRef>
          <a:fontRef idx="minor">
            <a:schemeClr val="tx1"/>
          </a:fontRef>
        </p:style>
      </p:cxnSp>
      <p:sp>
        <p:nvSpPr>
          <p:cNvPr id="13" name="Picture Placeholder 2"/>
          <p:cNvSpPr>
            <a:spLocks noGrp="1"/>
          </p:cNvSpPr>
          <p:nvPr>
            <p:ph type="pic" idx="15"/>
          </p:nvPr>
        </p:nvSpPr>
        <p:spPr bwMode="gray">
          <a:xfrm>
            <a:off x="8182292" y="1524000"/>
            <a:ext cx="3474720" cy="3048000"/>
          </a:xfrm>
          <a:solidFill>
            <a:schemeClr val="bg2"/>
          </a:solidFill>
        </p:spPr>
        <p:txBody>
          <a:bodyPr tIns="182880">
            <a:no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14" name="Text Placeholder 3"/>
          <p:cNvSpPr>
            <a:spLocks noGrp="1"/>
          </p:cNvSpPr>
          <p:nvPr>
            <p:ph type="body" sz="half" idx="16"/>
          </p:nvPr>
        </p:nvSpPr>
        <p:spPr>
          <a:xfrm>
            <a:off x="8182292" y="4701396"/>
            <a:ext cx="3474720" cy="1242204"/>
          </a:xfrm>
        </p:spPr>
        <p:txBody>
          <a:bodyPr>
            <a:no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F5346-BDDE-46E4-B222-C487F9E706DD}" type="datetime1">
              <a:rPr lang="en-US"/>
              <a:pPr/>
              <a:t>6/21/2017</a:t>
            </a:fld>
            <a:endParaRPr dirty="0"/>
          </a:p>
        </p:txBody>
      </p:sp>
    </p:spTree>
    <p:extLst>
      <p:ext uri="{BB962C8B-B14F-4D97-AF65-F5344CB8AC3E}">
        <p14:creationId xmlns="" xmlns:p14="http://schemas.microsoft.com/office/powerpoint/2010/main" val="27908547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pic>
        <p:nvPicPr>
          <p:cNvPr id="2" name="Picture 1" descr="Photos, screen captures, graphics can be inserted in a white mobile phone and tablet"/>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916717" y="1522826"/>
            <a:ext cx="6495366" cy="4567423"/>
          </a:xfrm>
          <a:prstGeom prst="rect">
            <a:avLst/>
          </a:prstGeom>
        </p:spPr>
      </p:pic>
      <p:sp>
        <p:nvSpPr>
          <p:cNvPr id="9" name="Picture Placeholder 2"/>
          <p:cNvSpPr>
            <a:spLocks noGrp="1"/>
          </p:cNvSpPr>
          <p:nvPr>
            <p:ph type="pic" idx="13"/>
          </p:nvPr>
        </p:nvSpPr>
        <p:spPr bwMode="gray">
          <a:xfrm>
            <a:off x="4532312" y="1850231"/>
            <a:ext cx="5246688" cy="3969544"/>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2" name="Picture 11" descr="Photos, screen captures, graphics can be inserted in a white mobile phone and tablet"/>
          <p:cNvPicPr>
            <a:picLocks noChangeAspect="1"/>
          </p:cNvPicPr>
          <p:nvPr userDrawn="1"/>
        </p:nvPicPr>
        <p:blipFill rotWithShape="1">
          <a:blip r:embed="rId3" cstate="print">
            <a:extLst>
              <a:ext uri="{28A0092B-C50C-407E-A947-70E740481C1C}">
                <a14:useLocalDpi xmlns="" xmlns:a14="http://schemas.microsoft.com/office/drawing/2010/main" val="0"/>
              </a:ext>
            </a:extLst>
          </a:blip>
          <a:srcRect/>
          <a:stretch/>
        </p:blipFill>
        <p:spPr>
          <a:xfrm>
            <a:off x="1770062" y="1828800"/>
            <a:ext cx="1840875" cy="3887139"/>
          </a:xfrm>
          <a:prstGeom prst="rect">
            <a:avLst/>
          </a:prstGeom>
        </p:spPr>
      </p:pic>
      <p:sp>
        <p:nvSpPr>
          <p:cNvPr id="13" name="Picture Placeholder 2"/>
          <p:cNvSpPr>
            <a:spLocks noGrp="1"/>
          </p:cNvSpPr>
          <p:nvPr>
            <p:ph type="pic" idx="1"/>
          </p:nvPr>
        </p:nvSpPr>
        <p:spPr bwMode="gray">
          <a:xfrm>
            <a:off x="1888693" y="23726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74544451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5852160" cy="889000"/>
          </a:xfrm>
        </p:spPr>
        <p:txBody>
          <a:bodyPr anchor="b">
            <a:noAutofit/>
          </a:bodyPr>
          <a:lstStyle>
            <a:lvl1pPr algn="l">
              <a:defRPr sz="3600" b="0"/>
            </a:lvl1pPr>
          </a:lstStyle>
          <a:p>
            <a:r>
              <a:rPr lang="en-US" smtClean="0"/>
              <a:t>Click to edit Master title style</a:t>
            </a:r>
            <a:endParaRPr dirty="0"/>
          </a:p>
        </p:txBody>
      </p:sp>
      <p:pic>
        <p:nvPicPr>
          <p:cNvPr id="13" name="Picture 12" descr="Photos, screen captures, graphics can be inserted in a white mobile phone and tablet"/>
          <p:cNvPicPr>
            <a:picLocks noChangeAspect="1"/>
          </p:cNvPicPr>
          <p:nvPr/>
        </p:nvPicPr>
        <p:blipFill rotWithShape="1">
          <a:blip r:embed="rId2" cstate="print">
            <a:extLst>
              <a:ext uri="{28A0092B-C50C-407E-A947-70E740481C1C}">
                <a14:useLocalDpi xmlns="" xmlns:a14="http://schemas.microsoft.com/office/drawing/2010/main" val="0"/>
              </a:ext>
            </a:extLst>
          </a:blip>
          <a:srcRect/>
          <a:stretch/>
        </p:blipFill>
        <p:spPr>
          <a:xfrm>
            <a:off x="3960812" y="1905000"/>
            <a:ext cx="1840875" cy="3887139"/>
          </a:xfrm>
          <a:prstGeom prst="rect">
            <a:avLst/>
          </a:prstGeom>
        </p:spPr>
      </p:pic>
      <p:sp>
        <p:nvSpPr>
          <p:cNvPr id="14" name="Picture Placeholder 2"/>
          <p:cNvSpPr>
            <a:spLocks noGrp="1"/>
          </p:cNvSpPr>
          <p:nvPr>
            <p:ph type="pic" idx="1"/>
          </p:nvPr>
        </p:nvSpPr>
        <p:spPr bwMode="gray">
          <a:xfrm>
            <a:off x="4079443" y="2448864"/>
            <a:ext cx="1618488" cy="2834640"/>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0" name="Picture 9" descr="Photos, screen captures, graphics can be inserted in a white mobile phone and tablet"/>
          <p:cNvPicPr>
            <a:picLocks noChangeAspect="1"/>
          </p:cNvPicPr>
          <p:nvPr/>
        </p:nvPicPr>
        <p:blipFill rotWithShape="1">
          <a:blip r:embed="rId3" cstate="print">
            <a:extLst>
              <a:ext uri="{28A0092B-C50C-407E-A947-70E740481C1C}">
                <a14:useLocalDpi xmlns="" xmlns:a14="http://schemas.microsoft.com/office/drawing/2010/main" val="0"/>
              </a:ext>
            </a:extLst>
          </a:blip>
          <a:srcRect r="7518"/>
          <a:stretch/>
        </p:blipFill>
        <p:spPr>
          <a:xfrm rot="5400000">
            <a:off x="5748377" y="1113567"/>
            <a:ext cx="6007047" cy="4567423"/>
          </a:xfrm>
          <a:prstGeom prst="rect">
            <a:avLst/>
          </a:prstGeom>
        </p:spPr>
      </p:pic>
      <p:sp>
        <p:nvSpPr>
          <p:cNvPr id="9" name="Picture Placeholder 2"/>
          <p:cNvSpPr>
            <a:spLocks noGrp="1"/>
          </p:cNvSpPr>
          <p:nvPr>
            <p:ph type="pic" idx="13"/>
          </p:nvPr>
        </p:nvSpPr>
        <p:spPr bwMode="gray">
          <a:xfrm>
            <a:off x="6747673" y="1013144"/>
            <a:ext cx="3962137" cy="5252348"/>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spTree>
    <p:extLst>
      <p:ext uri="{BB962C8B-B14F-4D97-AF65-F5344CB8AC3E}">
        <p14:creationId xmlns="" xmlns:p14="http://schemas.microsoft.com/office/powerpoint/2010/main" val="2720634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descr="Full slide 4-color photo can be inserted here"/>
          <p:cNvSpPr/>
          <p:nvPr userDrawn="1"/>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7C7481E7-6827-45FD-8717-13B961EEBD99}" type="datetime1">
              <a:rPr lang="en-US"/>
              <a:pPr/>
              <a:t>6/21/2017</a:t>
            </a:fld>
            <a:endParaRPr dirty="0"/>
          </a:p>
        </p:txBody>
      </p:sp>
      <p:pic>
        <p:nvPicPr>
          <p:cNvPr id="12"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4" name="TextBox 13"/>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2687821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droid Smartphone and Tablet: Horizontal">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4" name="Picture 13"/>
          <p:cNvPicPr>
            <a:picLocks noChangeAspect="1"/>
          </p:cNvPicPr>
          <p:nvPr userDrawn="1"/>
        </p:nvPicPr>
        <p:blipFill>
          <a:blip r:embed="rId2" cstate="screen">
            <a:extLst>
              <a:ext uri="{28A0092B-C50C-407E-A947-70E740481C1C}">
                <a14:useLocalDpi xmlns="" xmlns:a14="http://schemas.microsoft.com/office/drawing/2010/main" val="0"/>
              </a:ext>
            </a:extLst>
          </a:blip>
          <a:stretch>
            <a:fillRect/>
          </a:stretch>
        </p:blipFill>
        <p:spPr>
          <a:xfrm>
            <a:off x="4257675" y="1584167"/>
            <a:ext cx="5829300" cy="4109594"/>
          </a:xfrm>
          <a:prstGeom prst="rect">
            <a:avLst/>
          </a:prstGeom>
        </p:spPr>
      </p:pic>
      <p:sp>
        <p:nvSpPr>
          <p:cNvPr id="16" name="Picture Placeholder 2"/>
          <p:cNvSpPr>
            <a:spLocks noGrp="1"/>
          </p:cNvSpPr>
          <p:nvPr>
            <p:ph type="pic" idx="13"/>
          </p:nvPr>
        </p:nvSpPr>
        <p:spPr bwMode="gray">
          <a:xfrm>
            <a:off x="4532312" y="1971675"/>
            <a:ext cx="5246688" cy="33242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1761299" y="1981200"/>
            <a:ext cx="1877251" cy="3634952"/>
          </a:xfrm>
          <a:prstGeom prst="rect">
            <a:avLst/>
          </a:prstGeom>
        </p:spPr>
      </p:pic>
      <p:sp>
        <p:nvSpPr>
          <p:cNvPr id="18" name="Picture Placeholder 2"/>
          <p:cNvSpPr>
            <a:spLocks noGrp="1"/>
          </p:cNvSpPr>
          <p:nvPr>
            <p:ph type="pic" idx="1"/>
          </p:nvPr>
        </p:nvSpPr>
        <p:spPr bwMode="gray">
          <a:xfrm>
            <a:off x="1885137" y="2363138"/>
            <a:ext cx="1631569"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8608192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droid Smartphone and Tablet: Vertical">
    <p:spTree>
      <p:nvGrpSpPr>
        <p:cNvPr id="1" name=""/>
        <p:cNvGrpSpPr/>
        <p:nvPr/>
      </p:nvGrpSpPr>
      <p:grpSpPr>
        <a:xfrm>
          <a:off x="0" y="0"/>
          <a:ext cx="0" cy="0"/>
          <a:chOff x="0" y="0"/>
          <a:chExt cx="0" cy="0"/>
        </a:xfrm>
      </p:grpSpPr>
      <p:sp>
        <p:nvSpPr>
          <p:cNvPr id="2" name="Title 1"/>
          <p:cNvSpPr>
            <a:spLocks noGrp="1"/>
          </p:cNvSpPr>
          <p:nvPr>
            <p:ph type="title"/>
          </p:nvPr>
        </p:nvSpPr>
        <p:spPr>
          <a:xfrm>
            <a:off x="531811" y="406400"/>
            <a:ext cx="5852160" cy="889000"/>
          </a:xfrm>
        </p:spPr>
        <p:txBody>
          <a:bodyPr anchor="b">
            <a:noAutofit/>
          </a:bodyPr>
          <a:lstStyle>
            <a:lvl1pPr algn="l">
              <a:defRPr sz="3600" b="0"/>
            </a:lvl1pPr>
          </a:lstStyle>
          <a:p>
            <a:r>
              <a:rPr lang="en-US" smtClean="0"/>
              <a:t>Click to edit Master title style</a:t>
            </a:r>
            <a:endParaRPr dirty="0"/>
          </a:p>
        </p:txBody>
      </p:sp>
      <p:sp>
        <p:nvSpPr>
          <p:cNvPr id="5" name="Date Placeholder 4"/>
          <p:cNvSpPr>
            <a:spLocks noGrp="1"/>
          </p:cNvSpPr>
          <p:nvPr>
            <p:ph type="dt" sz="half" idx="10"/>
          </p:nvPr>
        </p:nvSpPr>
        <p:spPr/>
        <p:txBody>
          <a:bodyPr/>
          <a:lstStyle/>
          <a:p>
            <a:fld id="{6A15AD86-CD0E-461B-AA18-D070A5CB2CAA}" type="datetime1">
              <a:rPr lang="en-US"/>
              <a:pPr/>
              <a:t>6/21/2017</a:t>
            </a:fld>
            <a:endParaRPr dirty="0"/>
          </a:p>
        </p:txBody>
      </p:sp>
      <p:pic>
        <p:nvPicPr>
          <p:cNvPr id="13" name="Picture 12"/>
          <p:cNvPicPr>
            <a:picLocks noChangeAspect="1"/>
          </p:cNvPicPr>
          <p:nvPr userDrawn="1"/>
        </p:nvPicPr>
        <p:blipFill rotWithShape="1">
          <a:blip r:embed="rId2" cstate="screen">
            <a:extLst>
              <a:ext uri="{28A0092B-C50C-407E-A947-70E740481C1C}">
                <a14:useLocalDpi xmlns="" xmlns:a14="http://schemas.microsoft.com/office/drawing/2010/main" val="0"/>
              </a:ext>
            </a:extLst>
          </a:blip>
          <a:srcRect r="3674"/>
          <a:stretch/>
        </p:blipFill>
        <p:spPr>
          <a:xfrm rot="5400000">
            <a:off x="5794266" y="1258781"/>
            <a:ext cx="5935471" cy="4345394"/>
          </a:xfrm>
          <a:prstGeom prst="rect">
            <a:avLst/>
          </a:prstGeom>
        </p:spPr>
      </p:pic>
      <p:sp>
        <p:nvSpPr>
          <p:cNvPr id="11" name="Picture Placeholder 2"/>
          <p:cNvSpPr>
            <a:spLocks noGrp="1"/>
          </p:cNvSpPr>
          <p:nvPr>
            <p:ph type="pic" idx="13"/>
          </p:nvPr>
        </p:nvSpPr>
        <p:spPr bwMode="gray">
          <a:xfrm>
            <a:off x="7019925" y="771524"/>
            <a:ext cx="3486149" cy="5534025"/>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pic>
        <p:nvPicPr>
          <p:cNvPr id="17" name="Picture 16"/>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961574" y="2019300"/>
            <a:ext cx="1877251" cy="3634952"/>
          </a:xfrm>
          <a:prstGeom prst="rect">
            <a:avLst/>
          </a:prstGeom>
        </p:spPr>
      </p:pic>
      <p:sp>
        <p:nvSpPr>
          <p:cNvPr id="18" name="Picture Placeholder 2"/>
          <p:cNvSpPr>
            <a:spLocks noGrp="1"/>
          </p:cNvSpPr>
          <p:nvPr>
            <p:ph type="pic" idx="14"/>
          </p:nvPr>
        </p:nvSpPr>
        <p:spPr bwMode="gray">
          <a:xfrm>
            <a:off x="4088968" y="2401238"/>
            <a:ext cx="1618488" cy="2894661"/>
          </a:xfrm>
          <a:solidFill>
            <a:schemeClr val="bg2"/>
          </a:solidFill>
          <a:ln w="12700">
            <a:solidFill>
              <a:schemeClr val="bg2"/>
            </a:solidFill>
          </a:ln>
        </p:spPr>
        <p:txBody>
          <a:bodyPr tIns="18288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Tree>
    <p:extLst>
      <p:ext uri="{BB962C8B-B14F-4D97-AF65-F5344CB8AC3E}">
        <p14:creationId xmlns="" xmlns:p14="http://schemas.microsoft.com/office/powerpoint/2010/main" val="1876601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p15:clr>
            <a:srgbClr val="FBAE40"/>
          </p15:clr>
        </p15:guide>
        <p15:guide id="2" pos="3839">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Metric with Picture">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8" name="Rectangle 7" descr="A large metric, brief statement, and 4-color photo can be included here"/>
          <p:cNvSpPr/>
          <p:nvPr/>
        </p:nvSpPr>
        <p:spPr bwMode="hidden">
          <a:xfrm>
            <a:off x="0" y="0"/>
            <a:ext cx="12188825" cy="6858000"/>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grpSp>
        <p:nvGrpSpPr>
          <p:cNvPr id="2" name="Group 1"/>
          <p:cNvGrpSpPr/>
          <p:nvPr/>
        </p:nvGrpSpPr>
        <p:grpSpPr>
          <a:xfrm>
            <a:off x="-287" y="0"/>
            <a:ext cx="12189399" cy="6858000"/>
            <a:chOff x="-287" y="0"/>
            <a:chExt cx="12189399" cy="6858000"/>
          </a:xfrm>
        </p:grpSpPr>
        <p:sp>
          <p:nvSpPr>
            <p:cNvPr id="10" name="Rectangle 9"/>
            <p:cNvSpPr/>
            <p:nvPr/>
          </p:nvSpPr>
          <p:spPr bwMode="gray">
            <a:xfrm>
              <a:off x="-287" y="0"/>
              <a:ext cx="193962"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11995151" y="5854"/>
              <a:ext cx="193960" cy="6852146"/>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2" name="Rectangle 11"/>
            <p:cNvSpPr/>
            <p:nvPr/>
          </p:nvSpPr>
          <p:spPr bwMode="gray">
            <a:xfrm>
              <a:off x="-286" y="6400800"/>
              <a:ext cx="12189396" cy="457200"/>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3" name="Rectangle 12"/>
            <p:cNvSpPr/>
            <p:nvPr/>
          </p:nvSpPr>
          <p:spPr bwMode="gray">
            <a:xfrm>
              <a:off x="-286" y="0"/>
              <a:ext cx="12189398" cy="192024"/>
            </a:xfrm>
            <a:prstGeom prst="rect">
              <a:avLst/>
            </a:prstGeom>
            <a:solidFill>
              <a:srgbClr val="DCE3E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sp>
        <p:nvSpPr>
          <p:cNvPr id="3" name="Title 2"/>
          <p:cNvSpPr>
            <a:spLocks noGrp="1"/>
          </p:cNvSpPr>
          <p:nvPr>
            <p:ph type="title" hasCustomPrompt="1"/>
          </p:nvPr>
        </p:nvSpPr>
        <p:spPr>
          <a:xfrm>
            <a:off x="760412" y="609600"/>
            <a:ext cx="4572000" cy="2044700"/>
          </a:xfrm>
        </p:spPr>
        <p:txBody>
          <a:bodyPr/>
          <a:lstStyle>
            <a:lvl1pPr>
              <a:defRPr sz="13800" b="1"/>
            </a:lvl1pPr>
          </a:lstStyle>
          <a:p>
            <a:r>
              <a:rPr lang="en-US" dirty="0" smtClean="0"/>
              <a:t>XX</a:t>
            </a:r>
            <a:endParaRPr lang="en-US" dirty="0"/>
          </a:p>
        </p:txBody>
      </p:sp>
      <p:sp>
        <p:nvSpPr>
          <p:cNvPr id="22" name="Text Placeholder 12"/>
          <p:cNvSpPr>
            <a:spLocks noGrp="1"/>
          </p:cNvSpPr>
          <p:nvPr>
            <p:ph type="body" sz="quarter" idx="13" hasCustomPrompt="1"/>
          </p:nvPr>
        </p:nvSpPr>
        <p:spPr>
          <a:xfrm>
            <a:off x="760412" y="2666999"/>
            <a:ext cx="4572000" cy="1960881"/>
          </a:xfrm>
        </p:spPr>
        <p:txBody>
          <a:bodyPr>
            <a:noAutofit/>
          </a:bodyPr>
          <a:lstStyle>
            <a:lvl1pPr marL="1588" indent="0">
              <a:spcBef>
                <a:spcPts val="0"/>
              </a:spcBef>
              <a:buFontTx/>
              <a:buNone/>
              <a:defRPr sz="28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sp>
        <p:nvSpPr>
          <p:cNvPr id="5" name="Date Placeholder 4"/>
          <p:cNvSpPr>
            <a:spLocks noGrp="1"/>
          </p:cNvSpPr>
          <p:nvPr>
            <p:ph type="dt" sz="half" idx="10"/>
          </p:nvPr>
        </p:nvSpPr>
        <p:spPr/>
        <p:txBody>
          <a:bodyPr/>
          <a:lstStyle>
            <a:lvl1pPr>
              <a:defRPr>
                <a:solidFill>
                  <a:schemeClr val="bg1">
                    <a:lumMod val="60000"/>
                    <a:lumOff val="40000"/>
                  </a:schemeClr>
                </a:solidFill>
              </a:defRPr>
            </a:lvl1pPr>
          </a:lstStyle>
          <a:p>
            <a:fld id="{43D5EDE7-61B4-4C98-ADE6-D86346041BA3}" type="datetime1">
              <a:rPr lang="en-US"/>
              <a:pPr/>
              <a:t>6/21/2017</a:t>
            </a:fld>
            <a:endParaRPr dirty="0"/>
          </a:p>
        </p:txBody>
      </p:sp>
      <p:pic>
        <p:nvPicPr>
          <p:cNvPr id="15"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bg2">
                    <a:lumMod val="75000"/>
                  </a:schemeClr>
                </a:solidFill>
              </a:rPr>
              <a:t>Copyright © 2014 Oracle and/or its affiliates. All rights reserved.  </a:t>
            </a:r>
            <a:r>
              <a:rPr sz="800" dirty="0" smtClean="0">
                <a:solidFill>
                  <a:schemeClr val="bg2">
                    <a:lumMod val="75000"/>
                  </a:schemeClr>
                </a:solidFill>
              </a:rPr>
              <a:t>|</a:t>
            </a:r>
            <a:r>
              <a:rPr lang="en-US" sz="800" dirty="0" smtClean="0">
                <a:solidFill>
                  <a:schemeClr val="bg2">
                    <a:lumMod val="75000"/>
                  </a:schemeClr>
                </a:solidFill>
              </a:rPr>
              <a:t> </a:t>
            </a:r>
            <a:fld id="{A9DDA97E-E47D-48CF-8D55-7AA96BB8F930}" type="slidenum">
              <a:rPr lang="en-US" sz="800" smtClean="0">
                <a:solidFill>
                  <a:schemeClr val="bg2">
                    <a:lumMod val="75000"/>
                  </a:schemeClr>
                </a:solidFill>
              </a:rPr>
              <a:pPr/>
              <a:t>‹#›</a:t>
            </a:fld>
            <a:endParaRPr sz="800" dirty="0">
              <a:solidFill>
                <a:schemeClr val="bg2">
                  <a:lumMod val="75000"/>
                </a:schemeClr>
              </a:solidFill>
            </a:endParaRPr>
          </a:p>
        </p:txBody>
      </p:sp>
    </p:spTree>
    <p:extLst>
      <p:ext uri="{BB962C8B-B14F-4D97-AF65-F5344CB8AC3E}">
        <p14:creationId xmlns="" xmlns:p14="http://schemas.microsoft.com/office/powerpoint/2010/main" val="13818175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Safe Harbor Front">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93A56FF2-64EC-4614-951E-8B8E4681BF2B}" type="datetime1">
              <a:rPr lang="en-US"/>
              <a:pPr/>
              <a:t>6/21/2017</a:t>
            </a:fld>
            <a:endParaRPr dirty="0"/>
          </a:p>
        </p:txBody>
      </p:sp>
    </p:spTree>
    <p:extLst>
      <p:ext uri="{BB962C8B-B14F-4D97-AF65-F5344CB8AC3E}">
        <p14:creationId xmlns="" xmlns:p14="http://schemas.microsoft.com/office/powerpoint/2010/main" val="25978894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Safe Harbor Back">
    <p:spTree>
      <p:nvGrpSpPr>
        <p:cNvPr id="1" name=""/>
        <p:cNvGrpSpPr/>
        <p:nvPr/>
      </p:nvGrpSpPr>
      <p:grpSpPr>
        <a:xfrm>
          <a:off x="0" y="0"/>
          <a:ext cx="0" cy="0"/>
          <a:chOff x="0" y="0"/>
          <a:chExt cx="0" cy="0"/>
        </a:xfrm>
      </p:grpSpPr>
      <p:sp>
        <p:nvSpPr>
          <p:cNvPr id="5" name="TextBox 4"/>
          <p:cNvSpPr txBox="1"/>
          <p:nvPr/>
        </p:nvSpPr>
        <p:spPr>
          <a:xfrm>
            <a:off x="531812" y="1371600"/>
            <a:ext cx="11125200" cy="889000"/>
          </a:xfrm>
          <a:prstGeom prst="rect">
            <a:avLst/>
          </a:prstGeom>
          <a:noFill/>
        </p:spPr>
        <p:txBody>
          <a:bodyPr wrap="none" lIns="0" tIns="0" rIns="0" bIns="0" rtlCol="0" anchor="b">
            <a:noAutofit/>
          </a:bodyPr>
          <a:lstStyle/>
          <a:p>
            <a:pPr>
              <a:lnSpc>
                <a:spcPct val="90000"/>
              </a:lnSpc>
            </a:pPr>
            <a:r>
              <a:rPr sz="3200" dirty="0">
                <a:latin typeface="+mj-lt"/>
              </a:rPr>
              <a:t>Safe Harbor</a:t>
            </a:r>
            <a:r>
              <a:rPr sz="3200" baseline="0" dirty="0">
                <a:latin typeface="+mj-lt"/>
              </a:rPr>
              <a:t> Statement</a:t>
            </a:r>
            <a:endParaRPr sz="3200" dirty="0">
              <a:latin typeface="+mj-lt"/>
            </a:endParaRPr>
          </a:p>
        </p:txBody>
      </p:sp>
      <p:sp>
        <p:nvSpPr>
          <p:cNvPr id="6" name="TextBox 5"/>
          <p:cNvSpPr txBox="1"/>
          <p:nvPr/>
        </p:nvSpPr>
        <p:spPr>
          <a:xfrm>
            <a:off x="531812" y="2514600"/>
            <a:ext cx="11125200" cy="2286000"/>
          </a:xfrm>
          <a:prstGeom prst="rect">
            <a:avLst/>
          </a:prstGeom>
          <a:noFill/>
        </p:spPr>
        <p:txBody>
          <a:bodyPr wrap="square" lIns="0" tIns="0" rIns="0" bIns="0" rtlCol="0" anchor="t">
            <a:noAutofit/>
          </a:bodyPr>
          <a:lstStyle/>
          <a:p>
            <a:pPr>
              <a:lnSpc>
                <a:spcPct val="90000"/>
              </a:lnSpc>
            </a:pPr>
            <a:r>
              <a:rPr sz="2400" dirty="0">
                <a:latin typeface="+mn-lt"/>
              </a:rPr>
              <a:t>The preceding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any features or functionality described for Oracle’s products remains at the sole discretion of Oracle.</a:t>
            </a:r>
          </a:p>
        </p:txBody>
      </p:sp>
      <p:sp>
        <p:nvSpPr>
          <p:cNvPr id="2" name="Date Placeholder 1"/>
          <p:cNvSpPr>
            <a:spLocks noGrp="1"/>
          </p:cNvSpPr>
          <p:nvPr>
            <p:ph type="dt" sz="half" idx="10"/>
          </p:nvPr>
        </p:nvSpPr>
        <p:spPr/>
        <p:txBody>
          <a:bodyPr>
            <a:noAutofit/>
          </a:bodyPr>
          <a:lstStyle/>
          <a:p>
            <a:fld id="{AD051CE8-BCD3-4683-83D4-D0AC55C5EB15}" type="datetime1">
              <a:rPr lang="en-US"/>
              <a:pPr/>
              <a:t>6/21/2017</a:t>
            </a:fld>
            <a:endParaRPr dirty="0"/>
          </a:p>
        </p:txBody>
      </p:sp>
    </p:spTree>
    <p:extLst>
      <p:ext uri="{BB962C8B-B14F-4D97-AF65-F5344CB8AC3E}">
        <p14:creationId xmlns="" xmlns:p14="http://schemas.microsoft.com/office/powerpoint/2010/main" val="23588719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Positioning Statemen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9802F-4D43-4C32-8177-0644B387545A}" type="datetime1">
              <a:rPr lang="en-US"/>
              <a:pPr/>
              <a:t>6/21/2017</a:t>
            </a:fld>
            <a:endParaRPr dirty="0"/>
          </a:p>
        </p:txBody>
      </p:sp>
      <p:pic>
        <p:nvPicPr>
          <p:cNvPr id="8" name="Picture 7" descr="&quot;Hardware and Software Engineered to work together&quot; tagline in red and black"/>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2820860" y="2313432"/>
            <a:ext cx="6547104" cy="1832339"/>
          </a:xfrm>
          <a:prstGeom prst="rect">
            <a:avLst/>
          </a:prstGeom>
        </p:spPr>
      </p:pic>
    </p:spTree>
    <p:extLst>
      <p:ext uri="{BB962C8B-B14F-4D97-AF65-F5344CB8AC3E}">
        <p14:creationId xmlns="" xmlns:p14="http://schemas.microsoft.com/office/powerpoint/2010/main" val="37091374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Oracle logo">
    <p:bg bwMode="ltGray">
      <p:bgRef idx="1001">
        <a:schemeClr val="bg1"/>
      </p:bgRef>
    </p:bg>
    <p:spTree>
      <p:nvGrpSpPr>
        <p:cNvPr id="1" name=""/>
        <p:cNvGrpSpPr/>
        <p:nvPr/>
      </p:nvGrpSpPr>
      <p:grpSpPr>
        <a:xfrm>
          <a:off x="0" y="0"/>
          <a:ext cx="0" cy="0"/>
          <a:chOff x="0" y="0"/>
          <a:chExt cx="0" cy="0"/>
        </a:xfrm>
      </p:grpSpPr>
      <p:pic>
        <p:nvPicPr>
          <p:cNvPr id="2" name="Picture 1" descr="Oracle logo in white on red staging background. Light blue frame around perimete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bwMode="hidden">
          <a:xfrm>
            <a:off x="138023" y="129398"/>
            <a:ext cx="11912778" cy="6547450"/>
          </a:xfrm>
          <a:prstGeom prst="rect">
            <a:avLst/>
          </a:prstGeom>
          <a:noFill/>
          <a:ln>
            <a:noFill/>
          </a:ln>
        </p:spPr>
      </p:pic>
      <p:grpSp>
        <p:nvGrpSpPr>
          <p:cNvPr id="3" name="Group 2"/>
          <p:cNvGrpSpPr/>
          <p:nvPr userDrawn="1"/>
        </p:nvGrpSpPr>
        <p:grpSpPr>
          <a:xfrm>
            <a:off x="-287" y="0"/>
            <a:ext cx="12189399" cy="6858000"/>
            <a:chOff x="-287" y="0"/>
            <a:chExt cx="12189399" cy="6858000"/>
          </a:xfrm>
        </p:grpSpPr>
        <p:sp>
          <p:nvSpPr>
            <p:cNvPr id="6" name="Rectangle 5"/>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7" name="Rectangle 6"/>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8" name="Rectangle 7"/>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1" name="Picture 10"/>
          <p:cNvPicPr>
            <a:picLocks noChangeAspect="1"/>
          </p:cNvPicPr>
          <p:nvPr userDrawn="1"/>
        </p:nvPicPr>
        <p:blipFill>
          <a:blip r:embed="rId3" cstate="screen">
            <a:extLst>
              <a:ext uri="{28A0092B-C50C-407E-A947-70E740481C1C}">
                <a14:useLocalDpi xmlns="" xmlns:a14="http://schemas.microsoft.com/office/drawing/2010/main" val="0"/>
              </a:ext>
            </a:extLst>
          </a:blip>
          <a:stretch>
            <a:fillRect/>
          </a:stretch>
        </p:blipFill>
        <p:spPr bwMode="black">
          <a:xfrm>
            <a:off x="3822128" y="2843826"/>
            <a:ext cx="4544568" cy="569547"/>
          </a:xfrm>
          <a:prstGeom prst="rect">
            <a:avLst/>
          </a:prstGeom>
        </p:spPr>
      </p:pic>
    </p:spTree>
    <p:extLst>
      <p:ext uri="{BB962C8B-B14F-4D97-AF65-F5344CB8AC3E}">
        <p14:creationId xmlns="" xmlns:p14="http://schemas.microsoft.com/office/powerpoint/2010/main" val="106575552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1151" y="1524001"/>
            <a:ext cx="11126522" cy="4419600"/>
          </a:xfrm>
        </p:spPr>
        <p:txBody>
          <a:bodyPr vert="eaVe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noAutofit/>
          </a:bodyPr>
          <a:lstStyle/>
          <a:p>
            <a:fld id="{21991926-9D37-40E7-80C4-EC5F27AFCB67}" type="datetimeFigureOut">
              <a:rPr lang="en-US" smtClean="0"/>
              <a:pPr/>
              <a:t>6/21/2017</a:t>
            </a:fld>
            <a:endParaRPr lang="en-US"/>
          </a:p>
        </p:txBody>
      </p:sp>
    </p:spTree>
    <p:extLst>
      <p:ext uri="{BB962C8B-B14F-4D97-AF65-F5344CB8AC3E}">
        <p14:creationId xmlns="" xmlns:p14="http://schemas.microsoft.com/office/powerpoint/2010/main" val="38621871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3" y="533400"/>
            <a:ext cx="1371600" cy="5410200"/>
          </a:xfrm>
        </p:spPr>
        <p:txBody>
          <a:bodyPr vert="eaVert"/>
          <a:lstStyle>
            <a:lvl1pPr>
              <a:defRPr/>
            </a:lvl1pPr>
          </a:lstStyle>
          <a:p>
            <a:r>
              <a:rPr lang="en-US" smtClean="0"/>
              <a:t>Click to edit Master title style</a:t>
            </a:r>
            <a:endParaRPr dirty="0"/>
          </a:p>
        </p:txBody>
      </p:sp>
      <p:sp>
        <p:nvSpPr>
          <p:cNvPr id="3" name="Vertical Text Placeholder 2"/>
          <p:cNvSpPr>
            <a:spLocks noGrp="1"/>
          </p:cNvSpPr>
          <p:nvPr>
            <p:ph type="body" orient="vert" idx="1"/>
          </p:nvPr>
        </p:nvSpPr>
        <p:spPr>
          <a:xfrm>
            <a:off x="531813" y="533400"/>
            <a:ext cx="9524999"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D3D3DC0-E8DA-4DFB-93A6-6089D43271B1}" type="datetime1">
              <a:rPr lang="en-US"/>
              <a:pPr/>
              <a:t>6/21/2017</a:t>
            </a:fld>
            <a:endParaRPr dirty="0"/>
          </a:p>
        </p:txBody>
      </p:sp>
    </p:spTree>
    <p:extLst>
      <p:ext uri="{BB962C8B-B14F-4D97-AF65-F5344CB8AC3E}">
        <p14:creationId xmlns="" xmlns:p14="http://schemas.microsoft.com/office/powerpoint/2010/main" val="2173454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1547285"/>
            <a:ext cx="12188825" cy="3972983"/>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grpSp>
        <p:nvGrpSpPr>
          <p:cNvPr id="2" name="Group 9"/>
          <p:cNvGrpSpPr>
            <a:grpSpLocks/>
          </p:cNvGrpSpPr>
          <p:nvPr userDrawn="1"/>
        </p:nvGrpSpPr>
        <p:grpSpPr bwMode="auto">
          <a:xfrm>
            <a:off x="0" y="6172201"/>
            <a:ext cx="12188825" cy="224367"/>
            <a:chOff x="0" y="4629150"/>
            <a:chExt cx="9144000" cy="168275"/>
          </a:xfrm>
        </p:grpSpPr>
        <p:pic>
          <p:nvPicPr>
            <p:cNvPr id="7" name="Picture 25" descr="Red Bar"/>
            <p:cNvPicPr>
              <a:picLocks noChangeAspect="1" noChangeArrowheads="1"/>
            </p:cNvPicPr>
            <p:nvPr/>
          </p:nvPicPr>
          <p:blipFill>
            <a:blip r:embed="rId2" cstate="print"/>
            <a:srcRect/>
            <a:stretch>
              <a:fillRect/>
            </a:stretch>
          </p:blipFill>
          <p:spPr bwMode="auto">
            <a:xfrm>
              <a:off x="0" y="4629150"/>
              <a:ext cx="9144000" cy="168275"/>
            </a:xfrm>
            <a:prstGeom prst="rect">
              <a:avLst/>
            </a:prstGeom>
            <a:solidFill>
              <a:schemeClr val="accent1"/>
            </a:solidFill>
            <a:ln w="9525">
              <a:noFill/>
              <a:miter lim="800000"/>
              <a:headEnd/>
              <a:tailEnd/>
            </a:ln>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1"/>
            <a:ext cx="768151" cy="742951"/>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anchor="ctr"/>
          <a:lstStyle/>
          <a:p>
            <a:pPr algn="ctr" fontAlgn="auto">
              <a:spcBef>
                <a:spcPts val="0"/>
              </a:spcBef>
              <a:spcAft>
                <a:spcPts val="0"/>
              </a:spcAft>
              <a:defRPr/>
            </a:pPr>
            <a:endParaRPr lang="en-US" dirty="0"/>
          </a:p>
        </p:txBody>
      </p:sp>
      <p:sp>
        <p:nvSpPr>
          <p:cNvPr id="17" name="Title 1"/>
          <p:cNvSpPr>
            <a:spLocks noGrp="1"/>
          </p:cNvSpPr>
          <p:nvPr>
            <p:ph type="title"/>
          </p:nvPr>
        </p:nvSpPr>
        <p:spPr>
          <a:xfrm>
            <a:off x="1073029" y="327385"/>
            <a:ext cx="10359637" cy="1015993"/>
          </a:xfrm>
        </p:spPr>
        <p:txBody>
          <a:bodyPr/>
          <a:lstStyle>
            <a:lvl1pPr algn="l" defTabSz="1218987" rtl="0" eaLnBrk="1" latinLnBrk="0" hangingPunct="1">
              <a:lnSpc>
                <a:spcPct val="90000"/>
              </a:lnSpc>
              <a:spcBef>
                <a:spcPct val="0"/>
              </a:spcBef>
              <a:buNone/>
              <a:defRPr lang="en-US" sz="3700" b="1" kern="1200" dirty="0">
                <a:ln w="0">
                  <a:noFill/>
                </a:ln>
                <a:solidFill>
                  <a:schemeClr val="tx1"/>
                </a:solidFill>
                <a:effectLst/>
                <a:latin typeface="Arial" pitchFamily="34" charset="0"/>
                <a:ea typeface="+mj-ea"/>
                <a:cs typeface="Arial" pitchFamily="34" charset="0"/>
              </a:defRPr>
            </a:lvl1pPr>
          </a:lstStyle>
          <a:p>
            <a:r>
              <a:rPr lang="en-US" smtClean="0"/>
              <a:t>Click to edit Master title style</a:t>
            </a:r>
            <a:endParaRPr lang="en-US" dirty="0"/>
          </a:p>
        </p:txBody>
      </p:sp>
      <p:sp>
        <p:nvSpPr>
          <p:cNvPr id="5" name="Text Placeholder 4"/>
          <p:cNvSpPr>
            <a:spLocks noGrp="1"/>
          </p:cNvSpPr>
          <p:nvPr>
            <p:ph type="body" sz="quarter" idx="13"/>
          </p:nvPr>
        </p:nvSpPr>
        <p:spPr>
          <a:xfrm>
            <a:off x="1073029" y="1817510"/>
            <a:ext cx="10359637" cy="3488268"/>
          </a:xfrm>
        </p:spPr>
        <p:txBody>
          <a:bodyPr/>
          <a:lstStyle>
            <a:lvl1pPr marL="457120" indent="-457120">
              <a:lnSpc>
                <a:spcPct val="120000"/>
              </a:lnSpc>
              <a:buSzPct val="90000"/>
              <a:buFont typeface="Wingdings" pitchFamily="2" charset="2"/>
              <a:buChar char="§"/>
              <a:defRPr sz="3200">
                <a:solidFill>
                  <a:schemeClr val="tx1"/>
                </a:solidFill>
              </a:defRPr>
            </a:lvl1pPr>
          </a:lstStyle>
          <a:p>
            <a:pPr lvl="0"/>
            <a:r>
              <a:rPr lang="en-US" smtClean="0"/>
              <a:t>Click to edit Master text styles</a:t>
            </a: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Logo">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TextBox 14"/>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3063780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and 2 Logos">
    <p:bg>
      <p:bgPr>
        <a:blipFill dpi="0" rotWithShape="1">
          <a:blip r:embed="rId2" cstate="print">
            <a:lum/>
            <a:extLst>
              <a:ext uri="{28A0092B-C50C-407E-A947-70E740481C1C}">
                <a14:useLocalDpi xmlns=""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2" name="Rectangle 21" descr="Full slide 4-color photo can be inserted here. Customer/Partner and secondary logo can be included"/>
          <p:cNvSpPr/>
          <p:nvPr/>
        </p:nvSpPr>
        <p:spPr bwMode="hidden">
          <a:xfrm>
            <a:off x="0" y="0"/>
            <a:ext cx="12188825" cy="6858000"/>
          </a:xfrm>
          <a:prstGeom prst="rect">
            <a:avLst/>
          </a:prstGeom>
          <a:solidFill>
            <a:srgbClr val="465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531814" y="739775"/>
            <a:ext cx="8763000" cy="1470025"/>
          </a:xfrm>
        </p:spPr>
        <p:txBody>
          <a:bodyPr/>
          <a:lstStyle>
            <a:lvl1pPr>
              <a:lnSpc>
                <a:spcPct val="80000"/>
              </a:lnSpc>
              <a:defRPr sz="4800"/>
            </a:lvl1pPr>
          </a:lstStyle>
          <a:p>
            <a:r>
              <a:rPr lang="en-US" smtClean="0"/>
              <a:t>Click to edit Master title style</a:t>
            </a:r>
            <a:endParaRPr dirty="0"/>
          </a:p>
        </p:txBody>
      </p:sp>
      <p:sp>
        <p:nvSpPr>
          <p:cNvPr id="3" name="Subtitle 2"/>
          <p:cNvSpPr>
            <a:spLocks noGrp="1"/>
          </p:cNvSpPr>
          <p:nvPr>
            <p:ph type="subTitle" idx="1"/>
          </p:nvPr>
        </p:nvSpPr>
        <p:spPr>
          <a:xfrm>
            <a:off x="531763" y="2286000"/>
            <a:ext cx="8764141" cy="914400"/>
          </a:xfrm>
        </p:spPr>
        <p:txBody>
          <a:bodyPr>
            <a:noAutofit/>
          </a:bodyPr>
          <a:lstStyle>
            <a:lvl1pPr marL="0" indent="0" algn="l">
              <a:spcBef>
                <a:spcPts val="0"/>
              </a:spcBef>
              <a:buNone/>
              <a:defRPr sz="24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Text Placeholder 12"/>
          <p:cNvSpPr>
            <a:spLocks noGrp="1"/>
          </p:cNvSpPr>
          <p:nvPr>
            <p:ph type="body" sz="quarter" idx="13" hasCustomPrompt="1"/>
          </p:nvPr>
        </p:nvSpPr>
        <p:spPr>
          <a:xfrm>
            <a:off x="531814" y="3429451"/>
            <a:ext cx="8763000" cy="2514149"/>
          </a:xfrm>
        </p:spPr>
        <p:txBody>
          <a:bodyPr>
            <a:noAutofit/>
          </a:bodyPr>
          <a:lstStyle>
            <a:lvl1pPr marL="1588" indent="0">
              <a:spcBef>
                <a:spcPts val="0"/>
              </a:spcBef>
              <a:buFontTx/>
              <a:buNone/>
              <a:defRPr sz="2400"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presenter’s name, title, division/business unit/organization and date</a:t>
            </a:r>
          </a:p>
        </p:txBody>
      </p:sp>
      <p:sp>
        <p:nvSpPr>
          <p:cNvPr id="4" name="Date Placeholder 3"/>
          <p:cNvSpPr>
            <a:spLocks noGrp="1"/>
          </p:cNvSpPr>
          <p:nvPr>
            <p:ph type="dt" sz="half" idx="10"/>
          </p:nvPr>
        </p:nvSpPr>
        <p:spPr/>
        <p:txBody>
          <a:bodyPr/>
          <a:lstStyle/>
          <a:p>
            <a:fld id="{585FCE51-BA3E-43B9-8C27-47617E4B4FE5}" type="datetime1">
              <a:rPr lang="en-US"/>
              <a:pPr/>
              <a:t>6/21/2017</a:t>
            </a:fld>
            <a:endParaRPr dirty="0"/>
          </a:p>
        </p:txBody>
      </p:sp>
      <p:sp>
        <p:nvSpPr>
          <p:cNvPr id="12" name="Rectangle 11"/>
          <p:cNvSpPr/>
          <p:nvPr/>
        </p:nvSpPr>
        <p:spPr bwMode="white">
          <a:xfrm>
            <a:off x="9828212" y="0"/>
            <a:ext cx="1828800"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1" name="Text Placeholder 12"/>
          <p:cNvSpPr>
            <a:spLocks noGrp="1"/>
          </p:cNvSpPr>
          <p:nvPr>
            <p:ph type="body" sz="quarter" idx="15" hasCustomPrompt="1"/>
          </p:nvPr>
        </p:nvSpPr>
        <p:spPr>
          <a:xfrm>
            <a:off x="9904412" y="228600"/>
            <a:ext cx="1676400" cy="228600"/>
          </a:xfrm>
        </p:spPr>
        <p:txBody>
          <a:bodyPr anchor="b">
            <a:normAutofit/>
          </a:bodyPr>
          <a:lstStyle>
            <a:lvl1pPr marL="1588" indent="0" algn="ctr">
              <a:spcBef>
                <a:spcPts val="0"/>
              </a:spcBef>
              <a:buFontTx/>
              <a:buNone/>
              <a:defRPr sz="1400" baseline="0">
                <a:solidFill>
                  <a:schemeClr val="bg1"/>
                </a:solidFill>
              </a:defRPr>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text</a:t>
            </a:r>
          </a:p>
        </p:txBody>
      </p:sp>
      <p:pic>
        <p:nvPicPr>
          <p:cNvPr id="14" name="Oracle red badge logo" descr="Oracle logo in white on red staging background"/>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15" name="Rectangle 14"/>
          <p:cNvSpPr/>
          <p:nvPr userDrawn="1"/>
        </p:nvSpPr>
        <p:spPr>
          <a:xfrm>
            <a:off x="9823443" y="5409983"/>
            <a:ext cx="1828800" cy="850392"/>
          </a:xfrm>
          <a:prstGeom prst="rect">
            <a:avLst/>
          </a:prstGeom>
          <a:solidFill>
            <a:schemeClr val="tx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6" name="TextBox 15"/>
          <p:cNvSpPr txBox="1"/>
          <p:nvPr userDrawn="1"/>
        </p:nvSpPr>
        <p:spPr>
          <a:xfrm>
            <a:off x="8990012" y="6477000"/>
            <a:ext cx="2971800" cy="225552"/>
          </a:xfrm>
          <a:prstGeom prst="rect">
            <a:avLst/>
          </a:prstGeom>
          <a:noFill/>
        </p:spPr>
        <p:txBody>
          <a:bodyPr wrap="none" lIns="0" tIns="0" rIns="0" bIns="0" rtlCol="0" anchor="ctr" anchorCtr="0">
            <a:noAutofit/>
          </a:bodyPr>
          <a:lstStyle/>
          <a:p>
            <a:r>
              <a:rPr sz="800" dirty="0">
                <a:solidFill>
                  <a:schemeClr val="tx1">
                    <a:lumMod val="60000"/>
                    <a:lumOff val="40000"/>
                  </a:schemeClr>
                </a:solidFill>
              </a:rPr>
              <a:t>Copyright © 2014 Oracle and/or its affiliates. All rights reserved.  </a:t>
            </a:r>
            <a:r>
              <a:rPr sz="800" dirty="0" smtClean="0">
                <a:solidFill>
                  <a:schemeClr val="tx1">
                    <a:lumMod val="60000"/>
                    <a:lumOff val="40000"/>
                  </a:schemeClr>
                </a:solidFill>
              </a:rPr>
              <a:t>|</a:t>
            </a:r>
            <a:r>
              <a:rPr lang="en-US" sz="800" dirty="0" smtClean="0">
                <a:solidFill>
                  <a:schemeClr val="tx1">
                    <a:lumMod val="60000"/>
                    <a:lumOff val="40000"/>
                  </a:schemeClr>
                </a:solidFill>
              </a:rPr>
              <a:t> </a:t>
            </a:r>
            <a:fld id="{A9DDA97E-E47D-48CF-8D55-7AA96BB8F930}" type="slidenum">
              <a:rPr lang="en-US" sz="800" smtClean="0">
                <a:solidFill>
                  <a:schemeClr val="tx1">
                    <a:lumMod val="60000"/>
                    <a:lumOff val="40000"/>
                  </a:schemeClr>
                </a:solidFill>
              </a:rPr>
              <a:pPr/>
              <a:t>‹#›</a:t>
            </a:fld>
            <a:endParaRPr sz="800" dirty="0">
              <a:solidFill>
                <a:schemeClr val="tx1">
                  <a:lumMod val="60000"/>
                  <a:lumOff val="40000"/>
                </a:schemeClr>
              </a:solidFill>
            </a:endParaRPr>
          </a:p>
        </p:txBody>
      </p:sp>
    </p:spTree>
    <p:extLst>
      <p:ext uri="{BB962C8B-B14F-4D97-AF65-F5344CB8AC3E}">
        <p14:creationId xmlns="" xmlns:p14="http://schemas.microsoft.com/office/powerpoint/2010/main" val="14166782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Content Placeholder 2"/>
          <p:cNvSpPr>
            <a:spLocks noGrp="1"/>
          </p:cNvSpPr>
          <p:nvPr>
            <p:ph idx="1"/>
          </p:nvPr>
        </p:nvSpPr>
        <p:spPr>
          <a:xfrm>
            <a:off x="531151" y="1524001"/>
            <a:ext cx="11126522"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ECCD66E-6DF0-4B16-8ACA-D0D93A7B1DC8}" type="datetime1">
              <a:rPr lang="en-US"/>
              <a:pPr/>
              <a:t>6/21/2017</a:t>
            </a:fld>
            <a:endParaRPr dirty="0"/>
          </a:p>
        </p:txBody>
      </p:sp>
    </p:spTree>
    <p:extLst>
      <p:ext uri="{BB962C8B-B14F-4D97-AF65-F5344CB8AC3E}">
        <p14:creationId xmlns="" xmlns:p14="http://schemas.microsoft.com/office/powerpoint/2010/main" val="2075238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7" name="Text Placeholder 12"/>
          <p:cNvSpPr>
            <a:spLocks noGrp="1"/>
          </p:cNvSpPr>
          <p:nvPr>
            <p:ph type="body" sz="quarter" idx="13" hasCustomPrompt="1"/>
          </p:nvPr>
        </p:nvSpPr>
        <p:spPr>
          <a:xfrm>
            <a:off x="531813" y="1373741"/>
            <a:ext cx="11125199" cy="343299"/>
          </a:xfrm>
        </p:spPr>
        <p:txBody>
          <a:bodyPr>
            <a:noAutofit/>
          </a:bodyPr>
          <a:lstStyle>
            <a:lvl1pPr marL="1588" indent="0">
              <a:spcBef>
                <a:spcPts val="0"/>
              </a:spcBef>
              <a:buFontTx/>
              <a:buNone/>
              <a:defRPr sz="2400" b="1" baseline="0"/>
            </a:lvl1pPr>
            <a:lvl2pPr marL="1588" indent="0">
              <a:buFontTx/>
              <a:buNone/>
              <a:defRPr sz="2400"/>
            </a:lvl2pPr>
            <a:lvl3pPr marL="1588" indent="0">
              <a:buFontTx/>
              <a:buNone/>
              <a:defRPr sz="2400"/>
            </a:lvl3pPr>
            <a:lvl4pPr marL="1588" indent="0">
              <a:buFontTx/>
              <a:buNone/>
              <a:defRPr sz="2400"/>
            </a:lvl4pPr>
            <a:lvl5pPr marL="1588" indent="0">
              <a:buFontTx/>
              <a:buNone/>
              <a:defRPr sz="2400"/>
            </a:lvl5pPr>
            <a:lvl6pPr marL="1588" indent="0">
              <a:buFontTx/>
              <a:buNone/>
              <a:defRPr sz="2400"/>
            </a:lvl6pPr>
            <a:lvl7pPr marL="1588" indent="0">
              <a:buFontTx/>
              <a:buNone/>
              <a:defRPr sz="2400"/>
            </a:lvl7pPr>
            <a:lvl8pPr marL="1588" indent="0">
              <a:buFontTx/>
              <a:buNone/>
              <a:defRPr sz="2400"/>
            </a:lvl8pPr>
            <a:lvl9pPr marL="1588" indent="0">
              <a:buFontTx/>
              <a:buNone/>
              <a:defRPr sz="2400"/>
            </a:lvl9pPr>
          </a:lstStyle>
          <a:p>
            <a:pPr lvl="0"/>
            <a:r>
              <a:rPr dirty="0"/>
              <a:t>Click to add subtitle</a:t>
            </a:r>
          </a:p>
        </p:txBody>
      </p:sp>
      <p:sp>
        <p:nvSpPr>
          <p:cNvPr id="3" name="Content Placeholder 2"/>
          <p:cNvSpPr>
            <a:spLocks noGrp="1"/>
          </p:cNvSpPr>
          <p:nvPr>
            <p:ph idx="1"/>
          </p:nvPr>
        </p:nvSpPr>
        <p:spPr>
          <a:xfrm>
            <a:off x="531151" y="1981200"/>
            <a:ext cx="11126522"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248A2DF-98E5-4437-B842-E0DCD9A6A408}" type="datetime1">
              <a:rPr lang="en-US"/>
              <a:pPr/>
              <a:t>6/21/2017</a:t>
            </a:fld>
            <a:endParaRPr dirty="0"/>
          </a:p>
        </p:txBody>
      </p:sp>
    </p:spTree>
    <p:extLst>
      <p:ext uri="{BB962C8B-B14F-4D97-AF65-F5344CB8AC3E}">
        <p14:creationId xmlns="" xmlns:p14="http://schemas.microsoft.com/office/powerpoint/2010/main" val="33717683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rogram Agenda">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mtClean="0"/>
              <a:t>Click to edit Master title style</a:t>
            </a:r>
            <a:endParaRPr dirty="0"/>
          </a:p>
        </p:txBody>
      </p:sp>
      <p:sp>
        <p:nvSpPr>
          <p:cNvPr id="8" name="Text Placeholder 7"/>
          <p:cNvSpPr>
            <a:spLocks noGrp="1"/>
          </p:cNvSpPr>
          <p:nvPr>
            <p:ph type="body" sz="quarter" idx="13"/>
          </p:nvPr>
        </p:nvSpPr>
        <p:spPr>
          <a:xfrm>
            <a:off x="2795931" y="1981199"/>
            <a:ext cx="8861082" cy="3962401"/>
          </a:xfrm>
        </p:spPr>
        <p:txBody>
          <a:bodyPr>
            <a:noAutofit/>
          </a:bodyPr>
          <a:lstStyle>
            <a:lvl1pPr marL="1588" indent="0">
              <a:spcBef>
                <a:spcPts val="2400"/>
              </a:spcBef>
              <a:buNone/>
              <a:defRPr sz="2800"/>
            </a:lvl1pPr>
            <a:lvl2pPr marL="1588" indent="0">
              <a:spcBef>
                <a:spcPts val="2400"/>
              </a:spcBef>
              <a:buNone/>
              <a:defRPr sz="2800"/>
            </a:lvl2pPr>
            <a:lvl3pPr marL="1588" indent="0">
              <a:spcBef>
                <a:spcPts val="2400"/>
              </a:spcBef>
              <a:buNone/>
              <a:defRPr sz="2800"/>
            </a:lvl3pPr>
            <a:lvl4pPr marL="1588" indent="0">
              <a:spcBef>
                <a:spcPts val="2400"/>
              </a:spcBef>
              <a:buNone/>
              <a:defRPr sz="2800"/>
            </a:lvl4pPr>
            <a:lvl5pPr marL="1588" indent="0">
              <a:spcBef>
                <a:spcPts val="2400"/>
              </a:spcBef>
              <a:buNone/>
              <a:defRPr sz="2800"/>
            </a:lvl5pPr>
            <a:lvl6pPr marL="1588" indent="0">
              <a:spcBef>
                <a:spcPts val="2400"/>
              </a:spcBef>
              <a:buNone/>
              <a:defRPr sz="2800"/>
            </a:lvl6pPr>
            <a:lvl7pPr marL="1588" indent="0">
              <a:spcBef>
                <a:spcPts val="2400"/>
              </a:spcBef>
              <a:buNone/>
              <a:defRPr sz="2800"/>
            </a:lvl7pPr>
            <a:lvl8pPr marL="1588" indent="0">
              <a:spcBef>
                <a:spcPts val="2400"/>
              </a:spcBef>
              <a:buNone/>
              <a:defRPr sz="2800"/>
            </a:lvl8pPr>
            <a:lvl9pPr marL="1588" indent="0">
              <a:spcBef>
                <a:spcPts val="2400"/>
              </a:spcBef>
              <a:buNone/>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noAutofit/>
          </a:bodyPr>
          <a:lstStyle/>
          <a:p>
            <a:fld id="{CECCD66E-6DF0-4B16-8ACA-D0D93A7B1DC8}" type="datetime1">
              <a:rPr lang="en-US"/>
              <a:pPr/>
              <a:t>6/21/2017</a:t>
            </a:fld>
            <a:endParaRPr dirty="0"/>
          </a:p>
        </p:txBody>
      </p:sp>
    </p:spTree>
    <p:extLst>
      <p:ext uri="{BB962C8B-B14F-4D97-AF65-F5344CB8AC3E}">
        <p14:creationId xmlns="" xmlns:p14="http://schemas.microsoft.com/office/powerpoint/2010/main" val="6812296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without Picture">
    <p:spTree>
      <p:nvGrpSpPr>
        <p:cNvPr id="1" name=""/>
        <p:cNvGrpSpPr/>
        <p:nvPr/>
      </p:nvGrpSpPr>
      <p:grpSpPr>
        <a:xfrm>
          <a:off x="0" y="0"/>
          <a:ext cx="0" cy="0"/>
          <a:chOff x="0" y="0"/>
          <a:chExt cx="0" cy="0"/>
        </a:xfrm>
      </p:grpSpPr>
      <p:sp>
        <p:nvSpPr>
          <p:cNvPr id="2" name="Title 1"/>
          <p:cNvSpPr>
            <a:spLocks noGrp="1"/>
          </p:cNvSpPr>
          <p:nvPr>
            <p:ph type="title"/>
          </p:nvPr>
        </p:nvSpPr>
        <p:spPr>
          <a:xfrm>
            <a:off x="531813" y="2600324"/>
            <a:ext cx="11125200" cy="1371600"/>
          </a:xfrm>
        </p:spPr>
        <p:txBody>
          <a:bodyPr anchor="b"/>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531813" y="4038598"/>
            <a:ext cx="11125200" cy="914400"/>
          </a:xfrm>
        </p:spPr>
        <p:txBody>
          <a:bodyPr anchor="t">
            <a:noAutofit/>
          </a:bodyPr>
          <a:lstStyle>
            <a:lvl1pPr marL="0" indent="0">
              <a:spcBef>
                <a:spcPts val="0"/>
              </a:spcBef>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35900-9CAD-4F88-ADA2-63803E0474C8}" type="datetime1">
              <a:rPr lang="en-US"/>
              <a:pPr/>
              <a:t>6/21/2017</a:t>
            </a:fld>
            <a:endParaRPr dirty="0"/>
          </a:p>
        </p:txBody>
      </p:sp>
    </p:spTree>
    <p:extLst>
      <p:ext uri="{BB962C8B-B14F-4D97-AF65-F5344CB8AC3E}">
        <p14:creationId xmlns="" xmlns:p14="http://schemas.microsoft.com/office/powerpoint/2010/main" val="15138533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Border"/>
          <p:cNvGrpSpPr/>
          <p:nvPr/>
        </p:nvGrpSpPr>
        <p:grpSpPr>
          <a:xfrm>
            <a:off x="-287" y="0"/>
            <a:ext cx="12189399" cy="6858000"/>
            <a:chOff x="-287" y="0"/>
            <a:chExt cx="12189399" cy="6858000"/>
          </a:xfrm>
        </p:grpSpPr>
        <p:sp>
          <p:nvSpPr>
            <p:cNvPr id="8" name="Rectangle 7"/>
            <p:cNvSpPr/>
            <p:nvPr/>
          </p:nvSpPr>
          <p:spPr bwMode="gray">
            <a:xfrm>
              <a:off x="-287" y="0"/>
              <a:ext cx="193962"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9" name="Rectangle 8"/>
            <p:cNvSpPr/>
            <p:nvPr/>
          </p:nvSpPr>
          <p:spPr bwMode="gray">
            <a:xfrm>
              <a:off x="11995151" y="5854"/>
              <a:ext cx="193960" cy="68521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0" name="Rectangle 9"/>
            <p:cNvSpPr/>
            <p:nvPr/>
          </p:nvSpPr>
          <p:spPr bwMode="gray">
            <a:xfrm>
              <a:off x="-286" y="6400800"/>
              <a:ext cx="12189396" cy="4572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11" name="Rectangle 10"/>
            <p:cNvSpPr/>
            <p:nvPr/>
          </p:nvSpPr>
          <p:spPr bwMode="gray">
            <a:xfrm>
              <a:off x="-286" y="0"/>
              <a:ext cx="12189398" cy="19202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grpSp>
      <p:pic>
        <p:nvPicPr>
          <p:cNvPr id="19" name="Oracle red badge logo" descr="Oracle logo in white on red staging background"/>
          <p:cNvPicPr>
            <a:picLocks noChangeAspect="1"/>
          </p:cNvPicPr>
          <p:nvPr/>
        </p:nvPicPr>
        <p:blipFill>
          <a:blip r:embed="rId41" cstate="print">
            <a:extLst>
              <a:ext uri="{28A0092B-C50C-407E-A947-70E740481C1C}">
                <a14:useLocalDpi xmlns="" xmlns:a14="http://schemas.microsoft.com/office/drawing/2010/main" val="0"/>
              </a:ext>
            </a:extLst>
          </a:blip>
          <a:stretch>
            <a:fillRect/>
          </a:stretch>
        </p:blipFill>
        <p:spPr bwMode="ltGray">
          <a:xfrm>
            <a:off x="531812" y="6263640"/>
            <a:ext cx="1622861" cy="594360"/>
          </a:xfrm>
          <a:prstGeom prst="rect">
            <a:avLst/>
          </a:prstGeom>
        </p:spPr>
      </p:pic>
      <p:sp>
        <p:nvSpPr>
          <p:cNvPr id="2" name="Title Placeholder 1"/>
          <p:cNvSpPr>
            <a:spLocks noGrp="1"/>
          </p:cNvSpPr>
          <p:nvPr>
            <p:ph type="title"/>
          </p:nvPr>
        </p:nvSpPr>
        <p:spPr>
          <a:xfrm>
            <a:off x="531812" y="406400"/>
            <a:ext cx="11125200" cy="889000"/>
          </a:xfrm>
          <a:prstGeom prst="rect">
            <a:avLst/>
          </a:prstGeom>
        </p:spPr>
        <p:txBody>
          <a:bodyPr vert="horz" lIns="0" tIns="0" rIns="0" bIns="0" rtlCol="0" anchor="b">
            <a:noAutofit/>
          </a:bodyPr>
          <a:lstStyle/>
          <a:p>
            <a:r>
              <a:rPr lang="en-US" smtClean="0"/>
              <a:t>Click to edit Master title style</a:t>
            </a:r>
            <a:endParaRPr dirty="0"/>
          </a:p>
        </p:txBody>
      </p:sp>
      <p:sp>
        <p:nvSpPr>
          <p:cNvPr id="3" name="Text Placeholder 2"/>
          <p:cNvSpPr>
            <a:spLocks noGrp="1"/>
          </p:cNvSpPr>
          <p:nvPr>
            <p:ph type="body" idx="1"/>
          </p:nvPr>
        </p:nvSpPr>
        <p:spPr>
          <a:xfrm>
            <a:off x="531151" y="1524001"/>
            <a:ext cx="11126522" cy="4419600"/>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2284412" y="6477000"/>
            <a:ext cx="533400" cy="152400"/>
          </a:xfrm>
          <a:prstGeom prst="rect">
            <a:avLst/>
          </a:prstGeom>
        </p:spPr>
        <p:txBody>
          <a:bodyPr vert="horz" wrap="none" lIns="0" tIns="0" rIns="0" bIns="0" rtlCol="0" anchor="ctr"/>
          <a:lstStyle>
            <a:lvl1pPr algn="l">
              <a:defRPr sz="800" b="0">
                <a:solidFill>
                  <a:schemeClr val="tx1"/>
                </a:solidFill>
              </a:defRPr>
            </a:lvl1pPr>
          </a:lstStyle>
          <a:p>
            <a:fld id="{1EE11BFD-AD4C-4A98-9D38-1958507EA4E5}" type="datetime1">
              <a:rPr lang="en-US" smtClean="0"/>
              <a:pPr/>
              <a:t>6/21/2017</a:t>
            </a:fld>
            <a:endParaRPr lang="en-US" dirty="0"/>
          </a:p>
        </p:txBody>
      </p:sp>
      <p:sp>
        <p:nvSpPr>
          <p:cNvPr id="12" name="TextBox 14"/>
          <p:cNvSpPr txBox="1"/>
          <p:nvPr userDrawn="1"/>
        </p:nvSpPr>
        <p:spPr>
          <a:xfrm>
            <a:off x="2894012" y="6477000"/>
            <a:ext cx="9144000" cy="152400"/>
          </a:xfrm>
          <a:prstGeom prst="rect">
            <a:avLst/>
          </a:prstGeom>
          <a:noFill/>
        </p:spPr>
        <p:txBody>
          <a:bodyPr wrap="non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sz="800" dirty="0">
                <a:solidFill>
                  <a:schemeClr val="tx1">
                    <a:lumMod val="75000"/>
                  </a:schemeClr>
                </a:solidFill>
              </a:rPr>
              <a:t>Copyright © </a:t>
            </a:r>
            <a:r>
              <a:rPr sz="800" dirty="0" smtClean="0">
                <a:solidFill>
                  <a:schemeClr val="tx1">
                    <a:lumMod val="75000"/>
                  </a:schemeClr>
                </a:solidFill>
              </a:rPr>
              <a:t>201</a:t>
            </a:r>
            <a:r>
              <a:rPr lang="en-US" sz="800" dirty="0" smtClean="0">
                <a:solidFill>
                  <a:schemeClr val="tx1">
                    <a:lumMod val="75000"/>
                  </a:schemeClr>
                </a:solidFill>
              </a:rPr>
              <a:t>7</a:t>
            </a:r>
            <a:r>
              <a:rPr sz="800" dirty="0" smtClean="0">
                <a:solidFill>
                  <a:schemeClr val="tx1">
                    <a:lumMod val="75000"/>
                  </a:schemeClr>
                </a:solidFill>
              </a:rPr>
              <a:t> </a:t>
            </a:r>
            <a:r>
              <a:rPr sz="800" dirty="0">
                <a:solidFill>
                  <a:schemeClr val="tx1">
                    <a:lumMod val="75000"/>
                  </a:schemeClr>
                </a:solidFill>
              </a:rPr>
              <a:t>Oracle and/or its affiliates. All rights reserved</a:t>
            </a:r>
            <a:r>
              <a:rPr sz="800" dirty="0" smtClean="0">
                <a:solidFill>
                  <a:schemeClr val="tx1">
                    <a:lumMod val="75000"/>
                  </a:schemeClr>
                </a:solidFill>
              </a:rPr>
              <a:t>.</a:t>
            </a:r>
            <a:r>
              <a:rPr lang="en-US" sz="800" dirty="0" smtClean="0">
                <a:solidFill>
                  <a:schemeClr val="tx1">
                    <a:lumMod val="75000"/>
                  </a:schemeClr>
                </a:solidFill>
              </a:rPr>
              <a:t> Licensed under the Creative Commons Attribution 4.0 International License as shown at https://creativecommons.org/licenses/by/4.0/legalcode. </a:t>
            </a:r>
            <a:r>
              <a:rPr sz="800" dirty="0" smtClean="0">
                <a:solidFill>
                  <a:schemeClr val="tx1">
                    <a:lumMod val="75000"/>
                  </a:schemeClr>
                </a:solidFill>
              </a:rPr>
              <a:t>  |</a:t>
            </a:r>
            <a:r>
              <a:rPr lang="en-US" sz="800" dirty="0" smtClean="0">
                <a:solidFill>
                  <a:schemeClr val="tx1">
                    <a:lumMod val="75000"/>
                  </a:schemeClr>
                </a:solidFill>
              </a:rPr>
              <a:t> </a:t>
            </a:r>
            <a:fld id="{A9DDA97E-E47D-48CF-8D55-7AA96BB8F930}" type="slidenum">
              <a:rPr lang="en-US" sz="800" smtClean="0">
                <a:solidFill>
                  <a:schemeClr val="tx1">
                    <a:lumMod val="75000"/>
                  </a:schemeClr>
                </a:solidFill>
              </a:rPr>
              <a:pPr/>
              <a:t>‹#›</a:t>
            </a:fld>
            <a:endParaRPr sz="800" dirty="0">
              <a:solidFill>
                <a:schemeClr val="tx1">
                  <a:lumMod val="75000"/>
                </a:schemeClr>
              </a:solidFill>
            </a:endParaRPr>
          </a:p>
        </p:txBody>
      </p:sp>
    </p:spTree>
    <p:extLst>
      <p:ext uri="{BB962C8B-B14F-4D97-AF65-F5344CB8AC3E}">
        <p14:creationId xmlns="" xmlns:p14="http://schemas.microsoft.com/office/powerpoint/2010/main" val="3193062027"/>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2" r:id="rId3"/>
    <p:sldLayoutId id="2147483689" r:id="rId4"/>
    <p:sldLayoutId id="2147483693" r:id="rId5"/>
    <p:sldLayoutId id="2147483650" r:id="rId6"/>
    <p:sldLayoutId id="2147483663" r:id="rId7"/>
    <p:sldLayoutId id="2147483686" r:id="rId8"/>
    <p:sldLayoutId id="2147483651" r:id="rId9"/>
    <p:sldLayoutId id="2147483665" r:id="rId10"/>
    <p:sldLayoutId id="2147483669" r:id="rId11"/>
    <p:sldLayoutId id="2147483692" r:id="rId12"/>
    <p:sldLayoutId id="2147483683" r:id="rId13"/>
    <p:sldLayoutId id="2147483670" r:id="rId14"/>
    <p:sldLayoutId id="2147483652" r:id="rId15"/>
    <p:sldLayoutId id="2147483671" r:id="rId16"/>
    <p:sldLayoutId id="2147483672" r:id="rId17"/>
    <p:sldLayoutId id="2147483679" r:id="rId18"/>
    <p:sldLayoutId id="2147483685" r:id="rId19"/>
    <p:sldLayoutId id="2147483688" r:id="rId20"/>
    <p:sldLayoutId id="2147483654" r:id="rId21"/>
    <p:sldLayoutId id="2147483666" r:id="rId22"/>
    <p:sldLayoutId id="2147483655" r:id="rId23"/>
    <p:sldLayoutId id="2147483656" r:id="rId24"/>
    <p:sldLayoutId id="2147483657" r:id="rId25"/>
    <p:sldLayoutId id="2147483673" r:id="rId26"/>
    <p:sldLayoutId id="2147483674" r:id="rId27"/>
    <p:sldLayoutId id="2147483682" r:id="rId28"/>
    <p:sldLayoutId id="2147483684" r:id="rId29"/>
    <p:sldLayoutId id="2147483690" r:id="rId30"/>
    <p:sldLayoutId id="2147483691" r:id="rId31"/>
    <p:sldLayoutId id="2147483668" r:id="rId32"/>
    <p:sldLayoutId id="2147483675" r:id="rId33"/>
    <p:sldLayoutId id="2147483676" r:id="rId34"/>
    <p:sldLayoutId id="2147483667" r:id="rId35"/>
    <p:sldLayoutId id="2147483661" r:id="rId36"/>
    <p:sldLayoutId id="2147483687" r:id="rId37"/>
    <p:sldLayoutId id="2147483659" r:id="rId38"/>
    <p:sldLayoutId id="2147483697" r:id="rId39"/>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8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buClr>
          <a:schemeClr val="tx1">
            <a:lumMod val="60000"/>
            <a:lumOff val="40000"/>
          </a:schemeClr>
        </a:buClr>
        <a:buFont typeface="Arial" panose="020B0604020202020204" pitchFamily="34" charset="0"/>
        <a:buChar char="•"/>
        <a:defRPr sz="2800" kern="1200">
          <a:solidFill>
            <a:schemeClr val="tx1"/>
          </a:solidFill>
          <a:latin typeface="+mn-lt"/>
          <a:ea typeface="+mn-ea"/>
          <a:cs typeface="+mn-cs"/>
        </a:defRPr>
      </a:lvl1pPr>
      <a:lvl2pPr marL="502920" indent="-228600" algn="l" defTabSz="914400" rtl="0" eaLnBrk="1" latinLnBrk="0" hangingPunct="1">
        <a:lnSpc>
          <a:spcPct val="90000"/>
        </a:lnSpc>
        <a:spcBef>
          <a:spcPts val="800"/>
        </a:spcBef>
        <a:buClr>
          <a:schemeClr val="tx1">
            <a:lumMod val="60000"/>
            <a:lumOff val="40000"/>
          </a:schemeClr>
        </a:buClr>
        <a:buFont typeface="Arial" panose="020B0604020202020204" pitchFamily="34" charset="0"/>
        <a:buChar char="–"/>
        <a:defRPr sz="2400" kern="1200">
          <a:solidFill>
            <a:schemeClr val="tx1"/>
          </a:solidFill>
          <a:latin typeface="+mn-lt"/>
          <a:ea typeface="+mn-ea"/>
          <a:cs typeface="+mn-cs"/>
        </a:defRPr>
      </a:lvl2pPr>
      <a:lvl3pPr marL="731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2000" kern="1200">
          <a:solidFill>
            <a:schemeClr val="tx1"/>
          </a:solidFill>
          <a:latin typeface="+mn-lt"/>
          <a:ea typeface="+mn-ea"/>
          <a:cs typeface="+mn-cs"/>
        </a:defRPr>
      </a:lvl3pPr>
      <a:lvl4pPr marL="960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800" kern="1200">
          <a:solidFill>
            <a:schemeClr val="tx1"/>
          </a:solidFill>
          <a:latin typeface="+mn-lt"/>
          <a:ea typeface="+mn-ea"/>
          <a:cs typeface="+mn-cs"/>
        </a:defRPr>
      </a:lvl4pPr>
      <a:lvl5pPr marL="11887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5pPr>
      <a:lvl6pPr marL="14173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6pPr>
      <a:lvl7pPr marL="16459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7pPr>
      <a:lvl8pPr marL="18745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Clr>
          <a:schemeClr val="tx1">
            <a:lumMod val="60000"/>
            <a:lumOff val="40000"/>
          </a:schemeClr>
        </a:buClr>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guide id="4"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gif"/></Relationships>
</file>

<file path=ppt/slides/_rels/slide11.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gif"/><Relationship Id="rId4" Type="http://schemas.openxmlformats.org/officeDocument/2006/relationships/image" Target="../media/image28.gif"/></Relationships>
</file>

<file path=ppt/slides/_rels/slide1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15.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4.gif"/><Relationship Id="rId4" Type="http://schemas.openxmlformats.org/officeDocument/2006/relationships/image" Target="../media/image33.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7.gif"/><Relationship Id="rId4" Type="http://schemas.openxmlformats.org/officeDocument/2006/relationships/image" Target="../media/image36.gif"/></Relationships>
</file>

<file path=ppt/slides/_rels/slide1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9.gif"/></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1.gif"/></Relationships>
</file>

<file path=ppt/slides/_rels/slide2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3.gif"/></Relationships>
</file>

<file path=ppt/slides/_rels/slide23.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6.gif"/><Relationship Id="rId4" Type="http://schemas.openxmlformats.org/officeDocument/2006/relationships/image" Target="../media/image45.gif"/></Relationships>
</file>

<file path=ppt/slides/_rels/slide2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8.gif"/></Relationships>
</file>

<file path=ppt/slides/_rels/slide26.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52.gif"/><Relationship Id="rId5" Type="http://schemas.openxmlformats.org/officeDocument/2006/relationships/image" Target="../media/image51.gif"/><Relationship Id="rId4" Type="http://schemas.openxmlformats.org/officeDocument/2006/relationships/image" Target="../media/image50.g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3550562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508000"/>
          </a:xfrm>
        </p:spPr>
        <p:txBody>
          <a:bodyPr/>
          <a:lstStyle/>
          <a:p>
            <a:r>
              <a:rPr lang="en-US" b="1" dirty="0" smtClean="0"/>
              <a:t>Creating a Page-Processing Computation: Example</a:t>
            </a:r>
            <a:endParaRPr lang="en-US" b="1" dirty="0"/>
          </a:p>
        </p:txBody>
      </p:sp>
      <p:pic>
        <p:nvPicPr>
          <p:cNvPr id="32" name="Picture 31" descr="Snap14.gif"/>
          <p:cNvPicPr>
            <a:picLocks noChangeAspect="1"/>
          </p:cNvPicPr>
          <p:nvPr/>
        </p:nvPicPr>
        <p:blipFill>
          <a:blip r:embed="rId3" cstate="print"/>
          <a:stretch>
            <a:fillRect/>
          </a:stretch>
        </p:blipFill>
        <p:spPr>
          <a:xfrm>
            <a:off x="2055809" y="1981194"/>
            <a:ext cx="3084576" cy="2751582"/>
          </a:xfrm>
          <a:prstGeom prst="rect">
            <a:avLst/>
          </a:prstGeom>
          <a:ln>
            <a:solidFill>
              <a:schemeClr val="tx1"/>
            </a:solidFill>
          </a:ln>
        </p:spPr>
      </p:pic>
      <p:pic>
        <p:nvPicPr>
          <p:cNvPr id="33" name="Picture 32" descr="Snap15.gif"/>
          <p:cNvPicPr>
            <a:picLocks noChangeAspect="1"/>
          </p:cNvPicPr>
          <p:nvPr/>
        </p:nvPicPr>
        <p:blipFill>
          <a:blip r:embed="rId4" cstate="print"/>
          <a:stretch>
            <a:fillRect/>
          </a:stretch>
        </p:blipFill>
        <p:spPr>
          <a:xfrm>
            <a:off x="5865812" y="1676400"/>
            <a:ext cx="3931920" cy="4206240"/>
          </a:xfrm>
          <a:prstGeom prst="rect">
            <a:avLst/>
          </a:prstGeom>
          <a:ln>
            <a:solidFill>
              <a:schemeClr val="tx1"/>
            </a:solidFill>
          </a:ln>
        </p:spPr>
      </p:pic>
      <p:sp>
        <p:nvSpPr>
          <p:cNvPr id="6" name="Oval 144"/>
          <p:cNvSpPr>
            <a:spLocks noChangeArrowheads="1"/>
          </p:cNvSpPr>
          <p:nvPr/>
        </p:nvSpPr>
        <p:spPr bwMode="blackWhite">
          <a:xfrm>
            <a:off x="1827212" y="2133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7" name="Oval 144"/>
          <p:cNvSpPr>
            <a:spLocks noChangeArrowheads="1"/>
          </p:cNvSpPr>
          <p:nvPr/>
        </p:nvSpPr>
        <p:spPr bwMode="blackWhite">
          <a:xfrm>
            <a:off x="5789612" y="2057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What is a Page Process?</a:t>
            </a:r>
            <a:endParaRPr lang="en-US" b="1" dirty="0"/>
          </a:p>
        </p:txBody>
      </p:sp>
      <p:pic>
        <p:nvPicPr>
          <p:cNvPr id="10" name="Picture 9" descr="Snap17.gif"/>
          <p:cNvPicPr>
            <a:picLocks noChangeAspect="1"/>
          </p:cNvPicPr>
          <p:nvPr/>
        </p:nvPicPr>
        <p:blipFill>
          <a:blip r:embed="rId3" cstate="print"/>
          <a:stretch>
            <a:fillRect/>
          </a:stretch>
        </p:blipFill>
        <p:spPr>
          <a:xfrm>
            <a:off x="6932612" y="3429000"/>
            <a:ext cx="3657600" cy="2788920"/>
          </a:xfrm>
          <a:prstGeom prst="rect">
            <a:avLst/>
          </a:prstGeom>
          <a:ln>
            <a:solidFill>
              <a:schemeClr val="tx1"/>
            </a:solidFill>
          </a:ln>
        </p:spPr>
      </p:pic>
      <p:sp>
        <p:nvSpPr>
          <p:cNvPr id="11" name="Rectangle 10"/>
          <p:cNvSpPr/>
          <p:nvPr/>
        </p:nvSpPr>
        <p:spPr>
          <a:xfrm>
            <a:off x="7618412" y="3048000"/>
            <a:ext cx="2743200" cy="369332"/>
          </a:xfrm>
          <a:prstGeom prst="rect">
            <a:avLst/>
          </a:prstGeom>
          <a:ln>
            <a:noFill/>
          </a:ln>
        </p:spPr>
        <p:txBody>
          <a:bodyPr wrap="square">
            <a:spAutoFit/>
          </a:bodyPr>
          <a:lstStyle/>
          <a:p>
            <a:pPr>
              <a:lnSpc>
                <a:spcPct val="90000"/>
              </a:lnSpc>
            </a:pPr>
            <a:r>
              <a:rPr lang="en-US" sz="2000" b="1" dirty="0" smtClean="0">
                <a:solidFill>
                  <a:srgbClr val="FF0000"/>
                </a:solidFill>
                <a:latin typeface="LavosHandy™" pitchFamily="66" charset="0"/>
              </a:rPr>
              <a:t>Process Types</a:t>
            </a:r>
            <a:endParaRPr lang="en-US" sz="2000" b="1" dirty="0">
              <a:solidFill>
                <a:srgbClr val="FF0000"/>
              </a:solidFill>
              <a:latin typeface="LavosHandy™" pitchFamily="66" charset="0"/>
            </a:endParaRPr>
          </a:p>
        </p:txBody>
      </p:sp>
      <p:sp>
        <p:nvSpPr>
          <p:cNvPr id="16" name="Content Placeholder 7"/>
          <p:cNvSpPr>
            <a:spLocks noGrp="1"/>
          </p:cNvSpPr>
          <p:nvPr>
            <p:ph idx="1"/>
          </p:nvPr>
        </p:nvSpPr>
        <p:spPr>
          <a:xfrm>
            <a:off x="836612" y="1371600"/>
            <a:ext cx="10821061" cy="2133600"/>
          </a:xfrm>
        </p:spPr>
        <p:txBody>
          <a:bodyPr/>
          <a:lstStyle/>
          <a:p>
            <a:pPr marL="282575" lvl="1" indent="-282575">
              <a:buClr>
                <a:srgbClr val="FF0000"/>
              </a:buClr>
              <a:buFont typeface="Arial" pitchFamily="34" charset="0"/>
              <a:buChar char="•"/>
            </a:pPr>
            <a:r>
              <a:rPr lang="en-US" sz="2800" dirty="0" smtClean="0">
                <a:solidFill>
                  <a:srgbClr val="000000"/>
                </a:solidFill>
              </a:rPr>
              <a:t>A page process is a specific event that runs when a page is loaded or submitted</a:t>
            </a:r>
          </a:p>
          <a:p>
            <a:pPr marL="282575" lvl="1" indent="-282575">
              <a:buClr>
                <a:srgbClr val="FF0000"/>
              </a:buClr>
              <a:buFont typeface="Arial" pitchFamily="34" charset="0"/>
              <a:buChar char="•"/>
            </a:pPr>
            <a:r>
              <a:rPr lang="en-US" sz="2800" dirty="0" smtClean="0">
                <a:solidFill>
                  <a:srgbClr val="000000"/>
                </a:solidFill>
              </a:rPr>
              <a:t>The Create Form wizard creates automatic data manipulation processes:</a:t>
            </a:r>
          </a:p>
          <a:p>
            <a:pPr marL="914400" lvl="3" indent="-457200">
              <a:buClr>
                <a:srgbClr val="FF0000"/>
              </a:buClr>
              <a:buFont typeface="Wingdings" pitchFamily="2" charset="2"/>
              <a:buChar char="ü"/>
            </a:pPr>
            <a:r>
              <a:rPr lang="en-US" sz="2800" dirty="0" smtClean="0">
                <a:solidFill>
                  <a:srgbClr val="000000"/>
                </a:solidFill>
              </a:rPr>
              <a:t>Automatic Row Fetch</a:t>
            </a:r>
          </a:p>
          <a:p>
            <a:pPr marL="914400" lvl="3" indent="-457200">
              <a:buClr>
                <a:srgbClr val="FF0000"/>
              </a:buClr>
              <a:buFont typeface="Wingdings" pitchFamily="2" charset="2"/>
              <a:buChar char="ü"/>
            </a:pPr>
            <a:r>
              <a:rPr lang="en-US" sz="2800" dirty="0" smtClean="0">
                <a:solidFill>
                  <a:srgbClr val="000000"/>
                </a:solidFill>
              </a:rPr>
              <a:t>Automatic Row Processing </a:t>
            </a:r>
          </a:p>
          <a:p>
            <a:pPr lvl="1">
              <a:buClr>
                <a:srgbClr val="FF0000"/>
              </a:buClr>
              <a:buFont typeface="Arial" pitchFamily="34" charset="0"/>
              <a:buChar char="•"/>
            </a:pPr>
            <a:endParaRPr lang="en-US" sz="2800"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Page Process: Steps</a:t>
            </a:r>
            <a:endParaRPr lang="en-US" b="1" dirty="0"/>
          </a:p>
        </p:txBody>
      </p:sp>
      <p:sp>
        <p:nvSpPr>
          <p:cNvPr id="7" name="Content Placeholder 7"/>
          <p:cNvSpPr>
            <a:spLocks noGrp="1"/>
          </p:cNvSpPr>
          <p:nvPr>
            <p:ph idx="1"/>
          </p:nvPr>
        </p:nvSpPr>
        <p:spPr>
          <a:xfrm>
            <a:off x="531151" y="1447800"/>
            <a:ext cx="11126522" cy="4495800"/>
          </a:xfrm>
        </p:spPr>
        <p:txBody>
          <a:bodyPr/>
          <a:lstStyle/>
          <a:p>
            <a:pPr marL="742950" lvl="1" indent="-514350">
              <a:buClr>
                <a:srgbClr val="FF0000"/>
              </a:buClr>
              <a:buFont typeface="+mj-lt"/>
              <a:buAutoNum type="arabicPeriod"/>
            </a:pPr>
            <a:r>
              <a:rPr lang="en-US" sz="2800" dirty="0" smtClean="0">
                <a:solidFill>
                  <a:srgbClr val="000000"/>
                </a:solidFill>
              </a:rPr>
              <a:t>In either the Rendering or Processing tab, locate the node where the process will occur. Right-click and select Create Process.</a:t>
            </a:r>
          </a:p>
          <a:p>
            <a:pPr marL="742950" lvl="1" indent="-514350">
              <a:buClr>
                <a:srgbClr val="FF0000"/>
              </a:buClr>
              <a:buFont typeface="+mj-lt"/>
              <a:buAutoNum type="arabicPeriod"/>
            </a:pPr>
            <a:r>
              <a:rPr lang="en-US" sz="2800" dirty="0" smtClean="0">
                <a:solidFill>
                  <a:srgbClr val="000000"/>
                </a:solidFill>
              </a:rPr>
              <a:t>Specify the name of the process and process type to execute</a:t>
            </a:r>
          </a:p>
          <a:p>
            <a:pPr marL="742950" lvl="1" indent="-514350">
              <a:buClr>
                <a:srgbClr val="FF0000"/>
              </a:buClr>
              <a:buFont typeface="+mj-lt"/>
              <a:buAutoNum type="arabicPeriod"/>
            </a:pPr>
            <a:r>
              <a:rPr lang="en-US" sz="2800" dirty="0" smtClean="0">
                <a:solidFill>
                  <a:srgbClr val="000000"/>
                </a:solidFill>
              </a:rPr>
              <a:t>Under Settings, edit the appropriate attributes</a:t>
            </a:r>
          </a:p>
          <a:p>
            <a:pPr marL="742950" lvl="1" indent="-514350">
              <a:buClr>
                <a:srgbClr val="FF0000"/>
              </a:buClr>
              <a:buFont typeface="+mj-lt"/>
              <a:buAutoNum type="arabicPeriod"/>
            </a:pPr>
            <a:r>
              <a:rPr lang="en-US" sz="2800" dirty="0" smtClean="0">
                <a:solidFill>
                  <a:srgbClr val="000000"/>
                </a:solidFill>
              </a:rPr>
              <a:t>Under Execution options, specify the sequence, and point of execution of the process</a:t>
            </a:r>
          </a:p>
          <a:p>
            <a:pPr marL="742950" lvl="1" indent="-514350">
              <a:buClr>
                <a:srgbClr val="FF0000"/>
              </a:buClr>
              <a:buFont typeface="+mj-lt"/>
              <a:buAutoNum type="arabicPeriod"/>
            </a:pPr>
            <a:r>
              <a:rPr lang="en-US" sz="2800" dirty="0" smtClean="0">
                <a:solidFill>
                  <a:srgbClr val="000000"/>
                </a:solidFill>
              </a:rPr>
              <a:t>Specify the success and error messages</a:t>
            </a:r>
          </a:p>
          <a:p>
            <a:pPr marL="742950" lvl="1" indent="-514350">
              <a:buClr>
                <a:srgbClr val="FF0000"/>
              </a:buClr>
              <a:buFont typeface="+mj-lt"/>
              <a:buAutoNum type="arabicPeriod"/>
            </a:pPr>
            <a:r>
              <a:rPr lang="en-US" sz="2800" dirty="0" smtClean="0">
                <a:solidFill>
                  <a:srgbClr val="000000"/>
                </a:solidFill>
              </a:rPr>
              <a:t>Click Save</a:t>
            </a: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an On Submit Process</a:t>
            </a:r>
            <a:endParaRPr lang="en-US" b="1" dirty="0"/>
          </a:p>
        </p:txBody>
      </p:sp>
      <p:pic>
        <p:nvPicPr>
          <p:cNvPr id="11" name="Picture 10" descr="Snap18.gif"/>
          <p:cNvPicPr>
            <a:picLocks noChangeAspect="1"/>
          </p:cNvPicPr>
          <p:nvPr/>
        </p:nvPicPr>
        <p:blipFill>
          <a:blip r:embed="rId3" cstate="print"/>
          <a:stretch>
            <a:fillRect/>
          </a:stretch>
        </p:blipFill>
        <p:spPr>
          <a:xfrm>
            <a:off x="912812" y="1905000"/>
            <a:ext cx="2316480" cy="2446020"/>
          </a:xfrm>
          <a:prstGeom prst="rect">
            <a:avLst/>
          </a:prstGeom>
          <a:ln>
            <a:solidFill>
              <a:schemeClr val="tx1"/>
            </a:solidFill>
          </a:ln>
        </p:spPr>
      </p:pic>
      <p:pic>
        <p:nvPicPr>
          <p:cNvPr id="12" name="Picture 11" descr="Snap20.gif"/>
          <p:cNvPicPr>
            <a:picLocks noChangeAspect="1"/>
          </p:cNvPicPr>
          <p:nvPr/>
        </p:nvPicPr>
        <p:blipFill>
          <a:blip r:embed="rId4" cstate="print"/>
          <a:stretch>
            <a:fillRect/>
          </a:stretch>
        </p:blipFill>
        <p:spPr>
          <a:xfrm>
            <a:off x="7542212" y="1676400"/>
            <a:ext cx="3916680" cy="4343400"/>
          </a:xfrm>
          <a:prstGeom prst="rect">
            <a:avLst/>
          </a:prstGeom>
          <a:ln>
            <a:solidFill>
              <a:schemeClr val="tx1"/>
            </a:solidFill>
          </a:ln>
        </p:spPr>
      </p:pic>
      <p:pic>
        <p:nvPicPr>
          <p:cNvPr id="13" name="Picture 12" descr="Snap21.gif"/>
          <p:cNvPicPr>
            <a:picLocks noChangeAspect="1"/>
          </p:cNvPicPr>
          <p:nvPr/>
        </p:nvPicPr>
        <p:blipFill>
          <a:blip r:embed="rId5" cstate="print"/>
          <a:stretch>
            <a:fillRect/>
          </a:stretch>
        </p:blipFill>
        <p:spPr>
          <a:xfrm>
            <a:off x="3427412" y="1676400"/>
            <a:ext cx="3848100" cy="4335780"/>
          </a:xfrm>
          <a:prstGeom prst="rect">
            <a:avLst/>
          </a:prstGeom>
          <a:ln>
            <a:solidFill>
              <a:schemeClr val="tx1"/>
            </a:solidFill>
          </a:ln>
        </p:spPr>
      </p:pic>
      <p:sp>
        <p:nvSpPr>
          <p:cNvPr id="16" name="Oval 144"/>
          <p:cNvSpPr>
            <a:spLocks noChangeArrowheads="1"/>
          </p:cNvSpPr>
          <p:nvPr/>
        </p:nvSpPr>
        <p:spPr bwMode="blackWhite">
          <a:xfrm>
            <a:off x="1293812" y="1676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7" name="Oval 144"/>
          <p:cNvSpPr>
            <a:spLocks noChangeArrowheads="1"/>
          </p:cNvSpPr>
          <p:nvPr/>
        </p:nvSpPr>
        <p:spPr bwMode="blackWhite">
          <a:xfrm>
            <a:off x="4951412" y="1447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
        <p:nvSpPr>
          <p:cNvPr id="18" name="Oval 144"/>
          <p:cNvSpPr>
            <a:spLocks noChangeArrowheads="1"/>
          </p:cNvSpPr>
          <p:nvPr/>
        </p:nvSpPr>
        <p:spPr bwMode="blackWhite">
          <a:xfrm>
            <a:off x="8913812" y="14478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3</a:t>
            </a:r>
            <a:endParaRPr lang="en-US" sz="2000" b="1" dirty="0">
              <a:solidFill>
                <a:srgbClr val="000000"/>
              </a:solidFill>
            </a:endParaRPr>
          </a:p>
        </p:txBody>
      </p:sp>
      <p:sp>
        <p:nvSpPr>
          <p:cNvPr id="20" name="Rectangle 19"/>
          <p:cNvSpPr/>
          <p:nvPr/>
        </p:nvSpPr>
        <p:spPr>
          <a:xfrm>
            <a:off x="4418012" y="3200400"/>
            <a:ext cx="2286000" cy="304800"/>
          </a:xfrm>
          <a:prstGeom prst="rect">
            <a:avLst/>
          </a:prstGeom>
          <a:noFill/>
          <a:ln w="317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1" name="Rectangle 20"/>
          <p:cNvSpPr/>
          <p:nvPr/>
        </p:nvSpPr>
        <p:spPr>
          <a:xfrm>
            <a:off x="3503612" y="4114800"/>
            <a:ext cx="3733800" cy="457200"/>
          </a:xfrm>
          <a:prstGeom prst="rect">
            <a:avLst/>
          </a:prstGeom>
          <a:noFill/>
          <a:ln w="317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2" name="Rectangle 21"/>
          <p:cNvSpPr/>
          <p:nvPr/>
        </p:nvSpPr>
        <p:spPr>
          <a:xfrm>
            <a:off x="7618412" y="3276600"/>
            <a:ext cx="3733800" cy="457200"/>
          </a:xfrm>
          <a:prstGeom prst="rect">
            <a:avLst/>
          </a:prstGeom>
          <a:noFill/>
          <a:ln w="317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3" name="Rectangle 22"/>
          <p:cNvSpPr/>
          <p:nvPr/>
        </p:nvSpPr>
        <p:spPr>
          <a:xfrm>
            <a:off x="7618412" y="4419600"/>
            <a:ext cx="3810000" cy="457200"/>
          </a:xfrm>
          <a:prstGeom prst="rect">
            <a:avLst/>
          </a:prstGeom>
          <a:noFill/>
          <a:ln w="317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4" name="Rectangle 23"/>
          <p:cNvSpPr/>
          <p:nvPr/>
        </p:nvSpPr>
        <p:spPr>
          <a:xfrm>
            <a:off x="8609012" y="5562600"/>
            <a:ext cx="2438400" cy="457200"/>
          </a:xfrm>
          <a:prstGeom prst="rect">
            <a:avLst/>
          </a:prstGeom>
          <a:noFill/>
          <a:ln w="3175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an On Load Process</a:t>
            </a:r>
            <a:endParaRPr lang="en-US" b="1" dirty="0"/>
          </a:p>
        </p:txBody>
      </p:sp>
      <p:pic>
        <p:nvPicPr>
          <p:cNvPr id="11" name="Picture 10" descr="Snap25.gif"/>
          <p:cNvPicPr>
            <a:picLocks noChangeAspect="1"/>
          </p:cNvPicPr>
          <p:nvPr/>
        </p:nvPicPr>
        <p:blipFill>
          <a:blip r:embed="rId3" cstate="print"/>
          <a:stretch>
            <a:fillRect/>
          </a:stretch>
        </p:blipFill>
        <p:spPr>
          <a:xfrm>
            <a:off x="1674809" y="1828800"/>
            <a:ext cx="3243834" cy="3604260"/>
          </a:xfrm>
          <a:prstGeom prst="rect">
            <a:avLst/>
          </a:prstGeom>
          <a:ln>
            <a:solidFill>
              <a:schemeClr val="tx1"/>
            </a:solidFill>
          </a:ln>
        </p:spPr>
      </p:pic>
      <p:pic>
        <p:nvPicPr>
          <p:cNvPr id="12" name="Picture 11" descr="Snap26.gif"/>
          <p:cNvPicPr>
            <a:picLocks noChangeAspect="1"/>
          </p:cNvPicPr>
          <p:nvPr/>
        </p:nvPicPr>
        <p:blipFill>
          <a:blip r:embed="rId4" cstate="print"/>
          <a:stretch>
            <a:fillRect/>
          </a:stretch>
        </p:blipFill>
        <p:spPr>
          <a:xfrm>
            <a:off x="5561012" y="1371600"/>
            <a:ext cx="3863340" cy="4899660"/>
          </a:xfrm>
          <a:prstGeom prst="rect">
            <a:avLst/>
          </a:prstGeom>
          <a:ln>
            <a:solidFill>
              <a:schemeClr val="tx1"/>
            </a:solidFill>
          </a:ln>
        </p:spPr>
      </p:pic>
      <p:sp>
        <p:nvSpPr>
          <p:cNvPr id="13" name="Oval 144"/>
          <p:cNvSpPr>
            <a:spLocks noChangeArrowheads="1"/>
          </p:cNvSpPr>
          <p:nvPr/>
        </p:nvSpPr>
        <p:spPr bwMode="blackWhite">
          <a:xfrm>
            <a:off x="4722812" y="2286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16" name="Oval 144"/>
          <p:cNvSpPr>
            <a:spLocks noChangeArrowheads="1"/>
          </p:cNvSpPr>
          <p:nvPr/>
        </p:nvSpPr>
        <p:spPr bwMode="blackWhite">
          <a:xfrm>
            <a:off x="9294812" y="21336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Understanding Validations</a:t>
            </a:r>
            <a:endParaRPr lang="en-US" b="1" dirty="0"/>
          </a:p>
        </p:txBody>
      </p:sp>
      <p:pic>
        <p:nvPicPr>
          <p:cNvPr id="3" name="Picture 2" descr="Snap11.gif"/>
          <p:cNvPicPr>
            <a:picLocks noChangeAspect="1"/>
          </p:cNvPicPr>
          <p:nvPr/>
        </p:nvPicPr>
        <p:blipFill>
          <a:blip r:embed="rId3" cstate="print"/>
          <a:stretch>
            <a:fillRect/>
          </a:stretch>
        </p:blipFill>
        <p:spPr>
          <a:xfrm>
            <a:off x="836612" y="1295400"/>
            <a:ext cx="4229862" cy="4085844"/>
          </a:xfrm>
          <a:prstGeom prst="rect">
            <a:avLst/>
          </a:prstGeom>
          <a:ln>
            <a:solidFill>
              <a:schemeClr val="tx1"/>
            </a:solidFill>
          </a:ln>
        </p:spPr>
      </p:pic>
      <p:pic>
        <p:nvPicPr>
          <p:cNvPr id="4" name="Picture 3" descr="Snap3.gif"/>
          <p:cNvPicPr>
            <a:picLocks noChangeAspect="1"/>
          </p:cNvPicPr>
          <p:nvPr/>
        </p:nvPicPr>
        <p:blipFill>
          <a:blip r:embed="rId4" cstate="print"/>
          <a:stretch>
            <a:fillRect/>
          </a:stretch>
        </p:blipFill>
        <p:spPr>
          <a:xfrm>
            <a:off x="3503612" y="2209800"/>
            <a:ext cx="4224528" cy="3237738"/>
          </a:xfrm>
          <a:prstGeom prst="rect">
            <a:avLst/>
          </a:prstGeom>
          <a:ln>
            <a:solidFill>
              <a:schemeClr val="tx1"/>
            </a:solidFill>
          </a:ln>
        </p:spPr>
      </p:pic>
      <p:pic>
        <p:nvPicPr>
          <p:cNvPr id="5" name="Picture 4" descr="Snap4.gif"/>
          <p:cNvPicPr>
            <a:picLocks noChangeAspect="1"/>
          </p:cNvPicPr>
          <p:nvPr/>
        </p:nvPicPr>
        <p:blipFill>
          <a:blip r:embed="rId5" cstate="print"/>
          <a:stretch>
            <a:fillRect/>
          </a:stretch>
        </p:blipFill>
        <p:spPr>
          <a:xfrm>
            <a:off x="5942012" y="3581400"/>
            <a:ext cx="4624578" cy="2602992"/>
          </a:xfrm>
          <a:prstGeom prst="rect">
            <a:avLst/>
          </a:prstGeom>
          <a:ln>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Validation for a Page Item</a:t>
            </a:r>
            <a:endParaRPr lang="en-US" b="1" dirty="0"/>
          </a:p>
        </p:txBody>
      </p:sp>
      <p:sp>
        <p:nvSpPr>
          <p:cNvPr id="3" name="Content Placeholder 7"/>
          <p:cNvSpPr>
            <a:spLocks noGrp="1"/>
          </p:cNvSpPr>
          <p:nvPr>
            <p:ph idx="1"/>
          </p:nvPr>
        </p:nvSpPr>
        <p:spPr>
          <a:xfrm>
            <a:off x="531151" y="1447800"/>
            <a:ext cx="11126522" cy="4495800"/>
          </a:xfrm>
        </p:spPr>
        <p:txBody>
          <a:bodyPr/>
          <a:lstStyle/>
          <a:p>
            <a:pPr marL="742950" lvl="1" indent="-514350">
              <a:buClr>
                <a:srgbClr val="FF0000"/>
              </a:buClr>
              <a:buFont typeface="+mj-lt"/>
              <a:buAutoNum type="arabicPeriod"/>
            </a:pPr>
            <a:r>
              <a:rPr lang="en-US" sz="2800" dirty="0" smtClean="0">
                <a:solidFill>
                  <a:srgbClr val="000000"/>
                </a:solidFill>
              </a:rPr>
              <a:t>View the page in page designer. Click the Processing tab in the left pane.</a:t>
            </a:r>
          </a:p>
          <a:p>
            <a:pPr marL="742950" lvl="1" indent="-514350">
              <a:buClr>
                <a:srgbClr val="FF0000"/>
              </a:buClr>
              <a:buFont typeface="+mj-lt"/>
              <a:buAutoNum type="arabicPeriod"/>
            </a:pPr>
            <a:r>
              <a:rPr lang="en-US" sz="2800" dirty="0" smtClean="0">
                <a:solidFill>
                  <a:srgbClr val="000000"/>
                </a:solidFill>
              </a:rPr>
              <a:t>Right-click Validations and select Create Validation.</a:t>
            </a:r>
          </a:p>
          <a:p>
            <a:pPr marL="742950" lvl="1" indent="-514350">
              <a:buClr>
                <a:srgbClr val="FF0000"/>
              </a:buClr>
              <a:buFont typeface="+mj-lt"/>
              <a:buAutoNum type="arabicPeriod"/>
            </a:pPr>
            <a:r>
              <a:rPr lang="en-US" sz="2800" dirty="0" smtClean="0">
                <a:solidFill>
                  <a:srgbClr val="000000"/>
                </a:solidFill>
              </a:rPr>
              <a:t>Under Validation, for Type, select the type of quality to be tested for this validation. Depending on your selection, one or more additional attributes are required to fully define this validation.</a:t>
            </a:r>
          </a:p>
          <a:p>
            <a:pPr marL="742950" lvl="1" indent="-514350">
              <a:buClr>
                <a:srgbClr val="FF0000"/>
              </a:buClr>
              <a:buFont typeface="+mj-lt"/>
              <a:buAutoNum type="arabicPeriod"/>
            </a:pPr>
            <a:r>
              <a:rPr lang="en-US" sz="2800" dirty="0" smtClean="0">
                <a:solidFill>
                  <a:srgbClr val="000000"/>
                </a:solidFill>
              </a:rPr>
              <a:t>Specify the text for error message and select the display location.</a:t>
            </a:r>
          </a:p>
          <a:p>
            <a:pPr marL="742950" lvl="1" indent="-514350">
              <a:buClr>
                <a:srgbClr val="FF0000"/>
              </a:buClr>
              <a:buFont typeface="+mj-lt"/>
              <a:buAutoNum type="arabicPeriod"/>
            </a:pPr>
            <a:r>
              <a:rPr lang="en-US" sz="2800" dirty="0" smtClean="0">
                <a:solidFill>
                  <a:srgbClr val="000000"/>
                </a:solidFill>
              </a:rPr>
              <a:t>Click Save.</a:t>
            </a: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57200"/>
            <a:ext cx="11125200" cy="584200"/>
          </a:xfrm>
        </p:spPr>
        <p:txBody>
          <a:bodyPr/>
          <a:lstStyle/>
          <a:p>
            <a:r>
              <a:rPr lang="en-US" b="1" dirty="0" smtClean="0"/>
              <a:t>Creating a SQL Validation Type - Example</a:t>
            </a:r>
            <a:endParaRPr lang="en-US" b="1" dirty="0"/>
          </a:p>
        </p:txBody>
      </p:sp>
      <p:sp>
        <p:nvSpPr>
          <p:cNvPr id="15" name="Oval 144"/>
          <p:cNvSpPr>
            <a:spLocks noChangeArrowheads="1"/>
          </p:cNvSpPr>
          <p:nvPr/>
        </p:nvSpPr>
        <p:spPr bwMode="blackWhite">
          <a:xfrm>
            <a:off x="5637212" y="38100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pic>
        <p:nvPicPr>
          <p:cNvPr id="11" name="Picture 10" descr="Snap11.gif"/>
          <p:cNvPicPr>
            <a:picLocks noChangeAspect="1"/>
          </p:cNvPicPr>
          <p:nvPr/>
        </p:nvPicPr>
        <p:blipFill>
          <a:blip r:embed="rId3" cstate="print"/>
          <a:stretch>
            <a:fillRect/>
          </a:stretch>
        </p:blipFill>
        <p:spPr>
          <a:xfrm>
            <a:off x="1065212" y="1219200"/>
            <a:ext cx="5136261" cy="4961382"/>
          </a:xfrm>
          <a:prstGeom prst="rect">
            <a:avLst/>
          </a:prstGeom>
          <a:ln>
            <a:solidFill>
              <a:schemeClr val="tx1"/>
            </a:solidFill>
          </a:ln>
        </p:spPr>
      </p:pic>
      <p:sp>
        <p:nvSpPr>
          <p:cNvPr id="22" name="Rectangle 21"/>
          <p:cNvSpPr/>
          <p:nvPr/>
        </p:nvSpPr>
        <p:spPr>
          <a:xfrm>
            <a:off x="6399212" y="2895600"/>
            <a:ext cx="4191000" cy="609600"/>
          </a:xfrm>
          <a:prstGeom prst="rect">
            <a:avLst/>
          </a:prstGeom>
          <a:ln>
            <a:noFill/>
          </a:ln>
        </p:spPr>
        <p:txBody>
          <a:bodyPr wrap="square">
            <a:spAutoFit/>
          </a:bodyPr>
          <a:lstStyle/>
          <a:p>
            <a:pPr>
              <a:lnSpc>
                <a:spcPct val="90000"/>
              </a:lnSpc>
            </a:pPr>
            <a:r>
              <a:rPr lang="en-US" b="1" dirty="0" smtClean="0">
                <a:solidFill>
                  <a:srgbClr val="000000"/>
                </a:solidFill>
                <a:latin typeface="LavosHandy™" pitchFamily="66" charset="0"/>
              </a:rPr>
              <a:t>Create a validation to ensure Hire Date</a:t>
            </a:r>
          </a:p>
          <a:p>
            <a:pPr>
              <a:lnSpc>
                <a:spcPct val="90000"/>
              </a:lnSpc>
            </a:pPr>
            <a:r>
              <a:rPr lang="en-US" b="1" dirty="0" smtClean="0">
                <a:solidFill>
                  <a:srgbClr val="000000"/>
                </a:solidFill>
                <a:latin typeface="LavosHandy™" pitchFamily="66" charset="0"/>
              </a:rPr>
              <a:t> is less than the current date</a:t>
            </a:r>
            <a:endParaRPr lang="en-US" b="1" dirty="0">
              <a:solidFill>
                <a:srgbClr val="000000"/>
              </a:solidFill>
              <a:latin typeface="LavosHandy™"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SQL Validation Type: Steps</a:t>
            </a:r>
            <a:endParaRPr lang="en-US" b="1" dirty="0"/>
          </a:p>
        </p:txBody>
      </p:sp>
      <p:pic>
        <p:nvPicPr>
          <p:cNvPr id="5" name="Picture 4" descr="1a.gif"/>
          <p:cNvPicPr>
            <a:picLocks noChangeAspect="1"/>
          </p:cNvPicPr>
          <p:nvPr/>
        </p:nvPicPr>
        <p:blipFill>
          <a:blip r:embed="rId3" cstate="print"/>
          <a:stretch>
            <a:fillRect/>
          </a:stretch>
        </p:blipFill>
        <p:spPr>
          <a:xfrm>
            <a:off x="989012" y="1676400"/>
            <a:ext cx="3383280" cy="3886200"/>
          </a:xfrm>
          <a:prstGeom prst="rect">
            <a:avLst/>
          </a:prstGeom>
          <a:ln>
            <a:solidFill>
              <a:schemeClr val="tx1"/>
            </a:solidFill>
          </a:ln>
        </p:spPr>
      </p:pic>
      <p:pic>
        <p:nvPicPr>
          <p:cNvPr id="7" name="Picture 6" descr="1c.gif"/>
          <p:cNvPicPr>
            <a:picLocks noChangeAspect="1"/>
          </p:cNvPicPr>
          <p:nvPr/>
        </p:nvPicPr>
        <p:blipFill>
          <a:blip r:embed="rId4" cstate="print"/>
          <a:stretch>
            <a:fillRect/>
          </a:stretch>
        </p:blipFill>
        <p:spPr>
          <a:xfrm>
            <a:off x="7618412" y="1371600"/>
            <a:ext cx="2827020" cy="4511040"/>
          </a:xfrm>
          <a:prstGeom prst="rect">
            <a:avLst/>
          </a:prstGeom>
          <a:ln>
            <a:solidFill>
              <a:schemeClr val="tx1"/>
            </a:solidFill>
          </a:ln>
        </p:spPr>
      </p:pic>
      <p:pic>
        <p:nvPicPr>
          <p:cNvPr id="8" name="Picture 7" descr="Snap19.gif"/>
          <p:cNvPicPr>
            <a:picLocks noChangeAspect="1"/>
          </p:cNvPicPr>
          <p:nvPr/>
        </p:nvPicPr>
        <p:blipFill>
          <a:blip r:embed="rId5" cstate="print"/>
          <a:stretch>
            <a:fillRect/>
          </a:stretch>
        </p:blipFill>
        <p:spPr>
          <a:xfrm>
            <a:off x="4646612" y="1676400"/>
            <a:ext cx="2788920" cy="3886200"/>
          </a:xfrm>
          <a:prstGeom prst="rect">
            <a:avLst/>
          </a:prstGeom>
          <a:ln>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533400"/>
            <a:ext cx="11125200" cy="584200"/>
          </a:xfrm>
        </p:spPr>
        <p:txBody>
          <a:bodyPr/>
          <a:lstStyle/>
          <a:p>
            <a:r>
              <a:rPr lang="en-US" b="1" dirty="0" smtClean="0"/>
              <a:t>Creating a PL/SQL Validation Type - Example</a:t>
            </a:r>
            <a:endParaRPr lang="en-US" b="1" dirty="0"/>
          </a:p>
        </p:txBody>
      </p:sp>
      <p:sp>
        <p:nvSpPr>
          <p:cNvPr id="12" name="Rectangle 11"/>
          <p:cNvSpPr/>
          <p:nvPr/>
        </p:nvSpPr>
        <p:spPr>
          <a:xfrm>
            <a:off x="3275012" y="5638800"/>
            <a:ext cx="6553200" cy="597856"/>
          </a:xfrm>
          <a:prstGeom prst="rect">
            <a:avLst/>
          </a:prstGeom>
          <a:ln>
            <a:noFill/>
          </a:ln>
        </p:spPr>
        <p:txBody>
          <a:bodyPr wrap="square">
            <a:spAutoFit/>
          </a:bodyPr>
          <a:lstStyle/>
          <a:p>
            <a:pPr>
              <a:lnSpc>
                <a:spcPct val="90000"/>
              </a:lnSpc>
            </a:pPr>
            <a:r>
              <a:rPr lang="en-US" b="1" dirty="0" smtClean="0">
                <a:solidFill>
                  <a:srgbClr val="000000"/>
                </a:solidFill>
                <a:latin typeface="LavosHandy™" pitchFamily="66" charset="0"/>
              </a:rPr>
              <a:t>Create a validation to ensure at least one product must be added to the cart  to complete the order in the Place Order wizard.</a:t>
            </a:r>
            <a:endParaRPr lang="en-US" b="1" dirty="0">
              <a:solidFill>
                <a:srgbClr val="000000"/>
              </a:solidFill>
              <a:latin typeface="LavosHandy™" pitchFamily="66" charset="0"/>
            </a:endParaRPr>
          </a:p>
        </p:txBody>
      </p:sp>
      <p:pic>
        <p:nvPicPr>
          <p:cNvPr id="8" name="Picture 7" descr="1.GIF"/>
          <p:cNvPicPr>
            <a:picLocks noChangeAspect="1"/>
          </p:cNvPicPr>
          <p:nvPr/>
        </p:nvPicPr>
        <p:blipFill>
          <a:blip r:embed="rId3" cstate="print"/>
          <a:stretch>
            <a:fillRect/>
          </a:stretch>
        </p:blipFill>
        <p:spPr>
          <a:xfrm>
            <a:off x="912812" y="1828800"/>
            <a:ext cx="4928997" cy="3560826"/>
          </a:xfrm>
          <a:prstGeom prst="rect">
            <a:avLst/>
          </a:prstGeom>
          <a:ln>
            <a:solidFill>
              <a:schemeClr val="tx1"/>
            </a:solidFill>
          </a:ln>
        </p:spPr>
      </p:pic>
      <p:pic>
        <p:nvPicPr>
          <p:cNvPr id="9" name="Picture 8" descr="2.GIF"/>
          <p:cNvPicPr>
            <a:picLocks noChangeAspect="1"/>
          </p:cNvPicPr>
          <p:nvPr/>
        </p:nvPicPr>
        <p:blipFill>
          <a:blip r:embed="rId4" cstate="print"/>
          <a:stretch>
            <a:fillRect/>
          </a:stretch>
        </p:blipFill>
        <p:spPr>
          <a:xfrm>
            <a:off x="6323012" y="1828800"/>
            <a:ext cx="4935474" cy="3555873"/>
          </a:xfrm>
          <a:prstGeom prst="rect">
            <a:avLst/>
          </a:prstGeom>
          <a:ln>
            <a:solidFill>
              <a:schemeClr val="tx1"/>
            </a:solidFill>
          </a:ln>
        </p:spPr>
      </p:pic>
      <p:cxnSp>
        <p:nvCxnSpPr>
          <p:cNvPr id="21" name="Straight Arrow Connector 20"/>
          <p:cNvCxnSpPr/>
          <p:nvPr/>
        </p:nvCxnSpPr>
        <p:spPr>
          <a:xfrm>
            <a:off x="5865812" y="5181600"/>
            <a:ext cx="457200" cy="0"/>
          </a:xfrm>
          <a:prstGeom prst="straightConnector1">
            <a:avLst/>
          </a:prstGeom>
          <a:ln w="3492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txBox="1">
            <a:spLocks/>
          </p:cNvSpPr>
          <p:nvPr/>
        </p:nvSpPr>
        <p:spPr>
          <a:xfrm>
            <a:off x="1141412" y="3962400"/>
            <a:ext cx="9906000" cy="2057400"/>
          </a:xfrm>
          <a:prstGeom prst="rect">
            <a:avLst/>
          </a:prstGeom>
        </p:spPr>
        <p:txBody>
          <a:bodyPr vert="horz" lIns="0" tIns="0" rIns="0" bIns="0" rtlCol="0" anchor="ctr">
            <a:noAutofit/>
          </a:bodyPr>
          <a:lstStyle>
            <a:lvl1pPr algn="l" defTabSz="914400" rtl="0" eaLnBrk="1" latinLnBrk="0" hangingPunct="1">
              <a:lnSpc>
                <a:spcPct val="80000"/>
              </a:lnSpc>
              <a:spcBef>
                <a:spcPct val="0"/>
              </a:spcBef>
              <a:buNone/>
              <a:defRPr sz="3600" kern="1200">
                <a:solidFill>
                  <a:schemeClr val="tx1"/>
                </a:solidFill>
                <a:latin typeface="+mj-lt"/>
                <a:ea typeface="+mj-ea"/>
                <a:cs typeface="+mj-cs"/>
              </a:defRPr>
            </a:lvl1pPr>
          </a:lstStyle>
          <a:p>
            <a:pPr>
              <a:lnSpc>
                <a:spcPct val="120000"/>
              </a:lnSpc>
            </a:pPr>
            <a:r>
              <a:rPr lang="en-US" sz="4000" b="1" dirty="0" smtClean="0">
                <a:solidFill>
                  <a:srgbClr val="000000"/>
                </a:solidFill>
                <a:latin typeface="Helvetica Neue Light"/>
                <a:cs typeface="Helvetica Neue Light"/>
              </a:rPr>
              <a:t>Unit 10: Adding Computations, </a:t>
            </a:r>
          </a:p>
          <a:p>
            <a:pPr>
              <a:lnSpc>
                <a:spcPct val="120000"/>
              </a:lnSpc>
            </a:pPr>
            <a:r>
              <a:rPr lang="en-US" sz="4000" b="1" dirty="0" smtClean="0">
                <a:solidFill>
                  <a:srgbClr val="000000"/>
                </a:solidFill>
                <a:latin typeface="Helvetica Neue Light"/>
                <a:cs typeface="Helvetica Neue Light"/>
              </a:rPr>
              <a:t>              Processes, and Validations</a:t>
            </a:r>
          </a:p>
          <a:p>
            <a:pPr algn="ctr">
              <a:lnSpc>
                <a:spcPct val="120000"/>
              </a:lnSpc>
            </a:pPr>
            <a:endParaRPr lang="en-US" sz="3200" dirty="0">
              <a:latin typeface="Helvetica Neue Light"/>
              <a:cs typeface="Helvetica Neue Light"/>
            </a:endParaRPr>
          </a:p>
        </p:txBody>
      </p:sp>
      <p:pic>
        <p:nvPicPr>
          <p:cNvPr id="5" name="Picture 4" descr="apex-round-128.pd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154612" y="1066800"/>
            <a:ext cx="1778000" cy="1778000"/>
          </a:xfrm>
          <a:prstGeom prst="rect">
            <a:avLst/>
          </a:prstGeom>
        </p:spPr>
      </p:pic>
    </p:spTree>
    <p:extLst>
      <p:ext uri="{BB962C8B-B14F-4D97-AF65-F5344CB8AC3E}">
        <p14:creationId xmlns="" xmlns:p14="http://schemas.microsoft.com/office/powerpoint/2010/main" val="24370618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PL/SQL Validation Type: Steps</a:t>
            </a:r>
            <a:endParaRPr lang="en-US" b="1" dirty="0"/>
          </a:p>
        </p:txBody>
      </p:sp>
      <p:pic>
        <p:nvPicPr>
          <p:cNvPr id="9" name="Picture 8" descr="1c.gif"/>
          <p:cNvPicPr>
            <a:picLocks noChangeAspect="1"/>
          </p:cNvPicPr>
          <p:nvPr/>
        </p:nvPicPr>
        <p:blipFill>
          <a:blip r:embed="rId3" cstate="print"/>
          <a:stretch>
            <a:fillRect/>
          </a:stretch>
        </p:blipFill>
        <p:spPr>
          <a:xfrm>
            <a:off x="5713412" y="1295400"/>
            <a:ext cx="4203954" cy="4937760"/>
          </a:xfrm>
          <a:prstGeom prst="rect">
            <a:avLst/>
          </a:prstGeom>
          <a:ln>
            <a:solidFill>
              <a:schemeClr val="tx1"/>
            </a:solidFill>
          </a:ln>
        </p:spPr>
      </p:pic>
      <p:pic>
        <p:nvPicPr>
          <p:cNvPr id="10" name="Picture 9" descr="1.GIF"/>
          <p:cNvPicPr>
            <a:picLocks noChangeAspect="1"/>
          </p:cNvPicPr>
          <p:nvPr/>
        </p:nvPicPr>
        <p:blipFill>
          <a:blip r:embed="rId4" cstate="print"/>
          <a:stretch>
            <a:fillRect/>
          </a:stretch>
        </p:blipFill>
        <p:spPr>
          <a:xfrm>
            <a:off x="1141412" y="1752600"/>
            <a:ext cx="4053840" cy="3604260"/>
          </a:xfrm>
          <a:prstGeom prst="rect">
            <a:avLst/>
          </a:prstGeom>
          <a:ln>
            <a:solidFill>
              <a:schemeClr val="tx1"/>
            </a:solidFill>
          </a:ln>
        </p:spPr>
      </p:pic>
      <p:cxnSp>
        <p:nvCxnSpPr>
          <p:cNvPr id="11" name="Straight Arrow Connector 10"/>
          <p:cNvCxnSpPr/>
          <p:nvPr/>
        </p:nvCxnSpPr>
        <p:spPr>
          <a:xfrm>
            <a:off x="5180012" y="3886200"/>
            <a:ext cx="533400" cy="0"/>
          </a:xfrm>
          <a:prstGeom prst="straightConnector1">
            <a:avLst/>
          </a:prstGeom>
          <a:ln w="3492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Regular Expression Validation Type - Example</a:t>
            </a:r>
            <a:endParaRPr lang="en-US" b="1" dirty="0"/>
          </a:p>
        </p:txBody>
      </p:sp>
      <p:pic>
        <p:nvPicPr>
          <p:cNvPr id="11" name="Picture 10" descr="Snap3.gif"/>
          <p:cNvPicPr>
            <a:picLocks noChangeAspect="1"/>
          </p:cNvPicPr>
          <p:nvPr/>
        </p:nvPicPr>
        <p:blipFill>
          <a:blip r:embed="rId3" cstate="print"/>
          <a:stretch>
            <a:fillRect/>
          </a:stretch>
        </p:blipFill>
        <p:spPr>
          <a:xfrm>
            <a:off x="1370012" y="1447800"/>
            <a:ext cx="6035040" cy="4625340"/>
          </a:xfrm>
          <a:prstGeom prst="rect">
            <a:avLst/>
          </a:prstGeom>
          <a:ln>
            <a:solidFill>
              <a:schemeClr val="tx1"/>
            </a:solidFill>
          </a:ln>
        </p:spPr>
      </p:pic>
      <p:sp>
        <p:nvSpPr>
          <p:cNvPr id="12" name="Rectangle 11"/>
          <p:cNvSpPr/>
          <p:nvPr/>
        </p:nvSpPr>
        <p:spPr>
          <a:xfrm>
            <a:off x="7466012" y="3048000"/>
            <a:ext cx="2971800" cy="1089529"/>
          </a:xfrm>
          <a:prstGeom prst="rect">
            <a:avLst/>
          </a:prstGeom>
          <a:ln>
            <a:noFill/>
          </a:ln>
        </p:spPr>
        <p:txBody>
          <a:bodyPr wrap="square">
            <a:spAutoFit/>
          </a:bodyPr>
          <a:lstStyle/>
          <a:p>
            <a:pPr>
              <a:lnSpc>
                <a:spcPct val="90000"/>
              </a:lnSpc>
            </a:pPr>
            <a:r>
              <a:rPr lang="en-US" b="1" dirty="0" smtClean="0">
                <a:solidFill>
                  <a:srgbClr val="000000"/>
                </a:solidFill>
                <a:latin typeface="LavosHandy™" pitchFamily="66" charset="0"/>
              </a:rPr>
              <a:t>Create a validation to ensure that the customer’s phone number entered is in the xxx-xxx-</a:t>
            </a:r>
            <a:r>
              <a:rPr lang="en-US" b="1" dirty="0" err="1" smtClean="0">
                <a:solidFill>
                  <a:srgbClr val="000000"/>
                </a:solidFill>
                <a:latin typeface="LavosHandy™" pitchFamily="66" charset="0"/>
              </a:rPr>
              <a:t>xxxx</a:t>
            </a:r>
            <a:r>
              <a:rPr lang="en-US" b="1" dirty="0" smtClean="0">
                <a:solidFill>
                  <a:srgbClr val="000000"/>
                </a:solidFill>
                <a:latin typeface="LavosHandy™" pitchFamily="66" charset="0"/>
              </a:rPr>
              <a:t> format.</a:t>
            </a:r>
            <a:endParaRPr lang="en-US" b="1" dirty="0">
              <a:solidFill>
                <a:srgbClr val="000000"/>
              </a:solidFill>
              <a:latin typeface="LavosHandy™"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Regular Expression Validation Type: Steps</a:t>
            </a:r>
            <a:endParaRPr lang="en-US" b="1" dirty="0"/>
          </a:p>
        </p:txBody>
      </p:sp>
      <p:pic>
        <p:nvPicPr>
          <p:cNvPr id="11" name="Picture 10" descr="Snap1.gif"/>
          <p:cNvPicPr>
            <a:picLocks noChangeAspect="1"/>
          </p:cNvPicPr>
          <p:nvPr/>
        </p:nvPicPr>
        <p:blipFill>
          <a:blip r:embed="rId3" cstate="print"/>
          <a:stretch>
            <a:fillRect/>
          </a:stretch>
        </p:blipFill>
        <p:spPr>
          <a:xfrm>
            <a:off x="2284412" y="2362200"/>
            <a:ext cx="3067050" cy="2856738"/>
          </a:xfrm>
          <a:prstGeom prst="rect">
            <a:avLst/>
          </a:prstGeom>
          <a:ln>
            <a:solidFill>
              <a:schemeClr val="tx1"/>
            </a:solidFill>
          </a:ln>
        </p:spPr>
      </p:pic>
      <p:pic>
        <p:nvPicPr>
          <p:cNvPr id="12" name="Picture 11" descr="Snap2.gif"/>
          <p:cNvPicPr>
            <a:picLocks noChangeAspect="1"/>
          </p:cNvPicPr>
          <p:nvPr/>
        </p:nvPicPr>
        <p:blipFill>
          <a:blip r:embed="rId4" cstate="print"/>
          <a:stretch>
            <a:fillRect/>
          </a:stretch>
        </p:blipFill>
        <p:spPr>
          <a:xfrm>
            <a:off x="6170612" y="1447800"/>
            <a:ext cx="3561283" cy="4865218"/>
          </a:xfrm>
          <a:prstGeom prst="rect">
            <a:avLst/>
          </a:prstGeom>
          <a:ln>
            <a:solidFill>
              <a:schemeClr val="tx1"/>
            </a:solidFill>
          </a:ln>
        </p:spPr>
      </p:pic>
      <p:cxnSp>
        <p:nvCxnSpPr>
          <p:cNvPr id="13" name="Straight Arrow Connector 12"/>
          <p:cNvCxnSpPr/>
          <p:nvPr/>
        </p:nvCxnSpPr>
        <p:spPr>
          <a:xfrm>
            <a:off x="5332412" y="4114800"/>
            <a:ext cx="838200" cy="0"/>
          </a:xfrm>
          <a:prstGeom prst="straightConnector1">
            <a:avLst/>
          </a:prstGeom>
          <a:ln w="3492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Row Validation in an Interactive Grid - Example</a:t>
            </a:r>
            <a:endParaRPr lang="en-US" b="1" dirty="0"/>
          </a:p>
        </p:txBody>
      </p:sp>
      <p:pic>
        <p:nvPicPr>
          <p:cNvPr id="6" name="Picture 5" descr="Snap4.gif"/>
          <p:cNvPicPr>
            <a:picLocks noChangeAspect="1"/>
          </p:cNvPicPr>
          <p:nvPr/>
        </p:nvPicPr>
        <p:blipFill>
          <a:blip r:embed="rId3" cstate="print"/>
          <a:stretch>
            <a:fillRect/>
          </a:stretch>
        </p:blipFill>
        <p:spPr>
          <a:xfrm>
            <a:off x="912812" y="1676400"/>
            <a:ext cx="6606540" cy="3718560"/>
          </a:xfrm>
          <a:prstGeom prst="rect">
            <a:avLst/>
          </a:prstGeom>
          <a:ln>
            <a:solidFill>
              <a:schemeClr val="tx1"/>
            </a:solidFill>
          </a:ln>
        </p:spPr>
      </p:pic>
      <p:sp>
        <p:nvSpPr>
          <p:cNvPr id="7" name="Rectangle 6"/>
          <p:cNvSpPr/>
          <p:nvPr/>
        </p:nvSpPr>
        <p:spPr>
          <a:xfrm>
            <a:off x="7618412" y="2438400"/>
            <a:ext cx="2895600" cy="1338828"/>
          </a:xfrm>
          <a:prstGeom prst="rect">
            <a:avLst/>
          </a:prstGeom>
          <a:ln>
            <a:noFill/>
          </a:ln>
        </p:spPr>
        <p:txBody>
          <a:bodyPr wrap="square">
            <a:spAutoFit/>
          </a:bodyPr>
          <a:lstStyle/>
          <a:p>
            <a:pPr>
              <a:lnSpc>
                <a:spcPct val="90000"/>
              </a:lnSpc>
            </a:pPr>
            <a:r>
              <a:rPr lang="en-US" b="1" dirty="0" smtClean="0">
                <a:solidFill>
                  <a:srgbClr val="000000"/>
                </a:solidFill>
                <a:latin typeface="LavosHandy™" pitchFamily="66" charset="0"/>
              </a:rPr>
              <a:t>Create a row validation in an editable interactive grid region. This validation ensures commission is less than 1.5 times the salary.</a:t>
            </a:r>
            <a:endParaRPr lang="en-US" b="1" dirty="0">
              <a:solidFill>
                <a:srgbClr val="000000"/>
              </a:solidFill>
              <a:latin typeface="LavosHandy™"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Row Validation in an Interactive Grid: Steps</a:t>
            </a:r>
            <a:endParaRPr lang="en-US" b="1" dirty="0"/>
          </a:p>
        </p:txBody>
      </p:sp>
      <p:pic>
        <p:nvPicPr>
          <p:cNvPr id="6" name="Picture 5" descr="Snap5.gif"/>
          <p:cNvPicPr>
            <a:picLocks noChangeAspect="1"/>
          </p:cNvPicPr>
          <p:nvPr/>
        </p:nvPicPr>
        <p:blipFill>
          <a:blip r:embed="rId3" cstate="print"/>
          <a:stretch>
            <a:fillRect/>
          </a:stretch>
        </p:blipFill>
        <p:spPr>
          <a:xfrm>
            <a:off x="836612" y="1524000"/>
            <a:ext cx="2720340" cy="3200400"/>
          </a:xfrm>
          <a:prstGeom prst="rect">
            <a:avLst/>
          </a:prstGeom>
          <a:ln>
            <a:solidFill>
              <a:schemeClr val="tx1"/>
            </a:solidFill>
          </a:ln>
        </p:spPr>
      </p:pic>
      <p:pic>
        <p:nvPicPr>
          <p:cNvPr id="7" name="Picture 6" descr="Snap6.gif"/>
          <p:cNvPicPr>
            <a:picLocks noChangeAspect="1"/>
          </p:cNvPicPr>
          <p:nvPr/>
        </p:nvPicPr>
        <p:blipFill>
          <a:blip r:embed="rId4" cstate="print"/>
          <a:stretch>
            <a:fillRect/>
          </a:stretch>
        </p:blipFill>
        <p:spPr>
          <a:xfrm>
            <a:off x="3960812" y="1524000"/>
            <a:ext cx="3696462" cy="3200400"/>
          </a:xfrm>
          <a:prstGeom prst="rect">
            <a:avLst/>
          </a:prstGeom>
          <a:ln>
            <a:solidFill>
              <a:schemeClr val="tx1"/>
            </a:solidFill>
          </a:ln>
        </p:spPr>
      </p:pic>
      <p:pic>
        <p:nvPicPr>
          <p:cNvPr id="9" name="Picture 8" descr="Snap7.gif"/>
          <p:cNvPicPr>
            <a:picLocks noChangeAspect="1"/>
          </p:cNvPicPr>
          <p:nvPr/>
        </p:nvPicPr>
        <p:blipFill>
          <a:blip r:embed="rId5" cstate="print"/>
          <a:stretch>
            <a:fillRect/>
          </a:stretch>
        </p:blipFill>
        <p:spPr>
          <a:xfrm>
            <a:off x="7237412" y="3048000"/>
            <a:ext cx="3669030" cy="3223260"/>
          </a:xfrm>
          <a:prstGeom prst="rect">
            <a:avLst/>
          </a:prstGeom>
          <a:ln>
            <a:solidFill>
              <a:schemeClr val="tx1"/>
            </a:solidFill>
          </a:ln>
        </p:spPr>
      </p:pic>
      <p:cxnSp>
        <p:nvCxnSpPr>
          <p:cNvPr id="10" name="Straight Arrow Connector 9"/>
          <p:cNvCxnSpPr/>
          <p:nvPr/>
        </p:nvCxnSpPr>
        <p:spPr>
          <a:xfrm>
            <a:off x="3579812" y="3276600"/>
            <a:ext cx="381000" cy="0"/>
          </a:xfrm>
          <a:prstGeom prst="straightConnector1">
            <a:avLst/>
          </a:prstGeom>
          <a:ln w="3492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960812" y="4038600"/>
            <a:ext cx="3124200" cy="381000"/>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19" name="Rectangle 18"/>
          <p:cNvSpPr/>
          <p:nvPr/>
        </p:nvSpPr>
        <p:spPr>
          <a:xfrm>
            <a:off x="4646612" y="3505200"/>
            <a:ext cx="2590800" cy="228600"/>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0" name="Rectangle 19"/>
          <p:cNvSpPr/>
          <p:nvPr/>
        </p:nvSpPr>
        <p:spPr>
          <a:xfrm>
            <a:off x="7237412" y="4419600"/>
            <a:ext cx="3048000" cy="381000"/>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1" name="Rectangle 20"/>
          <p:cNvSpPr/>
          <p:nvPr/>
        </p:nvSpPr>
        <p:spPr>
          <a:xfrm>
            <a:off x="8151812" y="4876800"/>
            <a:ext cx="2743200" cy="152400"/>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
        <p:nvSpPr>
          <p:cNvPr id="22" name="Rectangle 21"/>
          <p:cNvSpPr/>
          <p:nvPr/>
        </p:nvSpPr>
        <p:spPr>
          <a:xfrm>
            <a:off x="8151812" y="6019800"/>
            <a:ext cx="2743200" cy="228600"/>
          </a:xfrm>
          <a:prstGeom prst="rect">
            <a:avLst/>
          </a:prstGeom>
          <a:noFill/>
          <a:ln w="19050">
            <a:solidFill>
              <a:srgbClr val="FF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lang="en-US"/>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Understanding Branching</a:t>
            </a:r>
            <a:endParaRPr lang="en-US" b="1" dirty="0"/>
          </a:p>
        </p:txBody>
      </p:sp>
      <p:pic>
        <p:nvPicPr>
          <p:cNvPr id="6" name="Picture 5" descr="Snap13.gif"/>
          <p:cNvPicPr>
            <a:picLocks noChangeAspect="1"/>
          </p:cNvPicPr>
          <p:nvPr/>
        </p:nvPicPr>
        <p:blipFill>
          <a:blip r:embed="rId3" cstate="print"/>
          <a:stretch>
            <a:fillRect/>
          </a:stretch>
        </p:blipFill>
        <p:spPr>
          <a:xfrm>
            <a:off x="7008812" y="2286000"/>
            <a:ext cx="3640455" cy="3114675"/>
          </a:xfrm>
          <a:prstGeom prst="rect">
            <a:avLst/>
          </a:prstGeom>
          <a:ln>
            <a:solidFill>
              <a:schemeClr val="tx1"/>
            </a:solidFill>
          </a:ln>
        </p:spPr>
      </p:pic>
      <p:pic>
        <p:nvPicPr>
          <p:cNvPr id="7" name="Picture 6" descr="Snap15.gif"/>
          <p:cNvPicPr>
            <a:picLocks noChangeAspect="1"/>
          </p:cNvPicPr>
          <p:nvPr/>
        </p:nvPicPr>
        <p:blipFill>
          <a:blip r:embed="rId4" cstate="print"/>
          <a:stretch>
            <a:fillRect/>
          </a:stretch>
        </p:blipFill>
        <p:spPr>
          <a:xfrm>
            <a:off x="1065212" y="1600200"/>
            <a:ext cx="5307330" cy="3552444"/>
          </a:xfrm>
          <a:prstGeom prst="rect">
            <a:avLst/>
          </a:prstGeom>
          <a:ln>
            <a:solidFill>
              <a:schemeClr val="tx1"/>
            </a:solidFill>
          </a:ln>
        </p:spPr>
      </p:pic>
      <p:cxnSp>
        <p:nvCxnSpPr>
          <p:cNvPr id="10" name="Straight Arrow Connector 9"/>
          <p:cNvCxnSpPr/>
          <p:nvPr/>
        </p:nvCxnSpPr>
        <p:spPr>
          <a:xfrm>
            <a:off x="10209212" y="5410200"/>
            <a:ext cx="0" cy="533400"/>
          </a:xfrm>
          <a:prstGeom prst="straightConnector1">
            <a:avLst/>
          </a:prstGeom>
          <a:ln w="3492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284412" y="1295400"/>
            <a:ext cx="1371600" cy="348557"/>
          </a:xfrm>
          <a:prstGeom prst="rect">
            <a:avLst/>
          </a:prstGeom>
          <a:ln>
            <a:noFill/>
          </a:ln>
        </p:spPr>
        <p:txBody>
          <a:bodyPr wrap="square">
            <a:spAutoFit/>
          </a:bodyPr>
          <a:lstStyle/>
          <a:p>
            <a:pPr>
              <a:lnSpc>
                <a:spcPct val="90000"/>
              </a:lnSpc>
            </a:pPr>
            <a:r>
              <a:rPr lang="en-US" b="1" dirty="0" smtClean="0">
                <a:solidFill>
                  <a:schemeClr val="accent1"/>
                </a:solidFill>
                <a:latin typeface="LavosHandy™" pitchFamily="66" charset="0"/>
              </a:rPr>
              <a:t>Page 1</a:t>
            </a:r>
            <a:endParaRPr lang="en-US" b="1" dirty="0">
              <a:solidFill>
                <a:schemeClr val="accent1"/>
              </a:solidFill>
              <a:latin typeface="LavosHandy™" pitchFamily="66" charset="0"/>
            </a:endParaRPr>
          </a:p>
        </p:txBody>
      </p:sp>
      <p:sp>
        <p:nvSpPr>
          <p:cNvPr id="18" name="Rectangle 17"/>
          <p:cNvSpPr/>
          <p:nvPr/>
        </p:nvSpPr>
        <p:spPr>
          <a:xfrm>
            <a:off x="7999412" y="1905000"/>
            <a:ext cx="1371600" cy="348557"/>
          </a:xfrm>
          <a:prstGeom prst="rect">
            <a:avLst/>
          </a:prstGeom>
          <a:ln>
            <a:noFill/>
          </a:ln>
        </p:spPr>
        <p:txBody>
          <a:bodyPr wrap="square">
            <a:spAutoFit/>
          </a:bodyPr>
          <a:lstStyle/>
          <a:p>
            <a:pPr>
              <a:lnSpc>
                <a:spcPct val="90000"/>
              </a:lnSpc>
            </a:pPr>
            <a:r>
              <a:rPr lang="en-US" b="1" dirty="0" smtClean="0">
                <a:solidFill>
                  <a:schemeClr val="accent1"/>
                </a:solidFill>
                <a:latin typeface="LavosHandy™" pitchFamily="66" charset="0"/>
              </a:rPr>
              <a:t>Page 2</a:t>
            </a:r>
            <a:endParaRPr lang="en-US" b="1" dirty="0">
              <a:solidFill>
                <a:schemeClr val="accent1"/>
              </a:solidFill>
              <a:latin typeface="LavosHandy™" pitchFamily="66" charset="0"/>
            </a:endParaRPr>
          </a:p>
        </p:txBody>
      </p:sp>
      <p:sp>
        <p:nvSpPr>
          <p:cNvPr id="19" name="Rectangle 18"/>
          <p:cNvSpPr/>
          <p:nvPr/>
        </p:nvSpPr>
        <p:spPr>
          <a:xfrm>
            <a:off x="2132012" y="5525768"/>
            <a:ext cx="4648200" cy="341632"/>
          </a:xfrm>
          <a:prstGeom prst="rect">
            <a:avLst/>
          </a:prstGeom>
          <a:ln>
            <a:noFill/>
          </a:ln>
        </p:spPr>
        <p:txBody>
          <a:bodyPr wrap="square">
            <a:spAutoFit/>
          </a:bodyPr>
          <a:lstStyle/>
          <a:p>
            <a:pPr>
              <a:lnSpc>
                <a:spcPct val="90000"/>
              </a:lnSpc>
            </a:pPr>
            <a:r>
              <a:rPr lang="en-US" b="1" dirty="0" smtClean="0">
                <a:solidFill>
                  <a:srgbClr val="000000"/>
                </a:solidFill>
                <a:latin typeface="LavosHandy™" pitchFamily="66" charset="0"/>
              </a:rPr>
              <a:t>Page 2 is submitted and branched to Page 1</a:t>
            </a:r>
            <a:endParaRPr lang="en-US" b="1" dirty="0">
              <a:solidFill>
                <a:srgbClr val="000000"/>
              </a:solidFill>
              <a:latin typeface="LavosHandy™" pitchFamily="66" charset="0"/>
            </a:endParaRPr>
          </a:p>
        </p:txBody>
      </p:sp>
      <p:cxnSp>
        <p:nvCxnSpPr>
          <p:cNvPr id="14" name="Straight Arrow Connector 13"/>
          <p:cNvCxnSpPr/>
          <p:nvPr/>
        </p:nvCxnSpPr>
        <p:spPr>
          <a:xfrm flipV="1">
            <a:off x="1217612" y="5029200"/>
            <a:ext cx="0" cy="914400"/>
          </a:xfrm>
          <a:prstGeom prst="straightConnector1">
            <a:avLst/>
          </a:prstGeom>
          <a:ln w="3492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1217612" y="5943600"/>
            <a:ext cx="8991600" cy="0"/>
          </a:xfrm>
          <a:prstGeom prst="straightConnector1">
            <a:avLst/>
          </a:prstGeom>
          <a:ln w="34925">
            <a:solidFill>
              <a:srgbClr val="FF0000"/>
            </a:solidFill>
            <a:miter lim="800000"/>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06400"/>
            <a:ext cx="11125200" cy="584200"/>
          </a:xfrm>
        </p:spPr>
        <p:txBody>
          <a:bodyPr/>
          <a:lstStyle/>
          <a:p>
            <a:r>
              <a:rPr lang="en-US" b="1" dirty="0" smtClean="0"/>
              <a:t>Creating a Branch</a:t>
            </a:r>
            <a:endParaRPr lang="en-US" b="1" dirty="0"/>
          </a:p>
        </p:txBody>
      </p:sp>
      <p:pic>
        <p:nvPicPr>
          <p:cNvPr id="11" name="Picture 10" descr="Snap10.gif"/>
          <p:cNvPicPr>
            <a:picLocks noChangeAspect="1"/>
          </p:cNvPicPr>
          <p:nvPr/>
        </p:nvPicPr>
        <p:blipFill>
          <a:blip r:embed="rId3" cstate="print"/>
          <a:stretch>
            <a:fillRect/>
          </a:stretch>
        </p:blipFill>
        <p:spPr>
          <a:xfrm>
            <a:off x="760412" y="2057400"/>
            <a:ext cx="2849880" cy="2532507"/>
          </a:xfrm>
          <a:prstGeom prst="rect">
            <a:avLst/>
          </a:prstGeom>
          <a:ln>
            <a:solidFill>
              <a:schemeClr val="tx1"/>
            </a:solidFill>
          </a:ln>
        </p:spPr>
      </p:pic>
      <p:pic>
        <p:nvPicPr>
          <p:cNvPr id="20" name="Picture 19" descr="Snap20.gif"/>
          <p:cNvPicPr>
            <a:picLocks noChangeAspect="1"/>
          </p:cNvPicPr>
          <p:nvPr/>
        </p:nvPicPr>
        <p:blipFill>
          <a:blip r:embed="rId4" cstate="print"/>
          <a:stretch>
            <a:fillRect/>
          </a:stretch>
        </p:blipFill>
        <p:spPr>
          <a:xfrm>
            <a:off x="3884612" y="1600200"/>
            <a:ext cx="3452241" cy="4015740"/>
          </a:xfrm>
          <a:prstGeom prst="rect">
            <a:avLst/>
          </a:prstGeom>
          <a:ln>
            <a:solidFill>
              <a:schemeClr val="tx1"/>
            </a:solidFill>
          </a:ln>
        </p:spPr>
      </p:pic>
      <p:cxnSp>
        <p:nvCxnSpPr>
          <p:cNvPr id="21" name="Straight Arrow Connector 20"/>
          <p:cNvCxnSpPr/>
          <p:nvPr/>
        </p:nvCxnSpPr>
        <p:spPr>
          <a:xfrm>
            <a:off x="3579812" y="3352800"/>
            <a:ext cx="304800" cy="0"/>
          </a:xfrm>
          <a:prstGeom prst="straightConnector1">
            <a:avLst/>
          </a:prstGeom>
          <a:ln w="34925">
            <a:solidFill>
              <a:srgbClr val="FF0000"/>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4" name="Curved Connector 23"/>
          <p:cNvCxnSpPr/>
          <p:nvPr/>
        </p:nvCxnSpPr>
        <p:spPr>
          <a:xfrm flipV="1">
            <a:off x="7008812" y="2895600"/>
            <a:ext cx="685800" cy="6096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cxnSp>
        <p:nvCxnSpPr>
          <p:cNvPr id="27" name="Curved Connector 26"/>
          <p:cNvCxnSpPr/>
          <p:nvPr/>
        </p:nvCxnSpPr>
        <p:spPr>
          <a:xfrm>
            <a:off x="7085012" y="4114800"/>
            <a:ext cx="685800" cy="457200"/>
          </a:xfrm>
          <a:prstGeom prst="curvedConnector3">
            <a:avLst>
              <a:gd name="adj1" fmla="val 50000"/>
            </a:avLst>
          </a:prstGeom>
          <a:ln w="19050">
            <a:solidFill>
              <a:schemeClr val="accent5"/>
            </a:solidFill>
            <a:miter lim="800000"/>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618412" y="2209800"/>
            <a:ext cx="2514600" cy="341632"/>
          </a:xfrm>
          <a:prstGeom prst="rect">
            <a:avLst/>
          </a:prstGeom>
          <a:ln>
            <a:noFill/>
          </a:ln>
        </p:spPr>
        <p:txBody>
          <a:bodyPr wrap="square">
            <a:spAutoFit/>
          </a:bodyPr>
          <a:lstStyle/>
          <a:p>
            <a:pPr>
              <a:lnSpc>
                <a:spcPct val="90000"/>
              </a:lnSpc>
            </a:pPr>
            <a:r>
              <a:rPr lang="en-US" b="1" dirty="0" smtClean="0">
                <a:solidFill>
                  <a:schemeClr val="accent1"/>
                </a:solidFill>
                <a:latin typeface="LavosHandy™" pitchFamily="66" charset="0"/>
              </a:rPr>
              <a:t>Specify branch point</a:t>
            </a:r>
            <a:endParaRPr lang="en-US" b="1" dirty="0">
              <a:solidFill>
                <a:schemeClr val="accent1"/>
              </a:solidFill>
              <a:latin typeface="LavosHandy™" pitchFamily="66" charset="0"/>
            </a:endParaRPr>
          </a:p>
        </p:txBody>
      </p:sp>
      <p:sp>
        <p:nvSpPr>
          <p:cNvPr id="35" name="Rectangle 34"/>
          <p:cNvSpPr/>
          <p:nvPr/>
        </p:nvSpPr>
        <p:spPr>
          <a:xfrm>
            <a:off x="7694612" y="4038600"/>
            <a:ext cx="2514600" cy="341632"/>
          </a:xfrm>
          <a:prstGeom prst="rect">
            <a:avLst/>
          </a:prstGeom>
          <a:ln>
            <a:noFill/>
          </a:ln>
        </p:spPr>
        <p:txBody>
          <a:bodyPr wrap="square">
            <a:spAutoFit/>
          </a:bodyPr>
          <a:lstStyle/>
          <a:p>
            <a:pPr>
              <a:lnSpc>
                <a:spcPct val="90000"/>
              </a:lnSpc>
            </a:pPr>
            <a:r>
              <a:rPr lang="en-US" b="1" dirty="0" smtClean="0">
                <a:solidFill>
                  <a:schemeClr val="accent1"/>
                </a:solidFill>
                <a:latin typeface="LavosHandy™" pitchFamily="66" charset="0"/>
              </a:rPr>
              <a:t>Specify branch type</a:t>
            </a:r>
            <a:endParaRPr lang="en-US" b="1" dirty="0">
              <a:solidFill>
                <a:schemeClr val="accent1"/>
              </a:solidFill>
              <a:latin typeface="LavosHandy™" pitchFamily="66" charset="0"/>
            </a:endParaRPr>
          </a:p>
        </p:txBody>
      </p:sp>
      <p:pic>
        <p:nvPicPr>
          <p:cNvPr id="39" name="Picture 38" descr="Snap21.gif"/>
          <p:cNvPicPr>
            <a:picLocks noChangeAspect="1"/>
          </p:cNvPicPr>
          <p:nvPr/>
        </p:nvPicPr>
        <p:blipFill>
          <a:blip r:embed="rId5" cstate="print"/>
          <a:stretch>
            <a:fillRect/>
          </a:stretch>
        </p:blipFill>
        <p:spPr>
          <a:xfrm>
            <a:off x="7694612" y="2514600"/>
            <a:ext cx="2682240" cy="891540"/>
          </a:xfrm>
          <a:prstGeom prst="rect">
            <a:avLst/>
          </a:prstGeom>
          <a:ln>
            <a:solidFill>
              <a:schemeClr val="tx1"/>
            </a:solidFill>
          </a:ln>
        </p:spPr>
      </p:pic>
      <p:pic>
        <p:nvPicPr>
          <p:cNvPr id="40" name="Picture 39" descr="Snap22.gif"/>
          <p:cNvPicPr>
            <a:picLocks noChangeAspect="1"/>
          </p:cNvPicPr>
          <p:nvPr/>
        </p:nvPicPr>
        <p:blipFill>
          <a:blip r:embed="rId6" cstate="print"/>
          <a:stretch>
            <a:fillRect/>
          </a:stretch>
        </p:blipFill>
        <p:spPr>
          <a:xfrm>
            <a:off x="7770812" y="4343400"/>
            <a:ext cx="2674620" cy="1295400"/>
          </a:xfrm>
          <a:prstGeom prst="rect">
            <a:avLst/>
          </a:prstGeom>
          <a:ln>
            <a:solidFill>
              <a:schemeClr val="tx1"/>
            </a:solid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Summary</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In this lesson, you learned how to create :</a:t>
            </a:r>
          </a:p>
          <a:p>
            <a:pPr marL="501650" lvl="1">
              <a:buClr>
                <a:srgbClr val="FF0000"/>
              </a:buClr>
              <a:buFont typeface="Arial" pitchFamily="34" charset="0"/>
              <a:buChar char="•"/>
            </a:pPr>
            <a:r>
              <a:rPr lang="en-US" sz="2800" dirty="0" smtClean="0">
                <a:solidFill>
                  <a:srgbClr val="000000"/>
                </a:solidFill>
              </a:rPr>
              <a:t>Computations</a:t>
            </a:r>
          </a:p>
          <a:p>
            <a:pPr marL="501650" lvl="1">
              <a:buClr>
                <a:srgbClr val="FF0000"/>
              </a:buClr>
              <a:buFont typeface="Arial" pitchFamily="34" charset="0"/>
              <a:buChar char="•"/>
            </a:pPr>
            <a:r>
              <a:rPr lang="en-US" sz="2800" dirty="0" smtClean="0">
                <a:solidFill>
                  <a:srgbClr val="000000"/>
                </a:solidFill>
              </a:rPr>
              <a:t>Processes</a:t>
            </a:r>
          </a:p>
          <a:p>
            <a:pPr marL="501650" lvl="1">
              <a:buClr>
                <a:srgbClr val="FF0000"/>
              </a:buClr>
              <a:buFont typeface="Arial" pitchFamily="34" charset="0"/>
              <a:buChar char="•"/>
            </a:pPr>
            <a:r>
              <a:rPr lang="en-US" sz="2800" dirty="0" smtClean="0">
                <a:solidFill>
                  <a:srgbClr val="000000"/>
                </a:solidFill>
              </a:rPr>
              <a:t>Validations</a:t>
            </a:r>
          </a:p>
          <a:p>
            <a:pPr marL="501650" lvl="1">
              <a:buClr>
                <a:srgbClr val="FF0000"/>
              </a:buClr>
              <a:buFont typeface="Arial" pitchFamily="34" charset="0"/>
              <a:buChar char="•"/>
            </a:pPr>
            <a:r>
              <a:rPr lang="en-US" sz="2800" dirty="0" smtClean="0">
                <a:solidFill>
                  <a:srgbClr val="000000"/>
                </a:solidFill>
              </a:rPr>
              <a:t>Branches</a:t>
            </a: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5" name="Picture 3"/>
          <p:cNvPicPr>
            <a:picLocks noChangeAspect="1" noChangeArrowheads="1"/>
          </p:cNvPicPr>
          <p:nvPr/>
        </p:nvPicPr>
        <p:blipFill>
          <a:blip r:embed="rId3" cstate="print"/>
          <a:srcRect/>
          <a:stretch>
            <a:fillRect/>
          </a:stretch>
        </p:blipFill>
        <p:spPr bwMode="auto">
          <a:xfrm>
            <a:off x="1538417" y="915990"/>
            <a:ext cx="9099296" cy="5221287"/>
          </a:xfrm>
          <a:prstGeom prst="rect">
            <a:avLst/>
          </a:prstGeom>
          <a:noFill/>
          <a:ln w="9525">
            <a:noFill/>
            <a:round/>
            <a:headEnd/>
            <a:tailEnd/>
          </a:ln>
        </p:spPr>
      </p:pic>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5612" y="1676400"/>
            <a:ext cx="11125200" cy="619124"/>
          </a:xfrm>
        </p:spPr>
        <p:txBody>
          <a:bodyPr/>
          <a:lstStyle/>
          <a:p>
            <a:r>
              <a:rPr lang="en-US" dirty="0" smtClean="0"/>
              <a:t>Hands-On Lab</a:t>
            </a:r>
            <a:endParaRPr lang="en-U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5"/>
          <p:cNvSpPr txBox="1">
            <a:spLocks noChangeArrowheads="1"/>
          </p:cNvSpPr>
          <p:nvPr/>
        </p:nvSpPr>
        <p:spPr>
          <a:xfrm>
            <a:off x="466725" y="265113"/>
            <a:ext cx="8210550" cy="496887"/>
          </a:xfrm>
          <a:prstGeom prst="rect">
            <a:avLst/>
          </a:prstGeom>
        </p:spPr>
        <p:txBody>
          <a:bodyPr vert="horz" lIns="0" tIns="0" rIns="0" bIns="0" rtlCol="0" anchor="b">
            <a:noAutofit/>
          </a:body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0000"/>
                </a:solidFill>
                <a:effectLst/>
                <a:uLnTx/>
                <a:uFillTx/>
                <a:latin typeface="+mj-lt"/>
                <a:ea typeface="+mj-ea"/>
                <a:cs typeface="+mj-cs"/>
              </a:rPr>
              <a:t>Lesson Objectives</a:t>
            </a:r>
          </a:p>
        </p:txBody>
      </p:sp>
      <p:sp>
        <p:nvSpPr>
          <p:cNvPr id="8" name="Content Placeholder 7"/>
          <p:cNvSpPr>
            <a:spLocks noGrp="1"/>
          </p:cNvSpPr>
          <p:nvPr>
            <p:ph idx="1"/>
          </p:nvPr>
        </p:nvSpPr>
        <p:spPr>
          <a:xfrm>
            <a:off x="531151" y="1447800"/>
            <a:ext cx="11126522" cy="4495800"/>
          </a:xfrm>
        </p:spPr>
        <p:txBody>
          <a:bodyPr/>
          <a:lstStyle/>
          <a:p>
            <a:pPr marL="0" indent="0">
              <a:buClr>
                <a:srgbClr val="000000"/>
              </a:buClr>
              <a:buNone/>
            </a:pPr>
            <a:r>
              <a:rPr lang="en-US" dirty="0" smtClean="0">
                <a:solidFill>
                  <a:srgbClr val="000000"/>
                </a:solidFill>
              </a:rPr>
              <a:t>After completing this lesson, you should be able to:</a:t>
            </a:r>
          </a:p>
          <a:p>
            <a:pPr lvl="1">
              <a:buClr>
                <a:schemeClr val="accent1"/>
              </a:buClr>
              <a:buFont typeface="Arial"/>
              <a:buChar char="•"/>
            </a:pPr>
            <a:r>
              <a:rPr lang="en-US" sz="2800" dirty="0" smtClean="0">
                <a:solidFill>
                  <a:srgbClr val="000000"/>
                </a:solidFill>
              </a:rPr>
              <a:t>Explain page rendering and page processing</a:t>
            </a:r>
          </a:p>
          <a:p>
            <a:pPr lvl="1">
              <a:buClr>
                <a:schemeClr val="accent1"/>
              </a:buClr>
              <a:buFont typeface="Arial"/>
              <a:buChar char="•"/>
            </a:pPr>
            <a:r>
              <a:rPr lang="en-US" sz="2800" dirty="0" smtClean="0">
                <a:solidFill>
                  <a:srgbClr val="000000"/>
                </a:solidFill>
              </a:rPr>
              <a:t>Create computations</a:t>
            </a:r>
          </a:p>
          <a:p>
            <a:pPr lvl="1">
              <a:buClr>
                <a:schemeClr val="accent1"/>
              </a:buClr>
              <a:buFont typeface="Arial"/>
              <a:buChar char="•"/>
            </a:pPr>
            <a:r>
              <a:rPr lang="en-US" sz="2800" dirty="0" smtClean="0">
                <a:solidFill>
                  <a:srgbClr val="000000"/>
                </a:solidFill>
              </a:rPr>
              <a:t>Create page processes</a:t>
            </a:r>
          </a:p>
          <a:p>
            <a:pPr lvl="1">
              <a:buClr>
                <a:schemeClr val="accent1"/>
              </a:buClr>
              <a:buFont typeface="Arial"/>
              <a:buChar char="•"/>
            </a:pPr>
            <a:r>
              <a:rPr lang="en-US" sz="2800" dirty="0" smtClean="0">
                <a:solidFill>
                  <a:srgbClr val="000000"/>
                </a:solidFill>
              </a:rPr>
              <a:t>Create validations</a:t>
            </a:r>
          </a:p>
          <a:p>
            <a:pPr lvl="1">
              <a:buClr>
                <a:schemeClr val="accent1"/>
              </a:buClr>
              <a:buFont typeface="Arial"/>
              <a:buChar char="•"/>
            </a:pPr>
            <a:r>
              <a:rPr lang="en-US" sz="2800" dirty="0" smtClean="0">
                <a:solidFill>
                  <a:srgbClr val="000000"/>
                </a:solidFill>
              </a:rPr>
              <a:t>Create branches</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extLst>
      <p:ext uri="{BB962C8B-B14F-4D97-AF65-F5344CB8AC3E}">
        <p14:creationId xmlns="" xmlns:p14="http://schemas.microsoft.com/office/powerpoint/2010/main" val="11815063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1759890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1537338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Understanding Page Rendering and Page Processing</a:t>
            </a:r>
            <a:endParaRPr lang="en-US" b="1" dirty="0"/>
          </a:p>
        </p:txBody>
      </p:sp>
      <p:pic>
        <p:nvPicPr>
          <p:cNvPr id="14" name="Picture 13" descr="7b.gif"/>
          <p:cNvPicPr>
            <a:picLocks noChangeAspect="1"/>
          </p:cNvPicPr>
          <p:nvPr/>
        </p:nvPicPr>
        <p:blipFill>
          <a:blip r:embed="rId3" cstate="print"/>
          <a:stretch>
            <a:fillRect/>
          </a:stretch>
        </p:blipFill>
        <p:spPr>
          <a:xfrm>
            <a:off x="7161212" y="2590800"/>
            <a:ext cx="4389120" cy="3581400"/>
          </a:xfrm>
          <a:prstGeom prst="rect">
            <a:avLst/>
          </a:prstGeom>
          <a:ln>
            <a:solidFill>
              <a:schemeClr val="tx1"/>
            </a:solidFill>
          </a:ln>
        </p:spPr>
      </p:pic>
      <p:pic>
        <p:nvPicPr>
          <p:cNvPr id="15" name="Picture 14" descr="7a.gif"/>
          <p:cNvPicPr>
            <a:picLocks noChangeAspect="1"/>
          </p:cNvPicPr>
          <p:nvPr/>
        </p:nvPicPr>
        <p:blipFill>
          <a:blip r:embed="rId4" cstate="print"/>
          <a:stretch>
            <a:fillRect/>
          </a:stretch>
        </p:blipFill>
        <p:spPr>
          <a:xfrm>
            <a:off x="760412" y="2590800"/>
            <a:ext cx="6133719" cy="3581781"/>
          </a:xfrm>
          <a:prstGeom prst="rect">
            <a:avLst/>
          </a:prstGeom>
          <a:ln>
            <a:solidFill>
              <a:schemeClr val="tx1"/>
            </a:solidFill>
          </a:ln>
        </p:spPr>
      </p:pic>
      <p:sp>
        <p:nvSpPr>
          <p:cNvPr id="17" name="Content Placeholder 7"/>
          <p:cNvSpPr txBox="1">
            <a:spLocks/>
          </p:cNvSpPr>
          <p:nvPr/>
        </p:nvSpPr>
        <p:spPr>
          <a:xfrm>
            <a:off x="684212" y="838200"/>
            <a:ext cx="10591800" cy="1295400"/>
          </a:xfrm>
          <a:prstGeom prst="rect">
            <a:avLst/>
          </a:prstGeom>
        </p:spPr>
        <p:txBody>
          <a:bodyPr vert="horz" lIns="0" tIns="0" rIns="0" bIns="0" rtlCol="0">
            <a:noAutofit/>
          </a:bodyPr>
          <a:lstStyle/>
          <a:p>
            <a:pPr marL="0" marR="0" lvl="0" indent="0" algn="l" defTabSz="914400" rtl="0" eaLnBrk="1" fontAlgn="auto" latinLnBrk="0" hangingPunct="1">
              <a:lnSpc>
                <a:spcPct val="90000"/>
              </a:lnSpc>
              <a:spcBef>
                <a:spcPts val="1200"/>
              </a:spcBef>
              <a:spcAft>
                <a:spcPts val="0"/>
              </a:spcAft>
              <a:buClr>
                <a:srgbClr val="000000"/>
              </a:buClr>
              <a:buSzTx/>
              <a:buFont typeface="Arial" panose="020B0604020202020204" pitchFamily="34" charset="0"/>
              <a:buNone/>
              <a:tabLst/>
              <a:defRPr/>
            </a:pPr>
            <a:r>
              <a:rPr kumimoji="0" lang="en-US" sz="2800" b="0" i="0" u="none" strike="noStrike" kern="1200" cap="none" spc="0" normalizeH="0" baseline="0" noProof="0" dirty="0" smtClean="0">
                <a:ln>
                  <a:noFill/>
                </a:ln>
                <a:solidFill>
                  <a:srgbClr val="000000"/>
                </a:solidFill>
                <a:effectLst/>
                <a:uLnTx/>
                <a:uFillTx/>
                <a:latin typeface="+mn-lt"/>
                <a:ea typeface="+mn-ea"/>
                <a:cs typeface="+mn-cs"/>
              </a:rPr>
              <a:t>When you run an application, Application Express</a:t>
            </a:r>
            <a:r>
              <a:rPr kumimoji="0" lang="en-US" sz="2800" b="0" i="0" u="none" strike="noStrike" kern="1200" cap="none" spc="0" normalizeH="0" noProof="0" dirty="0" smtClean="0">
                <a:ln>
                  <a:noFill/>
                </a:ln>
                <a:solidFill>
                  <a:srgbClr val="000000"/>
                </a:solidFill>
                <a:effectLst/>
                <a:uLnTx/>
                <a:uFillTx/>
                <a:latin typeface="+mn-lt"/>
                <a:ea typeface="+mn-ea"/>
                <a:cs typeface="+mn-cs"/>
              </a:rPr>
              <a:t> engine relies on two processes</a:t>
            </a:r>
            <a:r>
              <a:rPr kumimoji="0" lang="en-US" sz="2800" b="0" i="0" u="none" strike="noStrike" kern="1200" cap="none" spc="0" normalizeH="0" baseline="0" noProof="0" dirty="0" smtClean="0">
                <a:ln>
                  <a:noFill/>
                </a:ln>
                <a:solidFill>
                  <a:srgbClr val="000000"/>
                </a:solidFill>
                <a:effectLst/>
                <a:uLnTx/>
                <a:uFillTx/>
                <a:latin typeface="+mn-lt"/>
                <a:ea typeface="+mn-ea"/>
                <a:cs typeface="+mn-cs"/>
              </a:rPr>
              <a:t>:</a:t>
            </a:r>
          </a:p>
          <a:p>
            <a:pPr marL="502920" marR="0" lvl="1" indent="-228600" algn="l" defTabSz="914400" rtl="0" eaLnBrk="1" fontAlgn="auto" latinLnBrk="0" hangingPunct="1">
              <a:lnSpc>
                <a:spcPct val="90000"/>
              </a:lnSpc>
              <a:spcBef>
                <a:spcPts val="800"/>
              </a:spcBef>
              <a:spcAft>
                <a:spcPts val="0"/>
              </a:spcAft>
              <a:buClr>
                <a:schemeClr val="accent1"/>
              </a:buClr>
              <a:buSzTx/>
              <a:buFont typeface="Arial"/>
              <a:buChar char="•"/>
              <a:tabLst/>
              <a:defRPr/>
            </a:pPr>
            <a:r>
              <a:rPr kumimoji="0" lang="en-US" sz="2800" b="0" i="0" u="none" strike="noStrike" kern="1200" cap="none" spc="0" normalizeH="0" baseline="0" noProof="0" dirty="0" smtClean="0">
                <a:ln>
                  <a:noFill/>
                </a:ln>
                <a:solidFill>
                  <a:srgbClr val="000000"/>
                </a:solidFill>
                <a:effectLst/>
                <a:uLnTx/>
                <a:uFillTx/>
                <a:latin typeface="+mn-lt"/>
                <a:ea typeface="+mn-ea"/>
                <a:cs typeface="+mn-cs"/>
              </a:rPr>
              <a:t>Show Page (Page Rendering)</a:t>
            </a:r>
          </a:p>
          <a:p>
            <a:pPr marL="502920" marR="0" lvl="1" indent="-228600" algn="l" defTabSz="914400" rtl="0" eaLnBrk="1" fontAlgn="auto" latinLnBrk="0" hangingPunct="1">
              <a:lnSpc>
                <a:spcPct val="90000"/>
              </a:lnSpc>
              <a:spcBef>
                <a:spcPts val="800"/>
              </a:spcBef>
              <a:spcAft>
                <a:spcPts val="0"/>
              </a:spcAft>
              <a:buClr>
                <a:schemeClr val="accent1"/>
              </a:buClr>
              <a:buSzTx/>
              <a:buFont typeface="Arial"/>
              <a:buChar char="•"/>
              <a:tabLst/>
              <a:defRPr/>
            </a:pPr>
            <a:r>
              <a:rPr lang="en-US" sz="2800" dirty="0" smtClean="0">
                <a:solidFill>
                  <a:srgbClr val="000000"/>
                </a:solidFill>
              </a:rPr>
              <a:t>Accept Page (Page Processing)</a:t>
            </a:r>
            <a:endParaRPr kumimoji="0" lang="en-US" sz="2800" b="0" i="0" u="none" strike="noStrike" kern="1200" cap="none" spc="0" normalizeH="0" baseline="0" noProof="0" dirty="0" smtClean="0">
              <a:ln>
                <a:noFill/>
              </a:ln>
              <a:solidFill>
                <a:srgbClr val="000000"/>
              </a:solidFill>
              <a:effectLst/>
              <a:uLnTx/>
              <a:uFillTx/>
              <a:latin typeface="+mn-lt"/>
              <a:ea typeface="+mn-ea"/>
              <a:cs typeface="+mn-cs"/>
            </a:endParaRPr>
          </a:p>
          <a:p>
            <a:pPr marL="502920" marR="0" lvl="1" indent="-228600" algn="l" defTabSz="914400" rtl="0" eaLnBrk="1" fontAlgn="auto" latinLnBrk="0" hangingPunct="1">
              <a:lnSpc>
                <a:spcPct val="90000"/>
              </a:lnSpc>
              <a:spcBef>
                <a:spcPts val="800"/>
              </a:spcBef>
              <a:spcAft>
                <a:spcPts val="0"/>
              </a:spcAft>
              <a:buClr>
                <a:schemeClr val="accent1"/>
              </a:buClr>
              <a:buSzTx/>
              <a:buFont typeface="Arial"/>
              <a:buChar char="•"/>
              <a:tabLst/>
              <a:defRPr/>
            </a:pPr>
            <a:endParaRPr kumimoji="0" lang="en-US" sz="2400" b="0" i="0" u="none" strike="noStrike" kern="1200" cap="none" spc="0" normalizeH="0" baseline="0" noProof="0" dirty="0" smtClean="0">
              <a:ln>
                <a:noFill/>
              </a:ln>
              <a:solidFill>
                <a:schemeClr val="bg1">
                  <a:lumMod val="50000"/>
                </a:schemeClr>
              </a:solidFill>
              <a:effectLst/>
              <a:uLnTx/>
              <a:uFillTx/>
              <a:latin typeface="+mn-lt"/>
              <a:ea typeface="+mn-ea"/>
              <a:cs typeface="+mn-cs"/>
            </a:endParaRPr>
          </a:p>
          <a:p>
            <a:pPr marL="502920" marR="0" lvl="1" indent="-228600" algn="l" defTabSz="914400" rtl="0" eaLnBrk="1" fontAlgn="auto" latinLnBrk="0" hangingPunct="1">
              <a:lnSpc>
                <a:spcPct val="90000"/>
              </a:lnSpc>
              <a:spcBef>
                <a:spcPts val="800"/>
              </a:spcBef>
              <a:spcAft>
                <a:spcPts val="0"/>
              </a:spcAft>
              <a:buClr>
                <a:srgbClr val="FF0000"/>
              </a:buClr>
              <a:buSzTx/>
              <a:buFont typeface="Arial" pitchFamily="34" charset="0"/>
              <a:buChar char="•"/>
              <a:tabLst/>
              <a:defRPr/>
            </a:pPr>
            <a:endParaRPr kumimoji="0" lang="en-US" sz="2800" b="0" i="0" u="none" strike="noStrike" kern="1200" cap="none" spc="0" normalizeH="0" baseline="0" noProof="0" dirty="0" smtClean="0">
              <a:ln>
                <a:noFill/>
              </a:ln>
              <a:solidFill>
                <a:srgbClr val="000000"/>
              </a:solidFill>
              <a:effectLst/>
              <a:uLnTx/>
              <a:uFillTx/>
              <a:latin typeface="+mn-lt"/>
              <a:ea typeface="+mn-ea"/>
              <a:cs typeface="+mn-cs"/>
            </a:endParaRPr>
          </a:p>
          <a:p>
            <a:pPr marL="502920" marR="0" lvl="1" indent="-228600" algn="l" defTabSz="914400" rtl="0" eaLnBrk="1" fontAlgn="auto" latinLnBrk="0" hangingPunct="1">
              <a:lnSpc>
                <a:spcPct val="90000"/>
              </a:lnSpc>
              <a:spcBef>
                <a:spcPts val="800"/>
              </a:spcBef>
              <a:spcAft>
                <a:spcPts val="0"/>
              </a:spcAft>
              <a:buClr>
                <a:srgbClr val="FF0000"/>
              </a:buClr>
              <a:buSzTx/>
              <a:buFont typeface="Arial"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mn-lt"/>
              <a:ea typeface="+mn-ea"/>
              <a:cs typeface="+mn-cs"/>
            </a:endParaRPr>
          </a:p>
        </p:txBody>
      </p:sp>
      <p:sp>
        <p:nvSpPr>
          <p:cNvPr id="18" name="Rectangle 17"/>
          <p:cNvSpPr/>
          <p:nvPr/>
        </p:nvSpPr>
        <p:spPr>
          <a:xfrm>
            <a:off x="3427412" y="2667000"/>
            <a:ext cx="1273105" cy="348557"/>
          </a:xfrm>
          <a:prstGeom prst="rect">
            <a:avLst/>
          </a:prstGeom>
          <a:ln>
            <a:solidFill>
              <a:schemeClr val="tx1"/>
            </a:solidFill>
          </a:ln>
        </p:spPr>
        <p:txBody>
          <a:bodyPr wrap="none">
            <a:spAutoFit/>
          </a:bodyPr>
          <a:lstStyle/>
          <a:p>
            <a:pPr>
              <a:lnSpc>
                <a:spcPct val="90000"/>
              </a:lnSpc>
            </a:pPr>
            <a:r>
              <a:rPr lang="en-US" b="1" dirty="0" smtClean="0">
                <a:solidFill>
                  <a:srgbClr val="FF0000"/>
                </a:solidFill>
                <a:latin typeface="LavosHandy™" pitchFamily="66" charset="0"/>
              </a:rPr>
              <a:t>Show Page</a:t>
            </a:r>
            <a:endParaRPr lang="en-US" b="1" dirty="0">
              <a:solidFill>
                <a:srgbClr val="FF0000"/>
              </a:solidFill>
              <a:latin typeface="LavosHandy™" pitchFamily="66" charset="0"/>
            </a:endParaRPr>
          </a:p>
        </p:txBody>
      </p:sp>
      <p:sp>
        <p:nvSpPr>
          <p:cNvPr id="19" name="Rectangle 18"/>
          <p:cNvSpPr/>
          <p:nvPr/>
        </p:nvSpPr>
        <p:spPr>
          <a:xfrm>
            <a:off x="8913812" y="2743200"/>
            <a:ext cx="1418978" cy="341632"/>
          </a:xfrm>
          <a:prstGeom prst="rect">
            <a:avLst/>
          </a:prstGeom>
          <a:ln>
            <a:solidFill>
              <a:schemeClr val="tx1"/>
            </a:solidFill>
          </a:ln>
        </p:spPr>
        <p:txBody>
          <a:bodyPr wrap="square">
            <a:spAutoFit/>
          </a:bodyPr>
          <a:lstStyle/>
          <a:p>
            <a:pPr>
              <a:lnSpc>
                <a:spcPct val="90000"/>
              </a:lnSpc>
            </a:pPr>
            <a:r>
              <a:rPr lang="en-US" b="1" dirty="0" smtClean="0">
                <a:solidFill>
                  <a:srgbClr val="FF0000"/>
                </a:solidFill>
                <a:latin typeface="LavosHandy™" pitchFamily="66" charset="0"/>
              </a:rPr>
              <a:t>Accept Page</a:t>
            </a:r>
            <a:endParaRPr lang="en-US" b="1" dirty="0">
              <a:solidFill>
                <a:srgbClr val="FF0000"/>
              </a:solidFill>
              <a:latin typeface="LavosHandy™" pitchFamily="66" charset="0"/>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Page Rendering: Example</a:t>
            </a:r>
            <a:endParaRPr lang="en-US" b="1" dirty="0"/>
          </a:p>
        </p:txBody>
      </p:sp>
      <p:pic>
        <p:nvPicPr>
          <p:cNvPr id="14" name="Picture 13" descr="8a.gif"/>
          <p:cNvPicPr>
            <a:picLocks noChangeAspect="1"/>
          </p:cNvPicPr>
          <p:nvPr/>
        </p:nvPicPr>
        <p:blipFill>
          <a:blip r:embed="rId3" cstate="print"/>
          <a:stretch>
            <a:fillRect/>
          </a:stretch>
        </p:blipFill>
        <p:spPr>
          <a:xfrm>
            <a:off x="912812" y="1524000"/>
            <a:ext cx="6141720" cy="1775460"/>
          </a:xfrm>
          <a:prstGeom prst="rect">
            <a:avLst/>
          </a:prstGeom>
          <a:ln>
            <a:solidFill>
              <a:schemeClr val="tx1"/>
            </a:solidFill>
          </a:ln>
        </p:spPr>
      </p:pic>
      <p:pic>
        <p:nvPicPr>
          <p:cNvPr id="16" name="Picture 15" descr="8c.gif"/>
          <p:cNvPicPr>
            <a:picLocks noChangeAspect="1"/>
          </p:cNvPicPr>
          <p:nvPr/>
        </p:nvPicPr>
        <p:blipFill>
          <a:blip r:embed="rId4" cstate="print"/>
          <a:stretch>
            <a:fillRect/>
          </a:stretch>
        </p:blipFill>
        <p:spPr>
          <a:xfrm>
            <a:off x="5027612" y="2819400"/>
            <a:ext cx="5349240" cy="3429000"/>
          </a:xfrm>
          <a:prstGeom prst="rect">
            <a:avLst/>
          </a:prstGeom>
          <a:ln>
            <a:solidFill>
              <a:schemeClr val="tx1"/>
            </a:solidFill>
          </a:ln>
        </p:spPr>
      </p:pic>
      <p:cxnSp>
        <p:nvCxnSpPr>
          <p:cNvPr id="17" name="Shape 15"/>
          <p:cNvCxnSpPr>
            <a:cxnSpLocks noChangeShapeType="1"/>
          </p:cNvCxnSpPr>
          <p:nvPr/>
        </p:nvCxnSpPr>
        <p:spPr bwMode="auto">
          <a:xfrm>
            <a:off x="1141412" y="2362200"/>
            <a:ext cx="3886200" cy="2438400"/>
          </a:xfrm>
          <a:prstGeom prst="bentConnector3">
            <a:avLst>
              <a:gd name="adj1" fmla="val 50000"/>
            </a:avLst>
          </a:prstGeom>
          <a:noFill/>
          <a:ln w="28575" algn="ctr">
            <a:solidFill>
              <a:srgbClr val="FF0000"/>
            </a:solidFill>
            <a:round/>
            <a:headEnd/>
            <a:tailEnd type="triangle" w="lg" len="lg"/>
          </a:ln>
        </p:spPr>
      </p:cxn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Page Processing: Example</a:t>
            </a:r>
            <a:endParaRPr lang="en-US" b="1" dirty="0"/>
          </a:p>
        </p:txBody>
      </p:sp>
      <p:pic>
        <p:nvPicPr>
          <p:cNvPr id="19" name="Picture 18" descr="8a.gif"/>
          <p:cNvPicPr>
            <a:picLocks noChangeAspect="1"/>
          </p:cNvPicPr>
          <p:nvPr/>
        </p:nvPicPr>
        <p:blipFill>
          <a:blip r:embed="rId3" cstate="print"/>
          <a:stretch>
            <a:fillRect/>
          </a:stretch>
        </p:blipFill>
        <p:spPr>
          <a:xfrm>
            <a:off x="684212" y="1371600"/>
            <a:ext cx="6141720" cy="1775460"/>
          </a:xfrm>
          <a:prstGeom prst="rect">
            <a:avLst/>
          </a:prstGeom>
          <a:ln>
            <a:solidFill>
              <a:schemeClr val="tx1"/>
            </a:solidFill>
          </a:ln>
        </p:spPr>
      </p:pic>
      <p:pic>
        <p:nvPicPr>
          <p:cNvPr id="20" name="Picture 19" descr="8b.gif"/>
          <p:cNvPicPr>
            <a:picLocks noChangeAspect="1"/>
          </p:cNvPicPr>
          <p:nvPr/>
        </p:nvPicPr>
        <p:blipFill>
          <a:blip r:embed="rId4" cstate="print"/>
          <a:stretch>
            <a:fillRect/>
          </a:stretch>
        </p:blipFill>
        <p:spPr>
          <a:xfrm>
            <a:off x="4646612" y="2590800"/>
            <a:ext cx="5349240" cy="3421380"/>
          </a:xfrm>
          <a:prstGeom prst="rect">
            <a:avLst/>
          </a:prstGeom>
          <a:ln>
            <a:solidFill>
              <a:schemeClr val="tx1"/>
            </a:solidFill>
          </a:ln>
        </p:spPr>
      </p:pic>
      <p:cxnSp>
        <p:nvCxnSpPr>
          <p:cNvPr id="21" name="Shape 15"/>
          <p:cNvCxnSpPr>
            <a:cxnSpLocks noChangeShapeType="1"/>
            <a:endCxn id="20" idx="1"/>
          </p:cNvCxnSpPr>
          <p:nvPr/>
        </p:nvCxnSpPr>
        <p:spPr bwMode="auto">
          <a:xfrm rot="16200000" flipH="1">
            <a:off x="3612197" y="3267075"/>
            <a:ext cx="1154430" cy="914400"/>
          </a:xfrm>
          <a:prstGeom prst="bentConnector2">
            <a:avLst/>
          </a:prstGeom>
          <a:noFill/>
          <a:ln w="28575" algn="ctr">
            <a:solidFill>
              <a:srgbClr val="FF0000"/>
            </a:solidFill>
            <a:round/>
            <a:headEnd type="triangle"/>
            <a:tailEnd type="none" w="lg" len="lg"/>
          </a:ln>
        </p:spPr>
      </p:cxnSp>
    </p:spTree>
    <p:extLst>
      <p:ext uri="{BB962C8B-B14F-4D97-AF65-F5344CB8AC3E}">
        <p14:creationId xmlns="" xmlns:p14="http://schemas.microsoft.com/office/powerpoint/2010/main" val="200995995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What is a Computation?</a:t>
            </a:r>
            <a:endParaRPr lang="en-US" b="1" dirty="0"/>
          </a:p>
        </p:txBody>
      </p:sp>
      <p:sp>
        <p:nvSpPr>
          <p:cNvPr id="14" name="Content Placeholder 7"/>
          <p:cNvSpPr>
            <a:spLocks noGrp="1"/>
          </p:cNvSpPr>
          <p:nvPr>
            <p:ph idx="1"/>
          </p:nvPr>
        </p:nvSpPr>
        <p:spPr>
          <a:xfrm>
            <a:off x="531151" y="1447800"/>
            <a:ext cx="11126522" cy="4495800"/>
          </a:xfrm>
        </p:spPr>
        <p:txBody>
          <a:bodyPr/>
          <a:lstStyle/>
          <a:p>
            <a:pPr lvl="1">
              <a:buClr>
                <a:schemeClr val="accent1"/>
              </a:buClr>
              <a:buFont typeface="Arial"/>
              <a:buChar char="•"/>
            </a:pPr>
            <a:r>
              <a:rPr lang="en-US" sz="2800" dirty="0" smtClean="0">
                <a:solidFill>
                  <a:srgbClr val="000000"/>
                </a:solidFill>
              </a:rPr>
              <a:t>A computation is a logic that assigns values to a single item</a:t>
            </a:r>
          </a:p>
          <a:p>
            <a:pPr lvl="1">
              <a:buClr>
                <a:schemeClr val="accent1"/>
              </a:buClr>
              <a:buFont typeface="Arial"/>
              <a:buChar char="•"/>
            </a:pPr>
            <a:r>
              <a:rPr lang="en-US" sz="2800" dirty="0" smtClean="0">
                <a:solidFill>
                  <a:srgbClr val="000000"/>
                </a:solidFill>
              </a:rPr>
              <a:t>Two types of computations:</a:t>
            </a:r>
          </a:p>
          <a:p>
            <a:pPr lvl="2">
              <a:buClr>
                <a:schemeClr val="accent1"/>
              </a:buClr>
              <a:buFont typeface="Wingdings" pitchFamily="2" charset="2"/>
              <a:buChar char="ü"/>
            </a:pPr>
            <a:r>
              <a:rPr lang="en-US" sz="2800" dirty="0" smtClean="0">
                <a:solidFill>
                  <a:srgbClr val="000000"/>
                </a:solidFill>
              </a:rPr>
              <a:t>Application Computation</a:t>
            </a:r>
          </a:p>
          <a:p>
            <a:pPr lvl="2">
              <a:buClr>
                <a:schemeClr val="accent1"/>
              </a:buClr>
              <a:buFont typeface="Wingdings" pitchFamily="2" charset="2"/>
              <a:buChar char="ü"/>
            </a:pPr>
            <a:r>
              <a:rPr lang="en-US" sz="2800" dirty="0" smtClean="0">
                <a:solidFill>
                  <a:srgbClr val="000000"/>
                </a:solidFill>
              </a:rPr>
              <a:t>Page Computation</a:t>
            </a:r>
          </a:p>
          <a:p>
            <a:pPr lvl="1">
              <a:buClr>
                <a:schemeClr val="accent1"/>
              </a:buClr>
              <a:buFont typeface="Arial" pitchFamily="34" charset="0"/>
              <a:buChar char="•"/>
            </a:pPr>
            <a:r>
              <a:rPr lang="en-US" sz="2800" dirty="0" smtClean="0">
                <a:solidFill>
                  <a:srgbClr val="000000"/>
                </a:solidFill>
              </a:rPr>
              <a:t>A page computation assigns a value to an identified item when a page is displayed or submitted (rendered and processed).</a:t>
            </a:r>
          </a:p>
          <a:p>
            <a:pPr lvl="1">
              <a:buClr>
                <a:schemeClr val="accent1"/>
              </a:buClr>
              <a:buFont typeface="Arial"/>
              <a:buChar char="•"/>
            </a:pPr>
            <a:endParaRPr lang="en-US" dirty="0" smtClean="0">
              <a:solidFill>
                <a:schemeClr val="bg1">
                  <a:lumMod val="50000"/>
                </a:schemeClr>
              </a:solidFill>
            </a:endParaRP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279400"/>
          </a:xfrm>
        </p:spPr>
        <p:txBody>
          <a:bodyPr/>
          <a:lstStyle/>
          <a:p>
            <a:r>
              <a:rPr lang="en-US" b="1" dirty="0" smtClean="0"/>
              <a:t>Creating a Page Computation: Steps</a:t>
            </a:r>
            <a:endParaRPr lang="en-US" b="1" dirty="0"/>
          </a:p>
        </p:txBody>
      </p:sp>
      <p:sp>
        <p:nvSpPr>
          <p:cNvPr id="14" name="Content Placeholder 7"/>
          <p:cNvSpPr>
            <a:spLocks noGrp="1"/>
          </p:cNvSpPr>
          <p:nvPr>
            <p:ph idx="1"/>
          </p:nvPr>
        </p:nvSpPr>
        <p:spPr>
          <a:xfrm>
            <a:off x="531151" y="1447800"/>
            <a:ext cx="11126522" cy="4495800"/>
          </a:xfrm>
        </p:spPr>
        <p:txBody>
          <a:bodyPr/>
          <a:lstStyle/>
          <a:p>
            <a:pPr marL="742950" lvl="1" indent="-514350">
              <a:buClr>
                <a:srgbClr val="FF0000"/>
              </a:buClr>
              <a:buFont typeface="+mj-lt"/>
              <a:buAutoNum type="arabicPeriod"/>
            </a:pPr>
            <a:r>
              <a:rPr lang="en-US" sz="2800" dirty="0" smtClean="0">
                <a:solidFill>
                  <a:srgbClr val="000000"/>
                </a:solidFill>
              </a:rPr>
              <a:t>Navigate to the appropriate page in Page Designer. </a:t>
            </a:r>
          </a:p>
          <a:p>
            <a:pPr marL="742950" lvl="1" indent="-514350">
              <a:buClr>
                <a:srgbClr val="FF0000"/>
              </a:buClr>
              <a:buFont typeface="+mj-lt"/>
              <a:buAutoNum type="arabicPeriod"/>
            </a:pPr>
            <a:r>
              <a:rPr lang="en-US" sz="2800" dirty="0" smtClean="0">
                <a:solidFill>
                  <a:srgbClr val="000000"/>
                </a:solidFill>
              </a:rPr>
              <a:t>In the Rendering tab, expand the Pre-Rendering or Post-Rendering node and locate where the computation should be.</a:t>
            </a:r>
          </a:p>
          <a:p>
            <a:pPr marL="742950" lvl="1" indent="-514350">
              <a:buClr>
                <a:srgbClr val="FF0000"/>
              </a:buClr>
              <a:buFont typeface="+mj-lt"/>
              <a:buAutoNum type="arabicPeriod"/>
            </a:pPr>
            <a:r>
              <a:rPr lang="en-US" sz="2800" dirty="0" smtClean="0">
                <a:solidFill>
                  <a:srgbClr val="000000"/>
                </a:solidFill>
              </a:rPr>
              <a:t>Right-click the location and select Create Computation..</a:t>
            </a:r>
          </a:p>
          <a:p>
            <a:pPr marL="742950" lvl="1" indent="-514350">
              <a:buClr>
                <a:srgbClr val="FF0000"/>
              </a:buClr>
              <a:buFont typeface="+mj-lt"/>
              <a:buAutoNum type="arabicPeriod"/>
            </a:pPr>
            <a:r>
              <a:rPr lang="en-US" sz="2800" dirty="0" smtClean="0">
                <a:solidFill>
                  <a:srgbClr val="000000"/>
                </a:solidFill>
              </a:rPr>
              <a:t>Edit the attributes in the property editor</a:t>
            </a:r>
          </a:p>
          <a:p>
            <a:pPr marL="742950" lvl="1" indent="-514350">
              <a:buClr>
                <a:srgbClr val="FF0000"/>
              </a:buClr>
              <a:buFont typeface="+mj-lt"/>
              <a:buAutoNum type="arabicPeriod"/>
            </a:pPr>
            <a:r>
              <a:rPr lang="en-US" sz="2800" dirty="0" smtClean="0">
                <a:solidFill>
                  <a:srgbClr val="000000"/>
                </a:solidFill>
              </a:rPr>
              <a:t>Click Save</a:t>
            </a:r>
          </a:p>
          <a:p>
            <a:pPr lvl="1">
              <a:buClr>
                <a:srgbClr val="FF0000"/>
              </a:buClr>
              <a:buFont typeface="Arial" pitchFamily="34" charset="0"/>
              <a:buChar char="•"/>
            </a:pPr>
            <a:endParaRPr lang="en-US" sz="2800" dirty="0" smtClean="0">
              <a:solidFill>
                <a:srgbClr val="000000"/>
              </a:solidFill>
            </a:endParaRPr>
          </a:p>
          <a:p>
            <a:pPr lvl="1">
              <a:buClr>
                <a:srgbClr val="FF0000"/>
              </a:buClr>
              <a:buFont typeface="Arial" pitchFamily="34" charset="0"/>
              <a:buChar char="•"/>
            </a:pPr>
            <a:endParaRPr lang="en-US" sz="2800"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406400"/>
            <a:ext cx="11201400" cy="508000"/>
          </a:xfrm>
        </p:spPr>
        <p:txBody>
          <a:bodyPr/>
          <a:lstStyle/>
          <a:p>
            <a:r>
              <a:rPr lang="en-US" b="1" dirty="0" smtClean="0"/>
              <a:t>Creating a Page-Rendering Computation: Example</a:t>
            </a:r>
            <a:endParaRPr lang="en-US" b="1" dirty="0"/>
          </a:p>
        </p:txBody>
      </p:sp>
      <p:pic>
        <p:nvPicPr>
          <p:cNvPr id="23" name="Picture 22" descr="Snap10.gif"/>
          <p:cNvPicPr>
            <a:picLocks noChangeAspect="1"/>
          </p:cNvPicPr>
          <p:nvPr/>
        </p:nvPicPr>
        <p:blipFill>
          <a:blip r:embed="rId3" cstate="print"/>
          <a:stretch>
            <a:fillRect/>
          </a:stretch>
        </p:blipFill>
        <p:spPr>
          <a:xfrm>
            <a:off x="2894012" y="2209800"/>
            <a:ext cx="2707386" cy="3118104"/>
          </a:xfrm>
          <a:prstGeom prst="rect">
            <a:avLst/>
          </a:prstGeom>
          <a:ln>
            <a:solidFill>
              <a:schemeClr val="tx1"/>
            </a:solidFill>
          </a:ln>
        </p:spPr>
      </p:pic>
      <p:pic>
        <p:nvPicPr>
          <p:cNvPr id="25" name="Picture 24" descr="Snap11.gif"/>
          <p:cNvPicPr>
            <a:picLocks noChangeAspect="1"/>
          </p:cNvPicPr>
          <p:nvPr/>
        </p:nvPicPr>
        <p:blipFill>
          <a:blip r:embed="rId4" cstate="print"/>
          <a:stretch>
            <a:fillRect/>
          </a:stretch>
        </p:blipFill>
        <p:spPr>
          <a:xfrm>
            <a:off x="6932612" y="1524000"/>
            <a:ext cx="3276600" cy="4168140"/>
          </a:xfrm>
          <a:prstGeom prst="rect">
            <a:avLst/>
          </a:prstGeom>
          <a:ln>
            <a:solidFill>
              <a:schemeClr val="tx1"/>
            </a:solidFill>
          </a:ln>
        </p:spPr>
      </p:pic>
      <p:sp>
        <p:nvSpPr>
          <p:cNvPr id="5" name="Oval 144"/>
          <p:cNvSpPr>
            <a:spLocks noChangeArrowheads="1"/>
          </p:cNvSpPr>
          <p:nvPr/>
        </p:nvSpPr>
        <p:spPr bwMode="blackWhite">
          <a:xfrm>
            <a:off x="5332412" y="27432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1</a:t>
            </a:r>
            <a:endParaRPr lang="en-US" sz="2000" b="1" dirty="0">
              <a:solidFill>
                <a:srgbClr val="000000"/>
              </a:solidFill>
            </a:endParaRPr>
          </a:p>
        </p:txBody>
      </p:sp>
      <p:sp>
        <p:nvSpPr>
          <p:cNvPr id="6" name="Oval 144"/>
          <p:cNvSpPr>
            <a:spLocks noChangeArrowheads="1"/>
          </p:cNvSpPr>
          <p:nvPr/>
        </p:nvSpPr>
        <p:spPr bwMode="blackWhite">
          <a:xfrm>
            <a:off x="6780212" y="2057400"/>
            <a:ext cx="365125" cy="365125"/>
          </a:xfrm>
          <a:prstGeom prst="ellipse">
            <a:avLst/>
          </a:prstGeom>
          <a:solidFill>
            <a:srgbClr val="00B050"/>
          </a:solidFill>
          <a:ln w="28575">
            <a:solidFill>
              <a:srgbClr val="000000"/>
            </a:solidFill>
            <a:round/>
            <a:headEnd/>
            <a:tailEnd/>
          </a:ln>
        </p:spPr>
        <p:txBody>
          <a:bodyPr wrap="none" lIns="46038" tIns="46038" rIns="46038" bIns="46038" anchor="ctr"/>
          <a:lstStyle/>
          <a:p>
            <a:pPr defTabSz="822325" eaLnBrk="0" hangingPunct="0">
              <a:lnSpc>
                <a:spcPct val="95000"/>
              </a:lnSpc>
            </a:pPr>
            <a:r>
              <a:rPr lang="en-US" sz="2000" b="1" dirty="0" smtClean="0">
                <a:solidFill>
                  <a:srgbClr val="000000"/>
                </a:solidFill>
              </a:rPr>
              <a:t>2</a:t>
            </a:r>
            <a:endParaRPr lang="en-US" sz="2000" b="1" dirty="0">
              <a:solidFill>
                <a:srgbClr val="000000"/>
              </a:solidFill>
            </a:endParaRPr>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racle_16x9_2014_521">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w="19050">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90000"/>
          </a:lnSpc>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5"/>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extLst>
    <a:ext uri="{05A4C25C-085E-4340-85A3-A5531E510DB2}">
      <thm15:themeFamily xmlns="" xmlns:thm15="http://schemas.microsoft.com/office/thememl/2012/main" name="Oracle_16x9_2014_521" id="{11138A86-4CFD-4AAE-84ED-85FDB159739F}" vid="{ADD436DE-0EC9-4932-BD4C-5E9FA04FA01B}"/>
    </a:ext>
  </a:extLst>
</a:theme>
</file>

<file path=ppt/theme/theme2.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racle">
      <a:dk1>
        <a:srgbClr val="5F5F5F"/>
      </a:dk1>
      <a:lt1>
        <a:srgbClr val="FFFFFF"/>
      </a:lt1>
      <a:dk2>
        <a:srgbClr val="7F7F7F"/>
      </a:dk2>
      <a:lt2>
        <a:srgbClr val="DCE3E4"/>
      </a:lt2>
      <a:accent1>
        <a:srgbClr val="FF0000"/>
      </a:accent1>
      <a:accent2>
        <a:srgbClr val="8A133B"/>
      </a:accent2>
      <a:accent3>
        <a:srgbClr val="FF7700"/>
      </a:accent3>
      <a:accent4>
        <a:srgbClr val="46575E"/>
      </a:accent4>
      <a:accent5>
        <a:srgbClr val="8DA6B1"/>
      </a:accent5>
      <a:accent6>
        <a:srgbClr val="B0C3C8"/>
      </a:accent6>
      <a:hlink>
        <a:srgbClr val="8DA6B1"/>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Oracle_16x9_2014_521</Template>
  <TotalTime>9308</TotalTime>
  <Words>3654</Words>
  <Application>Microsoft Office PowerPoint</Application>
  <PresentationFormat>Custom</PresentationFormat>
  <Paragraphs>291</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Oracle_16x9_2014_521</vt:lpstr>
      <vt:lpstr>Slide 1</vt:lpstr>
      <vt:lpstr>Slide 2</vt:lpstr>
      <vt:lpstr>Slide 3</vt:lpstr>
      <vt:lpstr>Understanding Page Rendering and Page Processing</vt:lpstr>
      <vt:lpstr>Page Rendering: Example</vt:lpstr>
      <vt:lpstr>Page Processing: Example</vt:lpstr>
      <vt:lpstr>What is a Computation?</vt:lpstr>
      <vt:lpstr>Creating a Page Computation: Steps</vt:lpstr>
      <vt:lpstr>Creating a Page-Rendering Computation: Example</vt:lpstr>
      <vt:lpstr>Creating a Page-Processing Computation: Example</vt:lpstr>
      <vt:lpstr>What is a Page Process?</vt:lpstr>
      <vt:lpstr>Creating a Page Process: Steps</vt:lpstr>
      <vt:lpstr>Creating an On Submit Process</vt:lpstr>
      <vt:lpstr>Creating an On Load Process</vt:lpstr>
      <vt:lpstr>Understanding Validations</vt:lpstr>
      <vt:lpstr>Creating a Validation for a Page Item</vt:lpstr>
      <vt:lpstr>Creating a SQL Validation Type - Example</vt:lpstr>
      <vt:lpstr>Creating a SQL Validation Type: Steps</vt:lpstr>
      <vt:lpstr>Creating a PL/SQL Validation Type - Example</vt:lpstr>
      <vt:lpstr>Creating a PL/SQL Validation Type: Steps</vt:lpstr>
      <vt:lpstr>Creating a Regular Expression Validation Type - Example</vt:lpstr>
      <vt:lpstr>Creating a Regular Expression Validation Type: Steps</vt:lpstr>
      <vt:lpstr>Creating a Row Validation in an Interactive Grid - Example</vt:lpstr>
      <vt:lpstr>Creating a Row Validation in an Interactive Grid: Steps</vt:lpstr>
      <vt:lpstr>Understanding Branching</vt:lpstr>
      <vt:lpstr>Creating a Branch</vt:lpstr>
      <vt:lpstr>Slide 27</vt:lpstr>
      <vt:lpstr>Slide 28</vt:lpstr>
      <vt:lpstr>Hands-On Lab</vt:lpstr>
      <vt:lpstr>Slide 30</vt:lpstr>
      <vt:lpstr>Slide 31</vt:lpstr>
    </vt:vector>
  </TitlesOfParts>
  <Company>Oracle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PowerPoint Template</dc:title>
  <dc:creator>Chaitanya Koratamaddi</dc:creator>
  <cp:keywords>Oracle corporate Tagline</cp:keywords>
  <cp:lastModifiedBy>Chaitanya Koratamaddi</cp:lastModifiedBy>
  <cp:revision>677</cp:revision>
  <dcterms:created xsi:type="dcterms:W3CDTF">2014-06-19T18:11:18Z</dcterms:created>
  <dcterms:modified xsi:type="dcterms:W3CDTF">2017-06-21T17:22:31Z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2343037</vt:lpwstr>
  </property>
  <property fmtid="{D5CDD505-2E9C-101B-9397-08002B2CF9AE}" pid="3" name="NXPowerLiteSettings">
    <vt:lpwstr>F98007B004F000</vt:lpwstr>
  </property>
  <property fmtid="{D5CDD505-2E9C-101B-9397-08002B2CF9AE}" pid="4" name="NXPowerLiteVersion">
    <vt:lpwstr>D5.0.2</vt:lpwstr>
  </property>
</Properties>
</file>