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4" r:id="rId2"/>
    <p:sldId id="598" r:id="rId3"/>
    <p:sldId id="728" r:id="rId4"/>
    <p:sldId id="731" r:id="rId5"/>
    <p:sldId id="735" r:id="rId6"/>
    <p:sldId id="736" r:id="rId7"/>
    <p:sldId id="737" r:id="rId8"/>
    <p:sldId id="738" r:id="rId9"/>
    <p:sldId id="739" r:id="rId10"/>
    <p:sldId id="743" r:id="rId11"/>
    <p:sldId id="745" r:id="rId12"/>
    <p:sldId id="744" r:id="rId13"/>
    <p:sldId id="740" r:id="rId14"/>
    <p:sldId id="742" r:id="rId15"/>
    <p:sldId id="741" r:id="rId16"/>
    <p:sldId id="746" r:id="rId17"/>
    <p:sldId id="747" r:id="rId18"/>
    <p:sldId id="748" r:id="rId19"/>
    <p:sldId id="749" r:id="rId20"/>
    <p:sldId id="750" r:id="rId21"/>
    <p:sldId id="729" r:id="rId22"/>
    <p:sldId id="557" r:id="rId23"/>
    <p:sldId id="730" r:id="rId24"/>
    <p:sldId id="288" r:id="rId25"/>
    <p:sldId id="289"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6032" autoAdjust="0"/>
  </p:normalViewPr>
  <p:slideViewPr>
    <p:cSldViewPr>
      <p:cViewPr>
        <p:scale>
          <a:sx n="70" d="100"/>
          <a:sy n="70" d="100"/>
        </p:scale>
        <p:origin x="-1080" y="86"/>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Item attributes affect the display of items on a page. For example, these attributes can impact where a label displays, how large an item is, and if the item displays next to or below the previous item.</a:t>
            </a:r>
          </a:p>
          <a:p>
            <a:pPr lvl="0">
              <a:buFont typeface="Arial" pitchFamily="34" charset="0"/>
              <a:buNone/>
            </a:pPr>
            <a:r>
              <a:rPr lang="en-US" sz="1100" b="0" i="0" kern="1200" dirty="0" smtClean="0">
                <a:solidFill>
                  <a:schemeClr val="tx1"/>
                </a:solidFill>
                <a:latin typeface="+mn-lt"/>
                <a:ea typeface="+mn-ea"/>
                <a:cs typeface="+mn-cs"/>
              </a:rPr>
              <a:t>To edit item attributes in the property editor, perform</a:t>
            </a:r>
            <a:r>
              <a:rPr lang="en-US" sz="1100" b="0" i="0" kern="1200" baseline="0" dirty="0" smtClean="0">
                <a:solidFill>
                  <a:schemeClr val="tx1"/>
                </a:solidFill>
                <a:latin typeface="+mn-lt"/>
                <a:ea typeface="+mn-ea"/>
                <a:cs typeface="+mn-cs"/>
              </a:rPr>
              <a:t> the following steps:</a:t>
            </a:r>
          </a:p>
          <a:p>
            <a:pPr marL="457200" lvl="1" indent="-228600">
              <a:buFont typeface="+mj-lt"/>
              <a:buAutoNum type="arabicPeriod"/>
            </a:pPr>
            <a:r>
              <a:rPr lang="en-US" sz="1050" b="0" i="0" kern="1200" dirty="0" smtClean="0">
                <a:solidFill>
                  <a:schemeClr val="tx1"/>
                </a:solidFill>
                <a:latin typeface="+mn-lt"/>
                <a:ea typeface="+mn-ea"/>
                <a:cs typeface="+mn-cs"/>
              </a:rPr>
              <a:t>View the page in Page Designer</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0" kern="1200" dirty="0" smtClean="0">
                <a:solidFill>
                  <a:schemeClr val="tx1"/>
                </a:solidFill>
                <a:latin typeface="+mn-lt"/>
                <a:ea typeface="+mn-ea"/>
                <a:cs typeface="+mn-cs"/>
              </a:rPr>
              <a:t>In either the Rendering tab or the Layout tab, select the item to edit. The Property Editor changes to display item attributes.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0" kern="1200" dirty="0" smtClean="0">
                <a:solidFill>
                  <a:schemeClr val="tx1"/>
                </a:solidFill>
                <a:latin typeface="+mn-lt"/>
                <a:ea typeface="+mn-ea"/>
                <a:cs typeface="+mn-cs"/>
              </a:rPr>
              <a:t>To search for a group or an attribute, enter a keyword in the Filter Properties field.</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0" kern="1200" dirty="0" smtClean="0">
                <a:solidFill>
                  <a:schemeClr val="tx1"/>
                </a:solidFill>
                <a:latin typeface="+mn-lt"/>
                <a:ea typeface="+mn-ea"/>
                <a:cs typeface="+mn-cs"/>
              </a:rPr>
              <a:t>Edit the appropriate attributes. Edited attributes display a blue marker to the left of the attribute name until the page is saved. </a:t>
            </a:r>
            <a:br>
              <a:rPr lang="en-US" sz="1050" b="0" i="0" kern="1200" dirty="0" smtClean="0">
                <a:solidFill>
                  <a:schemeClr val="tx1"/>
                </a:solidFill>
                <a:latin typeface="+mn-lt"/>
                <a:ea typeface="+mn-ea"/>
                <a:cs typeface="+mn-cs"/>
              </a:rPr>
            </a:br>
            <a:r>
              <a:rPr lang="en-US" sz="1050" b="1" i="0" kern="1200" dirty="0" smtClean="0">
                <a:solidFill>
                  <a:schemeClr val="tx1"/>
                </a:solidFill>
                <a:latin typeface="+mn-lt"/>
                <a:ea typeface="+mn-ea"/>
                <a:cs typeface="+mn-cs"/>
              </a:rPr>
              <a:t>Note</a:t>
            </a:r>
            <a:r>
              <a:rPr lang="en-US" sz="1050" b="0" i="0" kern="1200" dirty="0" smtClean="0">
                <a:solidFill>
                  <a:schemeClr val="tx1"/>
                </a:solidFill>
                <a:latin typeface="+mn-lt"/>
                <a:ea typeface="+mn-ea"/>
                <a:cs typeface="+mn-cs"/>
              </a:rPr>
              <a:t>: To learn more about an attribute, see field-level Help.</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050" b="0" i="0" kern="1200" dirty="0" smtClean="0">
                <a:solidFill>
                  <a:schemeClr val="tx1"/>
                </a:solidFill>
                <a:latin typeface="+mn-lt"/>
                <a:ea typeface="+mn-ea"/>
                <a:cs typeface="+mn-cs"/>
              </a:rPr>
              <a:t>Click Save.</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endParaRPr lang="en-US" sz="1050" b="0" i="0" kern="1200" dirty="0" smtClean="0">
              <a:solidFill>
                <a:schemeClr val="tx1"/>
              </a:solidFill>
              <a:latin typeface="+mn-lt"/>
              <a:ea typeface="+mn-ea"/>
              <a:cs typeface="+mn-cs"/>
            </a:endParaRPr>
          </a:p>
          <a:p>
            <a:pPr marL="457200" lvl="1" indent="-228600">
              <a:buFont typeface="+mj-lt"/>
              <a:buAutoNum type="arabicPeriod"/>
            </a:pPr>
            <a:endParaRPr lang="en-US" sz="95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53178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Syntax for referencing item values:</a:t>
            </a:r>
          </a:p>
          <a:p>
            <a:pPr lvl="1">
              <a:buFont typeface="Arial" pitchFamily="34" charset="0"/>
              <a:buChar char="•"/>
            </a:pPr>
            <a:r>
              <a:rPr lang="en-US" sz="900" b="1" i="0" kern="1200" dirty="0" smtClean="0">
                <a:solidFill>
                  <a:schemeClr val="tx1"/>
                </a:solidFill>
                <a:latin typeface="Courier New" pitchFamily="49" charset="0"/>
                <a:ea typeface="+mn-ea"/>
                <a:cs typeface="Courier New" pitchFamily="49" charset="0"/>
              </a:rPr>
              <a:t>:MY_ITEM</a:t>
            </a:r>
            <a:r>
              <a:rPr lang="en-US" sz="900" b="1" i="0" kern="1200" baseline="0" dirty="0" smtClean="0">
                <a:solidFill>
                  <a:schemeClr val="tx1"/>
                </a:solidFill>
                <a:latin typeface="Courier New" pitchFamily="49" charset="0"/>
                <a:ea typeface="+mn-ea"/>
                <a:cs typeface="Courier New" pitchFamily="49" charset="0"/>
              </a:rPr>
              <a:t> </a:t>
            </a:r>
            <a:r>
              <a:rPr lang="en-US" sz="900" b="0" i="0" kern="1200" baseline="0" dirty="0" smtClean="0">
                <a:solidFill>
                  <a:schemeClr val="tx1"/>
                </a:solidFill>
                <a:latin typeface="+mn-lt"/>
                <a:ea typeface="+mn-ea"/>
                <a:cs typeface="+mn-cs"/>
              </a:rPr>
              <a:t>– Use this syntax or references within a SQL query and within PL/SQL code.</a:t>
            </a:r>
          </a:p>
          <a:p>
            <a:pPr lvl="1">
              <a:buFont typeface="Arial" pitchFamily="34" charset="0"/>
              <a:buChar char="•"/>
            </a:pPr>
            <a:r>
              <a:rPr lang="en-US" sz="900" b="1" i="0" kern="1200" baseline="0" dirty="0" smtClean="0">
                <a:solidFill>
                  <a:schemeClr val="tx1"/>
                </a:solidFill>
                <a:latin typeface="Courier New" pitchFamily="49" charset="0"/>
                <a:ea typeface="+mn-ea"/>
                <a:cs typeface="Courier New" pitchFamily="49" charset="0"/>
              </a:rPr>
              <a:t>V('MY_ITEM') </a:t>
            </a:r>
            <a:r>
              <a:rPr lang="en-US" sz="900" b="0" i="0" kern="1200" baseline="0" dirty="0" smtClean="0">
                <a:solidFill>
                  <a:schemeClr val="tx1"/>
                </a:solidFill>
                <a:latin typeface="+mn-lt"/>
                <a:ea typeface="+mn-ea"/>
                <a:cs typeface="+mn-cs"/>
              </a:rPr>
              <a:t>– This is the </a:t>
            </a:r>
            <a:r>
              <a:rPr lang="en-US" sz="1100" b="0" i="0" kern="1200" dirty="0" smtClean="0">
                <a:solidFill>
                  <a:schemeClr val="tx1"/>
                </a:solidFill>
                <a:latin typeface="+mn-lt"/>
                <a:ea typeface="+mn-ea"/>
                <a:cs typeface="+mn-cs"/>
              </a:rPr>
              <a:t>PL/SQL syntax referencing the item value using the V function. Use this syntax in PL/SQL code of packages or stored procedures and functions. Avoid this syntax in SQL statements. It may result in performance problems.</a:t>
            </a:r>
          </a:p>
          <a:p>
            <a:pPr lvl="1">
              <a:buFont typeface="Arial" pitchFamily="34" charset="0"/>
              <a:buChar char="•"/>
            </a:pPr>
            <a:r>
              <a:rPr lang="en-US" sz="1100" b="1" i="0" kern="1200" dirty="0" smtClean="0">
                <a:solidFill>
                  <a:schemeClr val="tx1"/>
                </a:solidFill>
                <a:latin typeface="Courier New" pitchFamily="49" charset="0"/>
                <a:ea typeface="+mn-ea"/>
                <a:cs typeface="Courier New" pitchFamily="49" charset="0"/>
              </a:rPr>
              <a:t>NV('MY_NUMERIC_ITEM') </a:t>
            </a:r>
            <a:r>
              <a:rPr lang="en-US" sz="1100" b="0" i="0" kern="1200" dirty="0" smtClean="0">
                <a:solidFill>
                  <a:schemeClr val="tx1"/>
                </a:solidFill>
                <a:latin typeface="+mn-lt"/>
                <a:ea typeface="+mn-ea"/>
                <a:cs typeface="+mn-cs"/>
              </a:rPr>
              <a:t>– This is the standard PL/SQL syntax referencing the numeric item value using the NV function. Use this syntax in PL/SQL code of packages or stored procedures and functions. Avoid this syntax in SQL statements. It may result in performance problems.</a:t>
            </a:r>
          </a:p>
          <a:p>
            <a:pPr lvl="1">
              <a:buFont typeface="Arial" pitchFamily="34" charset="0"/>
              <a:buChar char="•"/>
            </a:pPr>
            <a:r>
              <a:rPr lang="en-US" sz="1100" b="1" i="0" kern="1200" dirty="0" smtClean="0">
                <a:solidFill>
                  <a:schemeClr val="tx1"/>
                </a:solidFill>
                <a:latin typeface="Courier New" pitchFamily="49" charset="0"/>
                <a:ea typeface="+mn-ea"/>
                <a:cs typeface="Courier New" pitchFamily="49" charset="0"/>
              </a:rPr>
              <a:t>&amp;MY_ITEM. </a:t>
            </a:r>
            <a:r>
              <a:rPr lang="en-US" sz="1100" b="0" i="0" kern="1200" dirty="0" smtClean="0">
                <a:solidFill>
                  <a:schemeClr val="tx1"/>
                </a:solidFill>
                <a:latin typeface="+mn-lt"/>
                <a:ea typeface="+mn-ea"/>
                <a:cs typeface="+mn-cs"/>
              </a:rPr>
              <a:t>- S</a:t>
            </a:r>
            <a:r>
              <a:rPr lang="en-US" sz="1100" b="0" i="0" kern="1200" baseline="0" dirty="0" smtClean="0">
                <a:solidFill>
                  <a:schemeClr val="tx1"/>
                </a:solidFill>
                <a:latin typeface="+mn-lt"/>
                <a:ea typeface="+mn-ea"/>
                <a:cs typeface="+mn-cs"/>
              </a:rPr>
              <a:t>tatic text. Exact Substitution. Exact substitution syntax should be avoided in SQL or PL/SQL code because it can result in SQL Injection vulnerabilities.</a:t>
            </a:r>
            <a:endParaRPr lang="en-US" sz="1100" b="0" i="0" kern="1200" dirty="0" smtClean="0">
              <a:solidFill>
                <a:schemeClr val="tx1"/>
              </a:solidFill>
              <a:latin typeface="+mn-lt"/>
              <a:ea typeface="+mn-ea"/>
              <a:cs typeface="+mn-cs"/>
            </a:endParaRPr>
          </a:p>
          <a:p>
            <a:pPr lvl="1">
              <a:buFont typeface="Arial" pitchFamily="34" charset="0"/>
              <a:buChar char="•"/>
            </a:pPr>
            <a:endParaRPr lang="en-US" sz="1100" b="0" i="0" kern="1200" dirty="0" smtClean="0">
              <a:solidFill>
                <a:schemeClr val="tx1"/>
              </a:solidFill>
              <a:latin typeface="+mn-lt"/>
              <a:ea typeface="+mn-ea"/>
              <a:cs typeface="+mn-cs"/>
            </a:endParaRPr>
          </a:p>
          <a:p>
            <a:pPr lvl="1">
              <a:buFont typeface="Arial" pitchFamily="34" charset="0"/>
              <a:buChar char="•"/>
            </a:pPr>
            <a:endParaRPr lang="en-US" sz="1100" b="0" i="0" kern="1200" dirty="0" smtClean="0">
              <a:solidFill>
                <a:schemeClr val="tx1"/>
              </a:solidFill>
              <a:latin typeface="+mn-lt"/>
              <a:ea typeface="+mn-ea"/>
              <a:cs typeface="+mn-cs"/>
            </a:endParaRPr>
          </a:p>
          <a:p>
            <a:pPr lvl="1">
              <a:buFont typeface="Arial" pitchFamily="34" charset="0"/>
              <a:buChar char="•"/>
            </a:pPr>
            <a:endParaRPr lang="en-US" sz="1100" b="0" i="0" kern="1200" dirty="0" smtClean="0">
              <a:solidFill>
                <a:schemeClr val="tx1"/>
              </a:solidFill>
              <a:latin typeface="+mn-lt"/>
              <a:ea typeface="+mn-ea"/>
              <a:cs typeface="+mn-cs"/>
            </a:endParaRPr>
          </a:p>
          <a:p>
            <a:pPr lvl="1">
              <a:buFont typeface="Arial" pitchFamily="34" charset="0"/>
              <a:buChar char="•"/>
            </a:pPr>
            <a:endParaRPr lang="en-US" sz="1100" b="0" i="0" kern="1200" dirty="0" smtClean="0">
              <a:solidFill>
                <a:schemeClr val="tx1"/>
              </a:solidFill>
              <a:latin typeface="+mn-lt"/>
              <a:ea typeface="+mn-ea"/>
              <a:cs typeface="+mn-cs"/>
            </a:endParaRPr>
          </a:p>
          <a:p>
            <a:pPr lvl="1">
              <a:buFont typeface="Arial" pitchFamily="34" charset="0"/>
              <a:buChar char="•"/>
            </a:pPr>
            <a:endParaRPr lang="en-US" sz="1100" b="0" i="0" kern="1200" dirty="0" smtClean="0">
              <a:solidFill>
                <a:schemeClr val="tx1"/>
              </a:solidFill>
              <a:latin typeface="+mn-lt"/>
              <a:ea typeface="+mn-ea"/>
              <a:cs typeface="+mn-cs"/>
            </a:endParaRPr>
          </a:p>
          <a:p>
            <a:pPr lvl="1">
              <a:buFont typeface="Arial" pitchFamily="34" charset="0"/>
              <a:buChar char="•"/>
            </a:pPr>
            <a:endParaRPr lang="en-US" sz="9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202161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00" b="0" i="0" kern="1200" dirty="0" smtClean="0">
                <a:solidFill>
                  <a:schemeClr val="tx1"/>
                </a:solidFill>
                <a:latin typeface="+mn-lt"/>
                <a:ea typeface="+mn-ea"/>
                <a:cs typeface="+mn-cs"/>
              </a:rPr>
              <a:t>Quick picks enable users to select predefined values with just one click, rather than typing in text or selecting from a list of available options. If the item type supports quick pick selection, use the Quick Picks attributes to define up to ten selections that display under a given item. Clicking on a quick pick sets the value of item.</a:t>
            </a:r>
          </a:p>
          <a:p>
            <a:pPr lvl="0">
              <a:buFont typeface="Arial" pitchFamily="34" charset="0"/>
              <a:buNone/>
            </a:pPr>
            <a:r>
              <a:rPr lang="en-US" sz="1100" b="0" i="0" kern="1200" dirty="0" smtClean="0">
                <a:solidFill>
                  <a:schemeClr val="tx1"/>
                </a:solidFill>
                <a:latin typeface="+mn-lt"/>
                <a:ea typeface="+mn-ea"/>
                <a:cs typeface="+mn-cs"/>
              </a:rPr>
              <a:t>The slide shows an example of creating</a:t>
            </a:r>
            <a:r>
              <a:rPr lang="en-US" sz="1100" b="0" i="0" kern="1200" baseline="0" dirty="0" smtClean="0">
                <a:solidFill>
                  <a:schemeClr val="tx1"/>
                </a:solidFill>
                <a:latin typeface="+mn-lt"/>
                <a:ea typeface="+mn-ea"/>
                <a:cs typeface="+mn-cs"/>
              </a:rPr>
              <a:t> quick picks to select a department name on the Department Details form. </a:t>
            </a:r>
          </a:p>
          <a:p>
            <a:pPr lvl="0">
              <a:buFont typeface="Arial" pitchFamily="34" charset="0"/>
              <a:buNone/>
            </a:pPr>
            <a:r>
              <a:rPr lang="en-US" sz="1200" b="0" i="0" kern="1200" dirty="0" smtClean="0">
                <a:solidFill>
                  <a:schemeClr val="tx1"/>
                </a:solidFill>
                <a:latin typeface="+mn-lt"/>
                <a:ea typeface="+mn-ea"/>
                <a:cs typeface="+mn-cs"/>
              </a:rPr>
              <a:t>To create a quick pick in page designer, perform the following steps:</a:t>
            </a:r>
          </a:p>
          <a:p>
            <a:pPr marL="457200" lvl="1" indent="-228600">
              <a:buFont typeface="+mj-lt"/>
              <a:buAutoNum type="arabicPeriod"/>
            </a:pPr>
            <a:r>
              <a:rPr lang="en-US" sz="1200" b="0" i="0" kern="1200" dirty="0" smtClean="0">
                <a:solidFill>
                  <a:schemeClr val="tx1"/>
                </a:solidFill>
                <a:latin typeface="+mn-lt"/>
                <a:ea typeface="+mn-ea"/>
                <a:cs typeface="+mn-cs"/>
              </a:rPr>
              <a:t>View the item attributes in the Property Editor. In the slide, right-click</a:t>
            </a:r>
            <a:r>
              <a:rPr lang="en-US" sz="1200" b="0" i="0" kern="1200" baseline="0" dirty="0" smtClean="0">
                <a:solidFill>
                  <a:schemeClr val="tx1"/>
                </a:solidFill>
                <a:latin typeface="+mn-lt"/>
                <a:ea typeface="+mn-ea"/>
                <a:cs typeface="+mn-cs"/>
              </a:rPr>
              <a:t> P&lt;n&gt;_DNAME and view the item attributes in the Property Editor.</a:t>
            </a:r>
            <a:endParaRPr lang="en-US" sz="1200" b="0" i="0" kern="1200" dirty="0" smtClean="0">
              <a:solidFill>
                <a:schemeClr val="tx1"/>
              </a:solidFill>
              <a:latin typeface="+mn-lt"/>
              <a:ea typeface="+mn-ea"/>
              <a:cs typeface="+mn-cs"/>
            </a:endParaRPr>
          </a:p>
          <a:p>
            <a:pPr marL="457200" lvl="1" indent="-228600">
              <a:buFont typeface="+mj-lt"/>
              <a:buAutoNum type="arabicPeriod"/>
            </a:pPr>
            <a:r>
              <a:rPr lang="en-US" sz="1200" b="0" i="0" kern="1200" dirty="0" smtClean="0">
                <a:solidFill>
                  <a:schemeClr val="tx1"/>
                </a:solidFill>
                <a:latin typeface="+mn-lt"/>
                <a:ea typeface="+mn-ea"/>
                <a:cs typeface="+mn-cs"/>
              </a:rPr>
              <a:t>Under Quick Picks, specify whether quick picks display for this page item.</a:t>
            </a:r>
          </a:p>
          <a:p>
            <a:pPr marL="800100" lvl="3" indent="-228600">
              <a:buFont typeface="+mj-lt"/>
              <a:buAutoNum type="alphaLcParenR"/>
            </a:pPr>
            <a:r>
              <a:rPr lang="en-US" sz="1200" b="0" i="0" kern="1200" dirty="0" smtClean="0">
                <a:solidFill>
                  <a:schemeClr val="tx1"/>
                </a:solidFill>
                <a:latin typeface="+mn-lt"/>
                <a:ea typeface="+mn-ea"/>
                <a:cs typeface="+mn-cs"/>
              </a:rPr>
              <a:t>Show Quick Picks: Select Yes</a:t>
            </a:r>
          </a:p>
          <a:p>
            <a:pPr marL="800100" lvl="3" indent="-228600">
              <a:buFont typeface="+mj-lt"/>
              <a:buAutoNum type="alphaLcParenR"/>
            </a:pPr>
            <a:r>
              <a:rPr lang="en-US" sz="1200" b="0" i="0" kern="1200" dirty="0" smtClean="0">
                <a:solidFill>
                  <a:schemeClr val="tx1"/>
                </a:solidFill>
                <a:latin typeface="+mn-lt"/>
                <a:ea typeface="+mn-ea"/>
                <a:cs typeface="+mn-cs"/>
              </a:rPr>
              <a:t>Link Attributes: Enter HTML attributes that are associated with the display of each Quick Pick link</a:t>
            </a:r>
          </a:p>
          <a:p>
            <a:pPr marL="800100" lvl="3" indent="-228600">
              <a:buFont typeface="+mj-lt"/>
              <a:buAutoNum type="alphaLcParenR"/>
            </a:pPr>
            <a:r>
              <a:rPr lang="en-US" sz="1200" b="0" i="0" kern="1200" dirty="0" smtClean="0">
                <a:solidFill>
                  <a:schemeClr val="tx1"/>
                </a:solidFill>
                <a:latin typeface="+mn-lt"/>
                <a:ea typeface="+mn-ea"/>
                <a:cs typeface="+mn-cs"/>
              </a:rPr>
              <a:t>Label X: Enter the label for the each Quick Pick. This label is the text the end user of the application sees. In the slide, for</a:t>
            </a:r>
            <a:r>
              <a:rPr lang="en-US" sz="1200" b="0" i="0" kern="1200" baseline="0" dirty="0" smtClean="0">
                <a:solidFill>
                  <a:schemeClr val="tx1"/>
                </a:solidFill>
                <a:latin typeface="+mn-lt"/>
                <a:ea typeface="+mn-ea"/>
                <a:cs typeface="+mn-cs"/>
              </a:rPr>
              <a:t> example, you enter Acct for Label 1.</a:t>
            </a:r>
            <a:endParaRPr lang="en-US" sz="1200" b="0" i="0" kern="1200" dirty="0" smtClean="0">
              <a:solidFill>
                <a:schemeClr val="tx1"/>
              </a:solidFill>
              <a:latin typeface="+mn-lt"/>
              <a:ea typeface="+mn-ea"/>
              <a:cs typeface="+mn-cs"/>
            </a:endParaRPr>
          </a:p>
          <a:p>
            <a:pPr marL="800100" lvl="3" indent="-228600">
              <a:buFont typeface="+mj-lt"/>
              <a:buAutoNum type="alphaLcParenR"/>
            </a:pPr>
            <a:r>
              <a:rPr lang="en-US" sz="1200" b="0" i="0" kern="1200" dirty="0" smtClean="0">
                <a:solidFill>
                  <a:schemeClr val="tx1"/>
                </a:solidFill>
                <a:latin typeface="+mn-lt"/>
                <a:ea typeface="+mn-ea"/>
                <a:cs typeface="+mn-cs"/>
              </a:rPr>
              <a:t>Value X: Enter the value associated with each Quick Pick. This value replaces the existing item value when the user clicks the quick pick. In the slide, for example, you enter Accounting for Value 1.</a:t>
            </a:r>
          </a:p>
          <a:p>
            <a:pPr marL="457200" lvl="1" indent="-228600">
              <a:buFont typeface="+mj-lt"/>
              <a:buAutoNum type="arabicPeriod"/>
            </a:pPr>
            <a:r>
              <a:rPr lang="en-US" sz="1200" b="0" i="0" kern="1200" dirty="0" smtClean="0">
                <a:solidFill>
                  <a:schemeClr val="tx1"/>
                </a:solidFill>
                <a:latin typeface="+mn-lt"/>
                <a:ea typeface="+mn-ea"/>
                <a:cs typeface="+mn-cs"/>
              </a:rPr>
              <a:t>Click Save.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187907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200" dirty="0" smtClean="0"/>
              <a:t>A list of values (LOV) is a static or dynamic set of values used to display a specific type of page item, such as popup lists of values, a select list, a check box, a radio group, or multiple select lists. By creating a list of values at the application-level, you are creating a shared component. Creating a LOV as a shared component (also known as named LOV) has the</a:t>
            </a:r>
            <a:r>
              <a:rPr lang="en-US" sz="1200" baseline="0" dirty="0" smtClean="0"/>
              <a:t> following advantages</a:t>
            </a:r>
            <a:r>
              <a:rPr lang="en-US" sz="1200" dirty="0" smtClean="0"/>
              <a:t>:</a:t>
            </a:r>
            <a:endParaRPr lang="en-US" sz="1150" dirty="0" smtClean="0"/>
          </a:p>
          <a:p>
            <a:pPr lvl="1">
              <a:buFont typeface="Arial" pitchFamily="34" charset="0"/>
              <a:buChar char="•"/>
            </a:pPr>
            <a:r>
              <a:rPr lang="en-US" sz="1200" dirty="0" smtClean="0"/>
              <a:t>You can add it to any page within an application.</a:t>
            </a:r>
          </a:p>
          <a:p>
            <a:pPr lvl="1">
              <a:buFont typeface="Arial" pitchFamily="34" charset="0"/>
              <a:buChar char="•"/>
            </a:pPr>
            <a:r>
              <a:rPr lang="en-US" sz="1200" dirty="0" smtClean="0"/>
              <a:t>All LOV definitions are stored in one location, making them easy to locate and update.</a:t>
            </a:r>
          </a:p>
          <a:p>
            <a:pPr lvl="0">
              <a:buFontTx/>
              <a:buNone/>
            </a:pPr>
            <a:r>
              <a:rPr lang="en-US" sz="1200" dirty="0" smtClean="0"/>
              <a:t>A list of values can be referenced by page items as well as report fields. It controls the values displayed and limits the user's selection.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dirty="0" smtClean="0">
                <a:solidFill>
                  <a:schemeClr val="tx1"/>
                </a:solidFill>
                <a:latin typeface="+mn-lt"/>
                <a:ea typeface="+mn-ea"/>
                <a:cs typeface="+mn-cs"/>
              </a:rPr>
              <a:t>You define named (or shared) LOVs at the application level by running the Create LOV Wizard and adding them to the List of Values repository. </a:t>
            </a:r>
            <a:r>
              <a:rPr lang="en-US" sz="1200" dirty="0" smtClean="0"/>
              <a:t>Lists of</a:t>
            </a:r>
          </a:p>
          <a:p>
            <a:r>
              <a:rPr lang="en-US" sz="1200" baseline="0" dirty="0" smtClean="0"/>
              <a:t>Values can be static or dynamic</a:t>
            </a:r>
            <a:r>
              <a:rPr lang="en-US" sz="1200" dirty="0" smtClean="0"/>
              <a:t>:</a:t>
            </a:r>
            <a:endParaRPr lang="en-US" sz="1150" dirty="0" smtClean="0"/>
          </a:p>
          <a:p>
            <a:pPr lvl="1">
              <a:buFont typeface="Arial" pitchFamily="34" charset="0"/>
              <a:buChar char="•"/>
            </a:pPr>
            <a:r>
              <a:rPr lang="en-US" sz="1200" dirty="0" smtClean="0"/>
              <a:t>Static lists are based on predefined</a:t>
            </a:r>
            <a:r>
              <a:rPr lang="en-US" sz="1200" baseline="0" dirty="0" smtClean="0"/>
              <a:t> pairs of display values and return values</a:t>
            </a:r>
          </a:p>
          <a:p>
            <a:pPr lvl="1">
              <a:buFont typeface="Arial" pitchFamily="34" charset="0"/>
              <a:buChar char="•"/>
            </a:pPr>
            <a:r>
              <a:rPr lang="en-US" sz="1200" baseline="0" dirty="0" smtClean="0"/>
              <a:t>Dynamic lists are based on a SQL query you write that selects values from a table</a:t>
            </a:r>
            <a:endParaRPr lang="en-US" sz="120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792206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Static LOVs are based on a static list of display values and return values you specify when you run the Create LOV Wizard. To create a static LOV, run the Create LOV Wizard and select the LOV type </a:t>
            </a:r>
            <a:r>
              <a:rPr lang="en-US" sz="1200" b="1" i="0" kern="1200" dirty="0" smtClean="0">
                <a:solidFill>
                  <a:schemeClr val="tx1"/>
                </a:solidFill>
                <a:latin typeface="+mn-lt"/>
                <a:ea typeface="+mn-ea"/>
                <a:cs typeface="+mn-cs"/>
              </a:rPr>
              <a:t>Static</a:t>
            </a:r>
            <a:r>
              <a:rPr lang="en-US" sz="1200" b="0" i="0" kern="1200" dirty="0" smtClean="0">
                <a:solidFill>
                  <a:schemeClr val="tx1"/>
                </a:solidFill>
                <a:latin typeface="+mn-lt"/>
                <a:ea typeface="+mn-ea"/>
                <a:cs typeface="+mn-cs"/>
              </a:rPr>
              <a:t>. Oracle Application Express stores the display values, return values, and sort sequence you specify in the List of Values repository. Once you add a static LOV to the repository, you can create an item and display it as a check box, radio group, select list, or popup list based on this definition.</a:t>
            </a:r>
          </a:p>
          <a:p>
            <a:r>
              <a:rPr lang="en-US" sz="1200" b="0" i="0" kern="1200" dirty="0" smtClean="0">
                <a:solidFill>
                  <a:schemeClr val="tx1"/>
                </a:solidFill>
                <a:latin typeface="+mn-lt"/>
                <a:ea typeface="+mn-ea"/>
                <a:cs typeface="+mn-cs"/>
              </a:rPr>
              <a:t>To create a static LOV,</a:t>
            </a:r>
            <a:r>
              <a:rPr lang="en-US" sz="12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150" b="0" i="0" kern="1200" baseline="0" dirty="0" smtClean="0">
                <a:solidFill>
                  <a:schemeClr val="tx1"/>
                </a:solidFill>
                <a:latin typeface="+mn-lt"/>
                <a:ea typeface="+mn-ea"/>
                <a:cs typeface="+mn-cs"/>
              </a:rPr>
              <a:t>Navigate to your application home page and click Shared Components &gt; Other Components and select List of Values. The Lists of Values page appears. Click Create.</a:t>
            </a:r>
          </a:p>
          <a:p>
            <a:pPr marL="457200" lvl="1" indent="-228600">
              <a:buFont typeface="+mj-lt"/>
              <a:buAutoNum type="arabicPeriod"/>
            </a:pPr>
            <a:r>
              <a:rPr lang="en-US" sz="1150" b="0" i="0" kern="1200" baseline="0" dirty="0" smtClean="0">
                <a:solidFill>
                  <a:schemeClr val="tx1"/>
                </a:solidFill>
                <a:latin typeface="+mn-lt"/>
                <a:ea typeface="+mn-ea"/>
                <a:cs typeface="+mn-cs"/>
              </a:rPr>
              <a:t>Select from Scratch and click Next. </a:t>
            </a:r>
          </a:p>
          <a:p>
            <a:pPr marL="457200" lvl="1" indent="-228600">
              <a:buFont typeface="+mj-lt"/>
              <a:buAutoNum type="arabicPeriod"/>
            </a:pPr>
            <a:r>
              <a:rPr lang="en-US" sz="1150" b="0" i="0" kern="1200" baseline="0" dirty="0" smtClean="0">
                <a:solidFill>
                  <a:schemeClr val="tx1"/>
                </a:solidFill>
                <a:latin typeface="+mn-lt"/>
                <a:ea typeface="+mn-ea"/>
                <a:cs typeface="+mn-cs"/>
              </a:rPr>
              <a:t>Specify a name for the LOV. Select Static and click Next.</a:t>
            </a:r>
          </a:p>
          <a:p>
            <a:pPr marL="457200" lvl="1" indent="-228600">
              <a:buFont typeface="+mj-lt"/>
              <a:buAutoNum type="arabicPeriod"/>
            </a:pPr>
            <a:r>
              <a:rPr lang="en-US" sz="1150" b="0" i="0" kern="1200" baseline="0" dirty="0" smtClean="0">
                <a:solidFill>
                  <a:schemeClr val="tx1"/>
                </a:solidFill>
                <a:latin typeface="+mn-lt"/>
                <a:ea typeface="+mn-ea"/>
                <a:cs typeface="+mn-cs"/>
              </a:rPr>
              <a:t>Now, </a:t>
            </a:r>
            <a:r>
              <a:rPr lang="en-US" sz="1050" b="0" i="0" kern="1200" dirty="0" smtClean="0">
                <a:solidFill>
                  <a:schemeClr val="tx1"/>
                </a:solidFill>
                <a:latin typeface="+mn-lt"/>
                <a:ea typeface="+mn-ea"/>
                <a:cs typeface="+mn-cs"/>
              </a:rPr>
              <a:t>enter static display and return values. Values will display in the order entered. Return Value does not display, but is the value that is returned to the Application Express engine. If you do not specify a Return Value then it is equal to the Display Value. </a:t>
            </a:r>
            <a:r>
              <a:rPr lang="en-US" sz="1150" b="0" i="0" kern="1200" baseline="0" dirty="0" smtClean="0">
                <a:solidFill>
                  <a:schemeClr val="tx1"/>
                </a:solidFill>
                <a:latin typeface="+mn-lt"/>
                <a:ea typeface="+mn-ea"/>
                <a:cs typeface="+mn-cs"/>
              </a:rPr>
              <a:t>Click Create List of Values.</a:t>
            </a:r>
          </a:p>
          <a:p>
            <a:pPr marL="457200" lvl="1" indent="-228600">
              <a:buFont typeface="+mj-lt"/>
              <a:buAutoNum type="arabicPeriod"/>
            </a:pPr>
            <a:endParaRPr lang="en-US" sz="1150" dirty="0" smtClean="0"/>
          </a:p>
          <a:p>
            <a:pPr lvl="2">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21944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To create a dynamic LOV,</a:t>
            </a:r>
            <a:r>
              <a:rPr lang="en-US" sz="12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150" b="0" i="0" kern="1200" baseline="0" dirty="0" smtClean="0">
                <a:solidFill>
                  <a:schemeClr val="tx1"/>
                </a:solidFill>
                <a:latin typeface="+mn-lt"/>
                <a:ea typeface="+mn-ea"/>
                <a:cs typeface="+mn-cs"/>
              </a:rPr>
              <a:t>Navigate to your application home page and click Shared Components &gt; Other Components and select List of Values. The Lists of Values page appears. Click Create.</a:t>
            </a:r>
          </a:p>
          <a:p>
            <a:pPr marL="457200" lvl="1" indent="-228600">
              <a:buFont typeface="+mj-lt"/>
              <a:buAutoNum type="arabicPeriod"/>
            </a:pPr>
            <a:r>
              <a:rPr lang="en-US" sz="1150" b="0" i="0" kern="1200" baseline="0" dirty="0" smtClean="0">
                <a:solidFill>
                  <a:schemeClr val="tx1"/>
                </a:solidFill>
                <a:latin typeface="+mn-lt"/>
                <a:ea typeface="+mn-ea"/>
                <a:cs typeface="+mn-cs"/>
              </a:rPr>
              <a:t>Select from Scratch and click Next. </a:t>
            </a:r>
          </a:p>
          <a:p>
            <a:pPr marL="457200" lvl="1" indent="-228600">
              <a:buFont typeface="+mj-lt"/>
              <a:buAutoNum type="arabicPeriod"/>
            </a:pPr>
            <a:r>
              <a:rPr lang="en-US" sz="1150" b="0" i="0" kern="1200" baseline="0" dirty="0" smtClean="0">
                <a:solidFill>
                  <a:schemeClr val="tx1"/>
                </a:solidFill>
                <a:latin typeface="+mn-lt"/>
                <a:ea typeface="+mn-ea"/>
                <a:cs typeface="+mn-cs"/>
              </a:rPr>
              <a:t>Specify a name for the LOV. Select Dynamic and click Next.</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sz="1150" b="0" i="0" kern="1200" baseline="0" dirty="0" smtClean="0">
                <a:solidFill>
                  <a:schemeClr val="tx1"/>
                </a:solidFill>
                <a:latin typeface="+mn-lt"/>
                <a:ea typeface="+mn-ea"/>
                <a:cs typeface="+mn-cs"/>
              </a:rPr>
              <a:t>Now, </a:t>
            </a:r>
            <a:r>
              <a:rPr lang="en-US" dirty="0" smtClean="0"/>
              <a:t>enter a SQL query that returns two columns. The first column is the display value. The display value is the value you see in a list of values. This column should be aliased and a different name than the return column. The second column is the return value. The return value is the value returned when the display value is selected. The return column should be aliased if it includes any operations. Use bind variable syntax within your SQL query to reference the session state of the application or page items. </a:t>
            </a:r>
            <a:r>
              <a:rPr lang="en-US" sz="1050" b="0" i="0" kern="1200" dirty="0" smtClean="0">
                <a:solidFill>
                  <a:schemeClr val="tx1"/>
                </a:solidFill>
                <a:latin typeface="+mn-lt"/>
                <a:ea typeface="+mn-ea"/>
                <a:cs typeface="+mn-cs"/>
              </a:rPr>
              <a:t> </a:t>
            </a:r>
            <a:r>
              <a:rPr lang="en-US" sz="1150" b="0" i="0" kern="1200" baseline="0" dirty="0" smtClean="0">
                <a:solidFill>
                  <a:schemeClr val="tx1"/>
                </a:solidFill>
                <a:latin typeface="+mn-lt"/>
                <a:ea typeface="+mn-ea"/>
                <a:cs typeface="+mn-cs"/>
              </a:rPr>
              <a:t>Click Create List of Values.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99817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After creating a named LOV (shared component), you can associate</a:t>
            </a:r>
            <a:r>
              <a:rPr lang="en-US" sz="1200" b="0" i="0" kern="1200" baseline="0" dirty="0" smtClean="0">
                <a:solidFill>
                  <a:schemeClr val="tx1"/>
                </a:solidFill>
                <a:latin typeface="+mn-lt"/>
                <a:ea typeface="+mn-ea"/>
                <a:cs typeface="+mn-cs"/>
              </a:rPr>
              <a:t> it with a page item type that can accept list of values, for example, </a:t>
            </a:r>
            <a:r>
              <a:rPr lang="en-US" sz="1200" b="0" i="0" kern="1200" dirty="0" smtClean="0">
                <a:solidFill>
                  <a:schemeClr val="tx1"/>
                </a:solidFill>
                <a:latin typeface="+mn-lt"/>
                <a:ea typeface="+mn-ea"/>
                <a:cs typeface="+mn-cs"/>
              </a:rPr>
              <a:t>Select List, Shuttle, Checkbox, Radio Group, Popup LOV, and List Manager</a:t>
            </a:r>
            <a:r>
              <a:rPr lang="en-US" sz="1200" b="0" i="0" kern="1200" baseline="0" dirty="0" smtClean="0">
                <a:solidFill>
                  <a:schemeClr val="tx1"/>
                </a:solidFill>
                <a:latin typeface="+mn-lt"/>
                <a:ea typeface="+mn-ea"/>
                <a:cs typeface="+mn-cs"/>
              </a:rPr>
              <a:t>. The slide example shows associating the employees dynamic LOV with the P&lt;n&gt;_EMP_LIST page item. Perform the following steps:</a:t>
            </a:r>
          </a:p>
          <a:p>
            <a:pPr marL="457200" lvl="1" indent="-228600">
              <a:buFont typeface="+mj-lt"/>
              <a:buAutoNum type="arabicPeriod"/>
            </a:pPr>
            <a:r>
              <a:rPr lang="en-US" baseline="0" dirty="0" smtClean="0"/>
              <a:t>View the page in Page Designer. Under Rendering, expand Items and select the item with which you want to associate the LOV.</a:t>
            </a:r>
          </a:p>
          <a:p>
            <a:pPr marL="457200" lvl="1" indent="-228600">
              <a:buFont typeface="+mj-lt"/>
              <a:buAutoNum type="arabicPeriod"/>
            </a:pPr>
            <a:r>
              <a:rPr lang="en-US" baseline="0" dirty="0" smtClean="0"/>
              <a:t>The page item display type should be an LOV type. For example, in the slide, the display type is Select List.</a:t>
            </a:r>
          </a:p>
          <a:p>
            <a:pPr marL="457200" lvl="1" indent="-228600">
              <a:buFont typeface="+mj-lt"/>
              <a:buAutoNum type="arabicPeriod"/>
            </a:pPr>
            <a:r>
              <a:rPr lang="en-US" baseline="0" dirty="0" smtClean="0"/>
              <a:t>In the Property Editor, under List of Values, select Shared Component for Type. Then, select the named LOV from the List of Values select list. In the slide, you select EMPLOYEES. Now, click Save.</a:t>
            </a:r>
            <a:endParaRPr lang="en-US" sz="1150" b="0" i="0" kern="1200" baseline="0" dirty="0" smtClean="0">
              <a:solidFill>
                <a:schemeClr val="tx1"/>
              </a:solidFill>
              <a:latin typeface="+mn-lt"/>
              <a:ea typeface="+mn-ea"/>
              <a:cs typeface="+mn-cs"/>
            </a:endParaRPr>
          </a:p>
          <a:p>
            <a:pPr marL="457200" lvl="1"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14040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In the slide example, two select lists appear. Making a selection in the Department select list, determines which individuals display in the Employees select list.</a:t>
            </a:r>
          </a:p>
          <a:p>
            <a:r>
              <a:rPr lang="en-US" sz="1100" b="0" i="0" kern="1200" dirty="0" smtClean="0">
                <a:solidFill>
                  <a:schemeClr val="tx1"/>
                </a:solidFill>
                <a:latin typeface="+mn-lt"/>
                <a:ea typeface="+mn-ea"/>
                <a:cs typeface="+mn-cs"/>
              </a:rPr>
              <a:t>By creating a cascading list of values (LOV), one item on a page determines the list of values for another item. App Builder includes cascading LOV support for the item types: Select List, Shuttle, Checkbox, Radio Group, Popup LOV, and List Manager.</a:t>
            </a:r>
          </a:p>
          <a:p>
            <a:r>
              <a:rPr lang="en-US" sz="1100" b="0" i="0" kern="1200" dirty="0" smtClean="0">
                <a:solidFill>
                  <a:schemeClr val="tx1"/>
                </a:solidFill>
                <a:latin typeface="+mn-lt"/>
                <a:ea typeface="+mn-ea"/>
                <a:cs typeface="+mn-cs"/>
              </a:rPr>
              <a:t>You create a cascading LOV by creating two items. To populate the second item, you specify a Cascading LOV Parent Item when running the Create Item Wizard or by editing the item's attributes.</a:t>
            </a:r>
          </a:p>
          <a:p>
            <a:r>
              <a:rPr lang="en-US" sz="1100" b="0" i="0" kern="1200" dirty="0" smtClean="0">
                <a:solidFill>
                  <a:schemeClr val="tx1"/>
                </a:solidFill>
                <a:latin typeface="+mn-lt"/>
                <a:ea typeface="+mn-ea"/>
                <a:cs typeface="+mn-cs"/>
              </a:rPr>
              <a:t>Perform the following steps:</a:t>
            </a:r>
          </a:p>
          <a:p>
            <a:pPr marL="457200" lvl="1" indent="-228600">
              <a:buFont typeface="+mj-lt"/>
              <a:buAutoNum type="arabicPeriod"/>
            </a:pPr>
            <a:r>
              <a:rPr lang="en-US" sz="1050" b="0" i="0" kern="1200" dirty="0" smtClean="0">
                <a:solidFill>
                  <a:schemeClr val="tx1"/>
                </a:solidFill>
                <a:latin typeface="+mn-lt"/>
                <a:ea typeface="+mn-ea"/>
                <a:cs typeface="+mn-cs"/>
              </a:rPr>
              <a:t>View the page in page designer. Create the first item as a Select List. For example, in the slide, create P&lt;n&gt;_DEPTNO as a Select List</a:t>
            </a:r>
            <a:r>
              <a:rPr lang="en-US" sz="1050" b="0" i="0" kern="1200" baseline="0" dirty="0" smtClean="0">
                <a:solidFill>
                  <a:schemeClr val="tx1"/>
                </a:solidFill>
                <a:latin typeface="+mn-lt"/>
                <a:ea typeface="+mn-ea"/>
                <a:cs typeface="+mn-cs"/>
              </a:rPr>
              <a:t> and the List of Values includes a SQL Query.</a:t>
            </a:r>
            <a:endParaRPr lang="en-US" sz="1050" b="0" i="0" kern="1200" dirty="0" smtClean="0">
              <a:solidFill>
                <a:schemeClr val="tx1"/>
              </a:solidFill>
              <a:latin typeface="+mn-lt"/>
              <a:ea typeface="+mn-ea"/>
              <a:cs typeface="+mn-cs"/>
            </a:endParaRPr>
          </a:p>
          <a:p>
            <a:pPr marL="457200" lvl="1" indent="-228600">
              <a:buFont typeface="+mj-lt"/>
              <a:buAutoNum type="arabicPeriod"/>
            </a:pPr>
            <a:r>
              <a:rPr lang="en-US" sz="1050" b="0" i="0" kern="1200" dirty="0" smtClean="0">
                <a:solidFill>
                  <a:schemeClr val="tx1"/>
                </a:solidFill>
                <a:latin typeface="+mn-lt"/>
                <a:ea typeface="+mn-ea"/>
                <a:cs typeface="+mn-cs"/>
              </a:rPr>
              <a:t>Now, create</a:t>
            </a:r>
            <a:r>
              <a:rPr lang="en-US" sz="1050" b="0" i="0" kern="1200" baseline="0" dirty="0" smtClean="0">
                <a:solidFill>
                  <a:schemeClr val="tx1"/>
                </a:solidFill>
                <a:latin typeface="+mn-lt"/>
                <a:ea typeface="+mn-ea"/>
                <a:cs typeface="+mn-cs"/>
              </a:rPr>
              <a:t> the second item as a Select List. For example, in the slide, create </a:t>
            </a:r>
            <a:r>
              <a:rPr lang="en-US" sz="1050" b="0" i="0" kern="1200" dirty="0" smtClean="0">
                <a:solidFill>
                  <a:schemeClr val="tx1"/>
                </a:solidFill>
                <a:latin typeface="+mn-lt"/>
                <a:ea typeface="+mn-ea"/>
                <a:cs typeface="+mn-cs"/>
              </a:rPr>
              <a:t>P&lt;n&gt;_EMPNO as a Select List</a:t>
            </a:r>
            <a:r>
              <a:rPr lang="en-US" sz="1050" b="0" i="0" kern="1200" baseline="0" dirty="0" smtClean="0">
                <a:solidFill>
                  <a:schemeClr val="tx1"/>
                </a:solidFill>
                <a:latin typeface="+mn-lt"/>
                <a:ea typeface="+mn-ea"/>
                <a:cs typeface="+mn-cs"/>
              </a:rPr>
              <a:t>. </a:t>
            </a:r>
          </a:p>
          <a:p>
            <a:pPr marL="800100" lvl="3" indent="-228600">
              <a:buFont typeface="+mj-lt"/>
              <a:buAutoNum type="alphaLcParenR"/>
            </a:pPr>
            <a:r>
              <a:rPr lang="en-US" sz="900" b="0" i="0" kern="1200" baseline="0" dirty="0" smtClean="0">
                <a:solidFill>
                  <a:schemeClr val="tx1"/>
                </a:solidFill>
                <a:latin typeface="+mn-lt"/>
                <a:ea typeface="+mn-ea"/>
                <a:cs typeface="+mn-cs"/>
              </a:rPr>
              <a:t>For List of Values &gt; SQL Query, </a:t>
            </a:r>
            <a:r>
              <a:rPr lang="en-US" dirty="0" smtClean="0"/>
              <a:t>include the reference of the first item in the </a:t>
            </a:r>
            <a:r>
              <a:rPr lang="en-US" dirty="0" smtClean="0">
                <a:latin typeface="Courier New" pitchFamily="49" charset="0"/>
                <a:cs typeface="Courier New" pitchFamily="49" charset="0"/>
              </a:rPr>
              <a:t>WHERE</a:t>
            </a:r>
            <a:r>
              <a:rPr lang="en-US" dirty="0" smtClean="0"/>
              <a:t> clause. For example, in the slide, include the reference as :</a:t>
            </a:r>
            <a:r>
              <a:rPr lang="en-US" sz="900" b="0" i="0" kern="1200" dirty="0" smtClean="0">
                <a:solidFill>
                  <a:schemeClr val="tx1"/>
                </a:solidFill>
                <a:latin typeface="+mn-lt"/>
                <a:ea typeface="+mn-ea"/>
                <a:cs typeface="+mn-cs"/>
              </a:rPr>
              <a:t>P&lt;n&gt;_DEPTNO</a:t>
            </a:r>
            <a:endParaRPr lang="en-US" dirty="0" smtClean="0"/>
          </a:p>
          <a:p>
            <a:pPr marL="800100" lvl="3" indent="-228600">
              <a:buFont typeface="+mj-lt"/>
              <a:buAutoNum type="alphaLcParenR"/>
            </a:pPr>
            <a:r>
              <a:rPr lang="en-US" sz="900" b="0" i="0" kern="1200" dirty="0" smtClean="0">
                <a:solidFill>
                  <a:schemeClr val="tx1"/>
                </a:solidFill>
                <a:latin typeface="+mn-lt"/>
                <a:ea typeface="+mn-ea"/>
                <a:cs typeface="+mn-cs"/>
              </a:rPr>
              <a:t>Under Cascading LOV Parent Item(s), select the first item. For example, in the slide select P&lt;n&gt;_DEPTNO </a:t>
            </a:r>
          </a:p>
          <a:p>
            <a:pPr marL="800100" lvl="3" indent="-228600">
              <a:buFont typeface="+mj-lt"/>
              <a:buAutoNum type="alphaLcParenR"/>
            </a:pPr>
            <a:r>
              <a:rPr lang="en-US" sz="900" b="0" i="0" kern="1200" dirty="0" smtClean="0">
                <a:solidFill>
                  <a:schemeClr val="tx1"/>
                </a:solidFill>
                <a:latin typeface="+mn-lt"/>
                <a:ea typeface="+mn-ea"/>
                <a:cs typeface="+mn-cs"/>
              </a:rPr>
              <a:t>Click Save.</a:t>
            </a:r>
          </a:p>
          <a:p>
            <a:pPr marL="457200" lvl="1" indent="-228600">
              <a:buFont typeface="+mj-lt"/>
              <a:buNone/>
            </a:pP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180730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sz="1200" b="0" i="0" kern="1200" dirty="0" smtClean="0">
                <a:solidFill>
                  <a:schemeClr val="tx1"/>
                </a:solidFill>
                <a:latin typeface="+mn-lt"/>
                <a:ea typeface="+mn-ea"/>
                <a:cs typeface="+mn-cs"/>
              </a:rPr>
              <a:t>As you design your application, you can use buttons to direct users to a specific page or URL, or to post or process information (for example, by creating</a:t>
            </a:r>
          </a:p>
          <a:p>
            <a:r>
              <a:rPr lang="en-US" sz="1200" b="0" i="0" kern="1200" dirty="0" smtClean="0">
                <a:solidFill>
                  <a:schemeClr val="tx1"/>
                </a:solidFill>
                <a:latin typeface="+mn-lt"/>
                <a:ea typeface="+mn-ea"/>
                <a:cs typeface="+mn-cs"/>
              </a:rPr>
              <a:t>Create, Cancel, Next, Previous, or Delete buttons). Buttons can perform different types of actions. A button can:</a:t>
            </a:r>
          </a:p>
          <a:p>
            <a:pPr lvl="1">
              <a:buFont typeface="Arial" pitchFamily="34" charset="0"/>
              <a:buChar char="•"/>
            </a:pPr>
            <a:r>
              <a:rPr lang="en-US" sz="1200" b="0" i="0" kern="1200" dirty="0" smtClean="0">
                <a:solidFill>
                  <a:schemeClr val="tx1"/>
                </a:solidFill>
                <a:latin typeface="+mn-lt"/>
                <a:ea typeface="+mn-ea"/>
                <a:cs typeface="+mn-cs"/>
              </a:rPr>
              <a:t>Submit a page (for example to save changes to a form page)</a:t>
            </a:r>
          </a:p>
          <a:p>
            <a:pPr lvl="1">
              <a:buFont typeface="Arial" pitchFamily="34" charset="0"/>
              <a:buChar char="•"/>
            </a:pPr>
            <a:r>
              <a:rPr lang="en-US" sz="1200" b="0" i="0" kern="1200" dirty="0" smtClean="0">
                <a:solidFill>
                  <a:schemeClr val="tx1"/>
                </a:solidFill>
                <a:latin typeface="+mn-lt"/>
                <a:ea typeface="+mn-ea"/>
                <a:cs typeface="+mn-cs"/>
              </a:rPr>
              <a:t>Redirect to either a different page or a custom URL</a:t>
            </a:r>
          </a:p>
          <a:p>
            <a:pPr lvl="1">
              <a:buFont typeface="Arial" pitchFamily="34" charset="0"/>
              <a:buChar char="•"/>
            </a:pPr>
            <a:r>
              <a:rPr lang="en-US" sz="1200" b="0" i="0" kern="1200" dirty="0" smtClean="0">
                <a:solidFill>
                  <a:schemeClr val="tx1"/>
                </a:solidFill>
                <a:latin typeface="+mn-lt"/>
                <a:ea typeface="+mn-ea"/>
                <a:cs typeface="+mn-cs"/>
              </a:rPr>
              <a:t>Do nothing (for example if the button's behavior is defined in a Dynamic Action).</a:t>
            </a:r>
          </a:p>
          <a:p>
            <a:pPr marL="228600" lvl="0" indent="-228600">
              <a:buFont typeface="+mj-lt"/>
              <a:buNone/>
            </a:pPr>
            <a:r>
              <a:rPr lang="en-US" sz="1200" dirty="0" smtClean="0"/>
              <a:t>When you create reports and forms using wizards, you notice that some buttons such as Cancel, Save, Create, and Delete are automatically created.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1324380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sz="1200" b="0" i="0" kern="1200" dirty="0" smtClean="0">
                <a:solidFill>
                  <a:schemeClr val="tx1"/>
                </a:solidFill>
                <a:latin typeface="+mn-lt"/>
                <a:ea typeface="+mn-ea"/>
                <a:cs typeface="+mn-cs"/>
              </a:rPr>
              <a:t>To create a new button,</a:t>
            </a:r>
            <a:r>
              <a:rPr lang="en-US" sz="12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150" b="0" i="0" kern="1200" baseline="0" dirty="0" smtClean="0">
                <a:solidFill>
                  <a:schemeClr val="tx1"/>
                </a:solidFill>
                <a:latin typeface="+mn-lt"/>
                <a:ea typeface="+mn-ea"/>
                <a:cs typeface="+mn-cs"/>
              </a:rPr>
              <a:t>View the page to contain the item in Page Designer. </a:t>
            </a:r>
            <a:r>
              <a:rPr lang="en-US" sz="1050" b="0" i="0" kern="1200" dirty="0" smtClean="0">
                <a:solidFill>
                  <a:schemeClr val="tx1"/>
                </a:solidFill>
                <a:latin typeface="+mn-lt"/>
                <a:ea typeface="+mn-ea"/>
                <a:cs typeface="+mn-cs"/>
              </a:rPr>
              <a:t>If necessary, create a region to contain the item. Right-click the region and select Create Button. Alternatively, navigate to Gallery and click the Buttons tab. Right-click the button, select Add To, and select the appropriate location. You also select the button with the mouse and drag it to the appropriate location in the Layout tab. In the slide example,</a:t>
            </a:r>
            <a:r>
              <a:rPr lang="en-US" sz="1050" b="0" i="0" kern="1200" baseline="0" dirty="0" smtClean="0">
                <a:solidFill>
                  <a:schemeClr val="tx1"/>
                </a:solidFill>
                <a:latin typeface="+mn-lt"/>
                <a:ea typeface="+mn-ea"/>
                <a:cs typeface="+mn-cs"/>
              </a:rPr>
              <a:t> right-click the Employee Details region and select Create Button.</a:t>
            </a:r>
          </a:p>
          <a:p>
            <a:pPr marL="457200" lvl="1" indent="-228600">
              <a:buFont typeface="+mj-lt"/>
              <a:buAutoNum type="arabicPeriod"/>
            </a:pPr>
            <a:r>
              <a:rPr lang="en-US" sz="1050" b="0" i="0" kern="1200" dirty="0" smtClean="0">
                <a:solidFill>
                  <a:schemeClr val="tx1"/>
                </a:solidFill>
                <a:latin typeface="+mn-lt"/>
                <a:ea typeface="+mn-ea"/>
                <a:cs typeface="+mn-cs"/>
              </a:rPr>
              <a:t>The Property Editor displays Button attributes. Edit the appropriate attributes.</a:t>
            </a:r>
          </a:p>
          <a:p>
            <a:pPr marL="800100" lvl="3" indent="-228600">
              <a:buFont typeface="+mj-lt"/>
              <a:buAutoNum type="alphaLcParenR"/>
            </a:pPr>
            <a:r>
              <a:rPr lang="en-US" sz="900" b="0" i="0" kern="1200" dirty="0" smtClean="0">
                <a:solidFill>
                  <a:schemeClr val="tx1"/>
                </a:solidFill>
                <a:latin typeface="+mn-lt"/>
                <a:ea typeface="+mn-ea"/>
                <a:cs typeface="+mn-cs"/>
              </a:rPr>
              <a:t>Specify the button name and label</a:t>
            </a:r>
          </a:p>
          <a:p>
            <a:pPr marL="800100" lvl="3" indent="-228600">
              <a:buFont typeface="+mj-lt"/>
              <a:buAutoNum type="alphaLcParenR"/>
            </a:pPr>
            <a:r>
              <a:rPr lang="en-US" sz="900" b="0" i="0" kern="1200" dirty="0" smtClean="0">
                <a:solidFill>
                  <a:schemeClr val="tx1"/>
                </a:solidFill>
                <a:latin typeface="+mn-lt"/>
                <a:ea typeface="+mn-ea"/>
                <a:cs typeface="+mn-cs"/>
              </a:rPr>
              <a:t>Under</a:t>
            </a:r>
            <a:r>
              <a:rPr lang="en-US" sz="900" b="0" i="0" kern="1200" baseline="0" dirty="0" smtClean="0">
                <a:solidFill>
                  <a:schemeClr val="tx1"/>
                </a:solidFill>
                <a:latin typeface="+mn-lt"/>
                <a:ea typeface="+mn-ea"/>
                <a:cs typeface="+mn-cs"/>
              </a:rPr>
              <a:t> Layout &gt;Button Position, </a:t>
            </a:r>
            <a:r>
              <a:rPr lang="en-US" sz="900" b="0" i="0" kern="1200" dirty="0" smtClean="0">
                <a:solidFill>
                  <a:schemeClr val="tx1"/>
                </a:solidFill>
                <a:latin typeface="+mn-lt"/>
                <a:ea typeface="+mn-ea"/>
                <a:cs typeface="+mn-cs"/>
              </a:rPr>
              <a:t>select the position to display this button. The available template default positions identify the display position within the page template. </a:t>
            </a:r>
          </a:p>
          <a:p>
            <a:pPr marL="457200" lvl="1" indent="-228600">
              <a:buFont typeface="+mj-lt"/>
              <a:buAutoNum type="arabicPeriod"/>
            </a:pPr>
            <a:r>
              <a:rPr lang="en-US" sz="1050" b="0" i="0" kern="1200" dirty="0" smtClean="0">
                <a:solidFill>
                  <a:schemeClr val="tx1"/>
                </a:solidFill>
                <a:latin typeface="+mn-lt"/>
                <a:ea typeface="+mn-ea"/>
                <a:cs typeface="+mn-cs"/>
              </a:rPr>
              <a:t>Under Appearance</a:t>
            </a:r>
            <a:r>
              <a:rPr lang="en-US" sz="1050" b="0" i="0" kern="1200" baseline="0" dirty="0" smtClean="0">
                <a:solidFill>
                  <a:schemeClr val="tx1"/>
                </a:solidFill>
                <a:latin typeface="+mn-lt"/>
                <a:ea typeface="+mn-ea"/>
                <a:cs typeface="+mn-cs"/>
              </a:rPr>
              <a:t>, s</a:t>
            </a:r>
            <a:r>
              <a:rPr lang="en-US" sz="1050" b="0" i="0" kern="1200" dirty="0" smtClean="0">
                <a:solidFill>
                  <a:schemeClr val="tx1"/>
                </a:solidFill>
                <a:latin typeface="+mn-lt"/>
                <a:ea typeface="+mn-ea"/>
                <a:cs typeface="+mn-cs"/>
              </a:rPr>
              <a:t>elect a button template to define the appearance of this button. Select whether to use the </a:t>
            </a:r>
            <a:r>
              <a:rPr lang="en-US" sz="1050" b="1" i="0" kern="1200" dirty="0" smtClean="0">
                <a:solidFill>
                  <a:schemeClr val="tx1"/>
                </a:solidFill>
                <a:latin typeface="+mn-lt"/>
                <a:ea typeface="+mn-ea"/>
                <a:cs typeface="+mn-cs"/>
              </a:rPr>
              <a:t>Normal</a:t>
            </a:r>
            <a:r>
              <a:rPr lang="en-US" sz="1050" b="0" i="0" kern="1200" dirty="0" smtClean="0">
                <a:solidFill>
                  <a:schemeClr val="tx1"/>
                </a:solidFill>
                <a:latin typeface="+mn-lt"/>
                <a:ea typeface="+mn-ea"/>
                <a:cs typeface="+mn-cs"/>
              </a:rPr>
              <a:t> or </a:t>
            </a:r>
            <a:r>
              <a:rPr lang="en-US" sz="1050" b="1" i="0" kern="1200" dirty="0" smtClean="0">
                <a:solidFill>
                  <a:schemeClr val="tx1"/>
                </a:solidFill>
                <a:latin typeface="+mn-lt"/>
                <a:ea typeface="+mn-ea"/>
                <a:cs typeface="+mn-cs"/>
              </a:rPr>
              <a:t>Hot</a:t>
            </a:r>
            <a:r>
              <a:rPr lang="en-US" sz="1050" b="0" i="0" kern="1200" dirty="0" smtClean="0">
                <a:solidFill>
                  <a:schemeClr val="tx1"/>
                </a:solidFill>
                <a:latin typeface="+mn-lt"/>
                <a:ea typeface="+mn-ea"/>
                <a:cs typeface="+mn-cs"/>
              </a:rPr>
              <a:t> button template when rendering this button.</a:t>
            </a:r>
          </a:p>
          <a:p>
            <a:pPr marL="457200" lvl="1" indent="-228600">
              <a:buFont typeface="+mj-lt"/>
              <a:buAutoNum type="arabicPeriod"/>
            </a:pPr>
            <a:r>
              <a:rPr lang="en-US" sz="1050" b="0" i="0" kern="1200" dirty="0" smtClean="0">
                <a:solidFill>
                  <a:schemeClr val="tx1"/>
                </a:solidFill>
                <a:latin typeface="+mn-lt"/>
                <a:ea typeface="+mn-ea"/>
                <a:cs typeface="+mn-cs"/>
              </a:rPr>
              <a:t>Under Behavior, select the action to be performed when this button is clicked. Available</a:t>
            </a:r>
            <a:r>
              <a:rPr lang="en-US" sz="1050" b="0" i="0" kern="1200" baseline="0" dirty="0" smtClean="0">
                <a:solidFill>
                  <a:schemeClr val="tx1"/>
                </a:solidFill>
                <a:latin typeface="+mn-lt"/>
                <a:ea typeface="+mn-ea"/>
                <a:cs typeface="+mn-cs"/>
              </a:rPr>
              <a:t> options include:</a:t>
            </a:r>
          </a:p>
          <a:p>
            <a:pPr marL="800100" lvl="3" indent="-228600">
              <a:buFont typeface="Arial" pitchFamily="34" charset="0"/>
              <a:buChar char="•"/>
            </a:pPr>
            <a:r>
              <a:rPr lang="en-US" sz="900" b="1" i="0" kern="1200" dirty="0" smtClean="0">
                <a:solidFill>
                  <a:schemeClr val="tx1"/>
                </a:solidFill>
                <a:latin typeface="+mn-lt"/>
                <a:ea typeface="+mn-ea"/>
                <a:cs typeface="+mn-cs"/>
              </a:rPr>
              <a:t>Submit Page</a:t>
            </a:r>
            <a:r>
              <a:rPr lang="en-US" sz="900" b="0" i="0" kern="1200" dirty="0" smtClean="0">
                <a:solidFill>
                  <a:schemeClr val="tx1"/>
                </a:solidFill>
                <a:latin typeface="+mn-lt"/>
                <a:ea typeface="+mn-ea"/>
                <a:cs typeface="+mn-cs"/>
              </a:rPr>
              <a:t>: Submit the current page with a REQUEST value equal to the Button Name.</a:t>
            </a:r>
          </a:p>
          <a:p>
            <a:pPr marL="800100" lvl="3" indent="-228600">
              <a:buFont typeface="Arial" pitchFamily="34" charset="0"/>
              <a:buChar char="•"/>
            </a:pPr>
            <a:r>
              <a:rPr lang="en-US" sz="900" b="1" i="0" kern="1200" dirty="0" smtClean="0">
                <a:solidFill>
                  <a:schemeClr val="tx1"/>
                </a:solidFill>
                <a:latin typeface="+mn-lt"/>
                <a:ea typeface="+mn-ea"/>
                <a:cs typeface="+mn-cs"/>
              </a:rPr>
              <a:t>Redirect to Page in this Application</a:t>
            </a:r>
            <a:r>
              <a:rPr lang="en-US" sz="900" b="0" i="0" kern="1200" dirty="0" smtClean="0">
                <a:solidFill>
                  <a:schemeClr val="tx1"/>
                </a:solidFill>
                <a:latin typeface="+mn-lt"/>
                <a:ea typeface="+mn-ea"/>
                <a:cs typeface="+mn-cs"/>
              </a:rPr>
              <a:t>: Redirect to a page in the current application, with optional additional attributes for resetting pagination, setting the request value, clearing cache and setting item values, on the target page.</a:t>
            </a:r>
          </a:p>
          <a:p>
            <a:pPr marL="800100" lvl="3" indent="-228600">
              <a:buFont typeface="Arial" pitchFamily="34" charset="0"/>
              <a:buChar char="•"/>
            </a:pPr>
            <a:r>
              <a:rPr lang="en-US" sz="900" b="1" i="0" kern="1200" dirty="0" smtClean="0">
                <a:solidFill>
                  <a:schemeClr val="tx1"/>
                </a:solidFill>
                <a:latin typeface="+mn-lt"/>
                <a:ea typeface="+mn-ea"/>
                <a:cs typeface="+mn-cs"/>
              </a:rPr>
              <a:t>Redirect to Page in a different Application</a:t>
            </a:r>
            <a:r>
              <a:rPr lang="en-US" sz="900" b="0" i="0" kern="1200" dirty="0" smtClean="0">
                <a:solidFill>
                  <a:schemeClr val="tx1"/>
                </a:solidFill>
                <a:latin typeface="+mn-lt"/>
                <a:ea typeface="+mn-ea"/>
                <a:cs typeface="+mn-cs"/>
              </a:rPr>
              <a:t>: Redirect to a page in a different application, with optional additional attributes for resetting pagination, setting the request value, clearing cache and setting item values, on the target page.</a:t>
            </a:r>
          </a:p>
          <a:p>
            <a:pPr marL="800100" lvl="3" indent="-228600">
              <a:buFont typeface="Arial" pitchFamily="34" charset="0"/>
              <a:buChar char="•"/>
            </a:pPr>
            <a:r>
              <a:rPr lang="en-US" sz="900" b="1" i="0" kern="1200" dirty="0" smtClean="0">
                <a:solidFill>
                  <a:schemeClr val="tx1"/>
                </a:solidFill>
                <a:latin typeface="+mn-lt"/>
                <a:ea typeface="+mn-ea"/>
                <a:cs typeface="+mn-cs"/>
              </a:rPr>
              <a:t>Redirect to URL</a:t>
            </a:r>
            <a:r>
              <a:rPr lang="en-US" sz="900" b="0" i="0" kern="1200" dirty="0" smtClean="0">
                <a:solidFill>
                  <a:schemeClr val="tx1"/>
                </a:solidFill>
                <a:latin typeface="+mn-lt"/>
                <a:ea typeface="+mn-ea"/>
                <a:cs typeface="+mn-cs"/>
              </a:rPr>
              <a:t>: Redirect to the target URL you specify.</a:t>
            </a:r>
          </a:p>
          <a:p>
            <a:pPr marL="800100" lvl="3" indent="-228600">
              <a:buFont typeface="Arial" pitchFamily="34" charset="0"/>
              <a:buChar char="•"/>
            </a:pPr>
            <a:r>
              <a:rPr lang="en-US" sz="900" b="1" i="0" kern="1200" dirty="0" smtClean="0">
                <a:solidFill>
                  <a:schemeClr val="tx1"/>
                </a:solidFill>
                <a:latin typeface="+mn-lt"/>
                <a:ea typeface="+mn-ea"/>
                <a:cs typeface="+mn-cs"/>
              </a:rPr>
              <a:t>Defined by Dynamic Action</a:t>
            </a:r>
            <a:r>
              <a:rPr lang="en-US" sz="900" b="0" i="0" kern="1200" dirty="0" smtClean="0">
                <a:solidFill>
                  <a:schemeClr val="tx1"/>
                </a:solidFill>
                <a:latin typeface="+mn-lt"/>
                <a:ea typeface="+mn-ea"/>
                <a:cs typeface="+mn-cs"/>
              </a:rPr>
              <a:t>: Does not submit the page or redirect to another page. Instead the button's behavior is defined by a Dynamic Action.</a:t>
            </a:r>
            <a:endParaRPr lang="en-US" sz="1050" b="0" i="0" kern="1200" dirty="0" smtClean="0">
              <a:solidFill>
                <a:schemeClr val="tx1"/>
              </a:solidFill>
              <a:latin typeface="+mn-lt"/>
              <a:ea typeface="+mn-ea"/>
              <a:cs typeface="+mn-cs"/>
            </a:endParaRPr>
          </a:p>
          <a:p>
            <a:pPr marL="457200" lvl="1" indent="-228600">
              <a:buFont typeface="+mj-lt"/>
              <a:buAutoNum type="arabicPeriod"/>
            </a:pPr>
            <a:r>
              <a:rPr lang="en-US" sz="1050" b="0" i="0" kern="1200" dirty="0" smtClean="0">
                <a:solidFill>
                  <a:schemeClr val="tx1"/>
                </a:solidFill>
                <a:latin typeface="+mn-lt"/>
                <a:ea typeface="+mn-ea"/>
                <a:cs typeface="+mn-cs"/>
              </a:rPr>
              <a:t>Specify the server-side conditions if any and click </a:t>
            </a:r>
            <a:r>
              <a:rPr lang="en-US" sz="1050" b="1" i="0" kern="1200" dirty="0" smtClean="0">
                <a:solidFill>
                  <a:schemeClr val="tx1"/>
                </a:solidFill>
                <a:latin typeface="+mn-lt"/>
                <a:ea typeface="+mn-ea"/>
                <a:cs typeface="+mn-cs"/>
              </a:rPr>
              <a:t>Save</a:t>
            </a:r>
            <a:r>
              <a:rPr lang="en-US" sz="1050" b="0" i="0" kern="1200" dirty="0" smtClean="0">
                <a:solidFill>
                  <a:schemeClr val="tx1"/>
                </a:solidFill>
                <a:latin typeface="+mn-lt"/>
                <a:ea typeface="+mn-ea"/>
                <a:cs typeface="+mn-cs"/>
              </a:rPr>
              <a:t>. In the slide example, you select Item is NULL for Type and select P&lt;n&gt;_ROWID for Item.</a:t>
            </a:r>
          </a:p>
          <a:p>
            <a:pPr lvl="0">
              <a:buFontTx/>
              <a:buNone/>
            </a:pPr>
            <a:r>
              <a:rPr lang="en-US" dirty="0" smtClean="0"/>
              <a:t>After you create a button, you can edit its attributes. To edit the attributes</a:t>
            </a:r>
            <a:r>
              <a:rPr lang="en-US" baseline="0" dirty="0" smtClean="0"/>
              <a:t> of a button</a:t>
            </a:r>
            <a:r>
              <a:rPr lang="en-US" dirty="0" smtClean="0"/>
              <a:t>, select the button</a:t>
            </a:r>
            <a:r>
              <a:rPr lang="en-US" baseline="0" dirty="0" smtClean="0"/>
              <a:t> in the Rendering pane of the Page Designer</a:t>
            </a:r>
            <a:r>
              <a:rPr lang="en-US" dirty="0" smtClean="0"/>
              <a:t>.  You see that </a:t>
            </a:r>
            <a:r>
              <a:rPr lang="en-US" baseline="0" dirty="0" smtClean="0"/>
              <a:t>the Property Editor shows the attributes of the button. You can then edit the button attributes and save the changes.</a:t>
            </a:r>
          </a:p>
          <a:p>
            <a:pPr marL="228600" lvl="0" indent="-228600">
              <a:buFontTx/>
              <a:buNone/>
            </a:pPr>
            <a:endParaRPr lang="en-US" sz="120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19872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199068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sz="1200" b="0" i="0" kern="1200" dirty="0" smtClean="0">
                <a:solidFill>
                  <a:schemeClr val="tx1"/>
                </a:solidFill>
                <a:latin typeface="+mn-lt"/>
                <a:ea typeface="+mn-ea"/>
                <a:cs typeface="+mn-cs"/>
              </a:rPr>
              <a:t>To create a new button,</a:t>
            </a:r>
            <a:r>
              <a:rPr lang="en-US" sz="12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150" b="0" i="0" kern="1200" baseline="0" dirty="0" smtClean="0">
                <a:solidFill>
                  <a:schemeClr val="tx1"/>
                </a:solidFill>
                <a:latin typeface="+mn-lt"/>
                <a:ea typeface="+mn-ea"/>
                <a:cs typeface="+mn-cs"/>
              </a:rPr>
              <a:t>View the page to contain the item in Page Designer. </a:t>
            </a:r>
            <a:r>
              <a:rPr lang="en-US" sz="1050" b="0" i="0" kern="1200" dirty="0" smtClean="0">
                <a:solidFill>
                  <a:schemeClr val="tx1"/>
                </a:solidFill>
                <a:latin typeface="+mn-lt"/>
                <a:ea typeface="+mn-ea"/>
                <a:cs typeface="+mn-cs"/>
              </a:rPr>
              <a:t>If necessary, create a region to contain the item. Right-click the region and select Create Button. Alternatively, navigate to Gallery and click the Buttons tab. Right-click the button, select Add To, and select the appropriate location. You also select the button with the mouse and drag it to the appropriate location in the Layout tab. In the slide example,</a:t>
            </a:r>
            <a:r>
              <a:rPr lang="en-US" sz="1050" b="0" i="0" kern="1200" baseline="0" dirty="0" smtClean="0">
                <a:solidFill>
                  <a:schemeClr val="tx1"/>
                </a:solidFill>
                <a:latin typeface="+mn-lt"/>
                <a:ea typeface="+mn-ea"/>
                <a:cs typeface="+mn-cs"/>
              </a:rPr>
              <a:t> right-click the Employee Details region and select Create Button.</a:t>
            </a:r>
          </a:p>
          <a:p>
            <a:pPr marL="457200" lvl="1" indent="-228600">
              <a:buFont typeface="+mj-lt"/>
              <a:buAutoNum type="arabicPeriod"/>
            </a:pPr>
            <a:r>
              <a:rPr lang="en-US" sz="1050" b="0" i="0" kern="1200" dirty="0" smtClean="0">
                <a:solidFill>
                  <a:schemeClr val="tx1"/>
                </a:solidFill>
                <a:latin typeface="+mn-lt"/>
                <a:ea typeface="+mn-ea"/>
                <a:cs typeface="+mn-cs"/>
              </a:rPr>
              <a:t>The Property Editor displays Button attributes. Edit the appropriate attributes.</a:t>
            </a:r>
          </a:p>
          <a:p>
            <a:pPr marL="800100" lvl="3" indent="-228600">
              <a:buFont typeface="+mj-lt"/>
              <a:buAutoNum type="alphaLcParenR"/>
            </a:pPr>
            <a:r>
              <a:rPr lang="en-US" sz="900" b="0" i="0" kern="1200" dirty="0" smtClean="0">
                <a:solidFill>
                  <a:schemeClr val="tx1"/>
                </a:solidFill>
                <a:latin typeface="+mn-lt"/>
                <a:ea typeface="+mn-ea"/>
                <a:cs typeface="+mn-cs"/>
              </a:rPr>
              <a:t>Specify the button name and label</a:t>
            </a:r>
          </a:p>
          <a:p>
            <a:pPr marL="800100" lvl="3" indent="-228600">
              <a:buFont typeface="+mj-lt"/>
              <a:buAutoNum type="alphaLcParenR"/>
            </a:pPr>
            <a:r>
              <a:rPr lang="en-US" sz="900" b="0" i="0" kern="1200" dirty="0" smtClean="0">
                <a:solidFill>
                  <a:schemeClr val="tx1"/>
                </a:solidFill>
                <a:latin typeface="+mn-lt"/>
                <a:ea typeface="+mn-ea"/>
                <a:cs typeface="+mn-cs"/>
              </a:rPr>
              <a:t>Under</a:t>
            </a:r>
            <a:r>
              <a:rPr lang="en-US" sz="900" b="0" i="0" kern="1200" baseline="0" dirty="0" smtClean="0">
                <a:solidFill>
                  <a:schemeClr val="tx1"/>
                </a:solidFill>
                <a:latin typeface="+mn-lt"/>
                <a:ea typeface="+mn-ea"/>
                <a:cs typeface="+mn-cs"/>
              </a:rPr>
              <a:t> Layout &gt;Button Position, </a:t>
            </a:r>
            <a:r>
              <a:rPr lang="en-US" sz="900" b="0" i="0" kern="1200" dirty="0" smtClean="0">
                <a:solidFill>
                  <a:schemeClr val="tx1"/>
                </a:solidFill>
                <a:latin typeface="+mn-lt"/>
                <a:ea typeface="+mn-ea"/>
                <a:cs typeface="+mn-cs"/>
              </a:rPr>
              <a:t>select the position to display this button. The available template default positions identify the display position within the page template. </a:t>
            </a:r>
          </a:p>
          <a:p>
            <a:pPr marL="457200" lvl="1" indent="-228600">
              <a:buFont typeface="+mj-lt"/>
              <a:buAutoNum type="arabicPeriod"/>
            </a:pPr>
            <a:r>
              <a:rPr lang="en-US" sz="1050" b="0" i="0" kern="1200" dirty="0" smtClean="0">
                <a:solidFill>
                  <a:schemeClr val="tx1"/>
                </a:solidFill>
                <a:latin typeface="+mn-lt"/>
                <a:ea typeface="+mn-ea"/>
                <a:cs typeface="+mn-cs"/>
              </a:rPr>
              <a:t>Under Appearance</a:t>
            </a:r>
            <a:r>
              <a:rPr lang="en-US" sz="1050" b="0" i="0" kern="1200" baseline="0" dirty="0" smtClean="0">
                <a:solidFill>
                  <a:schemeClr val="tx1"/>
                </a:solidFill>
                <a:latin typeface="+mn-lt"/>
                <a:ea typeface="+mn-ea"/>
                <a:cs typeface="+mn-cs"/>
              </a:rPr>
              <a:t>, s</a:t>
            </a:r>
            <a:r>
              <a:rPr lang="en-US" sz="1050" b="0" i="0" kern="1200" dirty="0" smtClean="0">
                <a:solidFill>
                  <a:schemeClr val="tx1"/>
                </a:solidFill>
                <a:latin typeface="+mn-lt"/>
                <a:ea typeface="+mn-ea"/>
                <a:cs typeface="+mn-cs"/>
              </a:rPr>
              <a:t>elect a button template to define the appearance of this button. Select whether to use the </a:t>
            </a:r>
            <a:r>
              <a:rPr lang="en-US" sz="1050" b="1" i="0" kern="1200" dirty="0" smtClean="0">
                <a:solidFill>
                  <a:schemeClr val="tx1"/>
                </a:solidFill>
                <a:latin typeface="+mn-lt"/>
                <a:ea typeface="+mn-ea"/>
                <a:cs typeface="+mn-cs"/>
              </a:rPr>
              <a:t>Normal</a:t>
            </a:r>
            <a:r>
              <a:rPr lang="en-US" sz="1050" b="0" i="0" kern="1200" dirty="0" smtClean="0">
                <a:solidFill>
                  <a:schemeClr val="tx1"/>
                </a:solidFill>
                <a:latin typeface="+mn-lt"/>
                <a:ea typeface="+mn-ea"/>
                <a:cs typeface="+mn-cs"/>
              </a:rPr>
              <a:t> or </a:t>
            </a:r>
            <a:r>
              <a:rPr lang="en-US" sz="1050" b="1" i="0" kern="1200" dirty="0" smtClean="0">
                <a:solidFill>
                  <a:schemeClr val="tx1"/>
                </a:solidFill>
                <a:latin typeface="+mn-lt"/>
                <a:ea typeface="+mn-ea"/>
                <a:cs typeface="+mn-cs"/>
              </a:rPr>
              <a:t>Hot</a:t>
            </a:r>
            <a:r>
              <a:rPr lang="en-US" sz="1050" b="0" i="0" kern="1200" dirty="0" smtClean="0">
                <a:solidFill>
                  <a:schemeClr val="tx1"/>
                </a:solidFill>
                <a:latin typeface="+mn-lt"/>
                <a:ea typeface="+mn-ea"/>
                <a:cs typeface="+mn-cs"/>
              </a:rPr>
              <a:t> button template when rendering this button.</a:t>
            </a:r>
          </a:p>
          <a:p>
            <a:pPr marL="457200" lvl="1" indent="-228600">
              <a:buFont typeface="+mj-lt"/>
              <a:buAutoNum type="arabicPeriod"/>
            </a:pPr>
            <a:r>
              <a:rPr lang="en-US" sz="1050" b="0" i="0" kern="1200" dirty="0" smtClean="0">
                <a:solidFill>
                  <a:schemeClr val="tx1"/>
                </a:solidFill>
                <a:latin typeface="+mn-lt"/>
                <a:ea typeface="+mn-ea"/>
                <a:cs typeface="+mn-cs"/>
              </a:rPr>
              <a:t>Under Behavior, select the action to be performed when this button is clicked. Available</a:t>
            </a:r>
            <a:r>
              <a:rPr lang="en-US" sz="1050" b="0" i="0" kern="1200" baseline="0" dirty="0" smtClean="0">
                <a:solidFill>
                  <a:schemeClr val="tx1"/>
                </a:solidFill>
                <a:latin typeface="+mn-lt"/>
                <a:ea typeface="+mn-ea"/>
                <a:cs typeface="+mn-cs"/>
              </a:rPr>
              <a:t> options include:</a:t>
            </a:r>
          </a:p>
          <a:p>
            <a:pPr marL="800100" lvl="3" indent="-228600">
              <a:buFont typeface="Arial" pitchFamily="34" charset="0"/>
              <a:buChar char="•"/>
            </a:pPr>
            <a:r>
              <a:rPr lang="en-US" sz="900" b="1" i="0" kern="1200" dirty="0" smtClean="0">
                <a:solidFill>
                  <a:schemeClr val="tx1"/>
                </a:solidFill>
                <a:latin typeface="+mn-lt"/>
                <a:ea typeface="+mn-ea"/>
                <a:cs typeface="+mn-cs"/>
              </a:rPr>
              <a:t>Submit Page</a:t>
            </a:r>
            <a:r>
              <a:rPr lang="en-US" sz="900" b="0" i="0" kern="1200" dirty="0" smtClean="0">
                <a:solidFill>
                  <a:schemeClr val="tx1"/>
                </a:solidFill>
                <a:latin typeface="+mn-lt"/>
                <a:ea typeface="+mn-ea"/>
                <a:cs typeface="+mn-cs"/>
              </a:rPr>
              <a:t>: Submit the current page with a REQUEST value equal to the Button Name.</a:t>
            </a:r>
          </a:p>
          <a:p>
            <a:pPr marL="800100" lvl="3" indent="-228600">
              <a:buFont typeface="Arial" pitchFamily="34" charset="0"/>
              <a:buChar char="•"/>
            </a:pPr>
            <a:r>
              <a:rPr lang="en-US" sz="900" b="1" i="0" kern="1200" dirty="0" smtClean="0">
                <a:solidFill>
                  <a:schemeClr val="tx1"/>
                </a:solidFill>
                <a:latin typeface="+mn-lt"/>
                <a:ea typeface="+mn-ea"/>
                <a:cs typeface="+mn-cs"/>
              </a:rPr>
              <a:t>Redirect to Page in this Application</a:t>
            </a:r>
            <a:r>
              <a:rPr lang="en-US" sz="900" b="0" i="0" kern="1200" dirty="0" smtClean="0">
                <a:solidFill>
                  <a:schemeClr val="tx1"/>
                </a:solidFill>
                <a:latin typeface="+mn-lt"/>
                <a:ea typeface="+mn-ea"/>
                <a:cs typeface="+mn-cs"/>
              </a:rPr>
              <a:t>: Redirect to a page in the current application, with optional additional attributes for resetting pagination, setting the request value, clearing cache and setting item values, on the target page.</a:t>
            </a:r>
          </a:p>
          <a:p>
            <a:pPr marL="800100" lvl="3" indent="-228600">
              <a:buFont typeface="Arial" pitchFamily="34" charset="0"/>
              <a:buChar char="•"/>
            </a:pPr>
            <a:r>
              <a:rPr lang="en-US" sz="900" b="1" i="0" kern="1200" dirty="0" smtClean="0">
                <a:solidFill>
                  <a:schemeClr val="tx1"/>
                </a:solidFill>
                <a:latin typeface="+mn-lt"/>
                <a:ea typeface="+mn-ea"/>
                <a:cs typeface="+mn-cs"/>
              </a:rPr>
              <a:t>Redirect to Page in a different Application</a:t>
            </a:r>
            <a:r>
              <a:rPr lang="en-US" sz="900" b="0" i="0" kern="1200" dirty="0" smtClean="0">
                <a:solidFill>
                  <a:schemeClr val="tx1"/>
                </a:solidFill>
                <a:latin typeface="+mn-lt"/>
                <a:ea typeface="+mn-ea"/>
                <a:cs typeface="+mn-cs"/>
              </a:rPr>
              <a:t>: Redirect to a page in a different application, with optional additional attributes for resetting pagination, setting the request value, clearing cache and setting item values, on the target page.</a:t>
            </a:r>
          </a:p>
          <a:p>
            <a:pPr marL="800100" lvl="3" indent="-228600">
              <a:buFont typeface="Arial" pitchFamily="34" charset="0"/>
              <a:buChar char="•"/>
            </a:pPr>
            <a:r>
              <a:rPr lang="en-US" sz="900" b="1" i="0" kern="1200" dirty="0" smtClean="0">
                <a:solidFill>
                  <a:schemeClr val="tx1"/>
                </a:solidFill>
                <a:latin typeface="+mn-lt"/>
                <a:ea typeface="+mn-ea"/>
                <a:cs typeface="+mn-cs"/>
              </a:rPr>
              <a:t>Redirect to URL</a:t>
            </a:r>
            <a:r>
              <a:rPr lang="en-US" sz="900" b="0" i="0" kern="1200" dirty="0" smtClean="0">
                <a:solidFill>
                  <a:schemeClr val="tx1"/>
                </a:solidFill>
                <a:latin typeface="+mn-lt"/>
                <a:ea typeface="+mn-ea"/>
                <a:cs typeface="+mn-cs"/>
              </a:rPr>
              <a:t>: Redirect to the target URL you specify.</a:t>
            </a:r>
          </a:p>
          <a:p>
            <a:pPr marL="800100" lvl="3" indent="-228600">
              <a:buFont typeface="Arial" pitchFamily="34" charset="0"/>
              <a:buChar char="•"/>
            </a:pPr>
            <a:r>
              <a:rPr lang="en-US" sz="900" b="1" i="0" kern="1200" dirty="0" smtClean="0">
                <a:solidFill>
                  <a:schemeClr val="tx1"/>
                </a:solidFill>
                <a:latin typeface="+mn-lt"/>
                <a:ea typeface="+mn-ea"/>
                <a:cs typeface="+mn-cs"/>
              </a:rPr>
              <a:t>Defined by Dynamic Action</a:t>
            </a:r>
            <a:r>
              <a:rPr lang="en-US" sz="900" b="0" i="0" kern="1200" dirty="0" smtClean="0">
                <a:solidFill>
                  <a:schemeClr val="tx1"/>
                </a:solidFill>
                <a:latin typeface="+mn-lt"/>
                <a:ea typeface="+mn-ea"/>
                <a:cs typeface="+mn-cs"/>
              </a:rPr>
              <a:t>: Does not submit the page or redirect to another page. Instead the button's behavior is defined by a Dynamic Action.</a:t>
            </a:r>
            <a:endParaRPr lang="en-US" sz="1050" b="0" i="0" kern="1200" dirty="0" smtClean="0">
              <a:solidFill>
                <a:schemeClr val="tx1"/>
              </a:solidFill>
              <a:latin typeface="+mn-lt"/>
              <a:ea typeface="+mn-ea"/>
              <a:cs typeface="+mn-cs"/>
            </a:endParaRPr>
          </a:p>
          <a:p>
            <a:pPr marL="457200" lvl="1" indent="-228600">
              <a:buFont typeface="+mj-lt"/>
              <a:buAutoNum type="arabicPeriod"/>
            </a:pPr>
            <a:r>
              <a:rPr lang="en-US" sz="1050" b="0" i="0" kern="1200" dirty="0" smtClean="0">
                <a:solidFill>
                  <a:schemeClr val="tx1"/>
                </a:solidFill>
                <a:latin typeface="+mn-lt"/>
                <a:ea typeface="+mn-ea"/>
                <a:cs typeface="+mn-cs"/>
              </a:rPr>
              <a:t>Specify the server-side conditions if any and click </a:t>
            </a:r>
            <a:r>
              <a:rPr lang="en-US" sz="1050" b="1" i="0" kern="1200" dirty="0" smtClean="0">
                <a:solidFill>
                  <a:schemeClr val="tx1"/>
                </a:solidFill>
                <a:latin typeface="+mn-lt"/>
                <a:ea typeface="+mn-ea"/>
                <a:cs typeface="+mn-cs"/>
              </a:rPr>
              <a:t>Save</a:t>
            </a:r>
            <a:r>
              <a:rPr lang="en-US" sz="1050" b="0" i="0" kern="1200" dirty="0" smtClean="0">
                <a:solidFill>
                  <a:schemeClr val="tx1"/>
                </a:solidFill>
                <a:latin typeface="+mn-lt"/>
                <a:ea typeface="+mn-ea"/>
                <a:cs typeface="+mn-cs"/>
              </a:rPr>
              <a:t>. In the slide example, you select Item is NULL for Type and select P&lt;n&gt;_ROWID for Item.</a:t>
            </a:r>
          </a:p>
          <a:p>
            <a:pPr lvl="0">
              <a:buFontTx/>
              <a:buNone/>
            </a:pPr>
            <a:r>
              <a:rPr lang="en-US" dirty="0" smtClean="0"/>
              <a:t>After you create a button, you can edit its attributes. To edit the attributes</a:t>
            </a:r>
            <a:r>
              <a:rPr lang="en-US" baseline="0" dirty="0" smtClean="0"/>
              <a:t> of a button</a:t>
            </a:r>
            <a:r>
              <a:rPr lang="en-US" dirty="0" smtClean="0"/>
              <a:t>, select the button</a:t>
            </a:r>
            <a:r>
              <a:rPr lang="en-US" baseline="0" dirty="0" smtClean="0"/>
              <a:t> in the Rendering pane of the Page Designer</a:t>
            </a:r>
            <a:r>
              <a:rPr lang="en-US" dirty="0" smtClean="0"/>
              <a:t>.  You see that </a:t>
            </a:r>
            <a:r>
              <a:rPr lang="en-US" baseline="0" dirty="0" smtClean="0"/>
              <a:t>the Property Editor shows the attributes of the button. You can then edit the button attributes and save the changes.</a:t>
            </a:r>
          </a:p>
          <a:p>
            <a:pPr marL="228600" lvl="0" indent="-228600">
              <a:buFontTx/>
              <a:buNone/>
            </a:pPr>
            <a:endParaRPr lang="en-US" sz="120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655365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22</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930160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326325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Developers can create and manage a variety of database application page controls, including page-level items, dynamic actions, buttons, and trees. In</a:t>
            </a:r>
            <a:r>
              <a:rPr lang="en-US" sz="1100" b="0" i="0" kern="1200" baseline="0" dirty="0" smtClean="0">
                <a:solidFill>
                  <a:schemeClr val="tx1"/>
                </a:solidFill>
                <a:latin typeface="+mn-lt"/>
                <a:ea typeface="+mn-ea"/>
                <a:cs typeface="+mn-cs"/>
              </a:rPr>
              <a:t> this lesson, you learn how to create and use page-level items, and buttons.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Arial" pitchFamily="34" charset="0"/>
                <a:ea typeface="+mn-ea"/>
                <a:cs typeface="Arial" pitchFamily="34" charset="0"/>
              </a:rPr>
              <a:t>An item is part of an HTML form. An item can be a text field, text area, password, select list, check box, and so on. Item attributes affect the display of items on a page. For example, these attributes can impact where a label displays, how large an item is, and if the item displays next to or below the previous item.</a:t>
            </a:r>
          </a:p>
          <a:p>
            <a:r>
              <a:rPr lang="en-US" sz="1100" b="0" i="0" kern="1200" dirty="0" smtClean="0">
                <a:solidFill>
                  <a:schemeClr val="tx1"/>
                </a:solidFill>
                <a:latin typeface="Arial" pitchFamily="34" charset="0"/>
                <a:ea typeface="+mn-ea"/>
                <a:cs typeface="Arial" pitchFamily="34" charset="0"/>
              </a:rPr>
              <a:t>There are two types of items:</a:t>
            </a:r>
          </a:p>
          <a:p>
            <a:pPr lvl="1">
              <a:buFont typeface="Arial" pitchFamily="34" charset="0"/>
              <a:buChar char="•"/>
            </a:pPr>
            <a:r>
              <a:rPr lang="en-US" sz="1100" b="0" i="0" kern="1200" dirty="0" smtClean="0">
                <a:solidFill>
                  <a:schemeClr val="tx1"/>
                </a:solidFill>
                <a:latin typeface="Arial" pitchFamily="34" charset="0"/>
                <a:ea typeface="+mn-ea"/>
                <a:cs typeface="Arial" pitchFamily="34" charset="0"/>
              </a:rPr>
              <a:t>Page items are placed on a page and have associated user interface properties, such as Display Only, Label and Label Template. Examples of page-level items include a check box, date picker, display as text, file browse field, popup list of values, select list, or a text area.</a:t>
            </a:r>
          </a:p>
          <a:p>
            <a:pPr lvl="1">
              <a:buFont typeface="Arial" pitchFamily="34" charset="0"/>
              <a:buChar char="•"/>
            </a:pPr>
            <a:r>
              <a:rPr lang="en-US" sz="1100" b="0" i="0" kern="1200" dirty="0" smtClean="0">
                <a:solidFill>
                  <a:schemeClr val="tx1"/>
                </a:solidFill>
                <a:latin typeface="Arial" pitchFamily="34" charset="0"/>
                <a:ea typeface="+mn-ea"/>
                <a:cs typeface="Arial" pitchFamily="34" charset="0"/>
              </a:rPr>
              <a:t>Application items are not associated with a page and therefore have no user interface properties. </a:t>
            </a:r>
            <a:r>
              <a:rPr lang="en-US" sz="1050" b="0" i="0" kern="1200" dirty="0" smtClean="0">
                <a:solidFill>
                  <a:schemeClr val="tx1"/>
                </a:solidFill>
                <a:latin typeface="+mn-lt"/>
                <a:ea typeface="+mn-ea"/>
                <a:cs typeface="+mn-cs"/>
              </a:rPr>
              <a:t>You can use an application item as a global variable.</a:t>
            </a:r>
          </a:p>
          <a:p>
            <a:pPr lvl="0">
              <a:buFontTx/>
              <a:buNone/>
            </a:pPr>
            <a:r>
              <a:rPr lang="en-US" sz="1150" b="0" i="0" kern="1200" dirty="0" smtClean="0">
                <a:solidFill>
                  <a:schemeClr val="tx1"/>
                </a:solidFill>
                <a:latin typeface="+mn-lt"/>
                <a:ea typeface="+mn-ea"/>
                <a:cs typeface="+mn-cs"/>
              </a:rPr>
              <a:t>The slide shows Product Details form page in Page Designer. You</a:t>
            </a:r>
            <a:r>
              <a:rPr lang="en-US" sz="1150" b="0" i="0" kern="1200" baseline="0" dirty="0" smtClean="0">
                <a:solidFill>
                  <a:schemeClr val="tx1"/>
                </a:solidFill>
                <a:latin typeface="+mn-lt"/>
                <a:ea typeface="+mn-ea"/>
                <a:cs typeface="+mn-cs"/>
              </a:rPr>
              <a:t> see different items listed under the Items node. The slide also shows a few examples of page items.</a:t>
            </a:r>
            <a:endParaRPr lang="en-US" sz="115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165826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050" b="0" i="0" kern="1200" dirty="0" smtClean="0">
                <a:solidFill>
                  <a:schemeClr val="tx1"/>
                </a:solidFill>
                <a:latin typeface="+mn-lt"/>
                <a:ea typeface="+mn-ea"/>
                <a:cs typeface="+mn-cs"/>
              </a:rPr>
              <a:t>Application-level items do not display, but you can use an application item as a global variable to the application.  Application items can be set using computations, processes, or by passing values on a URL. </a:t>
            </a:r>
          </a:p>
          <a:p>
            <a:pPr lvl="0">
              <a:buFontTx/>
              <a:buNone/>
            </a:pPr>
            <a:r>
              <a:rPr lang="en-US" dirty="0" smtClean="0"/>
              <a:t>To access the Application Items page, perform the following steps:</a:t>
            </a:r>
          </a:p>
          <a:p>
            <a:pPr marL="457200" lvl="1" indent="-228600">
              <a:buFont typeface="+mj-lt"/>
              <a:buAutoNum type="arabicPeriod"/>
            </a:pPr>
            <a:r>
              <a:rPr lang="en-US" dirty="0" smtClean="0"/>
              <a:t>On</a:t>
            </a:r>
            <a:r>
              <a:rPr lang="en-US" baseline="0" dirty="0" smtClean="0"/>
              <a:t> your application home page, click Shared Components</a:t>
            </a:r>
          </a:p>
          <a:p>
            <a:pPr marL="457200" lvl="1" indent="-228600">
              <a:buFont typeface="+mj-lt"/>
              <a:buAutoNum type="arabicPeriod"/>
            </a:pPr>
            <a:r>
              <a:rPr lang="en-US" dirty="0" smtClean="0"/>
              <a:t>Under Application Logic, click Application Items. The Application Items page is displayed.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192842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t>You can create a page item in either of the following ways:</a:t>
            </a:r>
          </a:p>
          <a:p>
            <a:pPr lvl="1"/>
            <a:r>
              <a:rPr lang="en-US" dirty="0" smtClean="0"/>
              <a:t>Navigate</a:t>
            </a:r>
            <a:r>
              <a:rPr lang="en-US" baseline="0" dirty="0" smtClean="0"/>
              <a:t> to Page Designer. </a:t>
            </a:r>
            <a:r>
              <a:rPr lang="en-US" dirty="0" smtClean="0"/>
              <a:t>Under the Rendering tab, right-click the region node where you want to create the item and select Create Page Item.</a:t>
            </a:r>
          </a:p>
          <a:p>
            <a:pPr lvl="1"/>
            <a:r>
              <a:rPr lang="en-US" dirty="0" smtClean="0"/>
              <a:t>Navigate</a:t>
            </a:r>
            <a:r>
              <a:rPr lang="en-US" baseline="0" dirty="0" smtClean="0"/>
              <a:t> to Page Designer. In the central pane, click Layout and then the Items tab in the Gallery.  Passing the cursor over an item displays a tooltip that describes it. </a:t>
            </a:r>
            <a:r>
              <a:rPr lang="en-US" dirty="0" smtClean="0"/>
              <a:t>Select the item that you want</a:t>
            </a:r>
            <a:r>
              <a:rPr lang="en-US" baseline="0" dirty="0" smtClean="0"/>
              <a:t> to create and d</a:t>
            </a:r>
            <a:r>
              <a:rPr lang="en-US" dirty="0" smtClean="0"/>
              <a:t>rag it </a:t>
            </a:r>
            <a:r>
              <a:rPr lang="en-US" baseline="0" dirty="0" smtClean="0"/>
              <a:t>to the appropriate location in the Layout where you want to create the item.</a:t>
            </a:r>
            <a:endParaRPr lang="en-US" dirty="0" smtClean="0"/>
          </a:p>
          <a:p>
            <a:r>
              <a:rPr lang="en-US" sz="1100" b="0" i="0" kern="1200" dirty="0" smtClean="0">
                <a:solidFill>
                  <a:schemeClr val="tx1"/>
                </a:solidFill>
                <a:latin typeface="+mn-lt"/>
                <a:ea typeface="+mn-ea"/>
                <a:cs typeface="+mn-cs"/>
              </a:rPr>
              <a:t>After either</a:t>
            </a:r>
            <a:r>
              <a:rPr lang="en-US" sz="1100" b="0" i="0" kern="1200" baseline="0" dirty="0" smtClean="0">
                <a:solidFill>
                  <a:schemeClr val="tx1"/>
                </a:solidFill>
                <a:latin typeface="+mn-lt"/>
                <a:ea typeface="+mn-ea"/>
                <a:cs typeface="+mn-cs"/>
              </a:rPr>
              <a:t> of the above steps, t</a:t>
            </a:r>
            <a:r>
              <a:rPr lang="en-US" sz="1100" b="0" i="0" kern="1200" dirty="0" smtClean="0">
                <a:solidFill>
                  <a:schemeClr val="tx1"/>
                </a:solidFill>
                <a:latin typeface="+mn-lt"/>
                <a:ea typeface="+mn-ea"/>
                <a:cs typeface="+mn-cs"/>
              </a:rPr>
              <a:t>he Property Editor displays Page Item attributes. The Messages tab displays a red or yellow badge to identify messages you need to address. Selecting a message displays the associated attribute in the Property Editor. You must address red error message before you can save. Edit the appropriate attributes in the Property Editor.</a:t>
            </a:r>
          </a:p>
          <a:p>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To create an item from the gallery, you can also right-click the item, click </a:t>
            </a:r>
            <a:r>
              <a:rPr lang="en-US" sz="1100" b="1" i="0" kern="1200" dirty="0" smtClean="0">
                <a:solidFill>
                  <a:schemeClr val="tx1"/>
                </a:solidFill>
                <a:latin typeface="+mn-lt"/>
                <a:ea typeface="+mn-ea"/>
                <a:cs typeface="+mn-cs"/>
              </a:rPr>
              <a:t>Add To</a:t>
            </a:r>
            <a:r>
              <a:rPr lang="en-US" sz="1100" b="0" i="0" kern="1200" dirty="0" smtClean="0">
                <a:solidFill>
                  <a:schemeClr val="tx1"/>
                </a:solidFill>
                <a:latin typeface="+mn-lt"/>
                <a:ea typeface="+mn-ea"/>
                <a:cs typeface="+mn-cs"/>
              </a:rPr>
              <a:t>, and select the appropriate location.</a:t>
            </a: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125216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sz="1100" b="0" i="0" kern="1200" dirty="0" smtClean="0">
                <a:solidFill>
                  <a:schemeClr val="tx1"/>
                </a:solidFill>
                <a:latin typeface="+mn-lt"/>
                <a:ea typeface="+mn-ea"/>
                <a:cs typeface="+mn-cs"/>
              </a:rPr>
              <a:t>Application Express allows to create the following page item types:</a:t>
            </a:r>
          </a:p>
          <a:p>
            <a:pPr lvl="1">
              <a:buFont typeface="Arial" pitchFamily="34" charset="0"/>
              <a:buChar char="•"/>
            </a:pPr>
            <a:r>
              <a:rPr lang="en-US" sz="1050" b="0" i="0" kern="1200" dirty="0" smtClean="0">
                <a:solidFill>
                  <a:schemeClr val="tx1"/>
                </a:solidFill>
                <a:latin typeface="+mn-lt"/>
                <a:ea typeface="+mn-ea"/>
                <a:cs typeface="+mn-cs"/>
              </a:rPr>
              <a:t>Checkbox: Displays multiple values as check boxes, enabling the end user to select multiple values. A list of values is required for items displayed as check boxes. The values corresponding to the checked boxes are stored in a single colon-delimited string.</a:t>
            </a:r>
          </a:p>
          <a:p>
            <a:pPr lvl="1">
              <a:buFont typeface="Arial" pitchFamily="34" charset="0"/>
              <a:buChar char="•"/>
            </a:pPr>
            <a:r>
              <a:rPr lang="en-US" sz="1100" b="0" i="0" kern="1200" dirty="0" smtClean="0">
                <a:solidFill>
                  <a:schemeClr val="tx1"/>
                </a:solidFill>
                <a:latin typeface="+mn-lt"/>
                <a:ea typeface="+mn-ea"/>
                <a:cs typeface="+mn-cs"/>
              </a:rPr>
              <a:t>Color Picker: Displays a text field with a color picker icon. End users can either enter a HTML color code directly, or click the icon to display a color palette popup. The end user can click a color from the palette which returns the corresponding HTML color code for the selected color.</a:t>
            </a:r>
          </a:p>
          <a:p>
            <a:pPr lvl="1">
              <a:buFont typeface="Arial" pitchFamily="34" charset="0"/>
              <a:buChar char="•"/>
            </a:pPr>
            <a:r>
              <a:rPr lang="en-US" sz="1100" b="0" i="0" kern="1200" dirty="0" smtClean="0">
                <a:solidFill>
                  <a:schemeClr val="tx1"/>
                </a:solidFill>
                <a:latin typeface="+mn-lt"/>
                <a:ea typeface="+mn-ea"/>
                <a:cs typeface="+mn-cs"/>
              </a:rPr>
              <a:t>Date Picker: Displays a text field with a calendar icon. End users can either enter the date directly into the text item, or click on the calendar icon to select a date, and optionally a time, from the calendar popup. Time is only displayed in the calendar popup if the </a:t>
            </a:r>
            <a:r>
              <a:rPr lang="en-US" sz="1100" b="0" i="1" kern="1200" dirty="0" smtClean="0">
                <a:solidFill>
                  <a:schemeClr val="tx1"/>
                </a:solidFill>
                <a:latin typeface="+mn-lt"/>
                <a:ea typeface="+mn-ea"/>
                <a:cs typeface="+mn-cs"/>
              </a:rPr>
              <a:t>Format Mask</a:t>
            </a:r>
            <a:r>
              <a:rPr lang="en-US" sz="1100" b="0" i="0" kern="1200" dirty="0" smtClean="0">
                <a:solidFill>
                  <a:schemeClr val="tx1"/>
                </a:solidFill>
                <a:latin typeface="+mn-lt"/>
                <a:ea typeface="+mn-ea"/>
                <a:cs typeface="+mn-cs"/>
              </a:rPr>
              <a:t> for this item includes time components.</a:t>
            </a:r>
          </a:p>
          <a:p>
            <a:pPr lvl="1">
              <a:buFont typeface="Arial" pitchFamily="34" charset="0"/>
              <a:buChar char="•"/>
            </a:pPr>
            <a:r>
              <a:rPr lang="en-US" sz="1100" b="0" i="0" kern="1200" dirty="0" smtClean="0">
                <a:solidFill>
                  <a:schemeClr val="tx1"/>
                </a:solidFill>
                <a:latin typeface="+mn-lt"/>
                <a:ea typeface="+mn-ea"/>
                <a:cs typeface="+mn-cs"/>
              </a:rPr>
              <a:t>Display Image: Displays an image stored in a database BLOB columns, or based on an image URL.</a:t>
            </a:r>
          </a:p>
          <a:p>
            <a:pPr lvl="1">
              <a:buFont typeface="Arial" pitchFamily="34" charset="0"/>
              <a:buChar char="•"/>
            </a:pPr>
            <a:r>
              <a:rPr lang="en-US" sz="1100" b="0" i="0" kern="1200" dirty="0" smtClean="0">
                <a:solidFill>
                  <a:schemeClr val="tx1"/>
                </a:solidFill>
                <a:latin typeface="+mn-lt"/>
                <a:ea typeface="+mn-ea"/>
                <a:cs typeface="+mn-cs"/>
              </a:rPr>
              <a:t>Display Only: Displays a non-enterable text item.</a:t>
            </a:r>
          </a:p>
          <a:p>
            <a:pPr lvl="1">
              <a:buFont typeface="Arial" pitchFamily="34" charset="0"/>
              <a:buChar char="•"/>
            </a:pPr>
            <a:r>
              <a:rPr lang="en-US" sz="1100" b="0" i="0" kern="1200" dirty="0" smtClean="0">
                <a:solidFill>
                  <a:schemeClr val="tx1"/>
                </a:solidFill>
                <a:latin typeface="+mn-lt"/>
                <a:ea typeface="+mn-ea"/>
                <a:cs typeface="+mn-cs"/>
              </a:rPr>
              <a:t>File Browse...: Displays a text field with a </a:t>
            </a:r>
            <a:r>
              <a:rPr lang="en-US" sz="1100" b="0" i="1" kern="1200" dirty="0" smtClean="0">
                <a:solidFill>
                  <a:schemeClr val="tx1"/>
                </a:solidFill>
                <a:latin typeface="+mn-lt"/>
                <a:ea typeface="+mn-ea"/>
                <a:cs typeface="+mn-cs"/>
              </a:rPr>
              <a:t>Browse...</a:t>
            </a:r>
            <a:r>
              <a:rPr lang="en-US" sz="1100" b="0" i="0" kern="1200" dirty="0" smtClean="0">
                <a:solidFill>
                  <a:schemeClr val="tx1"/>
                </a:solidFill>
                <a:latin typeface="+mn-lt"/>
                <a:ea typeface="+mn-ea"/>
                <a:cs typeface="+mn-cs"/>
              </a:rPr>
              <a:t> button. The Browse button enables the user to locate and upload a file from a local file system.</a:t>
            </a:r>
          </a:p>
          <a:p>
            <a:pPr lvl="1">
              <a:buFont typeface="Arial" pitchFamily="34" charset="0"/>
              <a:buChar char="•"/>
            </a:pPr>
            <a:r>
              <a:rPr lang="en-US" sz="1100" b="0" i="0" kern="1200" dirty="0" smtClean="0">
                <a:solidFill>
                  <a:schemeClr val="tx1"/>
                </a:solidFill>
                <a:latin typeface="+mn-lt"/>
                <a:ea typeface="+mn-ea"/>
                <a:cs typeface="+mn-cs"/>
              </a:rPr>
              <a:t>Hidden: Items that are included within the page source but are not rendered. Hidden item values are saved in session state. They are generally used to store values required by page processing or other page items, but should not be displayed to the end user.</a:t>
            </a:r>
          </a:p>
          <a:p>
            <a:pPr lvl="1">
              <a:buFont typeface="Arial" pitchFamily="34" charset="0"/>
              <a:buChar char="•"/>
            </a:pPr>
            <a:r>
              <a:rPr lang="en-US" sz="1100" b="0" i="0" kern="1200" dirty="0" smtClean="0">
                <a:solidFill>
                  <a:schemeClr val="tx1"/>
                </a:solidFill>
                <a:latin typeface="+mn-lt"/>
                <a:ea typeface="+mn-ea"/>
                <a:cs typeface="+mn-cs"/>
              </a:rPr>
              <a:t>List Manager: Displays a text item with a popup list of values icon, </a:t>
            </a:r>
            <a:r>
              <a:rPr lang="en-US" sz="1100" b="0" i="1" kern="1200" dirty="0" smtClean="0">
                <a:solidFill>
                  <a:schemeClr val="tx1"/>
                </a:solidFill>
                <a:latin typeface="+mn-lt"/>
                <a:ea typeface="+mn-ea"/>
                <a:cs typeface="+mn-cs"/>
              </a:rPr>
              <a:t>Add</a:t>
            </a:r>
            <a:r>
              <a:rPr lang="en-US" sz="1100" b="0" i="0" kern="1200" dirty="0" smtClean="0">
                <a:solidFill>
                  <a:schemeClr val="tx1"/>
                </a:solidFill>
                <a:latin typeface="+mn-lt"/>
                <a:ea typeface="+mn-ea"/>
                <a:cs typeface="+mn-cs"/>
              </a:rPr>
              <a:t> and </a:t>
            </a:r>
            <a:r>
              <a:rPr lang="en-US" sz="1100" b="0" i="1" kern="1200" dirty="0" smtClean="0">
                <a:solidFill>
                  <a:schemeClr val="tx1"/>
                </a:solidFill>
                <a:latin typeface="+mn-lt"/>
                <a:ea typeface="+mn-ea"/>
                <a:cs typeface="+mn-cs"/>
              </a:rPr>
              <a:t>Remove</a:t>
            </a:r>
            <a:r>
              <a:rPr lang="en-US" sz="1100" b="0" i="0" kern="1200" dirty="0" smtClean="0">
                <a:solidFill>
                  <a:schemeClr val="tx1"/>
                </a:solidFill>
                <a:latin typeface="+mn-lt"/>
                <a:ea typeface="+mn-ea"/>
                <a:cs typeface="+mn-cs"/>
              </a:rPr>
              <a:t> buttons, and a list of selected values. You can type in the value or pick from the list of available items. You can then utilize the buttons to manage the values selected. The selected values are stored in a single colon-delimited string.</a:t>
            </a:r>
          </a:p>
          <a:p>
            <a:pPr lvl="1">
              <a:buFont typeface="Arial" pitchFamily="34" charset="0"/>
              <a:buChar char="•"/>
            </a:pPr>
            <a:r>
              <a:rPr lang="en-US" sz="1100" b="0" i="0" kern="1200" dirty="0" smtClean="0">
                <a:solidFill>
                  <a:schemeClr val="tx1"/>
                </a:solidFill>
                <a:latin typeface="+mn-lt"/>
                <a:ea typeface="+mn-ea"/>
                <a:cs typeface="+mn-cs"/>
              </a:rPr>
              <a:t>Number Field: Displays a number field. This item type automatically validates that the value is a number.</a:t>
            </a:r>
          </a:p>
          <a:p>
            <a:pPr lvl="1">
              <a:buFont typeface="Arial" pitchFamily="34" charset="0"/>
              <a:buChar char="•"/>
            </a:pPr>
            <a:r>
              <a:rPr lang="en-US" sz="1100" b="0" i="0" kern="1200" dirty="0" smtClean="0">
                <a:solidFill>
                  <a:schemeClr val="tx1"/>
                </a:solidFill>
                <a:latin typeface="+mn-lt"/>
                <a:ea typeface="+mn-ea"/>
                <a:cs typeface="+mn-cs"/>
              </a:rPr>
              <a:t>Password: Displays an HTML password form element. As the end user enters text a black dot is displayed for that character, instead of the actual character entered.</a:t>
            </a:r>
          </a:p>
          <a:p>
            <a:pPr lvl="1">
              <a:buFont typeface="Arial" pitchFamily="34" charset="0"/>
              <a:buChar char="•"/>
            </a:pPr>
            <a:r>
              <a:rPr lang="en-US" sz="1100" b="0" i="0" kern="1200" dirty="0" smtClean="0">
                <a:solidFill>
                  <a:schemeClr val="tx1"/>
                </a:solidFill>
                <a:latin typeface="+mn-lt"/>
                <a:ea typeface="+mn-ea"/>
                <a:cs typeface="+mn-cs"/>
              </a:rPr>
              <a:t>Percent Graph: Displays the value as a percentage graph. The value retrieved must be between 0 and 100.</a:t>
            </a:r>
          </a:p>
          <a:p>
            <a:pPr lvl="1">
              <a:buFont typeface="Arial" pitchFamily="34" charset="0"/>
              <a:buChar char="•"/>
            </a:pPr>
            <a:r>
              <a:rPr lang="en-US" sz="1100" b="0" i="0" kern="1200" dirty="0" smtClean="0">
                <a:solidFill>
                  <a:schemeClr val="tx1"/>
                </a:solidFill>
                <a:latin typeface="+mn-lt"/>
                <a:ea typeface="+mn-ea"/>
                <a:cs typeface="+mn-cs"/>
              </a:rPr>
              <a:t>Popup LOV: Displays a text item with a popup list of values icon. When the end user clicks the icon, a popup window appears with a search field, and a list of supported values. Popup LOV is best suited for large lists since end users can enter search criteria to reduce the available values displayed. For relatively small lists </a:t>
            </a:r>
            <a:r>
              <a:rPr lang="en-US" sz="1100" b="0" i="1" kern="1200" dirty="0" smtClean="0">
                <a:solidFill>
                  <a:schemeClr val="tx1"/>
                </a:solidFill>
                <a:latin typeface="+mn-lt"/>
                <a:ea typeface="+mn-ea"/>
                <a:cs typeface="+mn-cs"/>
              </a:rPr>
              <a:t>Select List</a:t>
            </a:r>
            <a:r>
              <a:rPr lang="en-US" sz="1100" b="0" i="0" kern="1200" dirty="0" smtClean="0">
                <a:solidFill>
                  <a:schemeClr val="tx1"/>
                </a:solidFill>
                <a:latin typeface="+mn-lt"/>
                <a:ea typeface="+mn-ea"/>
                <a:cs typeface="+mn-cs"/>
              </a:rPr>
              <a:t> is often better suited.</a:t>
            </a:r>
          </a:p>
          <a:p>
            <a:pPr lvl="1">
              <a:buFont typeface="Arial" pitchFamily="34" charset="0"/>
              <a:buChar char="•"/>
            </a:pPr>
            <a:r>
              <a:rPr lang="en-US" sz="1100" b="0" i="0" kern="1200" dirty="0" smtClean="0">
                <a:solidFill>
                  <a:schemeClr val="tx1"/>
                </a:solidFill>
                <a:latin typeface="+mn-lt"/>
                <a:ea typeface="+mn-ea"/>
                <a:cs typeface="+mn-cs"/>
              </a:rPr>
              <a:t>Radio Group: Displays multiple values as radio group options, enabling the end user to select a single value.</a:t>
            </a:r>
          </a:p>
          <a:p>
            <a:pPr lvl="1">
              <a:buFont typeface="Arial" pitchFamily="34" charset="0"/>
              <a:buChar char="•"/>
            </a:pPr>
            <a:r>
              <a:rPr lang="en-US" sz="1100" b="0" i="0" kern="1200" dirty="0" smtClean="0">
                <a:solidFill>
                  <a:schemeClr val="tx1"/>
                </a:solidFill>
                <a:latin typeface="+mn-lt"/>
                <a:ea typeface="+mn-ea"/>
                <a:cs typeface="+mn-cs"/>
              </a:rPr>
              <a:t>Rich Text Editor: Displays a text area with comprehensive text formatting options. End users can enhance the content displayed in a similar fashion to using a word processor, such as Microsoft Word. End users can also </a:t>
            </a:r>
            <a:r>
              <a:rPr lang="en-US" sz="1100" b="0" i="1" kern="1200" dirty="0" smtClean="0">
                <a:solidFill>
                  <a:schemeClr val="tx1"/>
                </a:solidFill>
                <a:latin typeface="+mn-lt"/>
                <a:ea typeface="+mn-ea"/>
                <a:cs typeface="+mn-cs"/>
              </a:rPr>
              <a:t>cut and paste</a:t>
            </a:r>
            <a:r>
              <a:rPr lang="en-US" sz="1100" b="0" i="0" kern="1200" dirty="0" smtClean="0">
                <a:solidFill>
                  <a:schemeClr val="tx1"/>
                </a:solidFill>
                <a:latin typeface="+mn-lt"/>
                <a:ea typeface="+mn-ea"/>
                <a:cs typeface="+mn-cs"/>
              </a:rPr>
              <a:t> documents, that are in rich text format (RTF) file format, into this item.</a:t>
            </a:r>
          </a:p>
          <a:p>
            <a:pPr lvl="1">
              <a:buFont typeface="Arial" pitchFamily="34" charset="0"/>
              <a:buChar char="•"/>
            </a:pPr>
            <a:r>
              <a:rPr lang="en-US" sz="1100" b="0" i="0" kern="1200" dirty="0" smtClean="0">
                <a:solidFill>
                  <a:schemeClr val="tx1"/>
                </a:solidFill>
                <a:latin typeface="+mn-lt"/>
                <a:ea typeface="+mn-ea"/>
                <a:cs typeface="+mn-cs"/>
              </a:rPr>
              <a:t>Select List: Displays an item with a built-in list of values selector. When the end user clicks the item, the list of supported values displays directly inline with the current item. </a:t>
            </a:r>
            <a:r>
              <a:rPr lang="en-US" sz="950" b="0" i="0" kern="1200" dirty="0" smtClean="0">
                <a:solidFill>
                  <a:schemeClr val="tx1"/>
                </a:solidFill>
                <a:latin typeface="+mn-lt"/>
                <a:ea typeface="+mn-ea"/>
                <a:cs typeface="+mn-cs"/>
              </a:rPr>
              <a:t>Select List is best suited for relatively small, discrete lists. End-Users can very quickly select a value from the list without needing to change focus to a popup dialog. For large lists </a:t>
            </a:r>
            <a:r>
              <a:rPr lang="en-US" sz="950" b="0" i="1" kern="1200" dirty="0" smtClean="0">
                <a:solidFill>
                  <a:schemeClr val="tx1"/>
                </a:solidFill>
                <a:latin typeface="+mn-lt"/>
                <a:ea typeface="+mn-ea"/>
                <a:cs typeface="+mn-cs"/>
              </a:rPr>
              <a:t>Popup LOV</a:t>
            </a:r>
            <a:r>
              <a:rPr lang="en-US" sz="950" b="0" i="0" kern="1200" dirty="0" smtClean="0">
                <a:solidFill>
                  <a:schemeClr val="tx1"/>
                </a:solidFill>
                <a:latin typeface="+mn-lt"/>
                <a:ea typeface="+mn-ea"/>
                <a:cs typeface="+mn-cs"/>
              </a:rPr>
              <a:t> is often better suited.</a:t>
            </a:r>
          </a:p>
          <a:p>
            <a:pPr lvl="1">
              <a:buFont typeface="Arial" pitchFamily="34" charset="0"/>
              <a:buChar char="•"/>
            </a:pPr>
            <a:r>
              <a:rPr lang="en-US" sz="1100" b="0" i="0" kern="1200" dirty="0" smtClean="0">
                <a:solidFill>
                  <a:schemeClr val="tx1"/>
                </a:solidFill>
                <a:latin typeface="+mn-lt"/>
                <a:ea typeface="+mn-ea"/>
                <a:cs typeface="+mn-cs"/>
              </a:rPr>
              <a:t>Shuttle: Displays as a multiple select list that includes two boxes containing lists. The left list displays the source list of values that have not been selected and the right list shows the currently selected values. End users can select one or more values in a list then use the shuttle controls to move the selected values or all values. The current values are stored in a single colon-delimited string.</a:t>
            </a:r>
          </a:p>
          <a:p>
            <a:pPr lvl="1">
              <a:buFont typeface="Arial" pitchFamily="34" charset="0"/>
              <a:buChar char="•"/>
            </a:pPr>
            <a:r>
              <a:rPr lang="en-US" sz="1100" b="0" i="0" kern="1200" dirty="0" smtClean="0">
                <a:solidFill>
                  <a:schemeClr val="tx1"/>
                </a:solidFill>
                <a:latin typeface="+mn-lt"/>
                <a:ea typeface="+mn-ea"/>
                <a:cs typeface="+mn-cs"/>
              </a:rPr>
              <a:t>Switch: Displays as a flip toggle switch.</a:t>
            </a:r>
          </a:p>
          <a:p>
            <a:pPr lvl="1">
              <a:buFont typeface="Arial" pitchFamily="34" charset="0"/>
              <a:buChar char="•"/>
            </a:pPr>
            <a:r>
              <a:rPr lang="en-US" sz="1100" b="0" i="0" kern="1200" dirty="0" smtClean="0">
                <a:solidFill>
                  <a:schemeClr val="tx1"/>
                </a:solidFill>
                <a:latin typeface="+mn-lt"/>
                <a:ea typeface="+mn-ea"/>
                <a:cs typeface="+mn-cs"/>
              </a:rPr>
              <a:t>Text Field: Displays a text field.</a:t>
            </a:r>
          </a:p>
          <a:p>
            <a:pPr lvl="1">
              <a:buFont typeface="Arial" pitchFamily="34" charset="0"/>
              <a:buChar char="•"/>
            </a:pPr>
            <a:r>
              <a:rPr lang="en-US" sz="1100" b="0" i="0" kern="1200" dirty="0" smtClean="0">
                <a:solidFill>
                  <a:schemeClr val="tx1"/>
                </a:solidFill>
                <a:latin typeface="+mn-lt"/>
                <a:ea typeface="+mn-ea"/>
                <a:cs typeface="+mn-cs"/>
              </a:rPr>
              <a:t>Text Field with </a:t>
            </a:r>
            <a:r>
              <a:rPr lang="en-US" sz="1100" b="0" i="0" kern="1200" dirty="0" err="1" smtClean="0">
                <a:solidFill>
                  <a:schemeClr val="tx1"/>
                </a:solidFill>
                <a:latin typeface="+mn-lt"/>
                <a:ea typeface="+mn-ea"/>
                <a:cs typeface="+mn-cs"/>
              </a:rPr>
              <a:t>autocomplete</a:t>
            </a:r>
            <a:r>
              <a:rPr lang="en-US" sz="1100" b="0" i="0" kern="1200" dirty="0" smtClean="0">
                <a:solidFill>
                  <a:schemeClr val="tx1"/>
                </a:solidFill>
                <a:latin typeface="+mn-lt"/>
                <a:ea typeface="+mn-ea"/>
                <a:cs typeface="+mn-cs"/>
              </a:rPr>
              <a:t>: Displays a text field that displays a list of possible values, based on the text already entered by the end user, inline with the text item. The list is further refined as the end user types in more text.</a:t>
            </a:r>
          </a:p>
          <a:p>
            <a:pPr lvl="1">
              <a:buFont typeface="Arial" pitchFamily="34" charset="0"/>
              <a:buChar char="•"/>
            </a:pPr>
            <a:r>
              <a:rPr lang="en-US" sz="1100" b="0" i="0" kern="1200" dirty="0" smtClean="0">
                <a:solidFill>
                  <a:schemeClr val="tx1"/>
                </a:solidFill>
                <a:latin typeface="+mn-lt"/>
                <a:ea typeface="+mn-ea"/>
                <a:cs typeface="+mn-cs"/>
              </a:rPr>
              <a:t>Textarea: Displays a multiple-row text area. </a:t>
            </a:r>
          </a:p>
          <a:p>
            <a:r>
              <a:rPr lang="en-US" sz="1100" b="0" i="0" kern="1200" dirty="0" smtClean="0">
                <a:solidFill>
                  <a:schemeClr val="tx1"/>
                </a:solidFill>
                <a:latin typeface="+mn-lt"/>
                <a:ea typeface="+mn-ea"/>
                <a:cs typeface="+mn-cs"/>
              </a:rPr>
              <a:t>Depending on your application configuration, you may also have additional item type plug-ins available. These display as </a:t>
            </a:r>
            <a:r>
              <a:rPr lang="en-US" sz="1100" b="0" i="1" kern="1200" dirty="0" smtClean="0">
                <a:solidFill>
                  <a:schemeClr val="tx1"/>
                </a:solidFill>
                <a:latin typeface="+mn-lt"/>
                <a:ea typeface="+mn-ea"/>
                <a:cs typeface="+mn-cs"/>
              </a:rPr>
              <a:t>&lt;My Plug-in&gt; [Plug-in]</a:t>
            </a:r>
            <a:r>
              <a:rPr lang="en-US" sz="1100" b="0" i="0" kern="1200" dirty="0" smtClean="0">
                <a:solidFill>
                  <a:schemeClr val="tx1"/>
                </a:solidFill>
                <a:latin typeface="+mn-lt"/>
                <a:ea typeface="+mn-ea"/>
                <a:cs typeface="+mn-cs"/>
              </a:rPr>
              <a:t>. </a:t>
            </a:r>
            <a:br>
              <a:rPr lang="en-US" sz="1100" b="0" i="0" kern="1200" dirty="0" smtClean="0">
                <a:solidFill>
                  <a:schemeClr val="tx1"/>
                </a:solidFill>
                <a:latin typeface="+mn-lt"/>
                <a:ea typeface="+mn-ea"/>
                <a:cs typeface="+mn-cs"/>
              </a:rPr>
            </a:br>
            <a:endParaRPr lang="en-US"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1888275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sz="1150" b="0" i="0" kern="1200" dirty="0" smtClean="0">
                <a:solidFill>
                  <a:schemeClr val="tx1"/>
                </a:solidFill>
                <a:latin typeface="+mn-lt"/>
                <a:ea typeface="+mn-ea"/>
                <a:cs typeface="+mn-cs"/>
              </a:rPr>
              <a:t>The slide shows</a:t>
            </a:r>
            <a:r>
              <a:rPr lang="en-US" sz="1150" b="0" i="0" kern="1200" baseline="0" dirty="0" smtClean="0">
                <a:solidFill>
                  <a:schemeClr val="tx1"/>
                </a:solidFill>
                <a:latin typeface="+mn-lt"/>
                <a:ea typeface="+mn-ea"/>
                <a:cs typeface="+mn-cs"/>
              </a:rPr>
              <a:t> an example of a shuttle item type created on the Department Details form page. In this example, you first create a report and form on the DEPT table that shows which employees are assigned to a given department. Second, you create a shuttle item that lists employees alphabetically to make it easier to assign employees to a department.</a:t>
            </a:r>
            <a:endParaRPr lang="en-US" sz="115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72902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 typeface="Arial" pitchFamily="34" charset="0"/>
              <a:buNone/>
            </a:pPr>
            <a:r>
              <a:rPr lang="en-US" sz="1150" b="0" i="0" kern="1200" dirty="0" smtClean="0">
                <a:solidFill>
                  <a:schemeClr val="tx1"/>
                </a:solidFill>
                <a:latin typeface="+mn-lt"/>
                <a:ea typeface="+mn-ea"/>
                <a:cs typeface="+mn-cs"/>
              </a:rPr>
              <a:t>The</a:t>
            </a:r>
            <a:r>
              <a:rPr lang="en-US" sz="1150" b="0" i="0" kern="1200" baseline="0" dirty="0" smtClean="0">
                <a:solidFill>
                  <a:schemeClr val="tx1"/>
                </a:solidFill>
                <a:latin typeface="+mn-lt"/>
                <a:ea typeface="+mn-ea"/>
                <a:cs typeface="+mn-cs"/>
              </a:rPr>
              <a:t> slide shows steps to create a shuttle item type on the Department Details form page. In step 4, the example also shows how to set the item value.</a:t>
            </a:r>
          </a:p>
          <a:p>
            <a:pPr lvl="0">
              <a:buFont typeface="Arial" pitchFamily="34" charset="0"/>
              <a:buNone/>
            </a:pPr>
            <a:r>
              <a:rPr lang="en-US" sz="1150" b="0" i="0" kern="1200" baseline="0" dirty="0" smtClean="0">
                <a:solidFill>
                  <a:schemeClr val="tx1"/>
                </a:solidFill>
                <a:latin typeface="+mn-lt"/>
                <a:ea typeface="+mn-ea"/>
                <a:cs typeface="+mn-cs"/>
              </a:rPr>
              <a:t>For page items, you use the Source attribute to set the item value. From the page, select the item name to view the Edit Page Item page. Scroll down to</a:t>
            </a:r>
          </a:p>
          <a:p>
            <a:pPr lvl="0">
              <a:buFont typeface="Arial" pitchFamily="34" charset="0"/>
              <a:buNone/>
            </a:pPr>
            <a:r>
              <a:rPr lang="en-US" sz="1150" b="0" i="0" kern="1200" baseline="0" dirty="0" smtClean="0">
                <a:solidFill>
                  <a:schemeClr val="tx1"/>
                </a:solidFill>
                <a:latin typeface="+mn-lt"/>
                <a:ea typeface="+mn-ea"/>
                <a:cs typeface="+mn-cs"/>
              </a:rPr>
              <a:t>Source and edit the appropriate fields.</a:t>
            </a:r>
          </a:p>
          <a:p>
            <a:pPr lvl="0">
              <a:buFont typeface="Arial" pitchFamily="34" charset="0"/>
              <a:buNone/>
            </a:pPr>
            <a:r>
              <a:rPr lang="en-US" sz="1150" b="0" i="0" kern="1200" baseline="0" dirty="0" smtClean="0">
                <a:solidFill>
                  <a:schemeClr val="tx1"/>
                </a:solidFill>
                <a:latin typeface="+mn-lt"/>
                <a:ea typeface="+mn-ea"/>
                <a:cs typeface="+mn-cs"/>
              </a:rPr>
              <a:t>As explained in the previous slide, you already created a report and form on the DEPT table. For example, Page 2: Departments Report and Page 3:</a:t>
            </a:r>
          </a:p>
          <a:p>
            <a:pPr lvl="0">
              <a:buFont typeface="Arial" pitchFamily="34" charset="0"/>
              <a:buNone/>
            </a:pPr>
            <a:r>
              <a:rPr lang="en-US" sz="1150" b="0" i="0" kern="1200" baseline="0" dirty="0" smtClean="0">
                <a:solidFill>
                  <a:schemeClr val="tx1"/>
                </a:solidFill>
                <a:latin typeface="+mn-lt"/>
                <a:ea typeface="+mn-ea"/>
                <a:cs typeface="+mn-cs"/>
              </a:rPr>
              <a:t>Department Details form. The form is created as a dialog page. Perform the following steps to create a shuttle item type:</a:t>
            </a:r>
          </a:p>
          <a:p>
            <a:pPr marL="342900" lvl="1" indent="-228600">
              <a:buFont typeface="+mj-lt"/>
              <a:buAutoNum type="arabicPeriod"/>
            </a:pPr>
            <a:r>
              <a:rPr lang="en-US" sz="1100" b="0" i="0" kern="1200" baseline="0" dirty="0" smtClean="0">
                <a:solidFill>
                  <a:schemeClr val="tx1"/>
                </a:solidFill>
                <a:latin typeface="+mn-lt"/>
                <a:ea typeface="+mn-ea"/>
                <a:cs typeface="+mn-cs"/>
              </a:rPr>
              <a:t>View the form in Page Designer. In Page Rendering, right-click region containing the form (for example, Departments in the slide) and select Create Page Item.</a:t>
            </a:r>
          </a:p>
          <a:p>
            <a:pPr marL="342900" lvl="1" indent="-228600">
              <a:buFont typeface="+mj-lt"/>
              <a:buAutoNum type="arabicPeriod"/>
            </a:pPr>
            <a:r>
              <a:rPr lang="en-US" sz="1100" b="0" i="0" kern="1200" baseline="0" dirty="0" smtClean="0">
                <a:solidFill>
                  <a:schemeClr val="tx1"/>
                </a:solidFill>
                <a:latin typeface="+mn-lt"/>
                <a:ea typeface="+mn-ea"/>
                <a:cs typeface="+mn-cs"/>
              </a:rPr>
              <a:t>Next, enter attributes in Property Editor - Page Item. For Identification &gt; Name, enter PX_EMP_LIST. For Type, select Shuttle. Notice the error message in the central pane that says List of Values type is required. You learn about LOVs (List of Values) later in this lesson.</a:t>
            </a:r>
          </a:p>
          <a:p>
            <a:pPr marL="342900" lvl="1" indent="-228600">
              <a:buFont typeface="+mj-lt"/>
              <a:buAutoNum type="arabicPeriod"/>
            </a:pPr>
            <a:r>
              <a:rPr lang="en-US" sz="1100" b="0" i="0" kern="1200" baseline="0" dirty="0" smtClean="0">
                <a:solidFill>
                  <a:schemeClr val="tx1"/>
                </a:solidFill>
                <a:latin typeface="+mn-lt"/>
                <a:ea typeface="+mn-ea"/>
                <a:cs typeface="+mn-cs"/>
              </a:rPr>
              <a:t>Under List of Values, select SQL Query for Type. For SQL Statement, enter </a:t>
            </a:r>
            <a:r>
              <a:rPr lang="en-US" sz="1150" b="0" i="0" kern="1200" baseline="0" dirty="0" smtClean="0">
                <a:solidFill>
                  <a:schemeClr val="tx1"/>
                </a:solidFill>
                <a:latin typeface="Courier New" pitchFamily="49" charset="0"/>
                <a:ea typeface="+mn-ea"/>
                <a:cs typeface="Courier New" pitchFamily="49" charset="0"/>
              </a:rPr>
              <a:t>SELECT </a:t>
            </a:r>
            <a:r>
              <a:rPr lang="en-US" sz="1150" b="0" i="0" kern="1200" baseline="0" dirty="0" err="1" smtClean="0">
                <a:solidFill>
                  <a:schemeClr val="tx1"/>
                </a:solidFill>
                <a:latin typeface="Courier New" pitchFamily="49" charset="0"/>
                <a:ea typeface="+mn-ea"/>
                <a:cs typeface="Courier New" pitchFamily="49" charset="0"/>
              </a:rPr>
              <a:t>ename</a:t>
            </a:r>
            <a:r>
              <a:rPr lang="en-US" sz="1150" b="0" i="0" kern="1200" baseline="0" dirty="0" smtClean="0">
                <a:solidFill>
                  <a:schemeClr val="tx1"/>
                </a:solidFill>
                <a:latin typeface="Courier New" pitchFamily="49" charset="0"/>
                <a:ea typeface="+mn-ea"/>
                <a:cs typeface="Courier New" pitchFamily="49" charset="0"/>
              </a:rPr>
              <a:t>, </a:t>
            </a:r>
            <a:r>
              <a:rPr lang="en-US" sz="1150" b="0" i="0" kern="1200" baseline="0" dirty="0" err="1" smtClean="0">
                <a:solidFill>
                  <a:schemeClr val="tx1"/>
                </a:solidFill>
                <a:latin typeface="Courier New" pitchFamily="49" charset="0"/>
                <a:ea typeface="+mn-ea"/>
                <a:cs typeface="Courier New" pitchFamily="49" charset="0"/>
              </a:rPr>
              <a:t>empno</a:t>
            </a:r>
            <a:r>
              <a:rPr lang="en-US" sz="1150" b="0" i="0" kern="1200" baseline="0" dirty="0" smtClean="0">
                <a:solidFill>
                  <a:schemeClr val="tx1"/>
                </a:solidFill>
                <a:latin typeface="Courier New" pitchFamily="49" charset="0"/>
                <a:ea typeface="+mn-ea"/>
                <a:cs typeface="Courier New" pitchFamily="49" charset="0"/>
              </a:rPr>
              <a:t> FROM </a:t>
            </a:r>
            <a:r>
              <a:rPr lang="en-US" sz="1150" b="0" i="0" kern="1200" baseline="0" dirty="0" err="1" smtClean="0">
                <a:solidFill>
                  <a:schemeClr val="tx1"/>
                </a:solidFill>
                <a:latin typeface="Courier New" pitchFamily="49" charset="0"/>
                <a:ea typeface="+mn-ea"/>
                <a:cs typeface="Courier New" pitchFamily="49" charset="0"/>
              </a:rPr>
              <a:t>emp</a:t>
            </a:r>
            <a:r>
              <a:rPr lang="en-US" sz="1150" b="0" i="0" kern="1200" baseline="0" dirty="0" smtClean="0">
                <a:solidFill>
                  <a:schemeClr val="tx1"/>
                </a:solidFill>
                <a:latin typeface="Courier New" pitchFamily="49" charset="0"/>
                <a:ea typeface="+mn-ea"/>
                <a:cs typeface="Courier New" pitchFamily="49" charset="0"/>
              </a:rPr>
              <a:t> ORDER BY 1</a:t>
            </a:r>
          </a:p>
          <a:p>
            <a:pPr marL="342900" lvl="1" indent="-228600">
              <a:buFont typeface="+mj-lt"/>
              <a:buAutoNum type="arabicPeriod"/>
            </a:pPr>
            <a:r>
              <a:rPr lang="en-US" sz="1150" b="0" i="0" kern="1200" baseline="0" dirty="0" smtClean="0">
                <a:solidFill>
                  <a:schemeClr val="tx1"/>
                </a:solidFill>
                <a:latin typeface="Courier New" pitchFamily="49" charset="0"/>
                <a:ea typeface="+mn-ea"/>
                <a:cs typeface="Courier New" pitchFamily="49" charset="0"/>
              </a:rPr>
              <a:t>Under Source, select SQL Query (return colon separated value) for Type. For SQL Query, enter SELECT </a:t>
            </a:r>
            <a:r>
              <a:rPr lang="en-US" sz="1150" b="0" i="0" kern="1200" baseline="0" dirty="0" err="1" smtClean="0">
                <a:solidFill>
                  <a:schemeClr val="tx1"/>
                </a:solidFill>
                <a:latin typeface="Courier New" pitchFamily="49" charset="0"/>
                <a:ea typeface="+mn-ea"/>
                <a:cs typeface="Courier New" pitchFamily="49" charset="0"/>
              </a:rPr>
              <a:t>empno</a:t>
            </a:r>
            <a:r>
              <a:rPr lang="en-US" sz="1150" b="0" i="0" kern="1200" baseline="0" dirty="0" smtClean="0">
                <a:solidFill>
                  <a:schemeClr val="tx1"/>
                </a:solidFill>
                <a:latin typeface="Courier New" pitchFamily="49" charset="0"/>
                <a:ea typeface="+mn-ea"/>
                <a:cs typeface="Courier New" pitchFamily="49" charset="0"/>
              </a:rPr>
              <a:t> FROM </a:t>
            </a:r>
            <a:r>
              <a:rPr lang="en-US" sz="1150" b="0" i="0" kern="1200" baseline="0" dirty="0" err="1" smtClean="0">
                <a:solidFill>
                  <a:schemeClr val="tx1"/>
                </a:solidFill>
                <a:latin typeface="Courier New" pitchFamily="49" charset="0"/>
                <a:ea typeface="+mn-ea"/>
                <a:cs typeface="Courier New" pitchFamily="49" charset="0"/>
              </a:rPr>
              <a:t>emp</a:t>
            </a:r>
            <a:r>
              <a:rPr lang="en-US" sz="1150" b="0" i="0" kern="1200" baseline="0" dirty="0" smtClean="0">
                <a:solidFill>
                  <a:schemeClr val="tx1"/>
                </a:solidFill>
                <a:latin typeface="Courier New" pitchFamily="49" charset="0"/>
                <a:ea typeface="+mn-ea"/>
                <a:cs typeface="Courier New" pitchFamily="49" charset="0"/>
              </a:rPr>
              <a:t> WHERE </a:t>
            </a:r>
            <a:r>
              <a:rPr lang="en-US" sz="1150" b="0" i="0" kern="1200" baseline="0" dirty="0" err="1" smtClean="0">
                <a:solidFill>
                  <a:schemeClr val="tx1"/>
                </a:solidFill>
                <a:latin typeface="Courier New" pitchFamily="49" charset="0"/>
                <a:ea typeface="+mn-ea"/>
                <a:cs typeface="Courier New" pitchFamily="49" charset="0"/>
              </a:rPr>
              <a:t>deptno</a:t>
            </a:r>
            <a:r>
              <a:rPr lang="en-US" sz="1150" b="0" i="0" kern="1200" baseline="0" dirty="0" smtClean="0">
                <a:solidFill>
                  <a:schemeClr val="tx1"/>
                </a:solidFill>
                <a:latin typeface="Courier New" pitchFamily="49" charset="0"/>
                <a:ea typeface="+mn-ea"/>
                <a:cs typeface="Courier New" pitchFamily="49" charset="0"/>
              </a:rPr>
              <a:t> = :P2_DEPTNO ORDER BY </a:t>
            </a:r>
            <a:r>
              <a:rPr lang="en-US" sz="1150" b="0" i="0" kern="1200" baseline="0" dirty="0" err="1" smtClean="0">
                <a:solidFill>
                  <a:schemeClr val="tx1"/>
                </a:solidFill>
                <a:latin typeface="Courier New" pitchFamily="49" charset="0"/>
                <a:ea typeface="+mn-ea"/>
                <a:cs typeface="Courier New" pitchFamily="49" charset="0"/>
              </a:rPr>
              <a:t>ename</a:t>
            </a:r>
            <a:r>
              <a:rPr lang="en-US" sz="1150" b="0" i="0" kern="1200" baseline="0" dirty="0" smtClean="0">
                <a:solidFill>
                  <a:schemeClr val="tx1"/>
                </a:solidFill>
                <a:latin typeface="Courier New" pitchFamily="49" charset="0"/>
                <a:ea typeface="+mn-ea"/>
                <a:cs typeface="Courier New" pitchFamily="49" charset="0"/>
              </a:rPr>
              <a:t> </a:t>
            </a:r>
            <a:br>
              <a:rPr lang="en-US" sz="1150" b="0" i="0" kern="1200" baseline="0" dirty="0" smtClean="0">
                <a:solidFill>
                  <a:schemeClr val="tx1"/>
                </a:solidFill>
                <a:latin typeface="Courier New" pitchFamily="49" charset="0"/>
                <a:ea typeface="+mn-ea"/>
                <a:cs typeface="Courier New" pitchFamily="49" charset="0"/>
              </a:rPr>
            </a:br>
            <a:r>
              <a:rPr lang="en-US" sz="1150" b="0" i="0" kern="1200" baseline="0" dirty="0" smtClean="0">
                <a:solidFill>
                  <a:schemeClr val="tx1"/>
                </a:solidFill>
                <a:latin typeface="Courier New" pitchFamily="49" charset="0"/>
                <a:ea typeface="+mn-ea"/>
                <a:cs typeface="Courier New" pitchFamily="49" charset="0"/>
              </a:rPr>
              <a:t>Now, click Save. You can click Save and Run Page now to see how the shuttle item type appears on the form page. However, if you created the form as a dialog page, you need to first run the report page and then click a record to view the form page.</a:t>
            </a:r>
          </a:p>
          <a:p>
            <a:pPr marL="114300" lvl="0" indent="-228600">
              <a:buFontTx/>
              <a:buNone/>
            </a:pPr>
            <a:r>
              <a:rPr lang="en-US" sz="1200" b="1" i="0" kern="1200" baseline="0" dirty="0" smtClean="0">
                <a:solidFill>
                  <a:schemeClr val="tx1"/>
                </a:solidFill>
                <a:latin typeface="Courier New" pitchFamily="49" charset="0"/>
                <a:ea typeface="+mn-ea"/>
                <a:cs typeface="Courier New" pitchFamily="49" charset="0"/>
              </a:rPr>
              <a:t>Note</a:t>
            </a:r>
            <a:r>
              <a:rPr lang="en-US" sz="1200" b="0" i="0" kern="1200" baseline="0" dirty="0" smtClean="0">
                <a:solidFill>
                  <a:schemeClr val="tx1"/>
                </a:solidFill>
                <a:latin typeface="Courier New" pitchFamily="49" charset="0"/>
                <a:ea typeface="+mn-ea"/>
                <a:cs typeface="Courier New" pitchFamily="49" charset="0"/>
              </a:rPr>
              <a:t>: </a:t>
            </a:r>
            <a:r>
              <a:rPr lang="en-US" sz="1100" b="0" i="0" kern="1200" dirty="0" smtClean="0">
                <a:solidFill>
                  <a:schemeClr val="tx1"/>
                </a:solidFill>
                <a:latin typeface="+mn-lt"/>
                <a:ea typeface="+mn-ea"/>
                <a:cs typeface="+mn-cs"/>
              </a:rPr>
              <a:t>You can reference item values stored in session state in regions, computations, processes, validation, and branches. For more information, see</a:t>
            </a:r>
          </a:p>
          <a:p>
            <a:pPr marL="114300" lvl="0" indent="-228600">
              <a:buFontTx/>
              <a:buNone/>
            </a:pPr>
            <a:r>
              <a:rPr lang="en-US" sz="1100" b="0" i="1" kern="1200" dirty="0" smtClean="0">
                <a:solidFill>
                  <a:schemeClr val="tx1"/>
                </a:solidFill>
                <a:latin typeface="+mn-lt"/>
                <a:ea typeface="+mn-ea"/>
                <a:cs typeface="+mn-cs"/>
              </a:rPr>
              <a:t>Oracle Application Express App</a:t>
            </a:r>
            <a:r>
              <a:rPr lang="en-US" sz="1100" b="0" i="1" kern="1200" baseline="0" dirty="0" smtClean="0">
                <a:solidFill>
                  <a:schemeClr val="tx1"/>
                </a:solidFill>
                <a:latin typeface="+mn-lt"/>
                <a:ea typeface="+mn-ea"/>
                <a:cs typeface="+mn-cs"/>
              </a:rPr>
              <a:t> Builder User’s Guide</a:t>
            </a:r>
            <a:r>
              <a:rPr lang="en-US" sz="1100" b="0" i="0" kern="1200" baseline="0" dirty="0" smtClean="0">
                <a:solidFill>
                  <a:schemeClr val="tx1"/>
                </a:solidFill>
                <a:latin typeface="+mn-lt"/>
                <a:ea typeface="+mn-ea"/>
                <a:cs typeface="+mn-cs"/>
              </a:rPr>
              <a:t>.</a:t>
            </a:r>
            <a:r>
              <a:rPr lang="en-US" sz="1100" b="0" i="0" kern="1200" dirty="0" smtClean="0">
                <a:solidFill>
                  <a:schemeClr val="tx1"/>
                </a:solidFill>
                <a:latin typeface="+mn-lt"/>
                <a:ea typeface="+mn-ea"/>
                <a:cs typeface="+mn-cs"/>
              </a:rPr>
              <a:t> </a:t>
            </a:r>
            <a:endParaRPr lang="en-US" sz="10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135723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gif"/><Relationship Id="rId4" Type="http://schemas.openxmlformats.org/officeDocument/2006/relationships/image" Target="../media/image49.gif"/></Relationships>
</file>

<file path=ppt/slides/_rels/slide1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19.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58.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4.gif"/><Relationship Id="rId7" Type="http://schemas.openxmlformats.org/officeDocument/2006/relationships/image" Target="../media/image58.gi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Editing a Page Item</a:t>
            </a:r>
            <a:endParaRPr lang="en-US" b="1" dirty="0"/>
          </a:p>
        </p:txBody>
      </p:sp>
      <p:pic>
        <p:nvPicPr>
          <p:cNvPr id="17" name="Picture 16" descr="Snap26.gif"/>
          <p:cNvPicPr>
            <a:picLocks noChangeAspect="1"/>
          </p:cNvPicPr>
          <p:nvPr/>
        </p:nvPicPr>
        <p:blipFill>
          <a:blip r:embed="rId3" cstate="print"/>
          <a:stretch>
            <a:fillRect/>
          </a:stretch>
        </p:blipFill>
        <p:spPr>
          <a:xfrm>
            <a:off x="1979612" y="1219200"/>
            <a:ext cx="8206740" cy="4815840"/>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Referencing Item Values</a:t>
            </a:r>
            <a:endParaRPr lang="en-US" b="1" dirty="0"/>
          </a:p>
        </p:txBody>
      </p:sp>
      <p:grpSp>
        <p:nvGrpSpPr>
          <p:cNvPr id="30" name="Group 29"/>
          <p:cNvGrpSpPr/>
          <p:nvPr/>
        </p:nvGrpSpPr>
        <p:grpSpPr>
          <a:xfrm>
            <a:off x="2132012" y="2819400"/>
            <a:ext cx="7696200" cy="2286000"/>
            <a:chOff x="2284412" y="1828800"/>
            <a:chExt cx="7696200" cy="2286000"/>
          </a:xfrm>
        </p:grpSpPr>
        <p:grpSp>
          <p:nvGrpSpPr>
            <p:cNvPr id="12" name="Group 11"/>
            <p:cNvGrpSpPr/>
            <p:nvPr/>
          </p:nvGrpSpPr>
          <p:grpSpPr>
            <a:xfrm>
              <a:off x="2284412" y="1828800"/>
              <a:ext cx="7696200" cy="457200"/>
              <a:chOff x="2284412" y="1828800"/>
              <a:chExt cx="5791200" cy="457200"/>
            </a:xfrm>
          </p:grpSpPr>
          <p:sp>
            <p:nvSpPr>
              <p:cNvPr id="10" name="Rectangle 3"/>
              <p:cNvSpPr txBox="1">
                <a:spLocks noChangeArrowheads="1"/>
              </p:cNvSpPr>
              <p:nvPr/>
            </p:nvSpPr>
            <p:spPr>
              <a:xfrm>
                <a:off x="22844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solidFill>
                      <a:srgbClr val="FF0000"/>
                    </a:solidFill>
                    <a:latin typeface="LavosHandy™" pitchFamily="66" charset="0"/>
                  </a:rPr>
                  <a:t>Type</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1" name="Rectangle 3"/>
              <p:cNvSpPr txBox="1">
                <a:spLocks noChangeArrowheads="1"/>
              </p:cNvSpPr>
              <p:nvPr/>
            </p:nvSpPr>
            <p:spPr>
              <a:xfrm>
                <a:off x="51800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solidFill>
                      <a:srgbClr val="FF0000"/>
                    </a:solidFill>
                    <a:latin typeface="LavosHandy™" pitchFamily="66" charset="0"/>
                  </a:rPr>
                  <a:t>Syntax</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grpSp>
        <p:grpSp>
          <p:nvGrpSpPr>
            <p:cNvPr id="14" name="Group 13"/>
            <p:cNvGrpSpPr/>
            <p:nvPr/>
          </p:nvGrpSpPr>
          <p:grpSpPr>
            <a:xfrm>
              <a:off x="2284412" y="2286000"/>
              <a:ext cx="7696200" cy="457200"/>
              <a:chOff x="2284412" y="1828800"/>
              <a:chExt cx="5791200" cy="457200"/>
            </a:xfrm>
          </p:grpSpPr>
          <p:sp>
            <p:nvSpPr>
              <p:cNvPr id="15" name="Rectangle 3"/>
              <p:cNvSpPr txBox="1">
                <a:spLocks noChangeArrowheads="1"/>
              </p:cNvSpPr>
              <p:nvPr/>
            </p:nvSpPr>
            <p:spPr>
              <a:xfrm>
                <a:off x="22844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cs typeface="Arial" pitchFamily="34" charset="0"/>
                  </a:rPr>
                  <a:t>SQL</a:t>
                </a:r>
                <a:endParaRPr kumimoji="0" lang="en-US" sz="2400" b="0" i="0" u="none" strike="noStrike" kern="1200" cap="none" spc="0" normalizeH="0" baseline="0" noProof="0" dirty="0" smtClean="0">
                  <a:ln>
                    <a:noFill/>
                  </a:ln>
                  <a:effectLst/>
                  <a:uLnTx/>
                  <a:uFillTx/>
                  <a:cs typeface="Arial" pitchFamily="34" charset="0"/>
                </a:endParaRPr>
              </a:p>
            </p:txBody>
          </p:sp>
          <p:sp>
            <p:nvSpPr>
              <p:cNvPr id="16" name="Rectangle 3"/>
              <p:cNvSpPr txBox="1">
                <a:spLocks noChangeArrowheads="1"/>
              </p:cNvSpPr>
              <p:nvPr/>
            </p:nvSpPr>
            <p:spPr>
              <a:xfrm>
                <a:off x="5180012" y="1828800"/>
                <a:ext cx="2895600" cy="457200"/>
              </a:xfrm>
              <a:prstGeom prst="rect">
                <a:avLst/>
              </a:prstGeom>
              <a:solidFill>
                <a:schemeClr val="bg1"/>
              </a:solidFill>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latin typeface="Courier New" pitchFamily="49" charset="0"/>
                    <a:cs typeface="Courier New" pitchFamily="49" charset="0"/>
                  </a:rPr>
                  <a:t>:MY_ITEM</a:t>
                </a:r>
                <a:endParaRPr kumimoji="0" lang="en-US" sz="2400" b="0" i="0" u="none" strike="noStrike" kern="1200" cap="none" spc="0" normalizeH="0" baseline="0" noProof="0" dirty="0" smtClean="0">
                  <a:ln>
                    <a:noFill/>
                  </a:ln>
                  <a:effectLst/>
                  <a:uLnTx/>
                  <a:uFillTx/>
                  <a:latin typeface="Courier New" pitchFamily="49" charset="0"/>
                  <a:cs typeface="Courier New" pitchFamily="49" charset="0"/>
                </a:endParaRPr>
              </a:p>
            </p:txBody>
          </p:sp>
        </p:grpSp>
        <p:grpSp>
          <p:nvGrpSpPr>
            <p:cNvPr id="18" name="Group 17"/>
            <p:cNvGrpSpPr/>
            <p:nvPr/>
          </p:nvGrpSpPr>
          <p:grpSpPr>
            <a:xfrm>
              <a:off x="2284412" y="2743200"/>
              <a:ext cx="7696200" cy="457200"/>
              <a:chOff x="2284412" y="1828800"/>
              <a:chExt cx="5791200" cy="457200"/>
            </a:xfrm>
          </p:grpSpPr>
          <p:sp>
            <p:nvSpPr>
              <p:cNvPr id="19" name="Rectangle 3"/>
              <p:cNvSpPr txBox="1">
                <a:spLocks noChangeArrowheads="1"/>
              </p:cNvSpPr>
              <p:nvPr/>
            </p:nvSpPr>
            <p:spPr>
              <a:xfrm>
                <a:off x="22844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t>PL/SQL</a:t>
                </a:r>
                <a:endParaRPr kumimoji="0" lang="en-US" sz="2400" b="0" i="0" u="none" strike="noStrike" kern="1200" cap="none" spc="0" normalizeH="0" baseline="0" noProof="0" dirty="0" smtClean="0">
                  <a:ln>
                    <a:noFill/>
                  </a:ln>
                  <a:effectLst/>
                  <a:uLnTx/>
                  <a:uFillTx/>
                  <a:ea typeface="+mn-ea"/>
                  <a:cs typeface="+mn-cs"/>
                </a:endParaRPr>
              </a:p>
            </p:txBody>
          </p:sp>
          <p:sp>
            <p:nvSpPr>
              <p:cNvPr id="20" name="Rectangle 3"/>
              <p:cNvSpPr txBox="1">
                <a:spLocks noChangeArrowheads="1"/>
              </p:cNvSpPr>
              <p:nvPr/>
            </p:nvSpPr>
            <p:spPr>
              <a:xfrm>
                <a:off x="51800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grpSp>
        <p:grpSp>
          <p:nvGrpSpPr>
            <p:cNvPr id="21" name="Group 20"/>
            <p:cNvGrpSpPr/>
            <p:nvPr/>
          </p:nvGrpSpPr>
          <p:grpSpPr>
            <a:xfrm>
              <a:off x="2284412" y="3200400"/>
              <a:ext cx="7696200" cy="457200"/>
              <a:chOff x="2284412" y="1828800"/>
              <a:chExt cx="5791200" cy="457200"/>
            </a:xfrm>
          </p:grpSpPr>
          <p:sp>
            <p:nvSpPr>
              <p:cNvPr id="22" name="Rectangle 3"/>
              <p:cNvSpPr txBox="1">
                <a:spLocks noChangeArrowheads="1"/>
              </p:cNvSpPr>
              <p:nvPr/>
            </p:nvSpPr>
            <p:spPr>
              <a:xfrm>
                <a:off x="2284412" y="1828800"/>
                <a:ext cx="2895600" cy="457200"/>
              </a:xfrm>
              <a:prstGeom prst="rect">
                <a:avLst/>
              </a:prstGeom>
              <a:ln>
                <a:solidFill>
                  <a:schemeClr val="tx1"/>
                </a:solidFill>
              </a:ln>
            </p:spPr>
            <p:txBody>
              <a:bodyPr vert="horz" lIns="0" tIns="0" rIns="0" bIns="0" rtlCol="0">
                <a:noAutofit/>
              </a:bodyPr>
              <a:lstStyle/>
              <a:p>
                <a:pPr marL="53975" lvl="0" indent="-53975">
                  <a:lnSpc>
                    <a:spcPct val="90000"/>
                  </a:lnSpc>
                  <a:spcBef>
                    <a:spcPts val="1200"/>
                  </a:spcBef>
                  <a:buClr>
                    <a:schemeClr val="folHlink"/>
                  </a:buClr>
                  <a:defRPr/>
                </a:pPr>
                <a:r>
                  <a:rPr lang="en-US" sz="2400" b="1" dirty="0" smtClean="0"/>
                  <a:t>PL/SQL</a:t>
                </a:r>
                <a:endParaRPr lang="en-US" sz="2400" dirty="0" smtClean="0"/>
              </a:p>
            </p:txBody>
          </p:sp>
          <p:sp>
            <p:nvSpPr>
              <p:cNvPr id="23" name="Rectangle 3"/>
              <p:cNvSpPr txBox="1">
                <a:spLocks noChangeArrowheads="1"/>
              </p:cNvSpPr>
              <p:nvPr/>
            </p:nvSpPr>
            <p:spPr>
              <a:xfrm>
                <a:off x="5180012" y="1828800"/>
                <a:ext cx="2895600" cy="457200"/>
              </a:xfrm>
              <a:prstGeom prst="rect">
                <a:avLst/>
              </a:prstGeom>
              <a:ln>
                <a:solidFill>
                  <a:schemeClr val="tx1"/>
                </a:solidFill>
              </a:ln>
            </p:spPr>
            <p:txBody>
              <a:bodyPr vert="horz" lIns="0" tIns="0" rIns="0" bIns="0" rtlCol="0">
                <a:noAutofit/>
              </a:bodyPr>
              <a:lstStyle/>
              <a:p>
                <a:pPr marL="53975" lvl="0" indent="-53975">
                  <a:lnSpc>
                    <a:spcPct val="90000"/>
                  </a:lnSpc>
                  <a:spcBef>
                    <a:spcPts val="1200"/>
                  </a:spcBef>
                  <a:buClr>
                    <a:schemeClr val="folHlink"/>
                  </a:buClr>
                  <a:defRPr/>
                </a:pPr>
                <a:r>
                  <a:rPr lang="en-US" sz="2400" b="1" dirty="0" smtClean="0">
                    <a:latin typeface="Courier New" pitchFamily="49" charset="0"/>
                    <a:cs typeface="Courier New" pitchFamily="49" charset="0"/>
                  </a:rPr>
                  <a:t>NV('MY_NUMERIC_ITEM')</a:t>
                </a:r>
                <a:endParaRPr kumimoji="0" lang="en-US" sz="2400" b="0" i="0" u="none" strike="noStrike" kern="1200" cap="none" spc="0" normalizeH="0" baseline="0" noProof="0" dirty="0" smtClean="0">
                  <a:ln>
                    <a:noFill/>
                  </a:ln>
                  <a:effectLst/>
                  <a:uLnTx/>
                  <a:uFillTx/>
                  <a:latin typeface="Courier New" pitchFamily="49" charset="0"/>
                  <a:cs typeface="Courier New" pitchFamily="49" charset="0"/>
                </a:endParaRPr>
              </a:p>
            </p:txBody>
          </p:sp>
        </p:grpSp>
        <p:grpSp>
          <p:nvGrpSpPr>
            <p:cNvPr id="24" name="Group 23"/>
            <p:cNvGrpSpPr/>
            <p:nvPr/>
          </p:nvGrpSpPr>
          <p:grpSpPr>
            <a:xfrm>
              <a:off x="2284412" y="3657600"/>
              <a:ext cx="7696200" cy="457200"/>
              <a:chOff x="2284412" y="1828800"/>
              <a:chExt cx="5791200" cy="457200"/>
            </a:xfrm>
          </p:grpSpPr>
          <p:sp>
            <p:nvSpPr>
              <p:cNvPr id="25" name="Rectangle 3"/>
              <p:cNvSpPr txBox="1">
                <a:spLocks noChangeArrowheads="1"/>
              </p:cNvSpPr>
              <p:nvPr/>
            </p:nvSpPr>
            <p:spPr>
              <a:xfrm>
                <a:off x="2284412" y="1828800"/>
                <a:ext cx="2895600" cy="457200"/>
              </a:xfrm>
              <a:prstGeom prst="rect">
                <a:avLst/>
              </a:prstGeom>
              <a:ln>
                <a:solidFill>
                  <a:schemeClr val="tx1"/>
                </a:solidFill>
              </a:ln>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400" b="1" dirty="0" smtClean="0"/>
                  <a:t>Static Text (exact)</a:t>
                </a:r>
                <a:endParaRPr kumimoji="0" lang="en-US" sz="2400" b="0" i="0" u="none" strike="noStrike" kern="1200" cap="none" spc="0" normalizeH="0" baseline="0" noProof="0" dirty="0" smtClean="0">
                  <a:ln>
                    <a:noFill/>
                  </a:ln>
                  <a:effectLst/>
                  <a:uLnTx/>
                  <a:uFillTx/>
                </a:endParaRPr>
              </a:p>
            </p:txBody>
          </p:sp>
          <p:sp>
            <p:nvSpPr>
              <p:cNvPr id="26" name="Rectangle 3"/>
              <p:cNvSpPr txBox="1">
                <a:spLocks noChangeArrowheads="1"/>
              </p:cNvSpPr>
              <p:nvPr/>
            </p:nvSpPr>
            <p:spPr>
              <a:xfrm>
                <a:off x="5180012" y="1828800"/>
                <a:ext cx="2895600" cy="457200"/>
              </a:xfrm>
              <a:prstGeom prst="rect">
                <a:avLst/>
              </a:prstGeom>
              <a:ln>
                <a:solidFill>
                  <a:schemeClr val="tx1"/>
                </a:solidFill>
              </a:ln>
            </p:spPr>
            <p:txBody>
              <a:bodyPr vert="horz" lIns="0" tIns="0" rIns="0" bIns="0" rtlCol="0">
                <a:noAutofit/>
              </a:bodyPr>
              <a:lstStyle/>
              <a:p>
                <a:pPr marL="53975" lvl="0" indent="-53975">
                  <a:lnSpc>
                    <a:spcPct val="90000"/>
                  </a:lnSpc>
                  <a:spcBef>
                    <a:spcPts val="1200"/>
                  </a:spcBef>
                  <a:buClr>
                    <a:schemeClr val="folHlink"/>
                  </a:buClr>
                  <a:defRPr/>
                </a:pPr>
                <a:r>
                  <a:rPr lang="en-US" sz="2400" b="1" dirty="0" smtClean="0">
                    <a:latin typeface="Courier New" pitchFamily="49" charset="0"/>
                    <a:cs typeface="Courier New" pitchFamily="49" charset="0"/>
                  </a:rPr>
                  <a:t>&amp;MY_ITEM.</a:t>
                </a:r>
                <a:endParaRPr kumimoji="0" lang="en-US" sz="2400" b="0" i="0" u="none" strike="noStrike" kern="1200" cap="none" spc="0" normalizeH="0" baseline="0" noProof="0" dirty="0" smtClean="0">
                  <a:ln>
                    <a:noFill/>
                  </a:ln>
                  <a:effectLst/>
                  <a:uLnTx/>
                  <a:uFillTx/>
                  <a:latin typeface="Courier New" pitchFamily="49" charset="0"/>
                  <a:cs typeface="Courier New" pitchFamily="49" charset="0"/>
                </a:endParaRPr>
              </a:p>
            </p:txBody>
          </p:sp>
        </p:grpSp>
        <p:sp>
          <p:nvSpPr>
            <p:cNvPr id="29" name="Rectangle 28"/>
            <p:cNvSpPr/>
            <p:nvPr/>
          </p:nvSpPr>
          <p:spPr>
            <a:xfrm>
              <a:off x="6094412" y="2743200"/>
              <a:ext cx="2396810" cy="461665"/>
            </a:xfrm>
            <a:prstGeom prst="rect">
              <a:avLst/>
            </a:prstGeom>
          </p:spPr>
          <p:txBody>
            <a:bodyPr wrap="none">
              <a:spAutoFit/>
            </a:bodyPr>
            <a:lstStyle/>
            <a:p>
              <a:r>
                <a:rPr lang="en-US" sz="2400" b="1" dirty="0" smtClean="0">
                  <a:latin typeface="Courier New" pitchFamily="49" charset="0"/>
                  <a:cs typeface="Courier New" pitchFamily="49" charset="0"/>
                </a:rPr>
                <a:t>V('MY_ITEM')</a:t>
              </a:r>
              <a:endParaRPr lang="en-US" sz="2400" b="1" dirty="0">
                <a:latin typeface="Courier New" pitchFamily="49" charset="0"/>
                <a:cs typeface="Courier New" pitchFamily="49" charset="0"/>
              </a:endParaRPr>
            </a:p>
          </p:txBody>
        </p:sp>
      </p:grpSp>
      <p:sp>
        <p:nvSpPr>
          <p:cNvPr id="32" name="Content Placeholder 6"/>
          <p:cNvSpPr>
            <a:spLocks noGrp="1"/>
          </p:cNvSpPr>
          <p:nvPr>
            <p:ph idx="1"/>
          </p:nvPr>
        </p:nvSpPr>
        <p:spPr>
          <a:xfrm>
            <a:off x="684212" y="990601"/>
            <a:ext cx="9982200" cy="609599"/>
          </a:xfrm>
        </p:spPr>
        <p:txBody>
          <a:bodyPr/>
          <a:lstStyle/>
          <a:p>
            <a:pPr lvl="1">
              <a:buClr>
                <a:schemeClr val="accent1"/>
              </a:buClr>
              <a:buFont typeface="Arial" pitchFamily="34" charset="0"/>
              <a:buChar char="•"/>
            </a:pPr>
            <a:r>
              <a:rPr lang="en-US" sz="2800" dirty="0" smtClean="0"/>
              <a:t>You can reference item values stored in session state in regions, computations, processes, validation, and branches</a:t>
            </a:r>
          </a:p>
          <a:p>
            <a:pPr lvl="1">
              <a:buClr>
                <a:schemeClr val="accent1"/>
              </a:buClr>
              <a:buFont typeface="Arial" pitchFamily="34" charset="0"/>
              <a:buChar char="•"/>
            </a:pPr>
            <a:r>
              <a:rPr lang="en-US" sz="2800" dirty="0" smtClean="0"/>
              <a:t>Syntax for referencing item values:</a:t>
            </a:r>
          </a:p>
          <a:p>
            <a:endParaRPr lang="en-US" dirty="0" smtClean="0"/>
          </a:p>
          <a:p>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Creating a Quick Pick Selection</a:t>
            </a:r>
            <a:endParaRPr lang="en-US" b="1" dirty="0"/>
          </a:p>
        </p:txBody>
      </p:sp>
      <p:pic>
        <p:nvPicPr>
          <p:cNvPr id="4" name="Picture 3" descr="Snap27.gif"/>
          <p:cNvPicPr>
            <a:picLocks noChangeAspect="1"/>
          </p:cNvPicPr>
          <p:nvPr/>
        </p:nvPicPr>
        <p:blipFill>
          <a:blip r:embed="rId3" cstate="print"/>
          <a:stretch>
            <a:fillRect/>
          </a:stretch>
        </p:blipFill>
        <p:spPr>
          <a:xfrm>
            <a:off x="1065212" y="2971800"/>
            <a:ext cx="3360420" cy="2472309"/>
          </a:xfrm>
          <a:prstGeom prst="rect">
            <a:avLst/>
          </a:prstGeom>
          <a:ln>
            <a:solidFill>
              <a:schemeClr val="tx1"/>
            </a:solidFill>
          </a:ln>
        </p:spPr>
      </p:pic>
      <p:pic>
        <p:nvPicPr>
          <p:cNvPr id="5" name="Picture 4" descr="Snap28.gif"/>
          <p:cNvPicPr>
            <a:picLocks noChangeAspect="1"/>
          </p:cNvPicPr>
          <p:nvPr/>
        </p:nvPicPr>
        <p:blipFill>
          <a:blip r:embed="rId4" cstate="print"/>
          <a:stretch>
            <a:fillRect/>
          </a:stretch>
        </p:blipFill>
        <p:spPr>
          <a:xfrm>
            <a:off x="5103812" y="1371600"/>
            <a:ext cx="6126480" cy="4457700"/>
          </a:xfrm>
          <a:prstGeom prst="rect">
            <a:avLst/>
          </a:prstGeom>
          <a:ln>
            <a:solidFill>
              <a:schemeClr val="tx1"/>
            </a:solidFill>
          </a:ln>
        </p:spPr>
      </p:pic>
      <p:sp>
        <p:nvSpPr>
          <p:cNvPr id="6" name="Rectangle 3"/>
          <p:cNvSpPr txBox="1">
            <a:spLocks noChangeArrowheads="1"/>
          </p:cNvSpPr>
          <p:nvPr/>
        </p:nvSpPr>
        <p:spPr>
          <a:xfrm>
            <a:off x="836612" y="2590800"/>
            <a:ext cx="46482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Quick pick to select department name</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cxnSp>
        <p:nvCxnSpPr>
          <p:cNvPr id="7" name="Curved Connector 6"/>
          <p:cNvCxnSpPr/>
          <p:nvPr/>
        </p:nvCxnSpPr>
        <p:spPr>
          <a:xfrm rot="16200000" flipH="1">
            <a:off x="2779712" y="3009900"/>
            <a:ext cx="914400" cy="5334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55812" y="3733800"/>
            <a:ext cx="1752600" cy="152400"/>
          </a:xfrm>
          <a:prstGeom prst="rect">
            <a:avLst/>
          </a:prstGeom>
          <a:noFill/>
          <a:ln w="190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5" name="Rectangle 3"/>
          <p:cNvSpPr txBox="1">
            <a:spLocks noChangeArrowheads="1"/>
          </p:cNvSpPr>
          <p:nvPr/>
        </p:nvSpPr>
        <p:spPr>
          <a:xfrm>
            <a:off x="5103812" y="5867400"/>
            <a:ext cx="46482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Steps to create a quick pick</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What is a List of Values (LOV)?</a:t>
            </a:r>
            <a:endParaRPr lang="en-US" b="1" dirty="0"/>
          </a:p>
        </p:txBody>
      </p:sp>
      <p:pic>
        <p:nvPicPr>
          <p:cNvPr id="13" name="Picture 12" descr="4e.gif"/>
          <p:cNvPicPr>
            <a:picLocks noChangeAspect="1"/>
          </p:cNvPicPr>
          <p:nvPr/>
        </p:nvPicPr>
        <p:blipFill>
          <a:blip r:embed="rId3" cstate="print"/>
          <a:stretch>
            <a:fillRect/>
          </a:stretch>
        </p:blipFill>
        <p:spPr>
          <a:xfrm>
            <a:off x="1141412" y="2133600"/>
            <a:ext cx="5657850" cy="1299210"/>
          </a:xfrm>
          <a:prstGeom prst="rect">
            <a:avLst/>
          </a:prstGeom>
          <a:ln>
            <a:solidFill>
              <a:schemeClr val="tx1"/>
            </a:solidFill>
          </a:ln>
        </p:spPr>
      </p:pic>
      <p:pic>
        <p:nvPicPr>
          <p:cNvPr id="18" name="Picture 17" descr="4c1.gif"/>
          <p:cNvPicPr>
            <a:picLocks noChangeAspect="1"/>
          </p:cNvPicPr>
          <p:nvPr/>
        </p:nvPicPr>
        <p:blipFill>
          <a:blip r:embed="rId4" cstate="print"/>
          <a:stretch>
            <a:fillRect/>
          </a:stretch>
        </p:blipFill>
        <p:spPr>
          <a:xfrm>
            <a:off x="7085012" y="2133600"/>
            <a:ext cx="4208526" cy="376047"/>
          </a:xfrm>
          <a:prstGeom prst="rect">
            <a:avLst/>
          </a:prstGeom>
          <a:ln>
            <a:solidFill>
              <a:schemeClr val="tx1"/>
            </a:solidFill>
          </a:ln>
        </p:spPr>
      </p:pic>
      <p:pic>
        <p:nvPicPr>
          <p:cNvPr id="19" name="Picture 18" descr="4c2.gif"/>
          <p:cNvPicPr>
            <a:picLocks noChangeAspect="1"/>
          </p:cNvPicPr>
          <p:nvPr/>
        </p:nvPicPr>
        <p:blipFill>
          <a:blip r:embed="rId5" cstate="print"/>
          <a:stretch>
            <a:fillRect/>
          </a:stretch>
        </p:blipFill>
        <p:spPr>
          <a:xfrm>
            <a:off x="9218612" y="2971800"/>
            <a:ext cx="2080260" cy="2464308"/>
          </a:xfrm>
          <a:prstGeom prst="rect">
            <a:avLst/>
          </a:prstGeom>
          <a:ln>
            <a:solidFill>
              <a:schemeClr val="tx1"/>
            </a:solidFill>
          </a:ln>
        </p:spPr>
      </p:pic>
      <p:pic>
        <p:nvPicPr>
          <p:cNvPr id="20" name="Picture 19" descr="4d.gif"/>
          <p:cNvPicPr>
            <a:picLocks noChangeAspect="1"/>
          </p:cNvPicPr>
          <p:nvPr/>
        </p:nvPicPr>
        <p:blipFill>
          <a:blip r:embed="rId6" cstate="print"/>
          <a:stretch>
            <a:fillRect/>
          </a:stretch>
        </p:blipFill>
        <p:spPr>
          <a:xfrm>
            <a:off x="7313612" y="4114800"/>
            <a:ext cx="1527048" cy="868680"/>
          </a:xfrm>
          <a:prstGeom prst="rect">
            <a:avLst/>
          </a:prstGeom>
          <a:ln>
            <a:solidFill>
              <a:schemeClr val="tx1"/>
            </a:solidFill>
          </a:ln>
        </p:spPr>
      </p:pic>
      <p:pic>
        <p:nvPicPr>
          <p:cNvPr id="22" name="Picture 21" descr="4a.gif"/>
          <p:cNvPicPr>
            <a:picLocks noChangeAspect="1"/>
          </p:cNvPicPr>
          <p:nvPr/>
        </p:nvPicPr>
        <p:blipFill>
          <a:blip r:embed="rId7" cstate="print"/>
          <a:stretch>
            <a:fillRect/>
          </a:stretch>
        </p:blipFill>
        <p:spPr>
          <a:xfrm>
            <a:off x="836612" y="4191000"/>
            <a:ext cx="2697480" cy="1271016"/>
          </a:xfrm>
          <a:prstGeom prst="rect">
            <a:avLst/>
          </a:prstGeom>
          <a:ln>
            <a:solidFill>
              <a:schemeClr val="tx1"/>
            </a:solidFill>
          </a:ln>
        </p:spPr>
      </p:pic>
      <p:pic>
        <p:nvPicPr>
          <p:cNvPr id="23" name="Picture 22" descr="4b.gif"/>
          <p:cNvPicPr>
            <a:picLocks noChangeAspect="1"/>
          </p:cNvPicPr>
          <p:nvPr/>
        </p:nvPicPr>
        <p:blipFill>
          <a:blip r:embed="rId8" cstate="print"/>
          <a:stretch>
            <a:fillRect/>
          </a:stretch>
        </p:blipFill>
        <p:spPr>
          <a:xfrm>
            <a:off x="4113212" y="4191000"/>
            <a:ext cx="2706624" cy="548640"/>
          </a:xfrm>
          <a:prstGeom prst="rect">
            <a:avLst/>
          </a:prstGeom>
          <a:ln>
            <a:solidFill>
              <a:schemeClr val="tx1"/>
            </a:solidFill>
          </a:ln>
        </p:spPr>
      </p:pic>
      <p:sp>
        <p:nvSpPr>
          <p:cNvPr id="24" name="Rectangle 3"/>
          <p:cNvSpPr txBox="1">
            <a:spLocks noChangeArrowheads="1"/>
          </p:cNvSpPr>
          <p:nvPr/>
        </p:nvSpPr>
        <p:spPr>
          <a:xfrm>
            <a:off x="1141412" y="18288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Shuttle</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5" name="Rectangle 3"/>
          <p:cNvSpPr txBox="1">
            <a:spLocks noChangeArrowheads="1"/>
          </p:cNvSpPr>
          <p:nvPr/>
        </p:nvSpPr>
        <p:spPr>
          <a:xfrm>
            <a:off x="836612" y="54864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Select List</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6" name="Rectangle 3"/>
          <p:cNvSpPr txBox="1">
            <a:spLocks noChangeArrowheads="1"/>
          </p:cNvSpPr>
          <p:nvPr/>
        </p:nvSpPr>
        <p:spPr>
          <a:xfrm>
            <a:off x="4113212" y="48006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Radio Group</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7" name="Rectangle 3"/>
          <p:cNvSpPr txBox="1">
            <a:spLocks noChangeArrowheads="1"/>
          </p:cNvSpPr>
          <p:nvPr/>
        </p:nvSpPr>
        <p:spPr>
          <a:xfrm>
            <a:off x="7313612" y="50292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Checkbox</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8" name="Rectangle 3"/>
          <p:cNvSpPr txBox="1">
            <a:spLocks noChangeArrowheads="1"/>
          </p:cNvSpPr>
          <p:nvPr/>
        </p:nvSpPr>
        <p:spPr>
          <a:xfrm>
            <a:off x="7085012" y="18288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Popup LOV</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cxnSp>
        <p:nvCxnSpPr>
          <p:cNvPr id="31" name="Elbow Connector 30"/>
          <p:cNvCxnSpPr/>
          <p:nvPr/>
        </p:nvCxnSpPr>
        <p:spPr bwMode="auto">
          <a:xfrm rot="5400000">
            <a:off x="10704512" y="2476500"/>
            <a:ext cx="533400" cy="304800"/>
          </a:xfrm>
          <a:prstGeom prst="bentConnector3">
            <a:avLst>
              <a:gd name="adj1" fmla="val 50000"/>
            </a:avLst>
          </a:prstGeom>
          <a:noFill/>
          <a:ln w="28575" cap="flat" cmpd="sng" algn="ctr">
            <a:solidFill>
              <a:srgbClr val="FF0000"/>
            </a:solidFill>
            <a:prstDash val="solid"/>
            <a:round/>
            <a:headEnd type="none" w="sm" len="sm"/>
            <a:tailEnd type="triangle" w="lg" len="lg"/>
          </a:ln>
          <a:effectLst/>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Static LOV</a:t>
            </a:r>
            <a:endParaRPr lang="en-US" b="1" dirty="0"/>
          </a:p>
        </p:txBody>
      </p:sp>
      <p:pic>
        <p:nvPicPr>
          <p:cNvPr id="37" name="Picture 36" descr="5a.gif"/>
          <p:cNvPicPr>
            <a:picLocks noChangeAspect="1"/>
          </p:cNvPicPr>
          <p:nvPr/>
        </p:nvPicPr>
        <p:blipFill>
          <a:blip r:embed="rId3" cstate="print"/>
          <a:stretch>
            <a:fillRect/>
          </a:stretch>
        </p:blipFill>
        <p:spPr>
          <a:xfrm>
            <a:off x="912812" y="1295400"/>
            <a:ext cx="4320540" cy="1455420"/>
          </a:xfrm>
          <a:prstGeom prst="rect">
            <a:avLst/>
          </a:prstGeom>
          <a:ln>
            <a:solidFill>
              <a:schemeClr val="tx1"/>
            </a:solidFill>
          </a:ln>
        </p:spPr>
      </p:pic>
      <p:pic>
        <p:nvPicPr>
          <p:cNvPr id="38" name="Picture 37" descr="5b.gif"/>
          <p:cNvPicPr>
            <a:picLocks noChangeAspect="1"/>
          </p:cNvPicPr>
          <p:nvPr/>
        </p:nvPicPr>
        <p:blipFill>
          <a:blip r:embed="rId4" cstate="print"/>
          <a:stretch>
            <a:fillRect/>
          </a:stretch>
        </p:blipFill>
        <p:spPr>
          <a:xfrm>
            <a:off x="7161212" y="1219200"/>
            <a:ext cx="3627120" cy="2918460"/>
          </a:xfrm>
          <a:prstGeom prst="rect">
            <a:avLst/>
          </a:prstGeom>
          <a:ln>
            <a:solidFill>
              <a:schemeClr val="tx1"/>
            </a:solidFill>
          </a:ln>
        </p:spPr>
      </p:pic>
      <p:pic>
        <p:nvPicPr>
          <p:cNvPr id="39" name="Picture 38" descr="5c.gif"/>
          <p:cNvPicPr>
            <a:picLocks noChangeAspect="1"/>
          </p:cNvPicPr>
          <p:nvPr/>
        </p:nvPicPr>
        <p:blipFill>
          <a:blip r:embed="rId5" cstate="print"/>
          <a:stretch>
            <a:fillRect/>
          </a:stretch>
        </p:blipFill>
        <p:spPr>
          <a:xfrm>
            <a:off x="7618412" y="3505200"/>
            <a:ext cx="3558540" cy="2476500"/>
          </a:xfrm>
          <a:prstGeom prst="rect">
            <a:avLst/>
          </a:prstGeom>
          <a:ln>
            <a:solidFill>
              <a:schemeClr val="tx1"/>
            </a:solidFill>
          </a:ln>
        </p:spPr>
      </p:pic>
      <p:pic>
        <p:nvPicPr>
          <p:cNvPr id="40" name="Picture 39" descr="5d.gif"/>
          <p:cNvPicPr>
            <a:picLocks noChangeAspect="1"/>
          </p:cNvPicPr>
          <p:nvPr/>
        </p:nvPicPr>
        <p:blipFill>
          <a:blip r:embed="rId6" cstate="print"/>
          <a:stretch>
            <a:fillRect/>
          </a:stretch>
        </p:blipFill>
        <p:spPr>
          <a:xfrm>
            <a:off x="912812" y="3429000"/>
            <a:ext cx="6027420" cy="2514600"/>
          </a:xfrm>
          <a:prstGeom prst="rect">
            <a:avLst/>
          </a:prstGeom>
          <a:ln>
            <a:solidFill>
              <a:schemeClr val="tx1"/>
            </a:solidFill>
          </a:ln>
        </p:spPr>
      </p:pic>
      <p:sp>
        <p:nvSpPr>
          <p:cNvPr id="41" name="Oval 144"/>
          <p:cNvSpPr>
            <a:spLocks noChangeArrowheads="1"/>
          </p:cNvSpPr>
          <p:nvPr/>
        </p:nvSpPr>
        <p:spPr bwMode="blackWhite">
          <a:xfrm>
            <a:off x="51038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42" name="Oval 144"/>
          <p:cNvSpPr>
            <a:spLocks noChangeArrowheads="1"/>
          </p:cNvSpPr>
          <p:nvPr/>
        </p:nvSpPr>
        <p:spPr bwMode="blackWhite">
          <a:xfrm>
            <a:off x="70088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43" name="Oval 144"/>
          <p:cNvSpPr>
            <a:spLocks noChangeArrowheads="1"/>
          </p:cNvSpPr>
          <p:nvPr/>
        </p:nvSpPr>
        <p:spPr bwMode="blackWhite">
          <a:xfrm>
            <a:off x="74660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44" name="Oval 144"/>
          <p:cNvSpPr>
            <a:spLocks noChangeArrowheads="1"/>
          </p:cNvSpPr>
          <p:nvPr/>
        </p:nvSpPr>
        <p:spPr bwMode="blackWhite">
          <a:xfrm>
            <a:off x="8366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Dynamic LOV</a:t>
            </a:r>
            <a:endParaRPr lang="en-US" b="1" dirty="0"/>
          </a:p>
        </p:txBody>
      </p:sp>
      <p:pic>
        <p:nvPicPr>
          <p:cNvPr id="15" name="Picture 14" descr="5a.gif"/>
          <p:cNvPicPr>
            <a:picLocks noChangeAspect="1"/>
          </p:cNvPicPr>
          <p:nvPr/>
        </p:nvPicPr>
        <p:blipFill>
          <a:blip r:embed="rId3" cstate="print"/>
          <a:stretch>
            <a:fillRect/>
          </a:stretch>
        </p:blipFill>
        <p:spPr>
          <a:xfrm>
            <a:off x="760412" y="1219200"/>
            <a:ext cx="4320540" cy="1455420"/>
          </a:xfrm>
          <a:prstGeom prst="rect">
            <a:avLst/>
          </a:prstGeom>
          <a:ln>
            <a:solidFill>
              <a:schemeClr val="tx1"/>
            </a:solidFill>
          </a:ln>
        </p:spPr>
      </p:pic>
      <p:pic>
        <p:nvPicPr>
          <p:cNvPr id="7" name="Picture 6" descr="5b.gif"/>
          <p:cNvPicPr>
            <a:picLocks noChangeAspect="1"/>
          </p:cNvPicPr>
          <p:nvPr/>
        </p:nvPicPr>
        <p:blipFill>
          <a:blip r:embed="rId4" cstate="print"/>
          <a:stretch>
            <a:fillRect/>
          </a:stretch>
        </p:blipFill>
        <p:spPr>
          <a:xfrm>
            <a:off x="760412" y="2971800"/>
            <a:ext cx="3264408" cy="2626614"/>
          </a:xfrm>
          <a:prstGeom prst="rect">
            <a:avLst/>
          </a:prstGeom>
          <a:ln>
            <a:solidFill>
              <a:schemeClr val="tx1"/>
            </a:solidFill>
          </a:ln>
        </p:spPr>
      </p:pic>
      <p:pic>
        <p:nvPicPr>
          <p:cNvPr id="8" name="Picture 7" descr="6a.gif"/>
          <p:cNvPicPr>
            <a:picLocks noChangeAspect="1"/>
          </p:cNvPicPr>
          <p:nvPr/>
        </p:nvPicPr>
        <p:blipFill>
          <a:blip r:embed="rId5" cstate="print"/>
          <a:stretch>
            <a:fillRect/>
          </a:stretch>
        </p:blipFill>
        <p:spPr>
          <a:xfrm>
            <a:off x="2894012" y="4267200"/>
            <a:ext cx="3424047" cy="1874901"/>
          </a:xfrm>
          <a:prstGeom prst="rect">
            <a:avLst/>
          </a:prstGeom>
          <a:ln>
            <a:solidFill>
              <a:schemeClr val="tx1"/>
            </a:solidFill>
          </a:ln>
        </p:spPr>
      </p:pic>
      <p:pic>
        <p:nvPicPr>
          <p:cNvPr id="9" name="Picture 8" descr="6b.gif"/>
          <p:cNvPicPr>
            <a:picLocks noChangeAspect="1"/>
          </p:cNvPicPr>
          <p:nvPr/>
        </p:nvPicPr>
        <p:blipFill>
          <a:blip r:embed="rId6" cstate="print"/>
          <a:stretch>
            <a:fillRect/>
          </a:stretch>
        </p:blipFill>
        <p:spPr>
          <a:xfrm>
            <a:off x="6551612" y="1219200"/>
            <a:ext cx="4862322" cy="3819906"/>
          </a:xfrm>
          <a:prstGeom prst="rect">
            <a:avLst/>
          </a:prstGeom>
          <a:ln>
            <a:solidFill>
              <a:schemeClr val="tx1"/>
            </a:solidFill>
          </a:ln>
        </p:spPr>
      </p:pic>
      <p:sp>
        <p:nvSpPr>
          <p:cNvPr id="10" name="Oval 144"/>
          <p:cNvSpPr>
            <a:spLocks noChangeArrowheads="1"/>
          </p:cNvSpPr>
          <p:nvPr/>
        </p:nvSpPr>
        <p:spPr bwMode="blackWhite">
          <a:xfrm>
            <a:off x="4875212" y="1600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1" name="Oval 144"/>
          <p:cNvSpPr>
            <a:spLocks noChangeArrowheads="1"/>
          </p:cNvSpPr>
          <p:nvPr/>
        </p:nvSpPr>
        <p:spPr bwMode="blackWhite">
          <a:xfrm>
            <a:off x="3808412" y="3276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2" name="Oval 144"/>
          <p:cNvSpPr>
            <a:spLocks noChangeArrowheads="1"/>
          </p:cNvSpPr>
          <p:nvPr/>
        </p:nvSpPr>
        <p:spPr bwMode="blackWhite">
          <a:xfrm>
            <a:off x="60944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3" name="Oval 144"/>
          <p:cNvSpPr>
            <a:spLocks noChangeArrowheads="1"/>
          </p:cNvSpPr>
          <p:nvPr/>
        </p:nvSpPr>
        <p:spPr bwMode="blackWhite">
          <a:xfrm>
            <a:off x="8609012" y="4800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Associating a Named LOV with an Item</a:t>
            </a:r>
            <a:endParaRPr lang="en-US" b="1" dirty="0"/>
          </a:p>
        </p:txBody>
      </p:sp>
      <p:pic>
        <p:nvPicPr>
          <p:cNvPr id="14" name="Picture 13" descr="Snap29.gif"/>
          <p:cNvPicPr>
            <a:picLocks noChangeAspect="1"/>
          </p:cNvPicPr>
          <p:nvPr/>
        </p:nvPicPr>
        <p:blipFill>
          <a:blip r:embed="rId3" cstate="print"/>
          <a:stretch>
            <a:fillRect/>
          </a:stretch>
        </p:blipFill>
        <p:spPr>
          <a:xfrm>
            <a:off x="836612" y="1676400"/>
            <a:ext cx="2232660" cy="2659380"/>
          </a:xfrm>
          <a:prstGeom prst="rect">
            <a:avLst/>
          </a:prstGeom>
          <a:ln>
            <a:solidFill>
              <a:schemeClr val="tx1"/>
            </a:solidFill>
          </a:ln>
        </p:spPr>
      </p:pic>
      <p:pic>
        <p:nvPicPr>
          <p:cNvPr id="16" name="Picture 15" descr="Snap30.gif"/>
          <p:cNvPicPr>
            <a:picLocks noChangeAspect="1"/>
          </p:cNvPicPr>
          <p:nvPr/>
        </p:nvPicPr>
        <p:blipFill>
          <a:blip r:embed="rId4" cstate="print"/>
          <a:stretch>
            <a:fillRect/>
          </a:stretch>
        </p:blipFill>
        <p:spPr>
          <a:xfrm>
            <a:off x="3275012" y="1676400"/>
            <a:ext cx="3741420" cy="3962400"/>
          </a:xfrm>
          <a:prstGeom prst="rect">
            <a:avLst/>
          </a:prstGeom>
          <a:ln>
            <a:solidFill>
              <a:schemeClr val="tx1"/>
            </a:solidFill>
          </a:ln>
        </p:spPr>
      </p:pic>
      <p:pic>
        <p:nvPicPr>
          <p:cNvPr id="17" name="Picture 16" descr="Snap32.gif"/>
          <p:cNvPicPr>
            <a:picLocks noChangeAspect="1"/>
          </p:cNvPicPr>
          <p:nvPr/>
        </p:nvPicPr>
        <p:blipFill>
          <a:blip r:embed="rId5" cstate="print"/>
          <a:stretch>
            <a:fillRect/>
          </a:stretch>
        </p:blipFill>
        <p:spPr>
          <a:xfrm>
            <a:off x="7237412" y="1676400"/>
            <a:ext cx="4152900" cy="3962400"/>
          </a:xfrm>
          <a:prstGeom prst="rect">
            <a:avLst/>
          </a:prstGeom>
          <a:ln>
            <a:solidFill>
              <a:schemeClr val="tx1"/>
            </a:solidFill>
          </a:ln>
        </p:spPr>
      </p:pic>
      <p:sp>
        <p:nvSpPr>
          <p:cNvPr id="18" name="Oval 144"/>
          <p:cNvSpPr>
            <a:spLocks noChangeArrowheads="1"/>
          </p:cNvSpPr>
          <p:nvPr/>
        </p:nvSpPr>
        <p:spPr bwMode="blackWhite">
          <a:xfrm>
            <a:off x="24368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9" name="Oval 144"/>
          <p:cNvSpPr>
            <a:spLocks noChangeArrowheads="1"/>
          </p:cNvSpPr>
          <p:nvPr/>
        </p:nvSpPr>
        <p:spPr bwMode="blackWhite">
          <a:xfrm>
            <a:off x="63230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0" name="Oval 144"/>
          <p:cNvSpPr>
            <a:spLocks noChangeArrowheads="1"/>
          </p:cNvSpPr>
          <p:nvPr/>
        </p:nvSpPr>
        <p:spPr bwMode="blackWhite">
          <a:xfrm>
            <a:off x="10742612" y="152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Cascading LOV</a:t>
            </a:r>
            <a:endParaRPr lang="en-US" b="1" dirty="0"/>
          </a:p>
        </p:txBody>
      </p:sp>
      <p:pic>
        <p:nvPicPr>
          <p:cNvPr id="9" name="Picture 8" descr="Snap37.gif"/>
          <p:cNvPicPr>
            <a:picLocks noChangeAspect="1"/>
          </p:cNvPicPr>
          <p:nvPr/>
        </p:nvPicPr>
        <p:blipFill>
          <a:blip r:embed="rId3" cstate="print"/>
          <a:stretch>
            <a:fillRect/>
          </a:stretch>
        </p:blipFill>
        <p:spPr>
          <a:xfrm>
            <a:off x="989012" y="1676400"/>
            <a:ext cx="2362200" cy="1653540"/>
          </a:xfrm>
          <a:prstGeom prst="rect">
            <a:avLst/>
          </a:prstGeom>
          <a:ln>
            <a:solidFill>
              <a:schemeClr val="tx1"/>
            </a:solidFill>
          </a:ln>
        </p:spPr>
      </p:pic>
      <p:pic>
        <p:nvPicPr>
          <p:cNvPr id="10" name="Picture 9" descr="Snap38.gif"/>
          <p:cNvPicPr>
            <a:picLocks noChangeAspect="1"/>
          </p:cNvPicPr>
          <p:nvPr/>
        </p:nvPicPr>
        <p:blipFill>
          <a:blip r:embed="rId4" cstate="print"/>
          <a:stretch>
            <a:fillRect/>
          </a:stretch>
        </p:blipFill>
        <p:spPr>
          <a:xfrm>
            <a:off x="989012" y="4495800"/>
            <a:ext cx="2362200" cy="1676400"/>
          </a:xfrm>
          <a:prstGeom prst="rect">
            <a:avLst/>
          </a:prstGeom>
          <a:ln>
            <a:solidFill>
              <a:schemeClr val="tx1"/>
            </a:solidFill>
          </a:ln>
        </p:spPr>
      </p:pic>
      <p:pic>
        <p:nvPicPr>
          <p:cNvPr id="11" name="Picture 10" descr="Snap39.gif"/>
          <p:cNvPicPr>
            <a:picLocks noChangeAspect="1"/>
          </p:cNvPicPr>
          <p:nvPr/>
        </p:nvPicPr>
        <p:blipFill>
          <a:blip r:embed="rId5" cstate="print"/>
          <a:stretch>
            <a:fillRect/>
          </a:stretch>
        </p:blipFill>
        <p:spPr>
          <a:xfrm>
            <a:off x="3808412" y="1676400"/>
            <a:ext cx="3448431" cy="4096512"/>
          </a:xfrm>
          <a:prstGeom prst="rect">
            <a:avLst/>
          </a:prstGeom>
          <a:ln>
            <a:solidFill>
              <a:schemeClr val="tx1"/>
            </a:solidFill>
          </a:ln>
        </p:spPr>
      </p:pic>
      <p:pic>
        <p:nvPicPr>
          <p:cNvPr id="12" name="Picture 11" descr="Snap41.gif"/>
          <p:cNvPicPr>
            <a:picLocks noChangeAspect="1"/>
          </p:cNvPicPr>
          <p:nvPr/>
        </p:nvPicPr>
        <p:blipFill>
          <a:blip r:embed="rId6" cstate="print"/>
          <a:stretch>
            <a:fillRect/>
          </a:stretch>
        </p:blipFill>
        <p:spPr>
          <a:xfrm>
            <a:off x="7466012" y="1371600"/>
            <a:ext cx="3299460" cy="4869180"/>
          </a:xfrm>
          <a:prstGeom prst="rect">
            <a:avLst/>
          </a:prstGeom>
          <a:ln>
            <a:solidFill>
              <a:schemeClr val="tx1"/>
            </a:solidFill>
          </a:ln>
        </p:spPr>
      </p:pic>
      <p:sp>
        <p:nvSpPr>
          <p:cNvPr id="21" name="Rectangle 3"/>
          <p:cNvSpPr txBox="1">
            <a:spLocks noChangeArrowheads="1"/>
          </p:cNvSpPr>
          <p:nvPr/>
        </p:nvSpPr>
        <p:spPr>
          <a:xfrm>
            <a:off x="989012" y="3429000"/>
            <a:ext cx="2667000" cy="10668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Two related select lists where the value of the first list populates the second.</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cxnSp>
        <p:nvCxnSpPr>
          <p:cNvPr id="44" name="Straight Arrow Connector 43"/>
          <p:cNvCxnSpPr/>
          <p:nvPr/>
        </p:nvCxnSpPr>
        <p:spPr bwMode="auto">
          <a:xfrm>
            <a:off x="3656012" y="2286000"/>
            <a:ext cx="0" cy="3124200"/>
          </a:xfrm>
          <a:prstGeom prst="straightConnector1">
            <a:avLst/>
          </a:prstGeom>
          <a:noFill/>
          <a:ln w="28575" cap="flat" cmpd="sng" algn="ctr">
            <a:solidFill>
              <a:srgbClr val="00B050"/>
            </a:solidFill>
            <a:prstDash val="solid"/>
            <a:round/>
            <a:headEnd type="none" w="sm" len="sm"/>
            <a:tailEnd type="none" w="lg" len="lg"/>
          </a:ln>
          <a:effectLst/>
        </p:spPr>
      </p:cxnSp>
      <p:cxnSp>
        <p:nvCxnSpPr>
          <p:cNvPr id="46" name="Straight Arrow Connector 45"/>
          <p:cNvCxnSpPr/>
          <p:nvPr/>
        </p:nvCxnSpPr>
        <p:spPr bwMode="auto">
          <a:xfrm flipH="1">
            <a:off x="3046412" y="5410200"/>
            <a:ext cx="609600" cy="0"/>
          </a:xfrm>
          <a:prstGeom prst="straightConnector1">
            <a:avLst/>
          </a:prstGeom>
          <a:noFill/>
          <a:ln w="28575" cap="flat" cmpd="sng" algn="ctr">
            <a:solidFill>
              <a:srgbClr val="00B050"/>
            </a:solidFill>
            <a:prstDash val="solid"/>
            <a:round/>
            <a:headEnd type="none" w="sm" len="sm"/>
            <a:tailEnd type="triangle" w="lg" len="lg"/>
          </a:ln>
          <a:effectLst/>
        </p:spPr>
      </p:cxnSp>
      <p:cxnSp>
        <p:nvCxnSpPr>
          <p:cNvPr id="51" name="Straight Arrow Connector 50"/>
          <p:cNvCxnSpPr/>
          <p:nvPr/>
        </p:nvCxnSpPr>
        <p:spPr bwMode="auto">
          <a:xfrm flipH="1">
            <a:off x="3122612" y="2286000"/>
            <a:ext cx="533400" cy="0"/>
          </a:xfrm>
          <a:prstGeom prst="straightConnector1">
            <a:avLst/>
          </a:prstGeom>
          <a:noFill/>
          <a:ln w="28575" cap="flat" cmpd="sng" algn="ctr">
            <a:solidFill>
              <a:srgbClr val="00B050"/>
            </a:solidFill>
            <a:prstDash val="solid"/>
            <a:round/>
            <a:headEnd type="none" w="sm" len="sm"/>
            <a:tailEnd type="none" w="lg" len="lg"/>
          </a:ln>
          <a:effectLst/>
        </p:spPr>
      </p:cxnSp>
      <p:sp>
        <p:nvSpPr>
          <p:cNvPr id="57" name="Oval 144"/>
          <p:cNvSpPr>
            <a:spLocks noChangeArrowheads="1"/>
          </p:cNvSpPr>
          <p:nvPr/>
        </p:nvSpPr>
        <p:spPr bwMode="blackWhite">
          <a:xfrm>
            <a:off x="60182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58" name="Oval 144"/>
          <p:cNvSpPr>
            <a:spLocks noChangeArrowheads="1"/>
          </p:cNvSpPr>
          <p:nvPr/>
        </p:nvSpPr>
        <p:spPr bwMode="blackWhite">
          <a:xfrm>
            <a:off x="10514012" y="205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Buttons</a:t>
            </a:r>
            <a:endParaRPr lang="en-US" b="1" dirty="0"/>
          </a:p>
        </p:txBody>
      </p:sp>
      <p:pic>
        <p:nvPicPr>
          <p:cNvPr id="13" name="Picture 12" descr="Snap42.gif"/>
          <p:cNvPicPr>
            <a:picLocks noChangeAspect="1"/>
          </p:cNvPicPr>
          <p:nvPr/>
        </p:nvPicPr>
        <p:blipFill>
          <a:blip r:embed="rId3" cstate="print"/>
          <a:stretch>
            <a:fillRect/>
          </a:stretch>
        </p:blipFill>
        <p:spPr>
          <a:xfrm>
            <a:off x="4951412" y="1752600"/>
            <a:ext cx="6210300" cy="3810000"/>
          </a:xfrm>
          <a:prstGeom prst="rect">
            <a:avLst/>
          </a:prstGeom>
          <a:ln>
            <a:solidFill>
              <a:schemeClr val="tx1"/>
            </a:solidFill>
          </a:ln>
        </p:spPr>
      </p:pic>
      <p:pic>
        <p:nvPicPr>
          <p:cNvPr id="28" name="Picture 27" descr="Snap43.gif"/>
          <p:cNvPicPr>
            <a:picLocks noChangeAspect="1"/>
          </p:cNvPicPr>
          <p:nvPr/>
        </p:nvPicPr>
        <p:blipFill>
          <a:blip r:embed="rId4" cstate="print"/>
          <a:stretch>
            <a:fillRect/>
          </a:stretch>
        </p:blipFill>
        <p:spPr>
          <a:xfrm>
            <a:off x="1598612" y="1752600"/>
            <a:ext cx="2225802" cy="3810000"/>
          </a:xfrm>
          <a:prstGeom prst="rect">
            <a:avLst/>
          </a:prstGeom>
          <a:ln>
            <a:solidFill>
              <a:schemeClr val="tx1"/>
            </a:solidFill>
          </a:ln>
        </p:spPr>
      </p:pic>
      <p:cxnSp>
        <p:nvCxnSpPr>
          <p:cNvPr id="36" name="Straight Arrow Connector 35"/>
          <p:cNvCxnSpPr/>
          <p:nvPr/>
        </p:nvCxnSpPr>
        <p:spPr bwMode="auto">
          <a:xfrm>
            <a:off x="3808412" y="4724400"/>
            <a:ext cx="1143000" cy="0"/>
          </a:xfrm>
          <a:prstGeom prst="straightConnector1">
            <a:avLst/>
          </a:prstGeom>
          <a:noFill/>
          <a:ln w="38100" cap="flat" cmpd="sng" algn="ctr">
            <a:solidFill>
              <a:srgbClr val="FF0000"/>
            </a:solidFill>
            <a:prstDash val="solid"/>
            <a:round/>
            <a:headEnd type="none" w="sm" len="sm"/>
            <a:tailEnd type="triangle" w="lg" len="lg"/>
          </a:ln>
          <a:effectLst/>
        </p:spPr>
      </p:cxnSp>
      <p:cxnSp>
        <p:nvCxnSpPr>
          <p:cNvPr id="40" name="Curved Connector 39"/>
          <p:cNvCxnSpPr/>
          <p:nvPr/>
        </p:nvCxnSpPr>
        <p:spPr>
          <a:xfrm rot="16200000" flipV="1">
            <a:off x="5294312" y="5372100"/>
            <a:ext cx="533400" cy="457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5400000" flipH="1" flipV="1">
            <a:off x="5751512" y="5448300"/>
            <a:ext cx="3810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9675812" y="5334000"/>
            <a:ext cx="4572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3" name="Rectangle 3"/>
          <p:cNvSpPr txBox="1">
            <a:spLocks noChangeArrowheads="1"/>
          </p:cNvSpPr>
          <p:nvPr/>
        </p:nvSpPr>
        <p:spPr>
          <a:xfrm>
            <a:off x="5256212" y="5791200"/>
            <a:ext cx="19050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Region buttons</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
        <p:nvSpPr>
          <p:cNvPr id="54" name="Rectangle 3"/>
          <p:cNvSpPr txBox="1">
            <a:spLocks noChangeArrowheads="1"/>
          </p:cNvSpPr>
          <p:nvPr/>
        </p:nvSpPr>
        <p:spPr>
          <a:xfrm>
            <a:off x="8532812" y="5715000"/>
            <a:ext cx="1905000" cy="228600"/>
          </a:xfrm>
          <a:prstGeom prst="rect">
            <a:avLst/>
          </a:prstGeom>
        </p:spPr>
        <p:txBody>
          <a:bodyPr vert="horz" lIns="0" tIns="0" rIns="0" bIns="0" rtlCol="0">
            <a:noAutofit/>
          </a:bodyPr>
          <a:lstStyle/>
          <a:p>
            <a:pPr marL="53975" lvl="0" indent="-53975">
              <a:lnSpc>
                <a:spcPct val="90000"/>
              </a:lnSpc>
              <a:spcBef>
                <a:spcPts val="1200"/>
              </a:spcBef>
              <a:buClr>
                <a:schemeClr val="folHlink"/>
              </a:buClr>
              <a:defRPr/>
            </a:pPr>
            <a:r>
              <a:rPr lang="en-US" b="1" dirty="0" smtClean="0">
                <a:solidFill>
                  <a:srgbClr val="FF0000"/>
                </a:solidFill>
                <a:latin typeface="LavosHandy™" pitchFamily="66" charset="0"/>
              </a:rPr>
              <a:t>Region button</a:t>
            </a:r>
            <a:endParaRPr kumimoji="0" lang="en-US" b="1" i="0" u="none" strike="noStrike" kern="1200" cap="none" spc="0" normalizeH="0" baseline="0" noProof="0" dirty="0" smtClean="0">
              <a:ln>
                <a:noFill/>
              </a:ln>
              <a:solidFill>
                <a:srgbClr val="FF0000"/>
              </a:solidFill>
              <a:effectLst/>
              <a:uLnTx/>
              <a:uFillTx/>
              <a:latin typeface="LavosHandy™"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Button: Steps</a:t>
            </a:r>
            <a:endParaRPr lang="en-US" b="1" dirty="0"/>
          </a:p>
        </p:txBody>
      </p:sp>
      <p:pic>
        <p:nvPicPr>
          <p:cNvPr id="11" name="Picture 10" descr="Snap44.gif"/>
          <p:cNvPicPr>
            <a:picLocks noChangeAspect="1"/>
          </p:cNvPicPr>
          <p:nvPr/>
        </p:nvPicPr>
        <p:blipFill>
          <a:blip r:embed="rId3" cstate="print"/>
          <a:stretch>
            <a:fillRect/>
          </a:stretch>
        </p:blipFill>
        <p:spPr>
          <a:xfrm>
            <a:off x="760412" y="1295400"/>
            <a:ext cx="2811780" cy="2895600"/>
          </a:xfrm>
          <a:prstGeom prst="rect">
            <a:avLst/>
          </a:prstGeom>
          <a:ln>
            <a:solidFill>
              <a:schemeClr val="tx1"/>
            </a:solidFill>
          </a:ln>
        </p:spPr>
      </p:pic>
      <p:pic>
        <p:nvPicPr>
          <p:cNvPr id="12" name="Picture 11" descr="Snap46.gif"/>
          <p:cNvPicPr>
            <a:picLocks noChangeAspect="1"/>
          </p:cNvPicPr>
          <p:nvPr/>
        </p:nvPicPr>
        <p:blipFill>
          <a:blip r:embed="rId4" cstate="print"/>
          <a:stretch>
            <a:fillRect/>
          </a:stretch>
        </p:blipFill>
        <p:spPr>
          <a:xfrm>
            <a:off x="4265612" y="1295400"/>
            <a:ext cx="2781300" cy="2849880"/>
          </a:xfrm>
          <a:prstGeom prst="rect">
            <a:avLst/>
          </a:prstGeom>
          <a:ln>
            <a:solidFill>
              <a:schemeClr val="tx1"/>
            </a:solidFill>
          </a:ln>
        </p:spPr>
      </p:pic>
      <p:pic>
        <p:nvPicPr>
          <p:cNvPr id="14" name="Picture 13" descr="Snap47.gif"/>
          <p:cNvPicPr>
            <a:picLocks noChangeAspect="1"/>
          </p:cNvPicPr>
          <p:nvPr/>
        </p:nvPicPr>
        <p:blipFill>
          <a:blip r:embed="rId5" cstate="print"/>
          <a:stretch>
            <a:fillRect/>
          </a:stretch>
        </p:blipFill>
        <p:spPr>
          <a:xfrm>
            <a:off x="4265612" y="4267200"/>
            <a:ext cx="2827020" cy="1927860"/>
          </a:xfrm>
          <a:prstGeom prst="rect">
            <a:avLst/>
          </a:prstGeom>
          <a:ln>
            <a:solidFill>
              <a:schemeClr val="tx1"/>
            </a:solidFill>
          </a:ln>
        </p:spPr>
      </p:pic>
      <p:pic>
        <p:nvPicPr>
          <p:cNvPr id="15" name="Picture 14" descr="Snap48.gif"/>
          <p:cNvPicPr>
            <a:picLocks noChangeAspect="1"/>
          </p:cNvPicPr>
          <p:nvPr/>
        </p:nvPicPr>
        <p:blipFill>
          <a:blip r:embed="rId6" cstate="print"/>
          <a:stretch>
            <a:fillRect/>
          </a:stretch>
        </p:blipFill>
        <p:spPr>
          <a:xfrm>
            <a:off x="7770812" y="1295400"/>
            <a:ext cx="2788920" cy="1752600"/>
          </a:xfrm>
          <a:prstGeom prst="rect">
            <a:avLst/>
          </a:prstGeom>
          <a:ln>
            <a:solidFill>
              <a:schemeClr val="tx1"/>
            </a:solidFill>
          </a:ln>
        </p:spPr>
      </p:pic>
      <p:pic>
        <p:nvPicPr>
          <p:cNvPr id="16" name="Picture 15" descr="Snap49.gif"/>
          <p:cNvPicPr>
            <a:picLocks noChangeAspect="1"/>
          </p:cNvPicPr>
          <p:nvPr/>
        </p:nvPicPr>
        <p:blipFill>
          <a:blip r:embed="rId7" cstate="print"/>
          <a:stretch>
            <a:fillRect/>
          </a:stretch>
        </p:blipFill>
        <p:spPr>
          <a:xfrm>
            <a:off x="7770812" y="3505200"/>
            <a:ext cx="2849880" cy="830580"/>
          </a:xfrm>
          <a:prstGeom prst="rect">
            <a:avLst/>
          </a:prstGeom>
          <a:ln>
            <a:solidFill>
              <a:schemeClr val="tx1"/>
            </a:solidFill>
          </a:ln>
        </p:spPr>
      </p:pic>
      <p:sp>
        <p:nvSpPr>
          <p:cNvPr id="17" name="Oval 144"/>
          <p:cNvSpPr>
            <a:spLocks noChangeArrowheads="1"/>
          </p:cNvSpPr>
          <p:nvPr/>
        </p:nvSpPr>
        <p:spPr bwMode="blackWhite">
          <a:xfrm>
            <a:off x="3351212" y="182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8" name="Oval 144"/>
          <p:cNvSpPr>
            <a:spLocks noChangeArrowheads="1"/>
          </p:cNvSpPr>
          <p:nvPr/>
        </p:nvSpPr>
        <p:spPr bwMode="blackWhite">
          <a:xfrm>
            <a:off x="6856412" y="1905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9" name="Oval 144"/>
          <p:cNvSpPr>
            <a:spLocks noChangeArrowheads="1"/>
          </p:cNvSpPr>
          <p:nvPr/>
        </p:nvSpPr>
        <p:spPr bwMode="blackWhite">
          <a:xfrm>
            <a:off x="6856412" y="4191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0" name="Oval 144"/>
          <p:cNvSpPr>
            <a:spLocks noChangeArrowheads="1"/>
          </p:cNvSpPr>
          <p:nvPr/>
        </p:nvSpPr>
        <p:spPr bwMode="blackWhite">
          <a:xfrm>
            <a:off x="104378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1" name="Oval 144"/>
          <p:cNvSpPr>
            <a:spLocks noChangeArrowheads="1"/>
          </p:cNvSpPr>
          <p:nvPr/>
        </p:nvSpPr>
        <p:spPr bwMode="blackWhite">
          <a:xfrm>
            <a:off x="104378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227012" y="3581400"/>
            <a:ext cx="11734800" cy="2536825"/>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9: Creating Application Page Controls</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Button: Steps</a:t>
            </a:r>
            <a:endParaRPr lang="en-US" b="1" dirty="0"/>
          </a:p>
        </p:txBody>
      </p:sp>
      <p:pic>
        <p:nvPicPr>
          <p:cNvPr id="11" name="Picture 10" descr="Snap44.gif"/>
          <p:cNvPicPr>
            <a:picLocks noChangeAspect="1"/>
          </p:cNvPicPr>
          <p:nvPr/>
        </p:nvPicPr>
        <p:blipFill>
          <a:blip r:embed="rId3" cstate="print"/>
          <a:stretch>
            <a:fillRect/>
          </a:stretch>
        </p:blipFill>
        <p:spPr>
          <a:xfrm>
            <a:off x="760412" y="1295400"/>
            <a:ext cx="2811780" cy="2895600"/>
          </a:xfrm>
          <a:prstGeom prst="rect">
            <a:avLst/>
          </a:prstGeom>
          <a:ln>
            <a:solidFill>
              <a:schemeClr val="tx1"/>
            </a:solidFill>
          </a:ln>
        </p:spPr>
      </p:pic>
      <p:pic>
        <p:nvPicPr>
          <p:cNvPr id="12" name="Picture 11" descr="Snap46.gif"/>
          <p:cNvPicPr>
            <a:picLocks noChangeAspect="1"/>
          </p:cNvPicPr>
          <p:nvPr/>
        </p:nvPicPr>
        <p:blipFill>
          <a:blip r:embed="rId4" cstate="print"/>
          <a:stretch>
            <a:fillRect/>
          </a:stretch>
        </p:blipFill>
        <p:spPr>
          <a:xfrm>
            <a:off x="4265612" y="1295400"/>
            <a:ext cx="2781300" cy="2849880"/>
          </a:xfrm>
          <a:prstGeom prst="rect">
            <a:avLst/>
          </a:prstGeom>
          <a:ln>
            <a:solidFill>
              <a:schemeClr val="tx1"/>
            </a:solidFill>
          </a:ln>
        </p:spPr>
      </p:pic>
      <p:pic>
        <p:nvPicPr>
          <p:cNvPr id="14" name="Picture 13" descr="Snap47.gif"/>
          <p:cNvPicPr>
            <a:picLocks noChangeAspect="1"/>
          </p:cNvPicPr>
          <p:nvPr/>
        </p:nvPicPr>
        <p:blipFill>
          <a:blip r:embed="rId5" cstate="print"/>
          <a:stretch>
            <a:fillRect/>
          </a:stretch>
        </p:blipFill>
        <p:spPr>
          <a:xfrm>
            <a:off x="4265612" y="4267200"/>
            <a:ext cx="2827020" cy="1927860"/>
          </a:xfrm>
          <a:prstGeom prst="rect">
            <a:avLst/>
          </a:prstGeom>
          <a:ln>
            <a:solidFill>
              <a:schemeClr val="tx1"/>
            </a:solidFill>
          </a:ln>
        </p:spPr>
      </p:pic>
      <p:pic>
        <p:nvPicPr>
          <p:cNvPr id="15" name="Picture 14" descr="Snap48.gif"/>
          <p:cNvPicPr>
            <a:picLocks noChangeAspect="1"/>
          </p:cNvPicPr>
          <p:nvPr/>
        </p:nvPicPr>
        <p:blipFill>
          <a:blip r:embed="rId6" cstate="print"/>
          <a:stretch>
            <a:fillRect/>
          </a:stretch>
        </p:blipFill>
        <p:spPr>
          <a:xfrm>
            <a:off x="7770812" y="1295400"/>
            <a:ext cx="2788920" cy="1752600"/>
          </a:xfrm>
          <a:prstGeom prst="rect">
            <a:avLst/>
          </a:prstGeom>
          <a:ln>
            <a:solidFill>
              <a:schemeClr val="tx1"/>
            </a:solidFill>
          </a:ln>
        </p:spPr>
      </p:pic>
      <p:pic>
        <p:nvPicPr>
          <p:cNvPr id="16" name="Picture 15" descr="Snap49.gif"/>
          <p:cNvPicPr>
            <a:picLocks noChangeAspect="1"/>
          </p:cNvPicPr>
          <p:nvPr/>
        </p:nvPicPr>
        <p:blipFill>
          <a:blip r:embed="rId7" cstate="print"/>
          <a:stretch>
            <a:fillRect/>
          </a:stretch>
        </p:blipFill>
        <p:spPr>
          <a:xfrm>
            <a:off x="7770812" y="3505200"/>
            <a:ext cx="2849880" cy="830580"/>
          </a:xfrm>
          <a:prstGeom prst="rect">
            <a:avLst/>
          </a:prstGeom>
          <a:ln>
            <a:solidFill>
              <a:schemeClr val="tx1"/>
            </a:solidFill>
          </a:ln>
        </p:spPr>
      </p:pic>
      <p:sp>
        <p:nvSpPr>
          <p:cNvPr id="17" name="Oval 144"/>
          <p:cNvSpPr>
            <a:spLocks noChangeArrowheads="1"/>
          </p:cNvSpPr>
          <p:nvPr/>
        </p:nvSpPr>
        <p:spPr bwMode="blackWhite">
          <a:xfrm>
            <a:off x="3351212" y="182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8" name="Oval 144"/>
          <p:cNvSpPr>
            <a:spLocks noChangeArrowheads="1"/>
          </p:cNvSpPr>
          <p:nvPr/>
        </p:nvSpPr>
        <p:spPr bwMode="blackWhite">
          <a:xfrm>
            <a:off x="6856412" y="1905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9" name="Oval 144"/>
          <p:cNvSpPr>
            <a:spLocks noChangeArrowheads="1"/>
          </p:cNvSpPr>
          <p:nvPr/>
        </p:nvSpPr>
        <p:spPr bwMode="blackWhite">
          <a:xfrm>
            <a:off x="6856412" y="4191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0" name="Oval 144"/>
          <p:cNvSpPr>
            <a:spLocks noChangeArrowheads="1"/>
          </p:cNvSpPr>
          <p:nvPr/>
        </p:nvSpPr>
        <p:spPr bwMode="blackWhite">
          <a:xfrm>
            <a:off x="10437812" y="1752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21" name="Oval 144"/>
          <p:cNvSpPr>
            <a:spLocks noChangeArrowheads="1"/>
          </p:cNvSpPr>
          <p:nvPr/>
        </p:nvSpPr>
        <p:spPr bwMode="blackWhite">
          <a:xfrm>
            <a:off x="10437812" y="3352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 create different types of page controls. You learned to create:</a:t>
            </a:r>
          </a:p>
          <a:p>
            <a:pPr marL="501650" lvl="1">
              <a:buClr>
                <a:srgbClr val="FF0000"/>
              </a:buClr>
              <a:buFont typeface="Arial" pitchFamily="34" charset="0"/>
              <a:buChar char="•"/>
            </a:pPr>
            <a:r>
              <a:rPr lang="en-US" sz="2800" dirty="0" smtClean="0">
                <a:solidFill>
                  <a:srgbClr val="000000"/>
                </a:solidFill>
              </a:rPr>
              <a:t>Items</a:t>
            </a:r>
          </a:p>
          <a:p>
            <a:pPr marL="501650" lvl="1">
              <a:buClr>
                <a:srgbClr val="FF0000"/>
              </a:buClr>
              <a:buFont typeface="Arial" pitchFamily="34" charset="0"/>
              <a:buChar char="•"/>
            </a:pPr>
            <a:r>
              <a:rPr lang="en-US" sz="2800" dirty="0" smtClean="0">
                <a:solidFill>
                  <a:srgbClr val="000000"/>
                </a:solidFill>
              </a:rPr>
              <a:t>Buttons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List different types of page-level items</a:t>
            </a:r>
          </a:p>
          <a:p>
            <a:pPr lvl="1">
              <a:buClr>
                <a:schemeClr val="accent1"/>
              </a:buClr>
              <a:buFont typeface="Arial"/>
              <a:buChar char="•"/>
            </a:pPr>
            <a:r>
              <a:rPr lang="en-US" sz="2800" dirty="0" smtClean="0">
                <a:solidFill>
                  <a:srgbClr val="000000"/>
                </a:solidFill>
              </a:rPr>
              <a:t>Create  and use page-level items</a:t>
            </a:r>
          </a:p>
          <a:p>
            <a:pPr lvl="1">
              <a:buClr>
                <a:schemeClr val="accent1"/>
              </a:buClr>
              <a:buFont typeface="Arial"/>
              <a:buChar char="•"/>
            </a:pPr>
            <a:r>
              <a:rPr lang="en-US" sz="2800" dirty="0" smtClean="0">
                <a:solidFill>
                  <a:srgbClr val="000000"/>
                </a:solidFill>
              </a:rPr>
              <a:t>Create and use buttons</a:t>
            </a:r>
          </a:p>
          <a:p>
            <a:pPr lvl="1">
              <a:buClr>
                <a:schemeClr val="accent1"/>
              </a:buClr>
              <a:buNone/>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Understanding Items</a:t>
            </a:r>
            <a:endParaRPr lang="en-US" b="1" dirty="0"/>
          </a:p>
        </p:txBody>
      </p:sp>
      <p:sp>
        <p:nvSpPr>
          <p:cNvPr id="4" name="Content Placeholder 6"/>
          <p:cNvSpPr>
            <a:spLocks noGrp="1"/>
          </p:cNvSpPr>
          <p:nvPr>
            <p:ph idx="1"/>
          </p:nvPr>
        </p:nvSpPr>
        <p:spPr>
          <a:xfrm>
            <a:off x="531812" y="990601"/>
            <a:ext cx="9601200" cy="609599"/>
          </a:xfrm>
        </p:spPr>
        <p:txBody>
          <a:bodyPr/>
          <a:lstStyle/>
          <a:p>
            <a:pPr>
              <a:buClr>
                <a:schemeClr val="accent1"/>
              </a:buClr>
              <a:buNone/>
            </a:pPr>
            <a:r>
              <a:rPr lang="en-US" dirty="0" smtClean="0"/>
              <a:t>An item is part of an HTML form. There are two types of items:</a:t>
            </a:r>
          </a:p>
          <a:p>
            <a:pPr lvl="1">
              <a:buClr>
                <a:schemeClr val="accent1"/>
              </a:buClr>
              <a:buFont typeface="Arial" pitchFamily="34" charset="0"/>
              <a:buChar char="•"/>
            </a:pPr>
            <a:r>
              <a:rPr lang="en-US" sz="2800" dirty="0" smtClean="0"/>
              <a:t>Page items</a:t>
            </a:r>
          </a:p>
          <a:p>
            <a:pPr lvl="1">
              <a:buClr>
                <a:schemeClr val="accent1"/>
              </a:buClr>
              <a:buFont typeface="Arial" pitchFamily="34" charset="0"/>
              <a:buChar char="•"/>
            </a:pPr>
            <a:r>
              <a:rPr lang="en-US" sz="2800" dirty="0" smtClean="0"/>
              <a:t>Application items</a:t>
            </a:r>
          </a:p>
          <a:p>
            <a:endParaRPr lang="en-US" dirty="0" smtClean="0"/>
          </a:p>
          <a:p>
            <a:endParaRPr lang="en-US" dirty="0" smtClean="0"/>
          </a:p>
        </p:txBody>
      </p:sp>
      <p:pic>
        <p:nvPicPr>
          <p:cNvPr id="16" name="Picture 15" descr="1a.gif"/>
          <p:cNvPicPr>
            <a:picLocks noChangeAspect="1"/>
          </p:cNvPicPr>
          <p:nvPr/>
        </p:nvPicPr>
        <p:blipFill>
          <a:blip r:embed="rId3" cstate="print"/>
          <a:stretch>
            <a:fillRect/>
          </a:stretch>
        </p:blipFill>
        <p:spPr>
          <a:xfrm>
            <a:off x="912812" y="2362200"/>
            <a:ext cx="2743200" cy="3730752"/>
          </a:xfrm>
          <a:prstGeom prst="rect">
            <a:avLst/>
          </a:prstGeom>
          <a:ln>
            <a:solidFill>
              <a:schemeClr val="tx1"/>
            </a:solidFill>
          </a:ln>
        </p:spPr>
      </p:pic>
      <p:sp>
        <p:nvSpPr>
          <p:cNvPr id="17" name="Rectangle 3"/>
          <p:cNvSpPr txBox="1">
            <a:spLocks noChangeArrowheads="1"/>
          </p:cNvSpPr>
          <p:nvPr/>
        </p:nvSpPr>
        <p:spPr>
          <a:xfrm>
            <a:off x="1598612" y="4191000"/>
            <a:ext cx="914400" cy="304800"/>
          </a:xfrm>
          <a:prstGeom prst="rect">
            <a:avLst/>
          </a:prstGeom>
        </p:spPr>
        <p:txBody>
          <a:bodyPr vert="horz" lIns="0" tIns="0" rIns="0" bIns="0" rtlCol="0">
            <a:noAutofit/>
          </a:bodyPr>
          <a:lstStyle/>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2" name="Rectangle 3"/>
          <p:cNvSpPr txBox="1">
            <a:spLocks noChangeArrowheads="1"/>
          </p:cNvSpPr>
          <p:nvPr/>
        </p:nvSpPr>
        <p:spPr>
          <a:xfrm>
            <a:off x="9980612" y="3124200"/>
            <a:ext cx="1295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Text Field</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3" name="Picture 42" descr="1d.gif"/>
          <p:cNvPicPr>
            <a:picLocks noChangeAspect="1"/>
          </p:cNvPicPr>
          <p:nvPr/>
        </p:nvPicPr>
        <p:blipFill>
          <a:blip r:embed="rId4" cstate="print"/>
          <a:stretch>
            <a:fillRect/>
          </a:stretch>
        </p:blipFill>
        <p:spPr>
          <a:xfrm>
            <a:off x="5713412" y="2590800"/>
            <a:ext cx="4122420" cy="3162300"/>
          </a:xfrm>
          <a:prstGeom prst="rect">
            <a:avLst/>
          </a:prstGeom>
          <a:ln>
            <a:solidFill>
              <a:schemeClr val="tx1"/>
            </a:solidFill>
          </a:ln>
        </p:spPr>
      </p:pic>
      <p:cxnSp>
        <p:nvCxnSpPr>
          <p:cNvPr id="44" name="Curved Connector 43"/>
          <p:cNvCxnSpPr/>
          <p:nvPr/>
        </p:nvCxnSpPr>
        <p:spPr>
          <a:xfrm rot="10800000">
            <a:off x="9599612" y="3200400"/>
            <a:ext cx="381000" cy="76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0800000">
            <a:off x="9218612" y="3581400"/>
            <a:ext cx="6858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49" idx="3"/>
          </p:cNvCxnSpPr>
          <p:nvPr/>
        </p:nvCxnSpPr>
        <p:spPr>
          <a:xfrm>
            <a:off x="5561012" y="3962400"/>
            <a:ext cx="9906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50" idx="3"/>
          </p:cNvCxnSpPr>
          <p:nvPr/>
        </p:nvCxnSpPr>
        <p:spPr>
          <a:xfrm flipV="1">
            <a:off x="5484812" y="4572000"/>
            <a:ext cx="9144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8" name="Rectangle 3"/>
          <p:cNvSpPr txBox="1">
            <a:spLocks noChangeArrowheads="1"/>
          </p:cNvSpPr>
          <p:nvPr/>
        </p:nvSpPr>
        <p:spPr>
          <a:xfrm>
            <a:off x="9904412" y="3657600"/>
            <a:ext cx="1295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Textarea</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9" name="Rectangle 3"/>
          <p:cNvSpPr txBox="1">
            <a:spLocks noChangeArrowheads="1"/>
          </p:cNvSpPr>
          <p:nvPr/>
        </p:nvSpPr>
        <p:spPr>
          <a:xfrm>
            <a:off x="4418012" y="3810000"/>
            <a:ext cx="11430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Select List</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0" name="Rectangle 3"/>
          <p:cNvSpPr txBox="1">
            <a:spLocks noChangeArrowheads="1"/>
          </p:cNvSpPr>
          <p:nvPr/>
        </p:nvSpPr>
        <p:spPr>
          <a:xfrm>
            <a:off x="4265612" y="4800600"/>
            <a:ext cx="12192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Radio Group</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1" name="Curved Connector 50"/>
          <p:cNvCxnSpPr/>
          <p:nvPr/>
        </p:nvCxnSpPr>
        <p:spPr>
          <a:xfrm rot="10800000">
            <a:off x="9599612" y="4953000"/>
            <a:ext cx="4572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2" name="Rectangle 3"/>
          <p:cNvSpPr txBox="1">
            <a:spLocks noChangeArrowheads="1"/>
          </p:cNvSpPr>
          <p:nvPr/>
        </p:nvSpPr>
        <p:spPr>
          <a:xfrm>
            <a:off x="10056812" y="5105400"/>
            <a:ext cx="13716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Number Field</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3" name="Curved Connector 52"/>
          <p:cNvCxnSpPr/>
          <p:nvPr/>
        </p:nvCxnSpPr>
        <p:spPr>
          <a:xfrm flipV="1">
            <a:off x="5637212" y="5334000"/>
            <a:ext cx="8382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4" name="Rectangle 3"/>
          <p:cNvSpPr txBox="1">
            <a:spLocks noChangeArrowheads="1"/>
          </p:cNvSpPr>
          <p:nvPr/>
        </p:nvSpPr>
        <p:spPr>
          <a:xfrm>
            <a:off x="4189412" y="5486400"/>
            <a:ext cx="14478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kumimoji="0" lang="en-US" b="1" i="0" u="none" strike="noStrike" kern="1200" cap="none" spc="0" normalizeH="0" baseline="0" noProof="0" dirty="0" smtClean="0">
                <a:ln>
                  <a:noFill/>
                </a:ln>
                <a:solidFill>
                  <a:srgbClr val="000000"/>
                </a:solidFill>
                <a:effectLst/>
                <a:uLnTx/>
                <a:uFillTx/>
                <a:latin typeface="LavosHandy™" pitchFamily="66" charset="0"/>
              </a:rPr>
              <a:t>File Browse…</a:t>
            </a:r>
          </a:p>
          <a:p>
            <a:pPr marL="502920" marR="0" lvl="1" indent="-228600" algn="l" defTabSz="914400" rtl="0" eaLnBrk="1" fontAlgn="auto" latinLnBrk="0" hangingPunct="1">
              <a:lnSpc>
                <a:spcPct val="90000"/>
              </a:lnSpc>
              <a:spcBef>
                <a:spcPts val="800"/>
              </a:spcBef>
              <a:spcAft>
                <a:spcPts val="0"/>
              </a:spcAft>
              <a:buClr>
                <a:schemeClr val="tx1">
                  <a:lumMod val="60000"/>
                  <a:lumOff val="40000"/>
                </a:schemeClr>
              </a:buClr>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2" name="Rectangle 3"/>
          <p:cNvSpPr txBox="1">
            <a:spLocks noChangeArrowheads="1"/>
          </p:cNvSpPr>
          <p:nvPr/>
        </p:nvSpPr>
        <p:spPr>
          <a:xfrm>
            <a:off x="4037012" y="6096000"/>
            <a:ext cx="40386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Viewing page items in Page Designer</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cxnSp>
        <p:nvCxnSpPr>
          <p:cNvPr id="73" name="Curved Connector 72"/>
          <p:cNvCxnSpPr/>
          <p:nvPr/>
        </p:nvCxnSpPr>
        <p:spPr>
          <a:xfrm rot="10800000">
            <a:off x="3656012" y="6019800"/>
            <a:ext cx="381000" cy="228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189412" y="2438400"/>
            <a:ext cx="7239000" cy="3505200"/>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86" name="Rectangle 3"/>
          <p:cNvSpPr txBox="1">
            <a:spLocks noChangeArrowheads="1"/>
          </p:cNvSpPr>
          <p:nvPr/>
        </p:nvSpPr>
        <p:spPr>
          <a:xfrm>
            <a:off x="5865812" y="2057400"/>
            <a:ext cx="40386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Page Items: Examples</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Understanding Application Items</a:t>
            </a:r>
            <a:endParaRPr lang="en-US" b="1" dirty="0"/>
          </a:p>
        </p:txBody>
      </p:sp>
      <p:pic>
        <p:nvPicPr>
          <p:cNvPr id="55" name="Picture 54" descr="1b.gif"/>
          <p:cNvPicPr>
            <a:picLocks noChangeAspect="1"/>
          </p:cNvPicPr>
          <p:nvPr/>
        </p:nvPicPr>
        <p:blipFill>
          <a:blip r:embed="rId3" cstate="print"/>
          <a:stretch>
            <a:fillRect/>
          </a:stretch>
        </p:blipFill>
        <p:spPr>
          <a:xfrm>
            <a:off x="3579812" y="1371600"/>
            <a:ext cx="2237994" cy="1844040"/>
          </a:xfrm>
          <a:prstGeom prst="rect">
            <a:avLst/>
          </a:prstGeom>
          <a:ln>
            <a:solidFill>
              <a:schemeClr val="tx1"/>
            </a:solidFill>
          </a:ln>
        </p:spPr>
      </p:pic>
      <p:pic>
        <p:nvPicPr>
          <p:cNvPr id="58" name="Picture 57" descr="1c.gif"/>
          <p:cNvPicPr>
            <a:picLocks noChangeAspect="1"/>
          </p:cNvPicPr>
          <p:nvPr/>
        </p:nvPicPr>
        <p:blipFill>
          <a:blip r:embed="rId4" cstate="print"/>
          <a:stretch>
            <a:fillRect/>
          </a:stretch>
        </p:blipFill>
        <p:spPr>
          <a:xfrm>
            <a:off x="5484812" y="3733800"/>
            <a:ext cx="5669280" cy="2346960"/>
          </a:xfrm>
          <a:prstGeom prst="rect">
            <a:avLst/>
          </a:prstGeom>
          <a:ln>
            <a:solidFill>
              <a:schemeClr val="tx1"/>
            </a:solidFill>
          </a:ln>
        </p:spPr>
      </p:pic>
      <p:cxnSp>
        <p:nvCxnSpPr>
          <p:cNvPr id="88" name="Straight Arrow Connector 87"/>
          <p:cNvCxnSpPr/>
          <p:nvPr/>
        </p:nvCxnSpPr>
        <p:spPr bwMode="auto">
          <a:xfrm flipH="1">
            <a:off x="5789612" y="2514600"/>
            <a:ext cx="1981200" cy="1"/>
          </a:xfrm>
          <a:prstGeom prst="straightConnector1">
            <a:avLst/>
          </a:prstGeom>
          <a:noFill/>
          <a:ln w="28575" cap="flat" cmpd="sng" algn="ctr">
            <a:solidFill>
              <a:schemeClr val="accent1"/>
            </a:solidFill>
            <a:prstDash val="solid"/>
            <a:round/>
            <a:headEnd type="none" w="sm" len="sm"/>
            <a:tailEnd type="none" w="lg" len="lg"/>
          </a:ln>
          <a:effectLst/>
        </p:spPr>
      </p:cxnSp>
      <p:cxnSp>
        <p:nvCxnSpPr>
          <p:cNvPr id="89" name="Straight Arrow Connector 88"/>
          <p:cNvCxnSpPr/>
          <p:nvPr/>
        </p:nvCxnSpPr>
        <p:spPr bwMode="auto">
          <a:xfrm>
            <a:off x="7770812" y="2514600"/>
            <a:ext cx="0" cy="1219200"/>
          </a:xfrm>
          <a:prstGeom prst="straightConnector1">
            <a:avLst/>
          </a:prstGeom>
          <a:noFill/>
          <a:ln w="28575" cap="flat" cmpd="sng" algn="ctr">
            <a:solidFill>
              <a:schemeClr val="accent1"/>
            </a:solidFill>
            <a:prstDash val="solid"/>
            <a:round/>
            <a:headEnd type="none" w="sm" len="sm"/>
            <a:tailEnd type="triangle" w="lg" len="lg"/>
          </a:ln>
          <a:effectLst/>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Creating a Page Item</a:t>
            </a:r>
            <a:endParaRPr lang="en-US" b="1" dirty="0"/>
          </a:p>
        </p:txBody>
      </p:sp>
      <p:pic>
        <p:nvPicPr>
          <p:cNvPr id="16" name="Picture 15" descr="2a.gif"/>
          <p:cNvPicPr>
            <a:picLocks noChangeAspect="1"/>
          </p:cNvPicPr>
          <p:nvPr/>
        </p:nvPicPr>
        <p:blipFill>
          <a:blip r:embed="rId3" cstate="print"/>
          <a:stretch>
            <a:fillRect/>
          </a:stretch>
        </p:blipFill>
        <p:spPr>
          <a:xfrm>
            <a:off x="1751012" y="1524000"/>
            <a:ext cx="2971800" cy="4400550"/>
          </a:xfrm>
          <a:prstGeom prst="rect">
            <a:avLst/>
          </a:prstGeom>
          <a:ln>
            <a:solidFill>
              <a:schemeClr val="tx1"/>
            </a:solidFill>
          </a:ln>
        </p:spPr>
      </p:pic>
      <p:pic>
        <p:nvPicPr>
          <p:cNvPr id="18" name="Picture 17" descr="2b.gif"/>
          <p:cNvPicPr>
            <a:picLocks noChangeAspect="1"/>
          </p:cNvPicPr>
          <p:nvPr/>
        </p:nvPicPr>
        <p:blipFill>
          <a:blip r:embed="rId4" cstate="print"/>
          <a:stretch>
            <a:fillRect/>
          </a:stretch>
        </p:blipFill>
        <p:spPr>
          <a:xfrm>
            <a:off x="6932612" y="914400"/>
            <a:ext cx="4066794" cy="5299710"/>
          </a:xfrm>
          <a:prstGeom prst="rect">
            <a:avLst/>
          </a:prstGeom>
          <a:ln>
            <a:solidFill>
              <a:schemeClr val="tx1"/>
            </a:solidFill>
          </a:ln>
        </p:spPr>
      </p:pic>
      <p:cxnSp>
        <p:nvCxnSpPr>
          <p:cNvPr id="20" name="Curved Connector 19"/>
          <p:cNvCxnSpPr/>
          <p:nvPr/>
        </p:nvCxnSpPr>
        <p:spPr>
          <a:xfrm rot="5400000" flipH="1" flipV="1">
            <a:off x="6856412" y="3810000"/>
            <a:ext cx="1981200" cy="762000"/>
          </a:xfrm>
          <a:prstGeom prst="curvedConnector3">
            <a:avLst>
              <a:gd name="adj1" fmla="val 50000"/>
            </a:avLst>
          </a:prstGeom>
          <a:ln w="28575">
            <a:solidFill>
              <a:srgbClr val="00B05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3"/>
          <p:cNvSpPr txBox="1">
            <a:spLocks noChangeArrowheads="1"/>
          </p:cNvSpPr>
          <p:nvPr/>
        </p:nvSpPr>
        <p:spPr>
          <a:xfrm>
            <a:off x="1751012" y="1066800"/>
            <a:ext cx="28956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From the Rendering tab</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29" name="Rectangle 3"/>
          <p:cNvSpPr txBox="1">
            <a:spLocks noChangeArrowheads="1"/>
          </p:cNvSpPr>
          <p:nvPr/>
        </p:nvSpPr>
        <p:spPr>
          <a:xfrm>
            <a:off x="4646612" y="1066800"/>
            <a:ext cx="19050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From the gallery</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30" name="Rectangle 3"/>
          <p:cNvSpPr txBox="1">
            <a:spLocks noChangeArrowheads="1"/>
          </p:cNvSpPr>
          <p:nvPr/>
        </p:nvSpPr>
        <p:spPr>
          <a:xfrm>
            <a:off x="8228012" y="3581400"/>
            <a:ext cx="19050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Drag and Drop</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cxnSp>
        <p:nvCxnSpPr>
          <p:cNvPr id="31" name="Curved Connector 30"/>
          <p:cNvCxnSpPr/>
          <p:nvPr/>
        </p:nvCxnSpPr>
        <p:spPr>
          <a:xfrm rot="16200000" flipH="1">
            <a:off x="3389312" y="1257300"/>
            <a:ext cx="3810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a:off x="6475412" y="1219200"/>
            <a:ext cx="4572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Different Types of Page Items</a:t>
            </a:r>
            <a:endParaRPr lang="en-US" b="1" dirty="0"/>
          </a:p>
        </p:txBody>
      </p:sp>
      <p:pic>
        <p:nvPicPr>
          <p:cNvPr id="11" name="Picture 10" descr="2c.gif"/>
          <p:cNvPicPr>
            <a:picLocks noChangeAspect="1"/>
          </p:cNvPicPr>
          <p:nvPr/>
        </p:nvPicPr>
        <p:blipFill>
          <a:blip r:embed="rId3" cstate="print"/>
          <a:stretch>
            <a:fillRect/>
          </a:stretch>
        </p:blipFill>
        <p:spPr>
          <a:xfrm>
            <a:off x="3427409" y="1523994"/>
            <a:ext cx="5312664" cy="4224528"/>
          </a:xfrm>
          <a:prstGeom prst="rect">
            <a:avLst/>
          </a:prstGeom>
          <a:ln>
            <a:solidFill>
              <a:schemeClr val="tx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Creating a Page Item: Example</a:t>
            </a:r>
            <a:endParaRPr lang="en-US" b="1" dirty="0"/>
          </a:p>
        </p:txBody>
      </p:sp>
      <p:pic>
        <p:nvPicPr>
          <p:cNvPr id="5" name="Picture 4" descr="3e2.gif"/>
          <p:cNvPicPr>
            <a:picLocks noChangeAspect="1"/>
          </p:cNvPicPr>
          <p:nvPr/>
        </p:nvPicPr>
        <p:blipFill>
          <a:blip r:embed="rId3" cstate="print"/>
          <a:stretch>
            <a:fillRect/>
          </a:stretch>
        </p:blipFill>
        <p:spPr>
          <a:xfrm>
            <a:off x="2208212" y="1219200"/>
            <a:ext cx="5326380" cy="1798320"/>
          </a:xfrm>
          <a:prstGeom prst="rect">
            <a:avLst/>
          </a:prstGeom>
          <a:ln>
            <a:solidFill>
              <a:schemeClr val="tx1"/>
            </a:solidFill>
          </a:ln>
        </p:spPr>
      </p:pic>
      <p:pic>
        <p:nvPicPr>
          <p:cNvPr id="6" name="Picture 5" descr="3e1.gif"/>
          <p:cNvPicPr>
            <a:picLocks noChangeAspect="1"/>
          </p:cNvPicPr>
          <p:nvPr/>
        </p:nvPicPr>
        <p:blipFill>
          <a:blip r:embed="rId4" cstate="print"/>
          <a:stretch>
            <a:fillRect/>
          </a:stretch>
        </p:blipFill>
        <p:spPr>
          <a:xfrm>
            <a:off x="2970212" y="2667000"/>
            <a:ext cx="5486400" cy="2918460"/>
          </a:xfrm>
          <a:prstGeom prst="rect">
            <a:avLst/>
          </a:prstGeom>
          <a:ln>
            <a:solidFill>
              <a:schemeClr val="tx1"/>
            </a:solidFill>
          </a:ln>
        </p:spPr>
      </p:pic>
      <p:cxnSp>
        <p:nvCxnSpPr>
          <p:cNvPr id="7" name="Curved Connector 6"/>
          <p:cNvCxnSpPr/>
          <p:nvPr/>
        </p:nvCxnSpPr>
        <p:spPr>
          <a:xfrm rot="10800000">
            <a:off x="8380412" y="4267200"/>
            <a:ext cx="533400" cy="3048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8913812" y="4419600"/>
            <a:ext cx="2057400" cy="304800"/>
          </a:xfrm>
          <a:prstGeom prst="rect">
            <a:avLst/>
          </a:prstGeom>
        </p:spPr>
        <p:txBody>
          <a:bodyPr vert="horz" lIns="0" tIns="0" rIns="0" bIns="0" rtlCol="0">
            <a:noAutofit/>
          </a:bodyPr>
          <a:lstStyle/>
          <a:p>
            <a:pPr marL="53975" marR="0" lvl="0" indent="-53975" algn="l" defTabSz="914400" rtl="0" eaLnBrk="1" fontAlgn="auto" latinLnBrk="0" hangingPunct="1">
              <a:lnSpc>
                <a:spcPct val="90000"/>
              </a:lnSpc>
              <a:spcBef>
                <a:spcPts val="1200"/>
              </a:spcBef>
              <a:spcAft>
                <a:spcPts val="0"/>
              </a:spcAft>
              <a:buClr>
                <a:schemeClr val="folHlink"/>
              </a:buClr>
              <a:buSzTx/>
              <a:buFont typeface="Arial" panose="020B0604020202020204" pitchFamily="34" charset="0"/>
              <a:buNone/>
              <a:tabLst/>
              <a:defRPr/>
            </a:pPr>
            <a:r>
              <a:rPr lang="en-US" sz="2000" b="1" dirty="0" smtClean="0">
                <a:solidFill>
                  <a:srgbClr val="FF0000"/>
                </a:solidFill>
                <a:latin typeface="LavosHandy™" pitchFamily="66" charset="0"/>
              </a:rPr>
              <a:t>Shuttle item type</a:t>
            </a:r>
            <a:endParaRPr kumimoji="0" lang="en-US" sz="2400" b="0" i="0" u="none" strike="noStrike" kern="1200" cap="none" spc="0" normalizeH="0" baseline="0" noProof="0" dirty="0" smtClean="0">
              <a:ln>
                <a:noFill/>
              </a:ln>
              <a:solidFill>
                <a:srgbClr val="FF0000"/>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Creating a Page Item: Example - Steps</a:t>
            </a:r>
            <a:endParaRPr lang="en-US" b="1" dirty="0"/>
          </a:p>
        </p:txBody>
      </p:sp>
      <p:pic>
        <p:nvPicPr>
          <p:cNvPr id="8" name="Picture 7" descr="3a.gif"/>
          <p:cNvPicPr>
            <a:picLocks noChangeAspect="1"/>
          </p:cNvPicPr>
          <p:nvPr/>
        </p:nvPicPr>
        <p:blipFill>
          <a:blip r:embed="rId3" cstate="print"/>
          <a:stretch>
            <a:fillRect/>
          </a:stretch>
        </p:blipFill>
        <p:spPr>
          <a:xfrm>
            <a:off x="1979612" y="1066800"/>
            <a:ext cx="2202180" cy="2819400"/>
          </a:xfrm>
          <a:prstGeom prst="rect">
            <a:avLst/>
          </a:prstGeom>
          <a:ln>
            <a:solidFill>
              <a:schemeClr val="tx1"/>
            </a:solidFill>
          </a:ln>
        </p:spPr>
      </p:pic>
      <p:pic>
        <p:nvPicPr>
          <p:cNvPr id="9" name="Picture 8" descr="3b.gif"/>
          <p:cNvPicPr>
            <a:picLocks noChangeAspect="1"/>
          </p:cNvPicPr>
          <p:nvPr/>
        </p:nvPicPr>
        <p:blipFill>
          <a:blip r:embed="rId4" cstate="print"/>
          <a:stretch>
            <a:fillRect/>
          </a:stretch>
        </p:blipFill>
        <p:spPr>
          <a:xfrm>
            <a:off x="4722812" y="1066800"/>
            <a:ext cx="5875020" cy="2865120"/>
          </a:xfrm>
          <a:prstGeom prst="rect">
            <a:avLst/>
          </a:prstGeom>
          <a:ln>
            <a:solidFill>
              <a:schemeClr val="tx1"/>
            </a:solidFill>
          </a:ln>
        </p:spPr>
      </p:pic>
      <p:pic>
        <p:nvPicPr>
          <p:cNvPr id="11" name="Picture 10" descr="3c.gif"/>
          <p:cNvPicPr>
            <a:picLocks noChangeAspect="1"/>
          </p:cNvPicPr>
          <p:nvPr/>
        </p:nvPicPr>
        <p:blipFill>
          <a:blip r:embed="rId5" cstate="print"/>
          <a:stretch>
            <a:fillRect/>
          </a:stretch>
        </p:blipFill>
        <p:spPr>
          <a:xfrm>
            <a:off x="3427412" y="4191000"/>
            <a:ext cx="2819400" cy="2133600"/>
          </a:xfrm>
          <a:prstGeom prst="rect">
            <a:avLst/>
          </a:prstGeom>
          <a:ln>
            <a:solidFill>
              <a:schemeClr val="tx1"/>
            </a:solidFill>
          </a:ln>
        </p:spPr>
      </p:pic>
      <p:pic>
        <p:nvPicPr>
          <p:cNvPr id="12" name="Picture 11" descr="3d.gif"/>
          <p:cNvPicPr>
            <a:picLocks noChangeAspect="1"/>
          </p:cNvPicPr>
          <p:nvPr/>
        </p:nvPicPr>
        <p:blipFill>
          <a:blip r:embed="rId6" cstate="print"/>
          <a:stretch>
            <a:fillRect/>
          </a:stretch>
        </p:blipFill>
        <p:spPr>
          <a:xfrm>
            <a:off x="6704012" y="4191000"/>
            <a:ext cx="2895600" cy="2133600"/>
          </a:xfrm>
          <a:prstGeom prst="rect">
            <a:avLst/>
          </a:prstGeom>
          <a:ln>
            <a:solidFill>
              <a:schemeClr val="tx1"/>
            </a:solidFill>
          </a:ln>
        </p:spPr>
      </p:pic>
      <p:sp>
        <p:nvSpPr>
          <p:cNvPr id="13" name="Oval 144"/>
          <p:cNvSpPr>
            <a:spLocks noChangeArrowheads="1"/>
          </p:cNvSpPr>
          <p:nvPr/>
        </p:nvSpPr>
        <p:spPr bwMode="blackWhite">
          <a:xfrm>
            <a:off x="17510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4" name="Oval 144"/>
          <p:cNvSpPr>
            <a:spLocks noChangeArrowheads="1"/>
          </p:cNvSpPr>
          <p:nvPr/>
        </p:nvSpPr>
        <p:spPr bwMode="blackWhite">
          <a:xfrm>
            <a:off x="4494212" y="2209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5" name="Oval 144"/>
          <p:cNvSpPr>
            <a:spLocks noChangeArrowheads="1"/>
          </p:cNvSpPr>
          <p:nvPr/>
        </p:nvSpPr>
        <p:spPr bwMode="blackWhite">
          <a:xfrm>
            <a:off x="3122612" y="4495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6" name="Oval 144"/>
          <p:cNvSpPr>
            <a:spLocks noChangeArrowheads="1"/>
          </p:cNvSpPr>
          <p:nvPr/>
        </p:nvSpPr>
        <p:spPr bwMode="blackWhite">
          <a:xfrm>
            <a:off x="6399212" y="4419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9189</TotalTime>
  <Words>2597</Words>
  <Application>Microsoft Office PowerPoint</Application>
  <PresentationFormat>Custom</PresentationFormat>
  <Paragraphs>261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Oracle_16x9_2014_521</vt:lpstr>
      <vt:lpstr>Slide 1</vt:lpstr>
      <vt:lpstr>Slide 2</vt:lpstr>
      <vt:lpstr>Slide 3</vt:lpstr>
      <vt:lpstr>Understanding Items</vt:lpstr>
      <vt:lpstr>Understanding Application Items</vt:lpstr>
      <vt:lpstr>Creating a Page Item</vt:lpstr>
      <vt:lpstr>Different Types of Page Items</vt:lpstr>
      <vt:lpstr>Creating a Page Item: Example</vt:lpstr>
      <vt:lpstr>Creating a Page Item: Example - Steps</vt:lpstr>
      <vt:lpstr>Editing a Page Item</vt:lpstr>
      <vt:lpstr>Referencing Item Values</vt:lpstr>
      <vt:lpstr>Creating a Quick Pick Selection</vt:lpstr>
      <vt:lpstr>What is a List of Values (LOV)?</vt:lpstr>
      <vt:lpstr>Creating a Static LOV</vt:lpstr>
      <vt:lpstr>Creating a Dynamic LOV</vt:lpstr>
      <vt:lpstr>Associating a Named LOV with an Item</vt:lpstr>
      <vt:lpstr>Creating a Cascading LOV</vt:lpstr>
      <vt:lpstr>Creating Buttons</vt:lpstr>
      <vt:lpstr>Creating a Button: Steps</vt:lpstr>
      <vt:lpstr>Creating a Button: Steps</vt:lpstr>
      <vt:lpstr>Slide 21</vt:lpstr>
      <vt:lpstr>Slide 22</vt:lpstr>
      <vt:lpstr>Hands-On Lab</vt:lpstr>
      <vt:lpstr>Slide 24</vt:lpstr>
      <vt:lpstr>Slide 25</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658</cp:revision>
  <dcterms:created xsi:type="dcterms:W3CDTF">2014-06-19T18:11:18Z</dcterms:created>
  <dcterms:modified xsi:type="dcterms:W3CDTF">2017-06-21T17:20:20Z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