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54" r:id="rId2"/>
    <p:sldId id="598" r:id="rId3"/>
    <p:sldId id="727" r:id="rId4"/>
    <p:sldId id="728" r:id="rId5"/>
    <p:sldId id="729" r:id="rId6"/>
    <p:sldId id="730" r:id="rId7"/>
    <p:sldId id="737" r:id="rId8"/>
    <p:sldId id="731" r:id="rId9"/>
    <p:sldId id="746" r:id="rId10"/>
    <p:sldId id="732" r:id="rId11"/>
    <p:sldId id="734" r:id="rId12"/>
    <p:sldId id="747" r:id="rId13"/>
    <p:sldId id="738" r:id="rId14"/>
    <p:sldId id="739" r:id="rId15"/>
    <p:sldId id="748" r:id="rId16"/>
    <p:sldId id="740" r:id="rId17"/>
    <p:sldId id="741" r:id="rId18"/>
    <p:sldId id="742" r:id="rId19"/>
    <p:sldId id="743" r:id="rId20"/>
    <p:sldId id="744" r:id="rId21"/>
    <p:sldId id="749" r:id="rId22"/>
    <p:sldId id="745" r:id="rId23"/>
    <p:sldId id="714" r:id="rId24"/>
    <p:sldId id="557" r:id="rId25"/>
    <p:sldId id="288" r:id="rId26"/>
    <p:sldId id="289" r:id="rId27"/>
  </p:sldIdLst>
  <p:sldSz cx="12188825"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1304" autoAdjust="0"/>
  </p:normalViewPr>
  <p:slideViewPr>
    <p:cSldViewPr>
      <p:cViewPr>
        <p:scale>
          <a:sx n="70" d="100"/>
          <a:sy n="70" d="100"/>
        </p:scale>
        <p:origin x="-1080" y="-226"/>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62" d="100"/>
          <a:sy n="62" d="100"/>
        </p:scale>
        <p:origin x="-261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Tx/>
              <a:buNone/>
            </a:pPr>
            <a:r>
              <a:rPr lang="en-US" dirty="0" smtClean="0">
                <a:latin typeface="Arial" charset="0"/>
              </a:rPr>
              <a:t>The slide example shows how to link an interactive report to a </a:t>
            </a:r>
            <a:r>
              <a:rPr lang="en-US" baseline="0" dirty="0" smtClean="0">
                <a:latin typeface="Arial" charset="0"/>
              </a:rPr>
              <a:t>form. </a:t>
            </a:r>
            <a:r>
              <a:rPr lang="en-US" dirty="0" smtClean="0">
                <a:latin typeface="Arial" charset="0"/>
              </a:rPr>
              <a:t>When you create a "Report with</a:t>
            </a:r>
            <a:r>
              <a:rPr lang="en-US" baseline="0" dirty="0" smtClean="0">
                <a:latin typeface="Arial" charset="0"/>
              </a:rPr>
              <a:t> Form on Table</a:t>
            </a:r>
            <a:r>
              <a:rPr lang="en-US" dirty="0" smtClean="0">
                <a:latin typeface="Arial" charset="0"/>
              </a:rPr>
              <a:t>," the wizard automatically creates the required report and form and links between them. You can also link interactive</a:t>
            </a:r>
            <a:r>
              <a:rPr lang="en-US" baseline="0" dirty="0" smtClean="0">
                <a:latin typeface="Arial" charset="0"/>
              </a:rPr>
              <a:t> and classic reports to existing forms. In the slide example, you link an interactive report to the form that you just created in the previous slide. For this example, you already have an interactive report built using the </a:t>
            </a:r>
            <a:r>
              <a:rPr lang="en-US" baseline="0" dirty="0" smtClean="0"/>
              <a:t>EBA_DEMO_IG_EMP table.</a:t>
            </a:r>
          </a:p>
          <a:p>
            <a:pPr lvl="0">
              <a:buFontTx/>
              <a:buNone/>
            </a:pPr>
            <a:r>
              <a:rPr lang="en-US" baseline="0" dirty="0" smtClean="0">
                <a:latin typeface="Arial" charset="0"/>
              </a:rPr>
              <a:t>To link a report to a form, perform the following steps:</a:t>
            </a:r>
          </a:p>
          <a:p>
            <a:pPr marL="457200" lvl="1" indent="-228600">
              <a:buFont typeface="+mj-lt"/>
              <a:buAutoNum type="arabicPeriod"/>
            </a:pPr>
            <a:r>
              <a:rPr lang="en-US" baseline="0" dirty="0" smtClean="0">
                <a:latin typeface="Arial" charset="0"/>
              </a:rPr>
              <a:t>View the report page in page designer. </a:t>
            </a:r>
          </a:p>
          <a:p>
            <a:pPr marL="800100" lvl="3" indent="-228600">
              <a:buFont typeface="+mj-lt"/>
              <a:buAutoNum type="alphaLcParenR"/>
            </a:pPr>
            <a:r>
              <a:rPr lang="en-US" baseline="0" dirty="0" smtClean="0">
                <a:latin typeface="Arial" charset="0"/>
              </a:rPr>
              <a:t>Under Rendering, select Attributes. </a:t>
            </a:r>
          </a:p>
          <a:p>
            <a:pPr marL="800100" lvl="3" indent="-228600">
              <a:buFont typeface="+mj-lt"/>
              <a:buAutoNum type="alphaLcParenR"/>
            </a:pPr>
            <a:r>
              <a:rPr lang="en-US" baseline="0" dirty="0" smtClean="0">
                <a:latin typeface="Arial" charset="0"/>
              </a:rPr>
              <a:t>Then, locate Link in the right pane and select Link to Custom Target for Link Column.</a:t>
            </a:r>
          </a:p>
          <a:p>
            <a:pPr marL="800100" lvl="3" indent="-228600">
              <a:buFont typeface="+mj-lt"/>
              <a:buAutoNum type="alphaLcParenR"/>
            </a:pPr>
            <a:r>
              <a:rPr lang="en-US" baseline="0" dirty="0" smtClean="0">
                <a:latin typeface="Arial" charset="0"/>
              </a:rPr>
              <a:t>Click Target and a dialog page opens.</a:t>
            </a:r>
          </a:p>
          <a:p>
            <a:pPr marL="457200" lvl="1" indent="-228600">
              <a:buFont typeface="+mj-lt"/>
              <a:buAutoNum type="arabicPeriod"/>
            </a:pPr>
            <a:r>
              <a:rPr lang="en-US" baseline="0" dirty="0" smtClean="0">
                <a:latin typeface="Arial" charset="0"/>
              </a:rPr>
              <a:t>In the Link Builder – Target dialog box:</a:t>
            </a:r>
          </a:p>
          <a:p>
            <a:pPr marL="800100" lvl="3" indent="-228600">
              <a:buFont typeface="+mj-lt"/>
              <a:buAutoNum type="alphaLcParenR"/>
            </a:pPr>
            <a:r>
              <a:rPr lang="en-US" baseline="0" dirty="0" smtClean="0">
                <a:latin typeface="Arial" charset="0"/>
              </a:rPr>
              <a:t>Select the target form page. For example, in the slide, select the Employee Details page, Page &lt;n&gt;.</a:t>
            </a:r>
          </a:p>
          <a:p>
            <a:pPr marL="800100" lvl="3" indent="-228600">
              <a:buFont typeface="+mj-lt"/>
              <a:buAutoNum type="alphaLcParenR"/>
            </a:pPr>
            <a:r>
              <a:rPr lang="en-US" baseline="0" dirty="0" smtClean="0">
                <a:latin typeface="Arial" charset="0"/>
              </a:rPr>
              <a:t>Select the item and value that is to be passed with the link. For example, in the slide, you select P&lt;n&gt;_EMPNO for Name and #EMPNO# for Value</a:t>
            </a:r>
          </a:p>
          <a:p>
            <a:pPr marL="800100" lvl="3" indent="-228600">
              <a:buFont typeface="+mj-lt"/>
              <a:buAutoNum type="alphaLcParenR"/>
            </a:pPr>
            <a:r>
              <a:rPr lang="en-US" baseline="0" dirty="0" smtClean="0">
                <a:latin typeface="Arial" charset="0"/>
              </a:rPr>
              <a:t>Click OK</a:t>
            </a:r>
          </a:p>
          <a:p>
            <a:pPr marL="228600" lvl="0" indent="-228600">
              <a:buFont typeface="+mj-lt"/>
              <a:buNone/>
            </a:pPr>
            <a:r>
              <a:rPr lang="en-US" baseline="0" dirty="0" smtClean="0">
                <a:latin typeface="Arial" charset="0"/>
              </a:rPr>
              <a:t>Now, click Save. Then, click Save and Run Page. Click the edit icon for any employee and you see the Employee Details form displayed.</a:t>
            </a:r>
          </a:p>
          <a:p>
            <a:pPr marL="457200" lvl="1" indent="-228600">
              <a:buFont typeface="+mj-lt"/>
              <a:buNone/>
            </a:pPr>
            <a:endParaRPr lang="en-US" baseline="0" dirty="0" smtClean="0">
              <a:latin typeface="Arial"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p14="http://schemas.microsoft.com/office/powerpoint/2010/main" xmlns="" val="194211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In an editable interactive grid, users can add to, modify, and refresh the data set directly on the page. Editable interactive grids expand the functionality of regular interactive grids to enable users to more directly update a grid’s structure and contents. Users can add and delete rows, edit cell contents, and refresh the grid with the latest updates. The slide shows the Employee Details editable</a:t>
            </a:r>
            <a:r>
              <a:rPr lang="en-US" sz="1100" b="0" i="0" kern="1200" baseline="0" dirty="0" smtClean="0">
                <a:solidFill>
                  <a:schemeClr val="tx1"/>
                </a:solidFill>
                <a:latin typeface="+mn-lt"/>
                <a:ea typeface="+mn-ea"/>
                <a:cs typeface="+mn-cs"/>
              </a:rPr>
              <a:t> interactive grid created using the Create Page wizard. In the next slide, you learn the steps to create an editable interactive grid.</a:t>
            </a:r>
          </a:p>
          <a:p>
            <a:r>
              <a:rPr lang="en-US" sz="1100" b="0" i="0" kern="1200" dirty="0" smtClean="0">
                <a:solidFill>
                  <a:schemeClr val="tx1"/>
                </a:solidFill>
                <a:latin typeface="+mn-lt"/>
                <a:ea typeface="+mn-ea"/>
                <a:cs typeface="+mn-cs"/>
              </a:rPr>
              <a:t>An Interactive Grid - Automatic Row Processing (DML) process is added by default when an Interactive Grid is made editable.</a:t>
            </a:r>
          </a:p>
          <a:p>
            <a:r>
              <a:rPr lang="en-US" sz="1100" b="1" i="0" kern="1200" dirty="0" smtClean="0">
                <a:solidFill>
                  <a:schemeClr val="tx1"/>
                </a:solidFill>
                <a:latin typeface="+mn-lt"/>
                <a:ea typeface="+mn-ea"/>
                <a:cs typeface="+mn-cs"/>
              </a:rPr>
              <a:t>Key features</a:t>
            </a:r>
            <a:r>
              <a:rPr lang="en-US" sz="1100" b="1" i="0" kern="1200" baseline="0" dirty="0" smtClean="0">
                <a:solidFill>
                  <a:schemeClr val="tx1"/>
                </a:solidFill>
                <a:latin typeface="+mn-lt"/>
                <a:ea typeface="+mn-ea"/>
                <a:cs typeface="+mn-cs"/>
              </a:rPr>
              <a:t> of editing an Editable Interactive Grid</a:t>
            </a:r>
            <a:r>
              <a:rPr lang="en-US" sz="1100" b="0" i="0" kern="1200" dirty="0" smtClean="0">
                <a:solidFill>
                  <a:schemeClr val="tx1"/>
                </a:solidFill>
                <a:latin typeface="+mn-lt"/>
                <a:ea typeface="+mn-ea"/>
                <a:cs typeface="+mn-cs"/>
              </a:rPr>
              <a:t>:</a:t>
            </a:r>
          </a:p>
          <a:p>
            <a:pPr lvl="1">
              <a:buFont typeface="Arial" pitchFamily="34" charset="0"/>
              <a:buChar char="•"/>
            </a:pPr>
            <a:r>
              <a:rPr lang="en-US" sz="1050" b="0" i="0" kern="1200" dirty="0" smtClean="0">
                <a:solidFill>
                  <a:schemeClr val="tx1"/>
                </a:solidFill>
                <a:latin typeface="+mn-lt"/>
                <a:ea typeface="+mn-ea"/>
                <a:cs typeface="+mn-cs"/>
              </a:rPr>
              <a:t>The grid is in navigation mode where arrow keys move from cell to cell. To enter edit mode press the Edit button or double click or press Enter key or F2 key in a cell. </a:t>
            </a:r>
            <a:r>
              <a:rPr lang="en-US" sz="1100" b="0" i="0" kern="1200" dirty="0" smtClean="0">
                <a:solidFill>
                  <a:schemeClr val="tx1"/>
                </a:solidFill>
                <a:latin typeface="+mn-lt"/>
                <a:ea typeface="+mn-ea"/>
                <a:cs typeface="+mn-cs"/>
              </a:rPr>
              <a:t>To exit edit mode press the Edit button or press Escape key in a cell.</a:t>
            </a:r>
          </a:p>
          <a:p>
            <a:pPr lvl="1">
              <a:buFont typeface="Arial" pitchFamily="34" charset="0"/>
              <a:buChar char="•"/>
            </a:pPr>
            <a:r>
              <a:rPr lang="en-US" sz="1100" b="0" i="0" kern="1200" dirty="0" smtClean="0">
                <a:solidFill>
                  <a:schemeClr val="tx1"/>
                </a:solidFill>
                <a:latin typeface="+mn-lt"/>
                <a:ea typeface="+mn-ea"/>
                <a:cs typeface="+mn-cs"/>
              </a:rPr>
              <a:t>In edit mode the [Shift] Tab key moves to the previous or next cells. The [Shift] Enter key moves to the same column in the previous or next row.</a:t>
            </a:r>
          </a:p>
          <a:p>
            <a:pPr lvl="1">
              <a:buFont typeface="Arial" pitchFamily="34" charset="0"/>
              <a:buChar char="•"/>
            </a:pPr>
            <a:r>
              <a:rPr lang="en-US" sz="1100" b="0" i="0" kern="1200" dirty="0" smtClean="0">
                <a:solidFill>
                  <a:schemeClr val="tx1"/>
                </a:solidFill>
                <a:latin typeface="+mn-lt"/>
                <a:ea typeface="+mn-ea"/>
                <a:cs typeface="+mn-cs"/>
              </a:rPr>
              <a:t>Edit controls such as radio groups or text areas that don't fit in a cell are displayed in a floating popup. The popup can be moved or collapsed to see the data under it. The Ctrl+F6 key will collapse or expand the floating popup.</a:t>
            </a:r>
          </a:p>
          <a:p>
            <a:pPr lvl="1">
              <a:buFont typeface="Arial" pitchFamily="34" charset="0"/>
              <a:buChar char="•"/>
            </a:pPr>
            <a:r>
              <a:rPr lang="en-US" sz="1100" b="0" i="0" kern="1200" dirty="0" smtClean="0">
                <a:solidFill>
                  <a:schemeClr val="tx1"/>
                </a:solidFill>
                <a:latin typeface="+mn-lt"/>
                <a:ea typeface="+mn-ea"/>
                <a:cs typeface="+mn-cs"/>
              </a:rPr>
              <a:t>Use the Delete key to delete the selected rows. Use the Insert key to add a row.</a:t>
            </a:r>
          </a:p>
          <a:p>
            <a:pPr lvl="1">
              <a:buFont typeface="Arial" pitchFamily="34" charset="0"/>
              <a:buChar char="•"/>
            </a:pPr>
            <a:r>
              <a:rPr lang="en-US" sz="1100" b="0" i="0" kern="1200" dirty="0" smtClean="0">
                <a:solidFill>
                  <a:schemeClr val="tx1"/>
                </a:solidFill>
                <a:latin typeface="+mn-lt"/>
                <a:ea typeface="+mn-ea"/>
                <a:cs typeface="+mn-cs"/>
              </a:rPr>
              <a:t>The Actions menu allows you to perform actions on the row such as Delete or Duplicate. The menu in the header is a selection actions menu that acts on the current selection.</a:t>
            </a:r>
          </a:p>
          <a:p>
            <a:pPr lvl="1">
              <a:buFont typeface="Arial" pitchFamily="34" charset="0"/>
              <a:buChar char="•"/>
            </a:pPr>
            <a:r>
              <a:rPr lang="en-US" sz="1100" b="0" i="0" kern="1200" dirty="0" smtClean="0">
                <a:solidFill>
                  <a:schemeClr val="tx1"/>
                </a:solidFill>
                <a:latin typeface="+mn-lt"/>
                <a:ea typeface="+mn-ea"/>
                <a:cs typeface="+mn-cs"/>
              </a:rPr>
              <a:t>Editing is also supported in Single Row View. All edits are stored locally until you press the Save button. If you try to leave the page while there are unsaved changes you will be warned.</a:t>
            </a:r>
          </a:p>
          <a:p>
            <a:pPr lvl="1">
              <a:buFont typeface="Arial" pitchFamily="34" charset="0"/>
              <a:buChar char="•"/>
            </a:pPr>
            <a:r>
              <a:rPr lang="en-US" sz="1100" b="0" i="0" kern="1200" dirty="0" smtClean="0">
                <a:solidFill>
                  <a:schemeClr val="tx1"/>
                </a:solidFill>
                <a:latin typeface="+mn-lt"/>
                <a:ea typeface="+mn-ea"/>
                <a:cs typeface="+mn-cs"/>
              </a:rPr>
              <a:t>Any action that causes refreshing the data such as changing a filter or sorting will warn if there are unsaved changes. Pagination does not affect changes.</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p14="http://schemas.microsoft.com/office/powerpoint/2010/main" xmlns="" val="2079239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shows the</a:t>
            </a:r>
            <a:r>
              <a:rPr lang="en-US" baseline="0" dirty="0" smtClean="0"/>
              <a:t> two different wizards that allow you to directly create an Editable Interactive Grid in Application Express: Create Application wizard, and Create Page wizard.</a:t>
            </a:r>
          </a:p>
          <a:p>
            <a:r>
              <a:rPr lang="en-US" baseline="0" dirty="0" smtClean="0"/>
              <a:t>In the Create Page wizard, you first select Form for Page Type and then you select an Editable Interactive Grid.</a:t>
            </a:r>
          </a:p>
          <a:p>
            <a:r>
              <a:rPr lang="en-US" baseline="0" dirty="0" smtClean="0"/>
              <a:t>In the Create Page wizard, you select Report for Page Type and then select Interactive Grid. To create an editable interactive grid, in the Report Source dialog of the wizard, you can then set Editing Enabled to Yes. You already learned how to create an interactive grid in the </a:t>
            </a:r>
            <a:r>
              <a:rPr lang="en-US" i="1" baseline="0" dirty="0" smtClean="0"/>
              <a:t>Developing Reports </a:t>
            </a:r>
            <a:r>
              <a:rPr lang="en-US" baseline="0" dirty="0" smtClean="0"/>
              <a:t>lesson. In the next slide, you learn how to directly create an editable interactive grid using the Create Page wizard.</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xmlns="" val="1917632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200" dirty="0" smtClean="0"/>
              <a:t>The slide shows steps to create an editable interactive</a:t>
            </a:r>
            <a:r>
              <a:rPr lang="en-US" sz="1200" baseline="0" dirty="0" smtClean="0"/>
              <a:t> grid</a:t>
            </a:r>
            <a:r>
              <a:rPr lang="en-US" sz="1200" dirty="0" smtClean="0"/>
              <a:t>.</a:t>
            </a:r>
            <a:r>
              <a:rPr lang="en-US" sz="1200" baseline="0" dirty="0" smtClean="0"/>
              <a:t> </a:t>
            </a:r>
            <a:r>
              <a:rPr lang="en-US" sz="1200" dirty="0" smtClean="0"/>
              <a:t>Perform</a:t>
            </a:r>
            <a:r>
              <a:rPr lang="en-US" sz="1200" baseline="0" dirty="0" smtClean="0"/>
              <a:t> the following steps:</a:t>
            </a:r>
          </a:p>
          <a:p>
            <a:pPr marL="457200" lvl="1" indent="-228600">
              <a:buFont typeface="+mj-lt"/>
              <a:buAutoNum type="arabicPeriod"/>
            </a:pPr>
            <a:r>
              <a:rPr lang="en-US" sz="1200" dirty="0" smtClean="0"/>
              <a:t>On your application home page, click Create Page, select Form and then select Editable Interactive Grid.</a:t>
            </a:r>
          </a:p>
          <a:p>
            <a:pPr marL="457200" lvl="1" indent="-228600">
              <a:buFont typeface="+mj-lt"/>
              <a:buAutoNum type="arabicPeriod"/>
            </a:pPr>
            <a:r>
              <a:rPr lang="en-US" sz="1200" dirty="0" smtClean="0"/>
              <a:t>On the Page Attributes dialog, specify</a:t>
            </a:r>
            <a:r>
              <a:rPr lang="en-US" sz="1200" baseline="0" dirty="0" smtClean="0"/>
              <a:t> the interactive grid page name, accept the remaining defaults and click Next.</a:t>
            </a:r>
          </a:p>
          <a:p>
            <a:pPr marL="457200" lvl="1" indent="-228600">
              <a:buFont typeface="+mj-lt"/>
              <a:buAutoNum type="arabicPeriod"/>
            </a:pPr>
            <a:r>
              <a:rPr lang="en-US" sz="1200" baseline="0" dirty="0" smtClean="0"/>
              <a:t>On the Report Source dialog:</a:t>
            </a:r>
          </a:p>
          <a:p>
            <a:pPr marL="800100" lvl="3" indent="-228600">
              <a:buFont typeface="+mj-lt"/>
              <a:buAutoNum type="alphaLcParenR"/>
            </a:pPr>
            <a:r>
              <a:rPr lang="en-US" sz="1200" baseline="0" dirty="0" smtClean="0"/>
              <a:t>Select Yes for Editing Enabled</a:t>
            </a:r>
          </a:p>
          <a:p>
            <a:pPr marL="800100" lvl="3" indent="-228600">
              <a:buFont typeface="+mj-lt"/>
              <a:buAutoNum type="alphaLcParenR"/>
            </a:pPr>
            <a:r>
              <a:rPr lang="en-US" sz="1200" baseline="0" dirty="0" smtClean="0"/>
              <a:t>For Source Type, you can either select Table or SQL Query. In the slide example, select Table.</a:t>
            </a:r>
          </a:p>
          <a:p>
            <a:pPr marL="800100" lvl="3" indent="-228600">
              <a:buFont typeface="+mj-lt"/>
              <a:buAutoNum type="alphaLcParenR"/>
            </a:pPr>
            <a:r>
              <a:rPr lang="en-US" sz="1200" baseline="0" dirty="0" smtClean="0"/>
              <a:t>From Table/View Name list, select the table that is the source for your interactive grid. In the slide, select EBA_DEMO_IG_EMP table.</a:t>
            </a:r>
          </a:p>
          <a:p>
            <a:pPr marL="800100" lvl="3" indent="-228600">
              <a:buFont typeface="+mj-lt"/>
              <a:buAutoNum type="alphaLcParenR"/>
            </a:pPr>
            <a:r>
              <a:rPr lang="en-US" sz="1200" baseline="0" dirty="0" smtClean="0"/>
              <a:t>For Primary Key Column, select ROWID</a:t>
            </a:r>
          </a:p>
          <a:p>
            <a:pPr marL="800100" lvl="3" indent="-228600">
              <a:buFont typeface="+mj-lt"/>
              <a:buAutoNum type="alphaLcParenR"/>
            </a:pPr>
            <a:r>
              <a:rPr lang="en-US" sz="1200" baseline="0" dirty="0" smtClean="0"/>
              <a:t>Select the columns to include in the form and click Create.</a:t>
            </a:r>
          </a:p>
          <a:p>
            <a:pPr marL="800100" lvl="3" indent="-228600">
              <a:buFont typeface="+mj-lt"/>
              <a:buAutoNum type="alphaLcParenR"/>
            </a:pPr>
            <a:endParaRPr lang="en-US" sz="1200" baseline="0" dirty="0" smtClean="0"/>
          </a:p>
          <a:p>
            <a:pPr marL="800100" lvl="3" indent="-228600"/>
            <a:endParaRPr lang="en-US" sz="120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xmlns="" val="22172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A master detail form reflects a one-to-many relationship between two tables in a database. Typically, a master detail form displays a master row and multiple detail rows within a single HTML form. With this form, users can insert, update, and delete values from two tables or views. When you create a master detail form using the Create Page or Create Application Wizards, you choose the tables on which to build the master form and the detail form.</a:t>
            </a:r>
          </a:p>
          <a:p>
            <a:r>
              <a:rPr lang="en-US" sz="1100" b="0" i="0" kern="1200" dirty="0" smtClean="0">
                <a:solidFill>
                  <a:schemeClr val="tx1"/>
                </a:solidFill>
                <a:latin typeface="+mn-lt"/>
                <a:ea typeface="+mn-ea"/>
                <a:cs typeface="+mn-cs"/>
              </a:rPr>
              <a:t>A single page master detail features two editable interactive grids based on two related tables or views. Users select a row in the master grid to update the detail grid. Developers can create a single page master detail with either the Create Application Wizard or the Create Page Wizard.</a:t>
            </a:r>
          </a:p>
          <a:p>
            <a:r>
              <a:rPr lang="en-US" sz="1100" b="0" i="0" kern="1200" dirty="0" smtClean="0">
                <a:solidFill>
                  <a:schemeClr val="tx1"/>
                </a:solidFill>
                <a:latin typeface="+mn-lt"/>
                <a:ea typeface="+mn-ea"/>
                <a:cs typeface="+mn-cs"/>
              </a:rPr>
              <a:t>Users select a row on the master grid to update the detail grid. In the slide example, a user selects a department on the master grid to view details</a:t>
            </a:r>
            <a:r>
              <a:rPr lang="en-US" sz="1100" b="0" i="0" kern="1200" baseline="0" dirty="0" smtClean="0">
                <a:solidFill>
                  <a:schemeClr val="tx1"/>
                </a:solidFill>
                <a:latin typeface="+mn-lt"/>
                <a:ea typeface="+mn-ea"/>
                <a:cs typeface="+mn-cs"/>
              </a:rPr>
              <a:t> of the employees corresponding to that department </a:t>
            </a:r>
            <a:r>
              <a:rPr lang="en-US" sz="1100" b="0" i="0" kern="1200" dirty="0" smtClean="0">
                <a:solidFill>
                  <a:schemeClr val="tx1"/>
                </a:solidFill>
                <a:latin typeface="+mn-lt"/>
                <a:ea typeface="+mn-ea"/>
                <a:cs typeface="+mn-cs"/>
              </a:rPr>
              <a:t>in the detail grid. </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xmlns="" val="688065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shows the</a:t>
            </a:r>
            <a:r>
              <a:rPr lang="en-US" baseline="0" dirty="0" smtClean="0"/>
              <a:t> two different wizards that allow you to directly create a Single Page Master Detail in Application Express: Create Application wizard, and Create Page wizard.</a:t>
            </a:r>
          </a:p>
          <a:p>
            <a:r>
              <a:rPr lang="en-US" baseline="0" dirty="0" smtClean="0"/>
              <a:t>In the Create Page wizard, you first select Form for Page Type and then you select Single Page Master Detail.</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p14="http://schemas.microsoft.com/office/powerpoint/2010/main" xmlns="" val="121856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lnSpcReduction="10000"/>
          </a:bodyPr>
          <a:lstStyle/>
          <a:p>
            <a:r>
              <a:rPr lang="en-US" dirty="0" smtClean="0"/>
              <a:t>The Create</a:t>
            </a:r>
            <a:r>
              <a:rPr lang="en-US" baseline="0" dirty="0" smtClean="0"/>
              <a:t> Application wizard allows you to create a Single Page Master Detail. This slide shows how to create a Single Page Master Detail using the Create Page wizard. Perform the following steps:</a:t>
            </a:r>
          </a:p>
          <a:p>
            <a:pPr marL="457200" lvl="1" indent="-228600">
              <a:buFont typeface="+mj-lt"/>
              <a:buAutoNum type="arabicPeriod"/>
            </a:pPr>
            <a:r>
              <a:rPr lang="en-US" dirty="0" smtClean="0"/>
              <a:t>On the Workspace home page, click the App Builder icon. Select an application. Click Create Page. Select Form for Page Type and click Next. Then, select Single Page Master Detail and click</a:t>
            </a:r>
            <a:r>
              <a:rPr lang="en-US" baseline="0" dirty="0" smtClean="0"/>
              <a:t> Next.</a:t>
            </a:r>
          </a:p>
          <a:p>
            <a:pPr marL="457200" lvl="1" indent="-228600">
              <a:buFont typeface="+mj-lt"/>
              <a:buAutoNum type="arabicPeriod"/>
            </a:pPr>
            <a:r>
              <a:rPr lang="en-US" baseline="0" dirty="0" smtClean="0"/>
              <a:t>Specify the page name, select the page mode, and click Next.</a:t>
            </a:r>
          </a:p>
          <a:p>
            <a:pPr marL="457200" lvl="1" indent="-228600">
              <a:buFont typeface="+mj-lt"/>
              <a:buAutoNum type="arabicPeriod"/>
            </a:pPr>
            <a:r>
              <a:rPr lang="en-US" baseline="0" dirty="0" smtClean="0"/>
              <a:t>Specify your navigation preference and click Next.</a:t>
            </a:r>
          </a:p>
          <a:p>
            <a:pPr marL="457200" lvl="1" indent="-228600">
              <a:buFont typeface="+mj-lt"/>
              <a:buAutoNum type="arabicPeriod"/>
            </a:pPr>
            <a:r>
              <a:rPr lang="en-US" baseline="0" dirty="0" smtClean="0"/>
              <a:t>In the Master Source dialog:</a:t>
            </a:r>
          </a:p>
          <a:p>
            <a:pPr marL="800100" lvl="3" indent="-228600"/>
            <a:r>
              <a:rPr lang="en-US" baseline="0" dirty="0" smtClean="0"/>
              <a:t>Master Region Title: Enter a title for the master region</a:t>
            </a:r>
          </a:p>
          <a:p>
            <a:pPr marL="800100" lvl="3" indent="-228600"/>
            <a:r>
              <a:rPr lang="en-US" baseline="0" dirty="0" smtClean="0"/>
              <a:t>Table / View Owner: Select the table owner</a:t>
            </a:r>
          </a:p>
          <a:p>
            <a:pPr marL="800100" lvl="3" indent="-228600"/>
            <a:r>
              <a:rPr lang="en-US" baseline="0" dirty="0" smtClean="0"/>
              <a:t>Table / View Name: Select the master table from the list</a:t>
            </a:r>
          </a:p>
          <a:p>
            <a:pPr marL="800100" lvl="3" indent="-228600"/>
            <a:r>
              <a:rPr lang="en-US" baseline="0" dirty="0" smtClean="0"/>
              <a:t>Primary Key Column: Specify the primary key column. In the slide example, select ROWID</a:t>
            </a:r>
          </a:p>
          <a:p>
            <a:pPr marL="800100" lvl="3" indent="-228600"/>
            <a:r>
              <a:rPr lang="en-US" baseline="0" dirty="0" smtClean="0"/>
              <a:t>Select Columns: Select the appropriate columns from the master table</a:t>
            </a:r>
          </a:p>
          <a:p>
            <a:pPr marL="457200" lvl="1" indent="-228600">
              <a:buFont typeface="+mj-lt"/>
              <a:buAutoNum type="arabicPeriod"/>
            </a:pPr>
            <a:r>
              <a:rPr lang="en-US" baseline="0" dirty="0" smtClean="0"/>
              <a:t>In the Detail Source dialog:</a:t>
            </a:r>
          </a:p>
          <a:p>
            <a:pPr marL="800100" lvl="3" indent="-228600"/>
            <a:r>
              <a:rPr lang="en-US" baseline="0" dirty="0" smtClean="0"/>
              <a:t>Detail Region Title: Enter a title for the detail region</a:t>
            </a:r>
          </a:p>
          <a:p>
            <a:pPr marL="800100" lvl="3" indent="-228600"/>
            <a:r>
              <a:rPr lang="en-US" baseline="0" dirty="0" smtClean="0"/>
              <a:t>Show Only Related Tables: Select Yes</a:t>
            </a:r>
          </a:p>
          <a:p>
            <a:pPr marL="800100" lvl="3" indent="-228600"/>
            <a:r>
              <a:rPr lang="en-US" baseline="0" dirty="0" smtClean="0"/>
              <a:t>Table / View Name: Select the detail table from the list</a:t>
            </a:r>
          </a:p>
          <a:p>
            <a:pPr marL="800100" lvl="3" indent="-228600"/>
            <a:r>
              <a:rPr lang="en-US" baseline="0" dirty="0" smtClean="0"/>
              <a:t>Primary Key Column: Specify the primary key column. In the slide example, select ROWID</a:t>
            </a:r>
          </a:p>
          <a:p>
            <a:pPr marL="800100" lvl="3" indent="-228600"/>
            <a:r>
              <a:rPr lang="en-US" baseline="0" dirty="0" smtClean="0"/>
              <a:t>Master Detail Foreign Key: </a:t>
            </a:r>
            <a:r>
              <a:rPr lang="en-US" sz="900" b="0" i="0" kern="1200" dirty="0" smtClean="0">
                <a:solidFill>
                  <a:schemeClr val="tx1"/>
                </a:solidFill>
                <a:latin typeface="+mn-lt"/>
                <a:ea typeface="+mn-ea"/>
                <a:cs typeface="+mn-cs"/>
              </a:rPr>
              <a:t>Select the foreign key that relates between the master and detail tables.</a:t>
            </a:r>
            <a:r>
              <a:rPr lang="en-US" baseline="0" dirty="0" smtClean="0"/>
              <a:t> In the slide example, accept the default</a:t>
            </a:r>
          </a:p>
          <a:p>
            <a:pPr marL="800100" lvl="3" indent="-228600"/>
            <a:r>
              <a:rPr lang="en-US" baseline="0" dirty="0" smtClean="0"/>
              <a:t>Select Columns: Select the appropriate columns from the detail table.</a:t>
            </a:r>
          </a:p>
          <a:p>
            <a:pPr marL="628650" lvl="2" indent="-228600">
              <a:buNone/>
            </a:pPr>
            <a:r>
              <a:rPr lang="en-US" baseline="0" dirty="0" smtClean="0"/>
              <a:t>Click Create.</a:t>
            </a:r>
          </a:p>
          <a:p>
            <a:pPr marL="800100" lvl="3" indent="-228600"/>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p14="http://schemas.microsoft.com/office/powerpoint/2010/main" xmlns="" val="1489489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A two page master detail features two pages based on two related tables or views. The first page is a non-editable interactive grid. Users click the Edit icon on the first page edit details on the second page.</a:t>
            </a:r>
          </a:p>
          <a:p>
            <a:r>
              <a:rPr lang="en-US" sz="1100" b="0" i="0" kern="1200" dirty="0" smtClean="0">
                <a:solidFill>
                  <a:schemeClr val="tx1"/>
                </a:solidFill>
                <a:latin typeface="+mn-lt"/>
                <a:ea typeface="+mn-ea"/>
                <a:cs typeface="+mn-cs"/>
              </a:rPr>
              <a:t>In the slide example, users click the Edit icon to access all employees within a department. The second page includes both a standard form (for the master) and editable interactive grid of employees.</a:t>
            </a:r>
          </a:p>
          <a:p>
            <a:r>
              <a:rPr lang="en-US" sz="1100" b="0" i="0" kern="1200" dirty="0" smtClean="0">
                <a:solidFill>
                  <a:schemeClr val="tx1"/>
                </a:solidFill>
                <a:latin typeface="+mn-lt"/>
                <a:ea typeface="+mn-ea"/>
                <a:cs typeface="+mn-cs"/>
              </a:rPr>
              <a:t>For numeric and date fields, you can also pre-define date and number format masks, or apply those format masks after generating the initial form. Wizard generated master detail forms also automatically create validations for some columns. Validations are created for columns that are set to </a:t>
            </a:r>
            <a:r>
              <a:rPr lang="en-US" dirty="0" smtClean="0"/>
              <a:t>NOT NULL</a:t>
            </a:r>
            <a:r>
              <a:rPr lang="en-US" sz="1100" b="0" i="0" kern="1200" dirty="0" smtClean="0">
                <a:solidFill>
                  <a:schemeClr val="tx1"/>
                </a:solidFill>
                <a:latin typeface="+mn-lt"/>
                <a:ea typeface="+mn-ea"/>
                <a:cs typeface="+mn-cs"/>
              </a:rPr>
              <a:t> in the underlying table and columns of type </a:t>
            </a:r>
            <a:r>
              <a:rPr lang="en-US" dirty="0" smtClean="0"/>
              <a:t>NUMBER</a:t>
            </a:r>
            <a:r>
              <a:rPr lang="en-US" sz="1100" b="0" i="0" kern="1200" dirty="0" smtClean="0">
                <a:solidFill>
                  <a:schemeClr val="tx1"/>
                </a:solidFill>
                <a:latin typeface="+mn-lt"/>
                <a:ea typeface="+mn-ea"/>
                <a:cs typeface="+mn-cs"/>
              </a:rPr>
              <a:t>, </a:t>
            </a:r>
            <a:r>
              <a:rPr lang="en-US" dirty="0" smtClean="0"/>
              <a:t>DATE</a:t>
            </a:r>
            <a:r>
              <a:rPr lang="en-US" sz="1100" b="0" i="0" kern="1200" dirty="0" smtClean="0">
                <a:solidFill>
                  <a:schemeClr val="tx1"/>
                </a:solidFill>
                <a:latin typeface="+mn-lt"/>
                <a:ea typeface="+mn-ea"/>
                <a:cs typeface="+mn-cs"/>
              </a:rPr>
              <a:t> or </a:t>
            </a:r>
            <a:r>
              <a:rPr lang="en-US" dirty="0" smtClean="0"/>
              <a:t>TIMESTAMP</a:t>
            </a:r>
            <a:r>
              <a:rPr lang="en-US" sz="1100" b="0" i="0" kern="1200" dirty="0" smtClean="0">
                <a:solidFill>
                  <a:schemeClr val="tx1"/>
                </a:solidFill>
                <a:latin typeface="+mn-lt"/>
                <a:ea typeface="+mn-ea"/>
                <a:cs typeface="+mn-cs"/>
              </a:rPr>
              <a:t>. Note that validations are not created for columns if the column is set to read-only, either based on the user's selection, or defined user interface defaults.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p14="http://schemas.microsoft.com/office/powerpoint/2010/main" xmlns="" val="641220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baseline="0" dirty="0" smtClean="0"/>
              <a:t>This slide shows how to create a Two Page Master Detail using the Create Page wizard. Perform the following steps:</a:t>
            </a:r>
          </a:p>
          <a:p>
            <a:pPr marL="457200" lvl="1" indent="-228600">
              <a:buFont typeface="+mj-lt"/>
              <a:buAutoNum type="arabicPeriod"/>
            </a:pPr>
            <a:r>
              <a:rPr lang="en-US" dirty="0" smtClean="0"/>
              <a:t>On the Workspace home page, click the App Builder icon. Select an application. Click Create Page. Select Form for Page Type and click Next. Then, select Two Page Master Detail and click</a:t>
            </a:r>
            <a:r>
              <a:rPr lang="en-US" baseline="0" dirty="0" smtClean="0"/>
              <a:t> Next.</a:t>
            </a:r>
          </a:p>
          <a:p>
            <a:pPr marL="457200" lvl="1" indent="-228600">
              <a:buFont typeface="+mj-lt"/>
              <a:buAutoNum type="arabicPeriod"/>
            </a:pPr>
            <a:r>
              <a:rPr lang="en-US" baseline="0" dirty="0" smtClean="0"/>
              <a:t>In the Page Attributes dialog, specify the master page name, and detail page name, and click Next.</a:t>
            </a:r>
          </a:p>
          <a:p>
            <a:pPr marL="457200" lvl="1" indent="-228600">
              <a:buFont typeface="+mj-lt"/>
              <a:buAutoNum type="arabicPeriod"/>
            </a:pPr>
            <a:r>
              <a:rPr lang="en-US" baseline="0" dirty="0" smtClean="0"/>
              <a:t>Specify your navigation preference and click Next.</a:t>
            </a:r>
          </a:p>
          <a:p>
            <a:pPr marL="457200" lvl="1" indent="-228600">
              <a:buFont typeface="+mj-lt"/>
              <a:buAutoNum type="arabicPeriod"/>
            </a:pPr>
            <a:r>
              <a:rPr lang="en-US" baseline="0" dirty="0" smtClean="0"/>
              <a:t>In the Master Source dialog:</a:t>
            </a:r>
          </a:p>
          <a:p>
            <a:pPr marL="800100" lvl="3" indent="-228600"/>
            <a:r>
              <a:rPr lang="en-US" baseline="0" dirty="0" smtClean="0"/>
              <a:t>Master Region Title: Enter a title for the master region</a:t>
            </a:r>
          </a:p>
          <a:p>
            <a:pPr marL="800100" lvl="3" indent="-228600"/>
            <a:r>
              <a:rPr lang="en-US" baseline="0" dirty="0" smtClean="0"/>
              <a:t>Table / View Owner: Select the table owner</a:t>
            </a:r>
          </a:p>
          <a:p>
            <a:pPr marL="800100" lvl="3" indent="-228600"/>
            <a:r>
              <a:rPr lang="en-US" baseline="0" dirty="0" smtClean="0"/>
              <a:t>Table / View Name: Select the master table from the list. In the slide, you select EBA_DEMO_IG_DEPT.</a:t>
            </a:r>
          </a:p>
          <a:p>
            <a:pPr marL="800100" lvl="3" indent="-228600"/>
            <a:r>
              <a:rPr lang="en-US" baseline="0" dirty="0" smtClean="0"/>
              <a:t>Primary Key Column: Specify the primary key column. In the slide example, select ROWID</a:t>
            </a:r>
          </a:p>
          <a:p>
            <a:pPr marL="800100" lvl="3" indent="-228600"/>
            <a:r>
              <a:rPr lang="en-US" baseline="0" dirty="0" smtClean="0"/>
              <a:t>Form Navigation Order: </a:t>
            </a:r>
            <a:r>
              <a:rPr lang="en-US" sz="900" b="0" i="0" kern="1200" dirty="0" smtClean="0">
                <a:solidFill>
                  <a:schemeClr val="tx1"/>
                </a:solidFill>
                <a:latin typeface="+mn-lt"/>
                <a:ea typeface="+mn-ea"/>
                <a:cs typeface="+mn-cs"/>
              </a:rPr>
              <a:t>Select the navigation order column used by the previous and next buttons on the Detail Page, which navigates to a different master record. In the slide, you select DEPTNO.</a:t>
            </a:r>
            <a:endParaRPr lang="en-US" baseline="0" dirty="0" smtClean="0"/>
          </a:p>
          <a:p>
            <a:pPr marL="800100" lvl="3" indent="-228600"/>
            <a:r>
              <a:rPr lang="en-US" baseline="0" dirty="0" smtClean="0"/>
              <a:t>Select Columns: Select the appropriate columns from the table</a:t>
            </a:r>
          </a:p>
          <a:p>
            <a:pPr marL="457200" lvl="1" indent="-228600">
              <a:buFont typeface="+mj-lt"/>
              <a:buAutoNum type="arabicPeriod"/>
            </a:pPr>
            <a:r>
              <a:rPr lang="en-US" baseline="0" dirty="0" smtClean="0"/>
              <a:t>In the Detail Source dialog:</a:t>
            </a:r>
          </a:p>
          <a:p>
            <a:pPr marL="800100" lvl="3" indent="-228600"/>
            <a:r>
              <a:rPr lang="en-US" baseline="0" dirty="0" smtClean="0"/>
              <a:t>Show Only Related Tables: Select Yes</a:t>
            </a:r>
          </a:p>
          <a:p>
            <a:pPr marL="800100" lvl="3" indent="-228600"/>
            <a:r>
              <a:rPr lang="en-US" baseline="0" dirty="0" smtClean="0"/>
              <a:t>Table / View Name: Select the detail table from the list.  In the slide, you select EBA_DEMO_IG_EMP.</a:t>
            </a:r>
          </a:p>
          <a:p>
            <a:pPr marL="800100" lvl="3" indent="-228600"/>
            <a:r>
              <a:rPr lang="en-US" baseline="0" dirty="0" smtClean="0"/>
              <a:t>Primary Key Column: Specify the primary key column. In the slide example, select ROWID</a:t>
            </a:r>
          </a:p>
          <a:p>
            <a:pPr marL="800100" lvl="3" indent="-228600"/>
            <a:r>
              <a:rPr lang="en-US" baseline="0" dirty="0" smtClean="0"/>
              <a:t>Master Detail Foreign Key: </a:t>
            </a:r>
            <a:r>
              <a:rPr lang="en-US" sz="900" b="0" i="0" kern="1200" dirty="0" smtClean="0">
                <a:solidFill>
                  <a:schemeClr val="tx1"/>
                </a:solidFill>
                <a:latin typeface="+mn-lt"/>
                <a:ea typeface="+mn-ea"/>
                <a:cs typeface="+mn-cs"/>
              </a:rPr>
              <a:t>Select the foreign key that relates between the master and detail tables.</a:t>
            </a:r>
            <a:r>
              <a:rPr lang="en-US" baseline="0" dirty="0" smtClean="0"/>
              <a:t> In the slide example, accept the default</a:t>
            </a:r>
          </a:p>
          <a:p>
            <a:pPr marL="800100" lvl="3" indent="-228600"/>
            <a:r>
              <a:rPr lang="en-US" baseline="0" dirty="0" smtClean="0"/>
              <a:t>Select Columns: Select the appropriate columns from the detail table.</a:t>
            </a:r>
          </a:p>
          <a:p>
            <a:pPr marL="628650" lvl="2" indent="-228600">
              <a:buNone/>
            </a:pPr>
            <a:r>
              <a:rPr lang="en-US" baseline="0" dirty="0" smtClean="0"/>
              <a:t>Click Create.</a:t>
            </a:r>
          </a:p>
          <a:p>
            <a:pPr marL="800100" lvl="3" indent="-228600"/>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p14="http://schemas.microsoft.com/office/powerpoint/2010/main" xmlns="" val="924725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latin typeface="Arial" charset="0"/>
              </a:rPr>
              <a:t>When working with forms, you might want to quickly change the format of a page item, or rename a label. When</a:t>
            </a:r>
            <a:r>
              <a:rPr lang="en-US" baseline="0" dirty="0" smtClean="0">
                <a:latin typeface="Arial" charset="0"/>
              </a:rPr>
              <a:t> you run a page, modifying objects is easy with using Quick Edit. </a:t>
            </a:r>
            <a:r>
              <a:rPr lang="en-US" dirty="0" smtClean="0">
                <a:latin typeface="Arial" charset="0"/>
              </a:rPr>
              <a:t>Use the Quick Edit</a:t>
            </a:r>
            <a:r>
              <a:rPr lang="en-US" baseline="0" dirty="0" smtClean="0">
                <a:latin typeface="Arial" charset="0"/>
              </a:rPr>
              <a:t> control i</a:t>
            </a:r>
            <a:r>
              <a:rPr lang="en-US" dirty="0" smtClean="0">
                <a:latin typeface="Arial" charset="0"/>
              </a:rPr>
              <a:t>n the Runtime Developer</a:t>
            </a:r>
            <a:r>
              <a:rPr lang="en-US" baseline="0" dirty="0" smtClean="0">
                <a:latin typeface="Arial" charset="0"/>
              </a:rPr>
              <a:t> toolbar and </a:t>
            </a:r>
            <a:r>
              <a:rPr lang="en-US" dirty="0" smtClean="0">
                <a:latin typeface="Arial" charset="0"/>
              </a:rPr>
              <a:t>select a desired component to instantly access that component in Page Designer. </a:t>
            </a:r>
            <a:r>
              <a:rPr lang="en-US" baseline="0" dirty="0" smtClean="0">
                <a:latin typeface="Arial" charset="0"/>
              </a:rPr>
              <a:t>When you click on the Quick Edit, it changes the cursor to a + symbol. Moving this + over the page highlights individual components such as regions, buttons, or items. When the page component you want to edit is highlighted, click that component and APEX automatically opens the page in page designer with the same component pre-selected. This makes it easy for you to edit the properties in the property editor and quickly make the desired changes.</a:t>
            </a:r>
          </a:p>
          <a:p>
            <a:pPr marL="0" marR="0" lvl="1" indent="0" algn="l" defTabSz="914400" rtl="0" eaLnBrk="1" fontAlgn="auto" latinLnBrk="0" hangingPunct="1">
              <a:lnSpc>
                <a:spcPct val="100000"/>
              </a:lnSpc>
              <a:spcBef>
                <a:spcPts val="600"/>
              </a:spcBef>
              <a:spcAft>
                <a:spcPts val="0"/>
              </a:spcAft>
              <a:buClrTx/>
              <a:buSzTx/>
              <a:buFontTx/>
              <a:buNone/>
              <a:tabLst/>
              <a:defRPr/>
            </a:pPr>
            <a:endParaRPr lang="en-US" baseline="0" dirty="0" smtClean="0">
              <a:latin typeface="Arial"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p14="http://schemas.microsoft.com/office/powerpoint/2010/main" xmlns="" val="52435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xmlns="" val="1582821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shows editing a form in page designer. Under the Rendering tab, navigate to Regions</a:t>
            </a:r>
            <a:r>
              <a:rPr lang="en-US" baseline="0" dirty="0" smtClean="0"/>
              <a:t> and locate the form region. Expand Items node to see the list of page items. </a:t>
            </a:r>
            <a:r>
              <a:rPr lang="en-US" sz="1100" b="0" i="0" kern="1200" dirty="0" smtClean="0">
                <a:solidFill>
                  <a:schemeClr val="tx1"/>
                </a:solidFill>
                <a:latin typeface="+mn-lt"/>
                <a:ea typeface="+mn-ea"/>
                <a:cs typeface="+mn-cs"/>
              </a:rPr>
              <a:t>An item is part of an HTML form. An item can be a text field, text area, password, select list, check box, and so on. Item attributes affect the display of items on a page. For example, these attributes can impact where a label displays, how large an item is, and if the item will display next to or below the previous item. You learn more about page items and editing</a:t>
            </a:r>
            <a:r>
              <a:rPr lang="en-US" sz="1100" b="0" i="0" kern="1200" baseline="0" dirty="0" smtClean="0">
                <a:solidFill>
                  <a:schemeClr val="tx1"/>
                </a:solidFill>
                <a:latin typeface="+mn-lt"/>
                <a:ea typeface="+mn-ea"/>
                <a:cs typeface="+mn-cs"/>
              </a:rPr>
              <a:t> page items in the </a:t>
            </a:r>
            <a:r>
              <a:rPr lang="en-US" sz="1100" b="0" i="1" kern="1200" baseline="0" dirty="0" smtClean="0">
                <a:solidFill>
                  <a:schemeClr val="tx1"/>
                </a:solidFill>
                <a:latin typeface="+mn-lt"/>
                <a:ea typeface="+mn-ea"/>
                <a:cs typeface="+mn-cs"/>
              </a:rPr>
              <a:t>Creating Application Page Controls </a:t>
            </a:r>
            <a:r>
              <a:rPr lang="en-US" sz="1100" b="0" i="0" kern="1200" baseline="0" dirty="0" smtClean="0">
                <a:solidFill>
                  <a:schemeClr val="tx1"/>
                </a:solidFill>
                <a:latin typeface="+mn-lt"/>
                <a:ea typeface="+mn-ea"/>
                <a:cs typeface="+mn-cs"/>
              </a:rPr>
              <a:t>lesson.</a:t>
            </a:r>
          </a:p>
          <a:p>
            <a:pPr lvl="0">
              <a:buFontTx/>
              <a:buNone/>
            </a:pPr>
            <a:r>
              <a:rPr lang="en-US" sz="1150" b="0" i="0" kern="1200" baseline="0" dirty="0" smtClean="0">
                <a:solidFill>
                  <a:schemeClr val="tx1"/>
                </a:solidFill>
                <a:latin typeface="+mn-lt"/>
                <a:ea typeface="+mn-ea"/>
                <a:cs typeface="+mn-cs"/>
              </a:rPr>
              <a:t>Selecting an item in page designer displays the item attributes in the right pane. You can change the display type of a page item. To do this, perform the following steps:</a:t>
            </a:r>
          </a:p>
          <a:p>
            <a:pPr marL="457200" lvl="1" indent="-228600">
              <a:buFont typeface="+mj-lt"/>
              <a:buAutoNum type="arabicPeriod"/>
            </a:pPr>
            <a:r>
              <a:rPr lang="en-US" sz="1100" b="0" i="0" kern="1200" baseline="0" dirty="0" smtClean="0">
                <a:solidFill>
                  <a:schemeClr val="tx1"/>
                </a:solidFill>
                <a:latin typeface="+mn-lt"/>
                <a:ea typeface="+mn-ea"/>
                <a:cs typeface="+mn-cs"/>
              </a:rPr>
              <a:t>View the form in page designer.</a:t>
            </a:r>
          </a:p>
          <a:p>
            <a:pPr marL="457200" lvl="1" indent="-228600">
              <a:buFont typeface="+mj-lt"/>
              <a:buAutoNum type="arabicPeriod"/>
            </a:pPr>
            <a:r>
              <a:rPr lang="en-US" sz="1100" b="0" i="0" kern="1200" baseline="0" dirty="0" smtClean="0">
                <a:solidFill>
                  <a:schemeClr val="tx1"/>
                </a:solidFill>
                <a:latin typeface="+mn-lt"/>
                <a:ea typeface="+mn-ea"/>
                <a:cs typeface="+mn-cs"/>
              </a:rPr>
              <a:t>Select the page item under Rendering.</a:t>
            </a:r>
          </a:p>
          <a:p>
            <a:pPr marL="457200" lvl="1" indent="-228600">
              <a:buFont typeface="+mj-lt"/>
              <a:buAutoNum type="arabicPeriod"/>
            </a:pPr>
            <a:r>
              <a:rPr lang="en-US" sz="1100" b="0" i="0" kern="1200" baseline="0" dirty="0" smtClean="0">
                <a:solidFill>
                  <a:schemeClr val="tx1"/>
                </a:solidFill>
                <a:latin typeface="+mn-lt"/>
                <a:ea typeface="+mn-ea"/>
                <a:cs typeface="+mn-cs"/>
              </a:rPr>
              <a:t>In the Property Editor, from the Type list, select the new display type that you want to apply to the item. For example, a Text Field can be changed to Select List.</a:t>
            </a:r>
          </a:p>
          <a:p>
            <a:pPr marL="457200" lvl="1" indent="-228600">
              <a:buFont typeface="+mj-lt"/>
              <a:buAutoNum type="arabicPeriod"/>
            </a:pPr>
            <a:r>
              <a:rPr lang="en-US" sz="1100" b="0" i="0" kern="1200" baseline="0" dirty="0" smtClean="0">
                <a:solidFill>
                  <a:schemeClr val="tx1"/>
                </a:solidFill>
                <a:latin typeface="+mn-lt"/>
                <a:ea typeface="+mn-ea"/>
                <a:cs typeface="+mn-cs"/>
              </a:rPr>
              <a:t>Click Save.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p14="http://schemas.microsoft.com/office/powerpoint/2010/main" xmlns="" val="1773082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shows an example of reordering page items on the Employee Details form page. You want to move Rating immediately after Hire Date. </a:t>
            </a:r>
          </a:p>
          <a:p>
            <a:r>
              <a:rPr lang="en-US" dirty="0" smtClean="0"/>
              <a:t>To reorder items</a:t>
            </a:r>
            <a:r>
              <a:rPr lang="en-US" baseline="0" dirty="0" smtClean="0"/>
              <a:t> on a form, view the page in page designer. Expand Rendering and locate Items. Select the item you want to move, drag it and drop in the desired location. Alternatively, you can drag and drop the item in the Layout. You can even use the context menu in the Layout tab. For example, in the slide, you navigate to Layout in page designer. Select and right-click P&lt;n&gt;_RATING and select Move To &gt; Employee Details &gt; Items &gt; P&lt;n&gt;_HIREDATE &gt; After. This will place the P&lt;N&gt;RATING item immediately after the P&lt;n&gt;_HIREDATE item. Once you reorder items as required, click Save. Then, click Save and Run Page to see the changes implemented on the form page.</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p14="http://schemas.microsoft.com/office/powerpoint/2010/main" xmlns="" val="1713063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dirty="0"/>
          </a:p>
        </p:txBody>
      </p:sp>
    </p:spTree>
    <p:extLst>
      <p:ext uri="{BB962C8B-B14F-4D97-AF65-F5344CB8AC3E}">
        <p14:creationId xmlns:p14="http://schemas.microsoft.com/office/powerpoint/2010/main" xmlns="" val="1183044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24</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2026467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dirty="0"/>
          </a:p>
        </p:txBody>
      </p:sp>
    </p:spTree>
    <p:extLst>
      <p:ext uri="{BB962C8B-B14F-4D97-AF65-F5344CB8AC3E}">
        <p14:creationId xmlns:p14="http://schemas.microsoft.com/office/powerpoint/2010/main" xmlns="" val="3991295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Forms are application components that are basically used for data input from end users. An application form takes input from an end user and saves it</a:t>
            </a:r>
            <a:r>
              <a:rPr lang="en-US" sz="1100" kern="1200" baseline="0" dirty="0" smtClean="0">
                <a:solidFill>
                  <a:schemeClr val="tx1"/>
                </a:solidFill>
                <a:latin typeface="+mn-lt"/>
                <a:ea typeface="+mn-ea"/>
                <a:cs typeface="+mn-cs"/>
              </a:rPr>
              <a:t> into the Oracle Database when they submit the page by clicking Apply Changes or Save. </a:t>
            </a:r>
            <a:r>
              <a:rPr lang="en-US" sz="1100" kern="1200" dirty="0" smtClean="0">
                <a:solidFill>
                  <a:schemeClr val="tx1"/>
                </a:solidFill>
                <a:latin typeface="+mn-lt"/>
                <a:ea typeface="+mn-ea"/>
                <a:cs typeface="+mn-cs"/>
              </a:rPr>
              <a:t>For example, you use a form to insert data in to </a:t>
            </a:r>
            <a:r>
              <a:rPr lang="en-US" sz="1100" kern="1200" dirty="0" smtClean="0">
                <a:solidFill>
                  <a:schemeClr val="tx1"/>
                </a:solidFill>
                <a:latin typeface="Courier New" pitchFamily="49" charset="0"/>
                <a:ea typeface="+mn-ea"/>
                <a:cs typeface="Courier New" pitchFamily="49" charset="0"/>
              </a:rPr>
              <a:t>EMPLOYEES</a:t>
            </a:r>
            <a:r>
              <a:rPr lang="en-US" sz="1100" kern="1200" dirty="0" smtClean="0">
                <a:solidFill>
                  <a:schemeClr val="tx1"/>
                </a:solidFill>
                <a:latin typeface="+mn-lt"/>
                <a:ea typeface="+mn-ea"/>
                <a:cs typeface="+mn-cs"/>
              </a:rPr>
              <a:t> table.</a:t>
            </a:r>
          </a:p>
          <a:p>
            <a:r>
              <a:rPr lang="en-US" sz="1100" kern="1200" dirty="0" smtClean="0">
                <a:solidFill>
                  <a:schemeClr val="tx1"/>
                </a:solidFill>
                <a:latin typeface="+mn-lt"/>
                <a:ea typeface="+mn-ea"/>
                <a:cs typeface="+mn-cs"/>
              </a:rPr>
              <a:t>Forms are made up of fields (called items) which can be selected from the multitude of built-in types (such as text fields, text areas, radio groups, select lists, check boxes, date pickers, and popup list of values). Developers can also create their own custom item types using plug-ins. </a:t>
            </a:r>
          </a:p>
          <a:p>
            <a:r>
              <a:rPr lang="en-US" sz="1100" kern="1200" dirty="0" smtClean="0">
                <a:solidFill>
                  <a:schemeClr val="tx1"/>
                </a:solidFill>
                <a:latin typeface="+mn-lt"/>
                <a:ea typeface="+mn-ea"/>
                <a:cs typeface="+mn-cs"/>
              </a:rPr>
              <a:t>Using wizards, you can easily create forms on tables or on a stored procedure.  These wizards provide automatic management of insert, update, and delete.  Once you create a form, you can rearrange form fields (called items) using a visual representation, enabling you to quickly achieve the layout you want.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100" kern="1200" dirty="0" smtClean="0">
                <a:solidFill>
                  <a:schemeClr val="tx1"/>
                </a:solidFill>
                <a:latin typeface="+mn-lt"/>
                <a:ea typeface="+mn-ea"/>
                <a:cs typeface="+mn-cs"/>
              </a:rPr>
              <a:t>Some forms enable users to update a single row in a table, while other forms enable users to update multiple rows in a table. You can create a form either as a new page in an application or as a region on an existing page.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xmlns="" val="205425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100" kern="1200" dirty="0" smtClean="0">
                <a:solidFill>
                  <a:schemeClr val="tx1"/>
                </a:solidFill>
                <a:latin typeface="+mn-lt"/>
                <a:ea typeface="+mn-ea"/>
                <a:cs typeface="+mn-cs"/>
              </a:rPr>
              <a:t>Developers can create forms using a number of wizards including the Create Application Wizard, Create Page Wizard, and Create Region Wizard. The available forms differ depending on the selected application user interface (for example, Desktop or Mobile).</a:t>
            </a:r>
          </a:p>
          <a:p>
            <a:pPr marL="0" marR="0" indent="0" algn="l" defTabSz="914400" rtl="0" eaLnBrk="1" fontAlgn="auto" latinLnBrk="0" hangingPunct="1">
              <a:lnSpc>
                <a:spcPct val="100000"/>
              </a:lnSpc>
              <a:spcBef>
                <a:spcPts val="600"/>
              </a:spcBef>
              <a:spcAft>
                <a:spcPts val="0"/>
              </a:spcAft>
              <a:buClrTx/>
              <a:buSzTx/>
              <a:buFontTx/>
              <a:buNone/>
              <a:tabLst/>
              <a:defRPr/>
            </a:pPr>
            <a:r>
              <a:rPr lang="en-US" sz="1100" kern="1200" dirty="0" smtClean="0">
                <a:solidFill>
                  <a:schemeClr val="tx1"/>
                </a:solidFill>
                <a:latin typeface="+mn-lt"/>
                <a:ea typeface="+mn-ea"/>
                <a:cs typeface="+mn-cs"/>
              </a:rPr>
              <a:t>The slide lists</a:t>
            </a:r>
            <a:r>
              <a:rPr lang="en-US" sz="1100" kern="1200" baseline="0" dirty="0" smtClean="0">
                <a:solidFill>
                  <a:schemeClr val="tx1"/>
                </a:solidFill>
                <a:latin typeface="+mn-lt"/>
                <a:ea typeface="+mn-ea"/>
                <a:cs typeface="+mn-cs"/>
              </a:rPr>
              <a:t> the form types you can create using the Create Page Wizard.</a:t>
            </a:r>
          </a:p>
          <a:p>
            <a:pPr lvl="1">
              <a:buFont typeface="Arial" pitchFamily="34" charset="0"/>
              <a:buChar char="•"/>
            </a:pPr>
            <a:r>
              <a:rPr lang="en-US" sz="1050" b="1" kern="1200" baseline="0" dirty="0" smtClean="0">
                <a:solidFill>
                  <a:schemeClr val="tx1"/>
                </a:solidFill>
                <a:latin typeface="+mn-lt"/>
                <a:ea typeface="+mn-ea"/>
                <a:cs typeface="+mn-cs"/>
              </a:rPr>
              <a:t>Report with Form on Table</a:t>
            </a:r>
            <a:r>
              <a:rPr lang="en-US" sz="1050" b="0" kern="1200" baseline="0" dirty="0" smtClean="0">
                <a:solidFill>
                  <a:schemeClr val="tx1"/>
                </a:solidFill>
                <a:latin typeface="+mn-lt"/>
                <a:ea typeface="+mn-ea"/>
                <a:cs typeface="+mn-cs"/>
              </a:rPr>
              <a:t>: C</a:t>
            </a:r>
            <a:r>
              <a:rPr lang="en-US" sz="1050" kern="1200" baseline="0" dirty="0" smtClean="0">
                <a:solidFill>
                  <a:schemeClr val="tx1"/>
                </a:solidFill>
                <a:latin typeface="+mn-lt"/>
                <a:ea typeface="+mn-ea"/>
                <a:cs typeface="+mn-cs"/>
              </a:rPr>
              <a:t>reates two pages. One page displays a report. Each row provides a link to the second page to enable users to update each record. You can select the table on which to build the report and form. Note that this wizard does not support tables having more than 127 columns.</a:t>
            </a:r>
          </a:p>
          <a:p>
            <a:pPr lvl="1">
              <a:buFont typeface="Arial" pitchFamily="34" charset="0"/>
              <a:buChar char="•"/>
            </a:pPr>
            <a:r>
              <a:rPr lang="en-US" sz="1050" b="1" kern="1200" baseline="0" dirty="0" smtClean="0">
                <a:solidFill>
                  <a:schemeClr val="tx1"/>
                </a:solidFill>
                <a:latin typeface="+mn-lt"/>
                <a:ea typeface="+mn-ea"/>
                <a:cs typeface="+mn-cs"/>
              </a:rPr>
              <a:t>Editable Interactive Grid</a:t>
            </a:r>
            <a:r>
              <a:rPr lang="en-US" sz="1050" kern="1200" baseline="0" dirty="0" smtClean="0">
                <a:solidFill>
                  <a:schemeClr val="tx1"/>
                </a:solidFill>
                <a:latin typeface="+mn-lt"/>
                <a:ea typeface="+mn-ea"/>
                <a:cs typeface="+mn-cs"/>
              </a:rPr>
              <a:t>: An interactive grid presents users a set of data in a searchable, customizable report. In an editable interactive grid, users can also add to, modify, and refresh the data set directly on the page. Functionally, an interactive grid includes most customization capabilities available in interactive reports plus the ability to rearrange the report interactively using the mouse.</a:t>
            </a:r>
          </a:p>
          <a:p>
            <a:pPr lvl="1">
              <a:buFont typeface="Arial" pitchFamily="34" charset="0"/>
              <a:buChar char="•"/>
            </a:pPr>
            <a:r>
              <a:rPr lang="en-US" sz="1050" b="1" kern="1200" baseline="0" dirty="0" smtClean="0">
                <a:solidFill>
                  <a:schemeClr val="tx1"/>
                </a:solidFill>
                <a:latin typeface="+mn-lt"/>
                <a:ea typeface="+mn-ea"/>
                <a:cs typeface="+mn-cs"/>
              </a:rPr>
              <a:t>Single Page Master Detail</a:t>
            </a:r>
            <a:r>
              <a:rPr lang="en-US" sz="1050" kern="1200" baseline="0" dirty="0" smtClean="0">
                <a:solidFill>
                  <a:schemeClr val="tx1"/>
                </a:solidFill>
                <a:latin typeface="+mn-lt"/>
                <a:ea typeface="+mn-ea"/>
                <a:cs typeface="+mn-cs"/>
              </a:rPr>
              <a:t>: Builds a single page report and form combination based on tables you select. Users can select a row to update and update the selected table or view and its associated detail.</a:t>
            </a:r>
          </a:p>
          <a:p>
            <a:pPr lvl="1">
              <a:buFont typeface="Arial" pitchFamily="34" charset="0"/>
              <a:buChar char="•"/>
            </a:pPr>
            <a:r>
              <a:rPr lang="en-US" sz="1050" b="1" kern="1200" baseline="0" dirty="0" smtClean="0">
                <a:solidFill>
                  <a:schemeClr val="tx1"/>
                </a:solidFill>
                <a:latin typeface="+mn-lt"/>
                <a:ea typeface="+mn-ea"/>
                <a:cs typeface="+mn-cs"/>
              </a:rPr>
              <a:t>Two Page Master Detail</a:t>
            </a:r>
            <a:r>
              <a:rPr lang="en-US" sz="1050" kern="1200" baseline="0" dirty="0" smtClean="0">
                <a:solidFill>
                  <a:schemeClr val="tx1"/>
                </a:solidFill>
                <a:latin typeface="+mn-lt"/>
                <a:ea typeface="+mn-ea"/>
                <a:cs typeface="+mn-cs"/>
              </a:rPr>
              <a:t>: Creates two related interactive grids. You choose the tables on which to build the master and detail regions. The first page is a non-editable interactive grid. Users click the Edit icon on the first page to edit details on the second page.</a:t>
            </a:r>
          </a:p>
          <a:p>
            <a:pPr lvl="1">
              <a:buFont typeface="Arial" pitchFamily="34" charset="0"/>
              <a:buChar char="•"/>
            </a:pPr>
            <a:r>
              <a:rPr lang="en-US" sz="1050" b="1" kern="1200" baseline="0" dirty="0" smtClean="0">
                <a:solidFill>
                  <a:schemeClr val="tx1"/>
                </a:solidFill>
                <a:latin typeface="+mn-lt"/>
                <a:ea typeface="+mn-ea"/>
                <a:cs typeface="+mn-cs"/>
              </a:rPr>
              <a:t>Form on a Table</a:t>
            </a:r>
            <a:r>
              <a:rPr lang="en-US" sz="1050" kern="1200" baseline="0" dirty="0" smtClean="0">
                <a:solidFill>
                  <a:schemeClr val="tx1"/>
                </a:solidFill>
                <a:latin typeface="+mn-lt"/>
                <a:ea typeface="+mn-ea"/>
                <a:cs typeface="+mn-cs"/>
              </a:rPr>
              <a:t>: Creates a form that enables users to update a single row in a database table. You can choose a table on which to build a form.</a:t>
            </a:r>
          </a:p>
          <a:p>
            <a:pPr lvl="1">
              <a:buFont typeface="Arial" pitchFamily="34" charset="0"/>
              <a:buChar char="•"/>
            </a:pPr>
            <a:r>
              <a:rPr lang="en-US" sz="1050" b="1" kern="1200" baseline="0" dirty="0" smtClean="0">
                <a:solidFill>
                  <a:schemeClr val="tx1"/>
                </a:solidFill>
                <a:latin typeface="+mn-lt"/>
                <a:ea typeface="+mn-ea"/>
                <a:cs typeface="+mn-cs"/>
              </a:rPr>
              <a:t>Form on a Procedure</a:t>
            </a:r>
            <a:r>
              <a:rPr lang="en-US" sz="1050" kern="1200" baseline="0" dirty="0" smtClean="0">
                <a:solidFill>
                  <a:schemeClr val="tx1"/>
                </a:solidFill>
                <a:latin typeface="+mn-lt"/>
                <a:ea typeface="+mn-ea"/>
                <a:cs typeface="+mn-cs"/>
              </a:rPr>
              <a:t>: Builds a form based on stored procedure arguments. You use this approach when you have implemented logic or Data Manipulation Language (DML) in a stored procedure or package.</a:t>
            </a:r>
          </a:p>
          <a:p>
            <a:pPr lvl="1">
              <a:buFont typeface="Arial" pitchFamily="34" charset="0"/>
              <a:buChar char="•"/>
            </a:pPr>
            <a:r>
              <a:rPr lang="en-US" sz="1050" b="1" kern="1200" baseline="0" dirty="0" smtClean="0">
                <a:solidFill>
                  <a:schemeClr val="tx1"/>
                </a:solidFill>
                <a:latin typeface="+mn-lt"/>
                <a:ea typeface="+mn-ea"/>
                <a:cs typeface="+mn-cs"/>
              </a:rPr>
              <a:t>Form on a SQL Query</a:t>
            </a:r>
            <a:r>
              <a:rPr lang="en-US" sz="1050" kern="1200" baseline="0" dirty="0" smtClean="0">
                <a:solidFill>
                  <a:schemeClr val="tx1"/>
                </a:solidFill>
                <a:latin typeface="+mn-lt"/>
                <a:ea typeface="+mn-ea"/>
                <a:cs typeface="+mn-cs"/>
              </a:rPr>
              <a:t>: Creates a form based on the columns returned by a SQL query such as an EQUIJOIN.</a:t>
            </a:r>
          </a:p>
          <a:p>
            <a:pPr lvl="1">
              <a:buFont typeface="Arial" pitchFamily="34" charset="0"/>
              <a:buChar char="•"/>
            </a:pPr>
            <a:r>
              <a:rPr lang="en-US" sz="1050" b="1" kern="1200" baseline="0" dirty="0" smtClean="0">
                <a:solidFill>
                  <a:schemeClr val="tx1"/>
                </a:solidFill>
                <a:latin typeface="+mn-lt"/>
                <a:ea typeface="+mn-ea"/>
                <a:cs typeface="+mn-cs"/>
              </a:rPr>
              <a:t>Form on Web Service</a:t>
            </a:r>
            <a:r>
              <a:rPr lang="en-US" sz="1050" kern="1200" baseline="0" dirty="0" smtClean="0">
                <a:solidFill>
                  <a:schemeClr val="tx1"/>
                </a:solidFill>
                <a:latin typeface="+mn-lt"/>
                <a:ea typeface="+mn-ea"/>
                <a:cs typeface="+mn-cs"/>
              </a:rPr>
              <a:t>: Creates a page with items based on a Web service definition. This wizard creates a user input form, a process to call the Web service, and a submit button.</a:t>
            </a:r>
          </a:p>
          <a:p>
            <a:pPr lvl="1">
              <a:buFont typeface="Arial" pitchFamily="34" charset="0"/>
              <a:buChar char="•"/>
            </a:pPr>
            <a:r>
              <a:rPr lang="en-US" sz="1050" b="1" kern="1200" baseline="0" dirty="0" smtClean="0">
                <a:solidFill>
                  <a:schemeClr val="tx1"/>
                </a:solidFill>
                <a:latin typeface="+mn-lt"/>
                <a:ea typeface="+mn-ea"/>
                <a:cs typeface="+mn-cs"/>
              </a:rPr>
              <a:t>Report and Form on Web Service</a:t>
            </a:r>
            <a:r>
              <a:rPr lang="en-US" sz="1050" kern="1200" baseline="0" dirty="0" smtClean="0">
                <a:solidFill>
                  <a:schemeClr val="tx1"/>
                </a:solidFill>
                <a:latin typeface="+mn-lt"/>
                <a:ea typeface="+mn-ea"/>
                <a:cs typeface="+mn-cs"/>
              </a:rPr>
              <a:t>: Creates a page with items based on a Web service definition. This wizard creates a user input form, a process to call the Web service, a submit button, and displays the results returned in a report.</a:t>
            </a:r>
          </a:p>
          <a:p>
            <a:r>
              <a:rPr lang="en-US" sz="1100" kern="1200" baseline="0" dirty="0" smtClean="0">
                <a:solidFill>
                  <a:schemeClr val="tx1"/>
                </a:solidFill>
                <a:latin typeface="+mn-lt"/>
                <a:ea typeface="+mn-ea"/>
                <a:cs typeface="+mn-cs"/>
              </a:rPr>
              <a:t>For more information about form options, </a:t>
            </a:r>
            <a:r>
              <a:rPr lang="en-US" sz="1100" i="1" kern="1200" baseline="0" dirty="0" smtClean="0">
                <a:solidFill>
                  <a:schemeClr val="tx1"/>
                </a:solidFill>
                <a:latin typeface="+mn-lt"/>
                <a:ea typeface="+mn-ea"/>
                <a:cs typeface="+mn-cs"/>
              </a:rPr>
              <a:t>see Oracle Application Express App Builder User’s Guide</a:t>
            </a:r>
            <a:r>
              <a:rPr lang="en-US" sz="1100" kern="1200" baseline="0" dirty="0" smtClean="0">
                <a:solidFill>
                  <a:schemeClr val="tx1"/>
                </a:solidFill>
                <a:latin typeface="+mn-lt"/>
                <a:ea typeface="+mn-ea"/>
                <a:cs typeface="+mn-cs"/>
              </a:rPr>
              <a:t>.</a:t>
            </a:r>
          </a:p>
          <a:p>
            <a:endParaRPr lang="en-US" sz="1100" kern="1200" dirty="0" smtClean="0">
              <a:solidFill>
                <a:schemeClr val="tx1"/>
              </a:solidFill>
              <a:latin typeface="+mn-lt"/>
              <a:ea typeface="+mn-ea"/>
              <a:cs typeface="+mn-cs"/>
            </a:endParaRPr>
          </a:p>
          <a:p>
            <a:pPr>
              <a:buFontTx/>
              <a:buNone/>
            </a:pPr>
            <a:endParaRPr lang="en-US" sz="110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xmlns="" val="1476246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shows</a:t>
            </a:r>
            <a:r>
              <a:rPr lang="en-US" baseline="0" dirty="0" smtClean="0"/>
              <a:t> three different wizards that you can use to create a form in your application. </a:t>
            </a:r>
          </a:p>
          <a:p>
            <a:pPr lvl="1">
              <a:buFont typeface="Arial" pitchFamily="34" charset="0"/>
              <a:buChar char="•"/>
            </a:pPr>
            <a:r>
              <a:rPr lang="en-US" b="1" baseline="0" dirty="0" smtClean="0"/>
              <a:t>Create application wizard</a:t>
            </a:r>
            <a:r>
              <a:rPr lang="en-US" baseline="0" dirty="0" smtClean="0"/>
              <a:t>: </a:t>
            </a:r>
            <a:r>
              <a:rPr lang="en-US" dirty="0" smtClean="0"/>
              <a:t>You can use the create application wizard to create a form to update a single row in a table. This wizard enables you to choose the table on which to build the form. </a:t>
            </a:r>
          </a:p>
          <a:p>
            <a:pPr lvl="1">
              <a:buFont typeface="Arial" pitchFamily="34" charset="0"/>
              <a:buChar char="•"/>
            </a:pPr>
            <a:r>
              <a:rPr lang="en-US" b="1" dirty="0" smtClean="0"/>
              <a:t>Create</a:t>
            </a:r>
            <a:r>
              <a:rPr lang="en-US" b="1" baseline="0" dirty="0" smtClean="0"/>
              <a:t> page wizard</a:t>
            </a:r>
            <a:r>
              <a:rPr lang="en-US" baseline="0" dirty="0" smtClean="0"/>
              <a:t>: </a:t>
            </a:r>
            <a:r>
              <a:rPr lang="en-US" sz="1100" b="0" i="0" kern="1200" dirty="0" smtClean="0">
                <a:solidFill>
                  <a:schemeClr val="tx1"/>
                </a:solidFill>
                <a:latin typeface="+mn-lt"/>
                <a:ea typeface="+mn-ea"/>
                <a:cs typeface="+mn-cs"/>
              </a:rPr>
              <a:t>The easiest way to create a form is to use the create page wizard. You already learned the different form options available</a:t>
            </a:r>
            <a:r>
              <a:rPr lang="en-US" sz="1100" b="0" i="0" kern="1200" baseline="0" dirty="0" smtClean="0">
                <a:solidFill>
                  <a:schemeClr val="tx1"/>
                </a:solidFill>
                <a:latin typeface="+mn-lt"/>
                <a:ea typeface="+mn-ea"/>
                <a:cs typeface="+mn-cs"/>
              </a:rPr>
              <a:t> with the create page wizard in the previous slide.</a:t>
            </a:r>
          </a:p>
          <a:p>
            <a:pPr lvl="1">
              <a:buFont typeface="Arial" pitchFamily="34" charset="0"/>
              <a:buChar char="•"/>
            </a:pPr>
            <a:r>
              <a:rPr lang="en-US" sz="1100" b="1" i="0" kern="1200" baseline="0" dirty="0" smtClean="0">
                <a:solidFill>
                  <a:schemeClr val="tx1"/>
                </a:solidFill>
                <a:latin typeface="+mn-lt"/>
                <a:ea typeface="+mn-ea"/>
                <a:cs typeface="+mn-cs"/>
              </a:rPr>
              <a:t>Create region wizard</a:t>
            </a:r>
            <a:r>
              <a:rPr lang="en-US" sz="1100" b="0" i="0" kern="1200" baseline="0" dirty="0" smtClean="0">
                <a:solidFill>
                  <a:schemeClr val="tx1"/>
                </a:solidFill>
                <a:latin typeface="+mn-lt"/>
                <a:ea typeface="+mn-ea"/>
                <a:cs typeface="+mn-cs"/>
              </a:rPr>
              <a:t>: You can create a form region in page designer. Perform the following steps:</a:t>
            </a:r>
          </a:p>
          <a:p>
            <a:pPr marL="628650" lvl="2" indent="-228600">
              <a:buFont typeface="+mj-lt"/>
              <a:buAutoNum type="arabicPeriod"/>
            </a:pPr>
            <a:r>
              <a:rPr lang="en-US" dirty="0" smtClean="0"/>
              <a:t>View the page in Page Designer. Locate the Page Designer Toolbar at the top of the page.</a:t>
            </a:r>
          </a:p>
          <a:p>
            <a:pPr marL="628650" lvl="2" indent="-228600">
              <a:buFont typeface="+mj-lt"/>
              <a:buAutoNum type="arabicPeriod"/>
            </a:pPr>
            <a:r>
              <a:rPr lang="en-US" dirty="0" smtClean="0"/>
              <a:t>On Page Designer Toolbar, click the Create menu and select Form Region. The Create Region Wizard appears.</a:t>
            </a:r>
          </a:p>
          <a:p>
            <a:pPr marL="628650" lvl="2" indent="-228600">
              <a:buFont typeface="+mj-lt"/>
              <a:buAutoNum type="arabicPeriod"/>
            </a:pPr>
            <a:r>
              <a:rPr lang="en-US" dirty="0" smtClean="0"/>
              <a:t>Select the type of form you wish to create from the following options:</a:t>
            </a:r>
          </a:p>
          <a:p>
            <a:pPr marL="971550" lvl="4" indent="-228600">
              <a:buFont typeface="Wingdings" pitchFamily="2" charset="2"/>
              <a:buChar char="ü"/>
            </a:pPr>
            <a:r>
              <a:rPr lang="en-US" dirty="0" smtClean="0"/>
              <a:t>Form on a Table</a:t>
            </a:r>
          </a:p>
          <a:p>
            <a:pPr marL="971550" lvl="4" indent="-228600">
              <a:buFont typeface="Wingdings" pitchFamily="2" charset="2"/>
              <a:buChar char="ü"/>
            </a:pPr>
            <a:r>
              <a:rPr lang="en-US" dirty="0" smtClean="0"/>
              <a:t>Form on a SQL Query</a:t>
            </a:r>
          </a:p>
          <a:p>
            <a:pPr marL="971550" lvl="4" indent="-228600">
              <a:buFont typeface="Wingdings" pitchFamily="2" charset="2"/>
              <a:buChar char="ü"/>
            </a:pPr>
            <a:r>
              <a:rPr lang="en-US" dirty="0" smtClean="0"/>
              <a:t>Form on a Procedure</a:t>
            </a:r>
          </a:p>
          <a:p>
            <a:pPr marL="971550" lvl="4" indent="-228600">
              <a:buFont typeface="Wingdings" pitchFamily="2" charset="2"/>
              <a:buChar char="ü"/>
            </a:pPr>
            <a:r>
              <a:rPr lang="en-US" dirty="0" smtClean="0"/>
              <a:t>Form on a Web Service</a:t>
            </a:r>
          </a:p>
          <a:p>
            <a:pPr marL="628650" lvl="2" indent="-228600">
              <a:buFont typeface="+mj-lt"/>
              <a:buAutoNum type="arabicPeriod"/>
            </a:pPr>
            <a:r>
              <a:rPr lang="en-US" dirty="0" smtClean="0"/>
              <a:t>Click</a:t>
            </a:r>
            <a:r>
              <a:rPr lang="en-US" baseline="0" dirty="0" smtClean="0"/>
              <a:t> Next and follow the on-screen instructions.</a:t>
            </a:r>
            <a:endParaRPr lang="en-US" dirty="0" smtClean="0"/>
          </a:p>
          <a:p>
            <a:pPr marL="628650" lvl="2" indent="-228600">
              <a:buFont typeface="+mj-lt"/>
              <a:buNone/>
            </a:pPr>
            <a:r>
              <a:rPr lang="en-US" b="1" dirty="0" smtClean="0"/>
              <a:t>Note</a:t>
            </a:r>
            <a:r>
              <a:rPr lang="en-US" dirty="0" smtClean="0"/>
              <a:t>: </a:t>
            </a:r>
            <a:r>
              <a:rPr lang="en-US" sz="900" b="0" i="0" kern="1200" dirty="0" smtClean="0">
                <a:solidFill>
                  <a:schemeClr val="tx1"/>
                </a:solidFill>
                <a:latin typeface="+mn-lt"/>
                <a:ea typeface="+mn-ea"/>
                <a:cs typeface="+mn-cs"/>
              </a:rPr>
              <a:t>You can also create a form manually by selecting it in the Gallery and dragging and dropping it in the Layout tab. However, Oracle does not </a:t>
            </a:r>
          </a:p>
          <a:p>
            <a:pPr marL="628650" lvl="2" indent="-228600">
              <a:buFont typeface="+mj-lt"/>
              <a:buNone/>
            </a:pPr>
            <a:r>
              <a:rPr lang="en-US" sz="900" b="0" i="0" kern="1200" dirty="0" smtClean="0">
                <a:solidFill>
                  <a:schemeClr val="tx1"/>
                </a:solidFill>
                <a:latin typeface="+mn-lt"/>
                <a:ea typeface="+mn-ea"/>
                <a:cs typeface="+mn-cs"/>
              </a:rPr>
              <a:t>recommend a manual approach when creating forms since it does not create all the necessary underlying form items and processes.</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xmlns="" val="139201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shows</a:t>
            </a:r>
            <a:r>
              <a:rPr lang="en-US" baseline="0" dirty="0" smtClean="0"/>
              <a:t> the Employee Details form which is created on the EBA_DEMO_IG_EMP table using the create page wizard. A form on a table basically </a:t>
            </a:r>
            <a:r>
              <a:rPr lang="en-US" sz="1100" b="0" i="0" kern="1200" dirty="0" smtClean="0">
                <a:solidFill>
                  <a:schemeClr val="tx1"/>
                </a:solidFill>
                <a:latin typeface="+mn-lt"/>
                <a:ea typeface="+mn-ea"/>
                <a:cs typeface="+mn-cs"/>
              </a:rPr>
              <a:t>enables users to update a single row in a database table. The wizard allows you to choose a table on which to build a form. The wizard creates the Create and Cancel buttons on the page</a:t>
            </a:r>
            <a:r>
              <a:rPr lang="en-US" sz="1100" b="0" i="0" kern="1200" baseline="0" dirty="0" smtClean="0">
                <a:solidFill>
                  <a:schemeClr val="tx1"/>
                </a:solidFill>
                <a:latin typeface="+mn-lt"/>
                <a:ea typeface="+mn-ea"/>
                <a:cs typeface="+mn-cs"/>
              </a:rPr>
              <a:t>. You can create a new row in the table by entering the details in this form and clicking the Create button. </a:t>
            </a:r>
            <a:r>
              <a:rPr lang="en-US" dirty="0" smtClean="0">
                <a:latin typeface="Arial" charset="0"/>
              </a:rPr>
              <a:t>The form inserts</a:t>
            </a:r>
            <a:r>
              <a:rPr lang="en-US" baseline="0" dirty="0" smtClean="0">
                <a:latin typeface="Arial" charset="0"/>
              </a:rPr>
              <a:t> </a:t>
            </a:r>
            <a:r>
              <a:rPr lang="en-US" dirty="0" smtClean="0">
                <a:latin typeface="Arial" charset="0"/>
              </a:rPr>
              <a:t>data into the table and you are redirected to the page that you specified while creating the form. If you click Cancel, you are returned to the page that you specified while creating the form.</a:t>
            </a:r>
          </a:p>
          <a:p>
            <a:pPr marL="0" marR="0" indent="0" algn="l" defTabSz="914400" rtl="0" eaLnBrk="1" fontAlgn="auto" latinLnBrk="0" hangingPunct="1">
              <a:lnSpc>
                <a:spcPct val="100000"/>
              </a:lnSpc>
              <a:spcBef>
                <a:spcPts val="600"/>
              </a:spcBef>
              <a:spcAft>
                <a:spcPts val="0"/>
              </a:spcAft>
              <a:buClrTx/>
              <a:buSzTx/>
              <a:buFontTx/>
              <a:buNone/>
              <a:tabLst/>
              <a:defRPr/>
            </a:pPr>
            <a:r>
              <a:rPr lang="en-US" sz="1100" b="1" kern="1200" dirty="0" smtClean="0">
                <a:solidFill>
                  <a:schemeClr val="tx1"/>
                </a:solidFill>
                <a:latin typeface="+mn-lt"/>
                <a:ea typeface="+mn-ea"/>
                <a:cs typeface="+mn-cs"/>
              </a:rPr>
              <a:t>Using ROWID</a:t>
            </a:r>
            <a:r>
              <a:rPr lang="en-US" sz="1100" kern="1200" dirty="0" smtClean="0">
                <a:solidFill>
                  <a:schemeClr val="tx1"/>
                </a:solidFill>
                <a:latin typeface="+mn-lt"/>
                <a:ea typeface="+mn-ea"/>
                <a:cs typeface="+mn-cs"/>
              </a:rPr>
              <a:t>: For the DML operations to function</a:t>
            </a:r>
            <a:r>
              <a:rPr lang="en-US" sz="1100" kern="1200" baseline="0" dirty="0" smtClean="0">
                <a:solidFill>
                  <a:schemeClr val="tx1"/>
                </a:solidFill>
                <a:latin typeface="+mn-lt"/>
                <a:ea typeface="+mn-ea"/>
                <a:cs typeface="+mn-cs"/>
              </a:rPr>
              <a:t> properly in a form, each row in a table should be uniquely identifiable. You generally specify a primary key for a table. A primary key can be either a single column or a combination of two or more columns in a table. The Create Form wizards in Application Express allow you to specify a maximum of two columns for a primary key. If your table does not have a primary key or if the primary key is a combination of more than three columns, then you must use ROWID. ROWID is a pseudo column, that uniquely identifies a row in a table. In the Create Form wizard, the default Primary Key Type is Managed By Database (ROWID).</a:t>
            </a:r>
            <a:endParaRPr lang="en-US" sz="11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xmlns="" val="91770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shows steps to create a form on a table.</a:t>
            </a:r>
            <a:r>
              <a:rPr lang="en-US" baseline="0" dirty="0" smtClean="0"/>
              <a:t> </a:t>
            </a:r>
            <a:r>
              <a:rPr lang="en-US" dirty="0" smtClean="0"/>
              <a:t>Perform</a:t>
            </a:r>
            <a:r>
              <a:rPr lang="en-US" baseline="0" dirty="0" smtClean="0"/>
              <a:t> the following steps:</a:t>
            </a:r>
          </a:p>
          <a:p>
            <a:pPr marL="457200" lvl="1" indent="-228600">
              <a:buFont typeface="+mj-lt"/>
              <a:buAutoNum type="arabicPeriod"/>
            </a:pPr>
            <a:r>
              <a:rPr lang="en-US" dirty="0" smtClean="0"/>
              <a:t>First, access the "Form on a Table" wizard. On your application home page, click Create Page, select Form and then select Form on a Table.</a:t>
            </a:r>
          </a:p>
          <a:p>
            <a:pPr marL="457200" lvl="1" indent="-228600">
              <a:buFont typeface="+mj-lt"/>
              <a:buAutoNum type="arabicPeriod"/>
            </a:pPr>
            <a:r>
              <a:rPr lang="en-US" dirty="0" smtClean="0"/>
              <a:t>On the Page Attributes dialog, enter a name for Page Name. Then, select an option for Page Mode.</a:t>
            </a:r>
            <a:r>
              <a:rPr lang="en-US" baseline="0" dirty="0" smtClean="0"/>
              <a:t> You can either select Normal or Modal Dialog. </a:t>
            </a:r>
            <a:r>
              <a:rPr lang="en-US" dirty="0" smtClean="0"/>
              <a:t>In the slide example, you select Normal. For Branch Here to Submit, s</a:t>
            </a:r>
            <a:r>
              <a:rPr lang="en-US" sz="1050" b="0" i="0" kern="1200" dirty="0" smtClean="0">
                <a:solidFill>
                  <a:schemeClr val="tx1"/>
                </a:solidFill>
                <a:latin typeface="+mn-lt"/>
                <a:ea typeface="+mn-ea"/>
                <a:cs typeface="+mn-cs"/>
              </a:rPr>
              <a:t>elect a page to branch to after the page processing is complete. Select a page that</a:t>
            </a:r>
            <a:r>
              <a:rPr lang="en-US" sz="1050" b="0" i="0" kern="1200" baseline="0" dirty="0" smtClean="0">
                <a:solidFill>
                  <a:schemeClr val="tx1"/>
                </a:solidFill>
                <a:latin typeface="+mn-lt"/>
                <a:ea typeface="+mn-ea"/>
                <a:cs typeface="+mn-cs"/>
              </a:rPr>
              <a:t> you should be redirected to if you click the Cancel button on the form. Click Next.</a:t>
            </a:r>
            <a:endParaRPr lang="en-US" sz="1050" b="0" i="0" kern="1200" dirty="0" smtClean="0">
              <a:solidFill>
                <a:schemeClr val="tx1"/>
              </a:solidFill>
              <a:latin typeface="+mn-lt"/>
              <a:ea typeface="+mn-ea"/>
              <a:cs typeface="+mn-cs"/>
            </a:endParaRPr>
          </a:p>
          <a:p>
            <a:pPr marL="457200" lvl="1" indent="-228600">
              <a:buFont typeface="+mj-lt"/>
              <a:buAutoNum type="arabicPeriod"/>
            </a:pPr>
            <a:r>
              <a:rPr lang="en-US" sz="1050" b="0" i="0" kern="1200" dirty="0" smtClean="0">
                <a:solidFill>
                  <a:schemeClr val="tx1"/>
                </a:solidFill>
                <a:latin typeface="+mn-lt"/>
                <a:ea typeface="+mn-ea"/>
                <a:cs typeface="+mn-cs"/>
              </a:rPr>
              <a:t>Select an option for Navigation Preference and click Next. In the example, you accept the default.</a:t>
            </a:r>
          </a:p>
          <a:p>
            <a:pPr marL="228600" lvl="0" indent="-228600">
              <a:buFontTx/>
              <a:buNone/>
            </a:pPr>
            <a:r>
              <a:rPr lang="en-US" dirty="0" smtClean="0"/>
              <a:t>The example shows creating a form as a Normal</a:t>
            </a:r>
            <a:r>
              <a:rPr lang="en-US" baseline="0" dirty="0" smtClean="0"/>
              <a:t> page.</a:t>
            </a:r>
            <a:r>
              <a:rPr lang="en-US" dirty="0" smtClean="0"/>
              <a:t> Instead of choosing Normal, you can choose Modal Dialog for Page Mode. </a:t>
            </a:r>
            <a:r>
              <a:rPr lang="en-US" sz="1100" b="0" i="0" kern="1200" dirty="0" smtClean="0">
                <a:solidFill>
                  <a:schemeClr val="tx1"/>
                </a:solidFill>
                <a:latin typeface="+mn-lt"/>
                <a:ea typeface="+mn-ea"/>
                <a:cs typeface="+mn-cs"/>
              </a:rPr>
              <a:t>A modal dialog is an overlay window positioned </a:t>
            </a:r>
          </a:p>
          <a:p>
            <a:pPr marL="228600" lvl="0" indent="-228600">
              <a:buFontTx/>
              <a:buNone/>
            </a:pPr>
            <a:r>
              <a:rPr lang="en-US" sz="1100" b="0" i="0" kern="1200" dirty="0" smtClean="0">
                <a:solidFill>
                  <a:schemeClr val="tx1"/>
                </a:solidFill>
                <a:latin typeface="+mn-lt"/>
                <a:ea typeface="+mn-ea"/>
                <a:cs typeface="+mn-cs"/>
              </a:rPr>
              <a:t>within the viewport, which remains active and focused until the end user dismisses (closes) it. The underlying page is grayed out and the end user is prevented from interacting </a:t>
            </a:r>
          </a:p>
          <a:p>
            <a:pPr marL="228600" lvl="0" indent="-228600">
              <a:buFontTx/>
              <a:buNone/>
            </a:pPr>
            <a:r>
              <a:rPr lang="en-US" sz="1100" b="0" i="0" kern="1200" dirty="0" smtClean="0">
                <a:solidFill>
                  <a:schemeClr val="tx1"/>
                </a:solidFill>
                <a:latin typeface="+mn-lt"/>
                <a:ea typeface="+mn-ea"/>
                <a:cs typeface="+mn-cs"/>
              </a:rPr>
              <a:t>with the rest of the page until the dialog is closed. </a:t>
            </a:r>
            <a:r>
              <a:rPr lang="en-US" sz="1100" b="0" i="0" kern="1200" baseline="0" dirty="0" smtClean="0">
                <a:solidFill>
                  <a:schemeClr val="tx1"/>
                </a:solidFill>
                <a:latin typeface="+mn-lt"/>
                <a:ea typeface="+mn-ea"/>
                <a:cs typeface="+mn-cs"/>
              </a:rPr>
              <a:t>You cannot run dialog pages directly from Page Designer. You can review such page by running a page that launches the</a:t>
            </a:r>
          </a:p>
          <a:p>
            <a:pPr marL="228600" lvl="0" indent="-228600">
              <a:buFontTx/>
              <a:buNone/>
            </a:pPr>
            <a:r>
              <a:rPr lang="en-US" sz="1100" b="0" i="0" kern="1200" baseline="0" dirty="0" smtClean="0">
                <a:solidFill>
                  <a:schemeClr val="tx1"/>
                </a:solidFill>
                <a:latin typeface="+mn-lt"/>
                <a:ea typeface="+mn-ea"/>
                <a:cs typeface="+mn-cs"/>
              </a:rPr>
              <a:t>dialog. </a:t>
            </a: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p14="http://schemas.microsoft.com/office/powerpoint/2010/main" xmlns="" val="699257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457200" lvl="1" indent="-228600">
              <a:buFont typeface="+mj-lt"/>
              <a:buAutoNum type="arabicPeriod" startAt="4"/>
            </a:pPr>
            <a:r>
              <a:rPr lang="en-US" sz="1050" b="0" i="0" kern="1200" dirty="0" smtClean="0">
                <a:solidFill>
                  <a:schemeClr val="tx1"/>
                </a:solidFill>
                <a:latin typeface="+mn-lt"/>
                <a:ea typeface="+mn-ea"/>
                <a:cs typeface="+mn-cs"/>
              </a:rPr>
              <a:t>Select the table or view on which the form will be based. </a:t>
            </a:r>
            <a:r>
              <a:rPr lang="en-US" dirty="0" smtClean="0"/>
              <a:t>Select the columns to include in the form</a:t>
            </a:r>
            <a:r>
              <a:rPr lang="en-US" baseline="0" dirty="0" smtClean="0"/>
              <a:t> and click Next.</a:t>
            </a:r>
          </a:p>
          <a:p>
            <a:pPr marL="457200" lvl="1" indent="-228600">
              <a:buFont typeface="+mj-lt"/>
              <a:buAutoNum type="arabicPeriod" startAt="4"/>
            </a:pPr>
            <a:r>
              <a:rPr lang="en-US" baseline="0" dirty="0" smtClean="0"/>
              <a:t>On the Form Attributes dialog, select an option for Primary Key Type and click Create. In the slide example, you select Managed by Database (ROWID) for Primary Key Type.</a:t>
            </a:r>
          </a:p>
          <a:p>
            <a:pPr marL="228600" lvl="0" indent="-228600">
              <a:buFontTx/>
              <a:buNone/>
            </a:pPr>
            <a:r>
              <a:rPr lang="en-US" baseline="0" dirty="0" smtClean="0"/>
              <a:t>The form is now created. Click Save and Run Page.</a:t>
            </a: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p14="http://schemas.microsoft.com/office/powerpoint/2010/main" xmlns="" val="1384689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178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bg1"/>
                </a:solidFill>
              </a:rPr>
              <a:t>Copyright © </a:t>
            </a:r>
            <a:r>
              <a:rPr sz="800" dirty="0" smtClean="0">
                <a:solidFill>
                  <a:schemeClr val="bg1"/>
                </a:solidFill>
              </a:rPr>
              <a:t>201</a:t>
            </a:r>
            <a:r>
              <a:rPr lang="en-US" sz="800" dirty="0" smtClean="0">
                <a:solidFill>
                  <a:schemeClr val="bg1"/>
                </a:solidFill>
              </a:rPr>
              <a:t>7</a:t>
            </a:r>
            <a:r>
              <a:rPr sz="800" dirty="0" smtClean="0">
                <a:solidFill>
                  <a:schemeClr val="bg1"/>
                </a:solidFill>
              </a:rPr>
              <a:t> </a:t>
            </a:r>
            <a:r>
              <a:rPr sz="800" dirty="0">
                <a:solidFill>
                  <a:schemeClr val="bg1"/>
                </a:solidFill>
              </a:rPr>
              <a:t>Oracle and/or its 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596256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860819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xmlns=""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187660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4572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4"/>
          <p:cNvSpPr txBox="1"/>
          <p:nvPr userDrawn="1"/>
        </p:nvSpPr>
        <p:spPr>
          <a:xfrm>
            <a:off x="28178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gif"/></Relationships>
</file>

<file path=ppt/slides/_rels/slide1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35.gif"/></Relationships>
</file>

<file path=ppt/slides/_rels/slide1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gif"/><Relationship Id="rId5" Type="http://schemas.openxmlformats.org/officeDocument/2006/relationships/image" Target="../media/image39.gif"/><Relationship Id="rId4" Type="http://schemas.openxmlformats.org/officeDocument/2006/relationships/image" Target="../media/image38.gif"/></Relationships>
</file>

<file path=ppt/slides/_rels/slide1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3.gif"/><Relationship Id="rId4" Type="http://schemas.openxmlformats.org/officeDocument/2006/relationships/image" Target="../media/image42.gif"/></Relationships>
</file>

<file path=ppt/slides/_rels/slide16.xml.rels><?xml version="1.0" encoding="UTF-8" standalone="yes"?>
<Relationships xmlns="http://schemas.openxmlformats.org/package/2006/relationships"><Relationship Id="rId3" Type="http://schemas.openxmlformats.org/officeDocument/2006/relationships/image" Target="../media/image44.gif"/><Relationship Id="rId7" Type="http://schemas.openxmlformats.org/officeDocument/2006/relationships/image" Target="../media/image48.g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7.gif"/><Relationship Id="rId5" Type="http://schemas.openxmlformats.org/officeDocument/2006/relationships/image" Target="../media/image46.gif"/><Relationship Id="rId4" Type="http://schemas.openxmlformats.org/officeDocument/2006/relationships/image" Target="../media/image45.gif"/></Relationships>
</file>

<file path=ppt/slides/_rels/slide1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0.gif"/></Relationships>
</file>

<file path=ppt/slides/_rels/slide18.xml.rels><?xml version="1.0" encoding="UTF-8" standalone="yes"?>
<Relationships xmlns="http://schemas.openxmlformats.org/package/2006/relationships"><Relationship Id="rId3" Type="http://schemas.openxmlformats.org/officeDocument/2006/relationships/image" Target="../media/image51.gif"/><Relationship Id="rId7" Type="http://schemas.openxmlformats.org/officeDocument/2006/relationships/image" Target="../media/image55.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4.gif"/><Relationship Id="rId5" Type="http://schemas.openxmlformats.org/officeDocument/2006/relationships/image" Target="../media/image53.gif"/><Relationship Id="rId4" Type="http://schemas.openxmlformats.org/officeDocument/2006/relationships/image" Target="../media/image52.gif"/></Relationships>
</file>

<file path=ppt/slides/_rels/slide19.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0.gif"/><Relationship Id="rId4" Type="http://schemas.openxmlformats.org/officeDocument/2006/relationships/image" Target="../media/image59.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gif"/></Relationships>
</file>

<file path=ppt/slides/_rels/slide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5056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279400"/>
          </a:xfrm>
        </p:spPr>
        <p:txBody>
          <a:bodyPr/>
          <a:lstStyle/>
          <a:p>
            <a:r>
              <a:rPr lang="en-US" b="1" dirty="0" smtClean="0"/>
              <a:t>Linking a Report to a Form</a:t>
            </a:r>
            <a:endParaRPr lang="en-US" b="1" dirty="0"/>
          </a:p>
        </p:txBody>
      </p:sp>
      <p:pic>
        <p:nvPicPr>
          <p:cNvPr id="22" name="Picture 21" descr="Snap5.gif"/>
          <p:cNvPicPr>
            <a:picLocks noChangeAspect="1"/>
          </p:cNvPicPr>
          <p:nvPr/>
        </p:nvPicPr>
        <p:blipFill>
          <a:blip r:embed="rId3" cstate="print"/>
          <a:stretch>
            <a:fillRect/>
          </a:stretch>
        </p:blipFill>
        <p:spPr>
          <a:xfrm>
            <a:off x="608012" y="990600"/>
            <a:ext cx="3482340" cy="3276600"/>
          </a:xfrm>
          <a:prstGeom prst="rect">
            <a:avLst/>
          </a:prstGeom>
          <a:ln>
            <a:solidFill>
              <a:schemeClr val="tx1"/>
            </a:solidFill>
          </a:ln>
        </p:spPr>
      </p:pic>
      <p:pic>
        <p:nvPicPr>
          <p:cNvPr id="23" name="Picture 22" descr="Snap6.gif"/>
          <p:cNvPicPr>
            <a:picLocks noChangeAspect="1"/>
          </p:cNvPicPr>
          <p:nvPr/>
        </p:nvPicPr>
        <p:blipFill>
          <a:blip r:embed="rId4" cstate="print"/>
          <a:stretch>
            <a:fillRect/>
          </a:stretch>
        </p:blipFill>
        <p:spPr>
          <a:xfrm>
            <a:off x="2360612" y="3962400"/>
            <a:ext cx="3352800" cy="2453640"/>
          </a:xfrm>
          <a:prstGeom prst="rect">
            <a:avLst/>
          </a:prstGeom>
          <a:ln>
            <a:solidFill>
              <a:schemeClr val="tx1"/>
            </a:solidFill>
          </a:ln>
        </p:spPr>
      </p:pic>
      <p:pic>
        <p:nvPicPr>
          <p:cNvPr id="24" name="Picture 23" descr="Snap3.gif"/>
          <p:cNvPicPr>
            <a:picLocks noChangeAspect="1"/>
          </p:cNvPicPr>
          <p:nvPr/>
        </p:nvPicPr>
        <p:blipFill>
          <a:blip r:embed="rId5" cstate="print"/>
          <a:stretch>
            <a:fillRect/>
          </a:stretch>
        </p:blipFill>
        <p:spPr>
          <a:xfrm>
            <a:off x="4418012" y="990600"/>
            <a:ext cx="6949440" cy="2583180"/>
          </a:xfrm>
          <a:prstGeom prst="rect">
            <a:avLst/>
          </a:prstGeom>
          <a:ln>
            <a:solidFill>
              <a:schemeClr val="tx1"/>
            </a:solidFill>
          </a:ln>
        </p:spPr>
      </p:pic>
      <p:pic>
        <p:nvPicPr>
          <p:cNvPr id="26" name="Picture 25" descr="Snap4.gif"/>
          <p:cNvPicPr>
            <a:picLocks noChangeAspect="1"/>
          </p:cNvPicPr>
          <p:nvPr/>
        </p:nvPicPr>
        <p:blipFill>
          <a:blip r:embed="rId6" cstate="print"/>
          <a:stretch>
            <a:fillRect/>
          </a:stretch>
        </p:blipFill>
        <p:spPr>
          <a:xfrm>
            <a:off x="6323012" y="2667000"/>
            <a:ext cx="5262753" cy="3532632"/>
          </a:xfrm>
          <a:prstGeom prst="rect">
            <a:avLst/>
          </a:prstGeom>
          <a:ln>
            <a:solidFill>
              <a:schemeClr val="tx1"/>
            </a:solidFill>
          </a:ln>
        </p:spPr>
      </p:pic>
      <p:cxnSp>
        <p:nvCxnSpPr>
          <p:cNvPr id="32" name="Straight Connector 31"/>
          <p:cNvCxnSpPr/>
          <p:nvPr/>
        </p:nvCxnSpPr>
        <p:spPr>
          <a:xfrm>
            <a:off x="4646612" y="2133600"/>
            <a:ext cx="0" cy="1752600"/>
          </a:xfrm>
          <a:prstGeom prst="line">
            <a:avLst/>
          </a:prstGeom>
          <a:ln w="3810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46612" y="3886200"/>
            <a:ext cx="1676400" cy="0"/>
          </a:xfrm>
          <a:prstGeom prst="line">
            <a:avLst/>
          </a:prstGeom>
          <a:ln w="381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7" name="Oval 144"/>
          <p:cNvSpPr>
            <a:spLocks noChangeArrowheads="1"/>
          </p:cNvSpPr>
          <p:nvPr/>
        </p:nvSpPr>
        <p:spPr bwMode="blackWhite">
          <a:xfrm>
            <a:off x="3884612" y="990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38" name="Oval 144"/>
          <p:cNvSpPr>
            <a:spLocks noChangeArrowheads="1"/>
          </p:cNvSpPr>
          <p:nvPr/>
        </p:nvSpPr>
        <p:spPr bwMode="blackWhite">
          <a:xfrm>
            <a:off x="5561012" y="5181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an Editable Interactive Grid</a:t>
            </a:r>
            <a:endParaRPr lang="en-US" b="1" dirty="0"/>
          </a:p>
        </p:txBody>
      </p:sp>
      <p:pic>
        <p:nvPicPr>
          <p:cNvPr id="5" name="Picture 4" descr="5e.gif"/>
          <p:cNvPicPr>
            <a:picLocks noChangeAspect="1"/>
          </p:cNvPicPr>
          <p:nvPr/>
        </p:nvPicPr>
        <p:blipFill>
          <a:blip r:embed="rId3" cstate="print"/>
          <a:stretch>
            <a:fillRect/>
          </a:stretch>
        </p:blipFill>
        <p:spPr>
          <a:xfrm>
            <a:off x="1293812" y="1219200"/>
            <a:ext cx="7086600" cy="4693920"/>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an Editable Interactive Grid: Different Wizards</a:t>
            </a:r>
            <a:endParaRPr lang="en-US" b="1" dirty="0"/>
          </a:p>
        </p:txBody>
      </p:sp>
      <p:pic>
        <p:nvPicPr>
          <p:cNvPr id="4" name="Picture 3" descr="Snap9.gif"/>
          <p:cNvPicPr>
            <a:picLocks noChangeAspect="1"/>
          </p:cNvPicPr>
          <p:nvPr/>
        </p:nvPicPr>
        <p:blipFill>
          <a:blip r:embed="rId3" cstate="print"/>
          <a:stretch>
            <a:fillRect/>
          </a:stretch>
        </p:blipFill>
        <p:spPr>
          <a:xfrm>
            <a:off x="760412" y="1143000"/>
            <a:ext cx="6133719" cy="2681478"/>
          </a:xfrm>
          <a:prstGeom prst="rect">
            <a:avLst/>
          </a:prstGeom>
          <a:ln>
            <a:solidFill>
              <a:schemeClr val="tx1"/>
            </a:solidFill>
          </a:ln>
        </p:spPr>
      </p:pic>
      <p:pic>
        <p:nvPicPr>
          <p:cNvPr id="6" name="Picture 5" descr="Snap10.gif"/>
          <p:cNvPicPr>
            <a:picLocks noChangeAspect="1"/>
          </p:cNvPicPr>
          <p:nvPr/>
        </p:nvPicPr>
        <p:blipFill>
          <a:blip r:embed="rId4" cstate="print"/>
          <a:stretch>
            <a:fillRect/>
          </a:stretch>
        </p:blipFill>
        <p:spPr>
          <a:xfrm>
            <a:off x="6246812" y="4419600"/>
            <a:ext cx="5097780" cy="1844040"/>
          </a:xfrm>
          <a:prstGeom prst="rect">
            <a:avLst/>
          </a:prstGeom>
          <a:ln>
            <a:solidFill>
              <a:schemeClr val="tx1"/>
            </a:solidFill>
          </a:ln>
        </p:spPr>
      </p:pic>
      <p:pic>
        <p:nvPicPr>
          <p:cNvPr id="7" name="Picture 6" descr="Snap11.gif"/>
          <p:cNvPicPr>
            <a:picLocks noChangeAspect="1"/>
          </p:cNvPicPr>
          <p:nvPr/>
        </p:nvPicPr>
        <p:blipFill>
          <a:blip r:embed="rId5" cstate="print"/>
          <a:stretch>
            <a:fillRect/>
          </a:stretch>
        </p:blipFill>
        <p:spPr>
          <a:xfrm>
            <a:off x="7313612" y="1143000"/>
            <a:ext cx="3451860" cy="2362200"/>
          </a:xfrm>
          <a:prstGeom prst="rect">
            <a:avLst/>
          </a:prstGeom>
          <a:ln>
            <a:solidFill>
              <a:schemeClr val="tx1"/>
            </a:solidFill>
          </a:ln>
        </p:spPr>
      </p:pic>
      <p:cxnSp>
        <p:nvCxnSpPr>
          <p:cNvPr id="8" name="Straight Connector 7"/>
          <p:cNvCxnSpPr/>
          <p:nvPr/>
        </p:nvCxnSpPr>
        <p:spPr>
          <a:xfrm>
            <a:off x="9218612" y="3886200"/>
            <a:ext cx="0" cy="533400"/>
          </a:xfrm>
          <a:prstGeom prst="line">
            <a:avLst/>
          </a:prstGeom>
          <a:ln w="381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218612" y="3886200"/>
            <a:ext cx="1981200" cy="0"/>
          </a:xfrm>
          <a:prstGeom prst="line">
            <a:avLst/>
          </a:prstGeom>
          <a:ln w="3810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199812" y="2438400"/>
            <a:ext cx="0" cy="1447800"/>
          </a:xfrm>
          <a:prstGeom prst="line">
            <a:avLst/>
          </a:prstGeom>
          <a:ln w="3810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742612" y="2438400"/>
            <a:ext cx="457200" cy="0"/>
          </a:xfrm>
          <a:prstGeom prst="line">
            <a:avLst/>
          </a:prstGeom>
          <a:ln w="38100">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19" name="Rectangle 18"/>
          <p:cNvSpPr txBox="1">
            <a:spLocks noChangeArrowheads="1"/>
          </p:cNvSpPr>
          <p:nvPr/>
        </p:nvSpPr>
        <p:spPr>
          <a:xfrm>
            <a:off x="3503612" y="5562600"/>
            <a:ext cx="23622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Create Page Wizard</a:t>
            </a:r>
          </a:p>
        </p:txBody>
      </p:sp>
      <p:cxnSp>
        <p:nvCxnSpPr>
          <p:cNvPr id="20" name="Curved Connector 19"/>
          <p:cNvCxnSpPr/>
          <p:nvPr/>
        </p:nvCxnSpPr>
        <p:spPr>
          <a:xfrm flipV="1">
            <a:off x="5789612" y="5334000"/>
            <a:ext cx="457200" cy="3810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1" name="Rectangle 18"/>
          <p:cNvSpPr txBox="1">
            <a:spLocks noChangeArrowheads="1"/>
          </p:cNvSpPr>
          <p:nvPr/>
        </p:nvSpPr>
        <p:spPr>
          <a:xfrm>
            <a:off x="1751012" y="4267200"/>
            <a:ext cx="32004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Create Application Wizard</a:t>
            </a:r>
          </a:p>
        </p:txBody>
      </p:sp>
      <p:cxnSp>
        <p:nvCxnSpPr>
          <p:cNvPr id="22" name="Curved Connector 21"/>
          <p:cNvCxnSpPr/>
          <p:nvPr/>
        </p:nvCxnSpPr>
        <p:spPr>
          <a:xfrm rot="5400000" flipH="1" flipV="1">
            <a:off x="4151312" y="3848100"/>
            <a:ext cx="457200" cy="3810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an Editable Interactive Grid: Steps</a:t>
            </a:r>
            <a:endParaRPr lang="en-US" b="1" dirty="0"/>
          </a:p>
        </p:txBody>
      </p:sp>
      <p:pic>
        <p:nvPicPr>
          <p:cNvPr id="4" name="Picture 3" descr="5a.gif"/>
          <p:cNvPicPr>
            <a:picLocks noChangeAspect="1"/>
          </p:cNvPicPr>
          <p:nvPr/>
        </p:nvPicPr>
        <p:blipFill>
          <a:blip r:embed="rId3" cstate="print"/>
          <a:stretch>
            <a:fillRect/>
          </a:stretch>
        </p:blipFill>
        <p:spPr>
          <a:xfrm>
            <a:off x="836612" y="1371600"/>
            <a:ext cx="2727960" cy="1562100"/>
          </a:xfrm>
          <a:prstGeom prst="rect">
            <a:avLst/>
          </a:prstGeom>
          <a:ln>
            <a:solidFill>
              <a:schemeClr val="tx1"/>
            </a:solidFill>
          </a:ln>
        </p:spPr>
      </p:pic>
      <p:pic>
        <p:nvPicPr>
          <p:cNvPr id="6" name="Picture 5" descr="5b.gif"/>
          <p:cNvPicPr>
            <a:picLocks noChangeAspect="1"/>
          </p:cNvPicPr>
          <p:nvPr/>
        </p:nvPicPr>
        <p:blipFill>
          <a:blip r:embed="rId4" cstate="print"/>
          <a:stretch>
            <a:fillRect/>
          </a:stretch>
        </p:blipFill>
        <p:spPr>
          <a:xfrm>
            <a:off x="3884612" y="1371600"/>
            <a:ext cx="2956560" cy="2651760"/>
          </a:xfrm>
          <a:prstGeom prst="rect">
            <a:avLst/>
          </a:prstGeom>
          <a:ln>
            <a:solidFill>
              <a:schemeClr val="tx1"/>
            </a:solidFill>
          </a:ln>
        </p:spPr>
      </p:pic>
      <p:pic>
        <p:nvPicPr>
          <p:cNvPr id="7" name="Picture 6" descr="5c.gif"/>
          <p:cNvPicPr>
            <a:picLocks noChangeAspect="1"/>
          </p:cNvPicPr>
          <p:nvPr/>
        </p:nvPicPr>
        <p:blipFill>
          <a:blip r:embed="rId5" cstate="print"/>
          <a:stretch>
            <a:fillRect/>
          </a:stretch>
        </p:blipFill>
        <p:spPr>
          <a:xfrm>
            <a:off x="3656012" y="4191000"/>
            <a:ext cx="3619500" cy="1584960"/>
          </a:xfrm>
          <a:prstGeom prst="rect">
            <a:avLst/>
          </a:prstGeom>
          <a:ln>
            <a:solidFill>
              <a:schemeClr val="tx1"/>
            </a:solidFill>
          </a:ln>
        </p:spPr>
      </p:pic>
      <p:pic>
        <p:nvPicPr>
          <p:cNvPr id="8" name="Picture 7" descr="5d.gif"/>
          <p:cNvPicPr>
            <a:picLocks noChangeAspect="1"/>
          </p:cNvPicPr>
          <p:nvPr/>
        </p:nvPicPr>
        <p:blipFill>
          <a:blip r:embed="rId6" cstate="print"/>
          <a:stretch>
            <a:fillRect/>
          </a:stretch>
        </p:blipFill>
        <p:spPr>
          <a:xfrm>
            <a:off x="7618412" y="1371600"/>
            <a:ext cx="3825240" cy="4351020"/>
          </a:xfrm>
          <a:prstGeom prst="rect">
            <a:avLst/>
          </a:prstGeom>
          <a:ln>
            <a:solidFill>
              <a:schemeClr val="tx1"/>
            </a:solidFill>
          </a:ln>
        </p:spPr>
      </p:pic>
      <p:sp>
        <p:nvSpPr>
          <p:cNvPr id="9" name="Oval 144"/>
          <p:cNvSpPr>
            <a:spLocks noChangeArrowheads="1"/>
          </p:cNvSpPr>
          <p:nvPr/>
        </p:nvSpPr>
        <p:spPr bwMode="blackWhite">
          <a:xfrm>
            <a:off x="684212" y="1524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0" name="Oval 144"/>
          <p:cNvSpPr>
            <a:spLocks noChangeArrowheads="1"/>
          </p:cNvSpPr>
          <p:nvPr/>
        </p:nvSpPr>
        <p:spPr bwMode="blackWhite">
          <a:xfrm>
            <a:off x="6627812" y="1600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1" name="Oval 144"/>
          <p:cNvSpPr>
            <a:spLocks noChangeArrowheads="1"/>
          </p:cNvSpPr>
          <p:nvPr/>
        </p:nvSpPr>
        <p:spPr bwMode="blackWhite">
          <a:xfrm>
            <a:off x="7466012" y="1600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2" name="Oval 144"/>
          <p:cNvSpPr>
            <a:spLocks noChangeArrowheads="1"/>
          </p:cNvSpPr>
          <p:nvPr/>
        </p:nvSpPr>
        <p:spPr bwMode="blackWhite">
          <a:xfrm>
            <a:off x="3427412" y="4419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 Single Page Master Detail</a:t>
            </a:r>
            <a:endParaRPr lang="en-US" b="1" dirty="0"/>
          </a:p>
        </p:txBody>
      </p:sp>
      <p:pic>
        <p:nvPicPr>
          <p:cNvPr id="5" name="Picture 4" descr="6.GIF"/>
          <p:cNvPicPr>
            <a:picLocks noChangeAspect="1"/>
          </p:cNvPicPr>
          <p:nvPr/>
        </p:nvPicPr>
        <p:blipFill>
          <a:blip r:embed="rId3" cstate="print"/>
          <a:stretch>
            <a:fillRect/>
          </a:stretch>
        </p:blipFill>
        <p:spPr>
          <a:xfrm>
            <a:off x="2284412" y="1066800"/>
            <a:ext cx="7673340" cy="4930140"/>
          </a:xfrm>
          <a:prstGeom prst="rect">
            <a:avLst/>
          </a:prstGeom>
          <a:ln>
            <a:solidFill>
              <a:schemeClr val="tx1"/>
            </a:solidFill>
          </a:ln>
        </p:spPr>
      </p:pic>
      <p:sp>
        <p:nvSpPr>
          <p:cNvPr id="4" name="Rectangle 3"/>
          <p:cNvSpPr/>
          <p:nvPr/>
        </p:nvSpPr>
        <p:spPr>
          <a:xfrm>
            <a:off x="2360612" y="2286000"/>
            <a:ext cx="304800" cy="228600"/>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 Single Page Master Detail: Different Wizards</a:t>
            </a:r>
            <a:endParaRPr lang="en-US" b="1" dirty="0"/>
          </a:p>
        </p:txBody>
      </p:sp>
      <p:pic>
        <p:nvPicPr>
          <p:cNvPr id="7" name="Picture 6" descr="Snap11.gif"/>
          <p:cNvPicPr>
            <a:picLocks noChangeAspect="1"/>
          </p:cNvPicPr>
          <p:nvPr/>
        </p:nvPicPr>
        <p:blipFill>
          <a:blip r:embed="rId3" cstate="print"/>
          <a:stretch>
            <a:fillRect/>
          </a:stretch>
        </p:blipFill>
        <p:spPr>
          <a:xfrm>
            <a:off x="7313612" y="1143000"/>
            <a:ext cx="3451860" cy="2362200"/>
          </a:xfrm>
          <a:prstGeom prst="rect">
            <a:avLst/>
          </a:prstGeom>
          <a:ln>
            <a:solidFill>
              <a:schemeClr val="tx1"/>
            </a:solidFill>
          </a:ln>
        </p:spPr>
      </p:pic>
      <p:cxnSp>
        <p:nvCxnSpPr>
          <p:cNvPr id="8" name="Straight Connector 7"/>
          <p:cNvCxnSpPr/>
          <p:nvPr/>
        </p:nvCxnSpPr>
        <p:spPr>
          <a:xfrm>
            <a:off x="9218612" y="3886200"/>
            <a:ext cx="0" cy="533400"/>
          </a:xfrm>
          <a:prstGeom prst="line">
            <a:avLst/>
          </a:prstGeom>
          <a:ln w="381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218612" y="3886200"/>
            <a:ext cx="1981200" cy="0"/>
          </a:xfrm>
          <a:prstGeom prst="line">
            <a:avLst/>
          </a:prstGeom>
          <a:ln w="3810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199812" y="2438400"/>
            <a:ext cx="0" cy="1447800"/>
          </a:xfrm>
          <a:prstGeom prst="line">
            <a:avLst/>
          </a:prstGeom>
          <a:ln w="3810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742612" y="2438400"/>
            <a:ext cx="457200" cy="0"/>
          </a:xfrm>
          <a:prstGeom prst="line">
            <a:avLst/>
          </a:prstGeom>
          <a:ln w="38100">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19" name="Rectangle 18"/>
          <p:cNvSpPr txBox="1">
            <a:spLocks noChangeArrowheads="1"/>
          </p:cNvSpPr>
          <p:nvPr/>
        </p:nvSpPr>
        <p:spPr>
          <a:xfrm>
            <a:off x="6780212" y="3886200"/>
            <a:ext cx="23622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Create Page Wizard</a:t>
            </a:r>
          </a:p>
        </p:txBody>
      </p:sp>
      <p:cxnSp>
        <p:nvCxnSpPr>
          <p:cNvPr id="20" name="Curved Connector 19"/>
          <p:cNvCxnSpPr/>
          <p:nvPr/>
        </p:nvCxnSpPr>
        <p:spPr>
          <a:xfrm rot="16200000" flipH="1">
            <a:off x="8151812" y="4114800"/>
            <a:ext cx="304800" cy="3048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1" name="Rectangle 18"/>
          <p:cNvSpPr txBox="1">
            <a:spLocks noChangeArrowheads="1"/>
          </p:cNvSpPr>
          <p:nvPr/>
        </p:nvSpPr>
        <p:spPr>
          <a:xfrm>
            <a:off x="1751012" y="5715000"/>
            <a:ext cx="32004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Create Application Wizard</a:t>
            </a:r>
          </a:p>
        </p:txBody>
      </p:sp>
      <p:cxnSp>
        <p:nvCxnSpPr>
          <p:cNvPr id="22" name="Curved Connector 21"/>
          <p:cNvCxnSpPr/>
          <p:nvPr/>
        </p:nvCxnSpPr>
        <p:spPr>
          <a:xfrm rot="5400000" flipH="1" flipV="1">
            <a:off x="4303712" y="5295900"/>
            <a:ext cx="457200" cy="3810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15" name="Picture 14" descr="Snap12.gif"/>
          <p:cNvPicPr>
            <a:picLocks noChangeAspect="1"/>
          </p:cNvPicPr>
          <p:nvPr/>
        </p:nvPicPr>
        <p:blipFill>
          <a:blip r:embed="rId4" cstate="print"/>
          <a:stretch>
            <a:fillRect/>
          </a:stretch>
        </p:blipFill>
        <p:spPr>
          <a:xfrm>
            <a:off x="912812" y="1143000"/>
            <a:ext cx="5527548" cy="4128516"/>
          </a:xfrm>
          <a:prstGeom prst="rect">
            <a:avLst/>
          </a:prstGeom>
          <a:ln>
            <a:solidFill>
              <a:schemeClr val="tx1"/>
            </a:solidFill>
          </a:ln>
        </p:spPr>
      </p:pic>
      <p:pic>
        <p:nvPicPr>
          <p:cNvPr id="17" name="Picture 16" descr="Snap13.gif"/>
          <p:cNvPicPr>
            <a:picLocks noChangeAspect="1"/>
          </p:cNvPicPr>
          <p:nvPr/>
        </p:nvPicPr>
        <p:blipFill>
          <a:blip r:embed="rId5" cstate="print"/>
          <a:stretch>
            <a:fillRect/>
          </a:stretch>
        </p:blipFill>
        <p:spPr>
          <a:xfrm>
            <a:off x="7085012" y="4419600"/>
            <a:ext cx="4084320" cy="1851660"/>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279400"/>
          </a:xfrm>
        </p:spPr>
        <p:txBody>
          <a:bodyPr/>
          <a:lstStyle/>
          <a:p>
            <a:r>
              <a:rPr lang="en-US" b="1" dirty="0" smtClean="0"/>
              <a:t>Creating a Single Page Master Detail: Steps</a:t>
            </a:r>
            <a:endParaRPr lang="en-US" b="1" dirty="0"/>
          </a:p>
        </p:txBody>
      </p:sp>
      <p:pic>
        <p:nvPicPr>
          <p:cNvPr id="3" name="Picture 2" descr="6a.gif"/>
          <p:cNvPicPr>
            <a:picLocks noChangeAspect="1"/>
          </p:cNvPicPr>
          <p:nvPr/>
        </p:nvPicPr>
        <p:blipFill>
          <a:blip r:embed="rId3" cstate="print"/>
          <a:stretch>
            <a:fillRect/>
          </a:stretch>
        </p:blipFill>
        <p:spPr>
          <a:xfrm>
            <a:off x="531812" y="914400"/>
            <a:ext cx="3573780" cy="1623060"/>
          </a:xfrm>
          <a:prstGeom prst="rect">
            <a:avLst/>
          </a:prstGeom>
          <a:ln>
            <a:solidFill>
              <a:schemeClr val="tx1"/>
            </a:solidFill>
          </a:ln>
        </p:spPr>
      </p:pic>
      <p:pic>
        <p:nvPicPr>
          <p:cNvPr id="4" name="Picture 3" descr="6b.gif"/>
          <p:cNvPicPr>
            <a:picLocks noChangeAspect="1"/>
          </p:cNvPicPr>
          <p:nvPr/>
        </p:nvPicPr>
        <p:blipFill>
          <a:blip r:embed="rId4" cstate="print"/>
          <a:stretch>
            <a:fillRect/>
          </a:stretch>
        </p:blipFill>
        <p:spPr>
          <a:xfrm>
            <a:off x="608012" y="2819400"/>
            <a:ext cx="2910840" cy="2628900"/>
          </a:xfrm>
          <a:prstGeom prst="rect">
            <a:avLst/>
          </a:prstGeom>
          <a:ln>
            <a:solidFill>
              <a:schemeClr val="tx1"/>
            </a:solidFill>
          </a:ln>
        </p:spPr>
      </p:pic>
      <p:pic>
        <p:nvPicPr>
          <p:cNvPr id="5" name="Picture 4" descr="6c.gif"/>
          <p:cNvPicPr>
            <a:picLocks noChangeAspect="1"/>
          </p:cNvPicPr>
          <p:nvPr/>
        </p:nvPicPr>
        <p:blipFill>
          <a:blip r:embed="rId5" cstate="print"/>
          <a:stretch>
            <a:fillRect/>
          </a:stretch>
        </p:blipFill>
        <p:spPr>
          <a:xfrm>
            <a:off x="4265612" y="914400"/>
            <a:ext cx="3688080" cy="1546860"/>
          </a:xfrm>
          <a:prstGeom prst="rect">
            <a:avLst/>
          </a:prstGeom>
          <a:ln>
            <a:solidFill>
              <a:schemeClr val="tx1"/>
            </a:solidFill>
          </a:ln>
        </p:spPr>
      </p:pic>
      <p:pic>
        <p:nvPicPr>
          <p:cNvPr id="6" name="Picture 5" descr="6d.gif"/>
          <p:cNvPicPr>
            <a:picLocks noChangeAspect="1"/>
          </p:cNvPicPr>
          <p:nvPr/>
        </p:nvPicPr>
        <p:blipFill>
          <a:blip r:embed="rId6" cstate="print"/>
          <a:stretch>
            <a:fillRect/>
          </a:stretch>
        </p:blipFill>
        <p:spPr>
          <a:xfrm>
            <a:off x="4341812" y="2743200"/>
            <a:ext cx="3238500" cy="3489960"/>
          </a:xfrm>
          <a:prstGeom prst="rect">
            <a:avLst/>
          </a:prstGeom>
          <a:ln>
            <a:solidFill>
              <a:schemeClr val="tx1"/>
            </a:solidFill>
          </a:ln>
        </p:spPr>
      </p:pic>
      <p:pic>
        <p:nvPicPr>
          <p:cNvPr id="8" name="Picture 7" descr="6e.gif"/>
          <p:cNvPicPr>
            <a:picLocks noChangeAspect="1"/>
          </p:cNvPicPr>
          <p:nvPr/>
        </p:nvPicPr>
        <p:blipFill>
          <a:blip r:embed="rId7" cstate="print"/>
          <a:stretch>
            <a:fillRect/>
          </a:stretch>
        </p:blipFill>
        <p:spPr>
          <a:xfrm>
            <a:off x="8151812" y="1676400"/>
            <a:ext cx="3634740" cy="3922776"/>
          </a:xfrm>
          <a:prstGeom prst="rect">
            <a:avLst/>
          </a:prstGeom>
          <a:ln>
            <a:solidFill>
              <a:schemeClr val="tx1"/>
            </a:solidFill>
          </a:ln>
        </p:spPr>
      </p:pic>
      <p:sp>
        <p:nvSpPr>
          <p:cNvPr id="9" name="Oval 144"/>
          <p:cNvSpPr>
            <a:spLocks noChangeArrowheads="1"/>
          </p:cNvSpPr>
          <p:nvPr/>
        </p:nvSpPr>
        <p:spPr bwMode="blackWhite">
          <a:xfrm>
            <a:off x="379412" y="914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0" name="Oval 144"/>
          <p:cNvSpPr>
            <a:spLocks noChangeArrowheads="1"/>
          </p:cNvSpPr>
          <p:nvPr/>
        </p:nvSpPr>
        <p:spPr bwMode="blackWhite">
          <a:xfrm>
            <a:off x="531812" y="5257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1" name="Oval 144"/>
          <p:cNvSpPr>
            <a:spLocks noChangeArrowheads="1"/>
          </p:cNvSpPr>
          <p:nvPr/>
        </p:nvSpPr>
        <p:spPr bwMode="blackWhite">
          <a:xfrm>
            <a:off x="7770812" y="1143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2" name="Oval 144"/>
          <p:cNvSpPr>
            <a:spLocks noChangeArrowheads="1"/>
          </p:cNvSpPr>
          <p:nvPr/>
        </p:nvSpPr>
        <p:spPr bwMode="blackWhite">
          <a:xfrm>
            <a:off x="7389812" y="3505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3" name="Oval 144"/>
          <p:cNvSpPr>
            <a:spLocks noChangeArrowheads="1"/>
          </p:cNvSpPr>
          <p:nvPr/>
        </p:nvSpPr>
        <p:spPr bwMode="blackWhite">
          <a:xfrm>
            <a:off x="9523412" y="5486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 Two Page Master Detail</a:t>
            </a:r>
            <a:endParaRPr lang="en-US" b="1" dirty="0"/>
          </a:p>
        </p:txBody>
      </p:sp>
      <p:pic>
        <p:nvPicPr>
          <p:cNvPr id="3" name="Picture 2" descr="7_1.GIF"/>
          <p:cNvPicPr>
            <a:picLocks noChangeAspect="1"/>
          </p:cNvPicPr>
          <p:nvPr/>
        </p:nvPicPr>
        <p:blipFill>
          <a:blip r:embed="rId3" cstate="print"/>
          <a:stretch>
            <a:fillRect/>
          </a:stretch>
        </p:blipFill>
        <p:spPr>
          <a:xfrm>
            <a:off x="531813" y="990600"/>
            <a:ext cx="5181600" cy="2273046"/>
          </a:xfrm>
          <a:prstGeom prst="rect">
            <a:avLst/>
          </a:prstGeom>
          <a:ln>
            <a:solidFill>
              <a:schemeClr val="tx1"/>
            </a:solidFill>
          </a:ln>
        </p:spPr>
      </p:pic>
      <p:pic>
        <p:nvPicPr>
          <p:cNvPr id="4" name="Picture 3" descr="7_2.GIF"/>
          <p:cNvPicPr>
            <a:picLocks noChangeAspect="1"/>
          </p:cNvPicPr>
          <p:nvPr/>
        </p:nvPicPr>
        <p:blipFill>
          <a:blip r:embed="rId4" cstate="print"/>
          <a:stretch>
            <a:fillRect/>
          </a:stretch>
        </p:blipFill>
        <p:spPr>
          <a:xfrm>
            <a:off x="5865812" y="1981200"/>
            <a:ext cx="5867705" cy="4103141"/>
          </a:xfrm>
          <a:prstGeom prst="rect">
            <a:avLst/>
          </a:prstGeom>
          <a:ln>
            <a:solidFill>
              <a:schemeClr val="tx1"/>
            </a:solidFill>
          </a:ln>
        </p:spPr>
      </p:pic>
      <p:sp>
        <p:nvSpPr>
          <p:cNvPr id="6" name="Rectangle 5"/>
          <p:cNvSpPr/>
          <p:nvPr/>
        </p:nvSpPr>
        <p:spPr>
          <a:xfrm>
            <a:off x="912812" y="2057400"/>
            <a:ext cx="457200" cy="304800"/>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7" name="Straight Connector 6"/>
          <p:cNvCxnSpPr/>
          <p:nvPr/>
        </p:nvCxnSpPr>
        <p:spPr>
          <a:xfrm>
            <a:off x="1141412" y="4419600"/>
            <a:ext cx="4724400" cy="0"/>
          </a:xfrm>
          <a:prstGeom prst="line">
            <a:avLst/>
          </a:prstGeom>
          <a:ln w="381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41412" y="2362200"/>
            <a:ext cx="0" cy="2057400"/>
          </a:xfrm>
          <a:prstGeom prst="line">
            <a:avLst/>
          </a:prstGeom>
          <a:ln w="3810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5400000" flipH="1" flipV="1">
            <a:off x="5522912" y="5295900"/>
            <a:ext cx="457200" cy="3810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7" name="Rectangle 18"/>
          <p:cNvSpPr txBox="1">
            <a:spLocks noChangeArrowheads="1"/>
          </p:cNvSpPr>
          <p:nvPr/>
        </p:nvSpPr>
        <p:spPr>
          <a:xfrm>
            <a:off x="2970212" y="5715000"/>
            <a:ext cx="26670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Editable interactive grid</a:t>
            </a:r>
          </a:p>
        </p:txBody>
      </p:sp>
      <p:cxnSp>
        <p:nvCxnSpPr>
          <p:cNvPr id="18" name="Curved Connector 17"/>
          <p:cNvCxnSpPr/>
          <p:nvPr/>
        </p:nvCxnSpPr>
        <p:spPr>
          <a:xfrm>
            <a:off x="8990012" y="1752600"/>
            <a:ext cx="685800" cy="4572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1" name="Rectangle 18"/>
          <p:cNvSpPr txBox="1">
            <a:spLocks noChangeArrowheads="1"/>
          </p:cNvSpPr>
          <p:nvPr/>
        </p:nvSpPr>
        <p:spPr>
          <a:xfrm>
            <a:off x="6932612" y="1524000"/>
            <a:ext cx="38100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Standard form for the master</a:t>
            </a:r>
          </a:p>
        </p:txBody>
      </p:sp>
      <p:cxnSp>
        <p:nvCxnSpPr>
          <p:cNvPr id="22" name="Curved Connector 21"/>
          <p:cNvCxnSpPr/>
          <p:nvPr/>
        </p:nvCxnSpPr>
        <p:spPr>
          <a:xfrm rot="5400000" flipH="1" flipV="1">
            <a:off x="3313112" y="3162300"/>
            <a:ext cx="457200" cy="3810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3" name="Rectangle 18"/>
          <p:cNvSpPr txBox="1">
            <a:spLocks noChangeArrowheads="1"/>
          </p:cNvSpPr>
          <p:nvPr/>
        </p:nvSpPr>
        <p:spPr>
          <a:xfrm>
            <a:off x="1751012" y="3581400"/>
            <a:ext cx="3505200" cy="3810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Non-editable interactive grid</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 Two Page Master Detail: Steps</a:t>
            </a:r>
            <a:endParaRPr lang="en-US" b="1" dirty="0"/>
          </a:p>
        </p:txBody>
      </p:sp>
      <p:pic>
        <p:nvPicPr>
          <p:cNvPr id="3" name="Picture 2" descr="7a.gif"/>
          <p:cNvPicPr>
            <a:picLocks noChangeAspect="1"/>
          </p:cNvPicPr>
          <p:nvPr/>
        </p:nvPicPr>
        <p:blipFill>
          <a:blip r:embed="rId3" cstate="print"/>
          <a:stretch>
            <a:fillRect/>
          </a:stretch>
        </p:blipFill>
        <p:spPr>
          <a:xfrm>
            <a:off x="531812" y="1066800"/>
            <a:ext cx="3627120" cy="1539240"/>
          </a:xfrm>
          <a:prstGeom prst="rect">
            <a:avLst/>
          </a:prstGeom>
          <a:ln>
            <a:solidFill>
              <a:schemeClr val="tx1"/>
            </a:solidFill>
          </a:ln>
        </p:spPr>
      </p:pic>
      <p:pic>
        <p:nvPicPr>
          <p:cNvPr id="4" name="Picture 3" descr="7b.gif"/>
          <p:cNvPicPr>
            <a:picLocks noChangeAspect="1"/>
          </p:cNvPicPr>
          <p:nvPr/>
        </p:nvPicPr>
        <p:blipFill>
          <a:blip r:embed="rId4" cstate="print"/>
          <a:stretch>
            <a:fillRect/>
          </a:stretch>
        </p:blipFill>
        <p:spPr>
          <a:xfrm>
            <a:off x="531812" y="2743200"/>
            <a:ext cx="3383280" cy="2491740"/>
          </a:xfrm>
          <a:prstGeom prst="rect">
            <a:avLst/>
          </a:prstGeom>
          <a:ln>
            <a:solidFill>
              <a:schemeClr val="tx1"/>
            </a:solidFill>
          </a:ln>
        </p:spPr>
      </p:pic>
      <p:pic>
        <p:nvPicPr>
          <p:cNvPr id="5" name="Picture 4" descr="7c.gif"/>
          <p:cNvPicPr>
            <a:picLocks noChangeAspect="1"/>
          </p:cNvPicPr>
          <p:nvPr/>
        </p:nvPicPr>
        <p:blipFill>
          <a:blip r:embed="rId5" cstate="print"/>
          <a:stretch>
            <a:fillRect/>
          </a:stretch>
        </p:blipFill>
        <p:spPr>
          <a:xfrm>
            <a:off x="4265612" y="1066800"/>
            <a:ext cx="3642360" cy="1600200"/>
          </a:xfrm>
          <a:prstGeom prst="rect">
            <a:avLst/>
          </a:prstGeom>
          <a:ln>
            <a:solidFill>
              <a:schemeClr val="tx1"/>
            </a:solidFill>
          </a:ln>
        </p:spPr>
      </p:pic>
      <p:pic>
        <p:nvPicPr>
          <p:cNvPr id="6" name="Picture 5" descr="7d.gif"/>
          <p:cNvPicPr>
            <a:picLocks noChangeAspect="1"/>
          </p:cNvPicPr>
          <p:nvPr/>
        </p:nvPicPr>
        <p:blipFill>
          <a:blip r:embed="rId6" cstate="print"/>
          <a:stretch>
            <a:fillRect/>
          </a:stretch>
        </p:blipFill>
        <p:spPr>
          <a:xfrm>
            <a:off x="4265612" y="2743200"/>
            <a:ext cx="3223260" cy="3482340"/>
          </a:xfrm>
          <a:prstGeom prst="rect">
            <a:avLst/>
          </a:prstGeom>
          <a:ln>
            <a:solidFill>
              <a:schemeClr val="tx1"/>
            </a:solidFill>
          </a:ln>
        </p:spPr>
      </p:pic>
      <p:pic>
        <p:nvPicPr>
          <p:cNvPr id="7" name="Picture 6" descr="7e.gif"/>
          <p:cNvPicPr>
            <a:picLocks noChangeAspect="1"/>
          </p:cNvPicPr>
          <p:nvPr/>
        </p:nvPicPr>
        <p:blipFill>
          <a:blip r:embed="rId7" cstate="print"/>
          <a:stretch>
            <a:fillRect/>
          </a:stretch>
        </p:blipFill>
        <p:spPr>
          <a:xfrm>
            <a:off x="7999414" y="1752602"/>
            <a:ext cx="3662934" cy="4176903"/>
          </a:xfrm>
          <a:prstGeom prst="rect">
            <a:avLst/>
          </a:prstGeom>
          <a:ln>
            <a:solidFill>
              <a:schemeClr val="tx1"/>
            </a:solidFill>
          </a:ln>
        </p:spPr>
      </p:pic>
      <p:sp>
        <p:nvSpPr>
          <p:cNvPr id="8" name="Oval 144"/>
          <p:cNvSpPr>
            <a:spLocks noChangeArrowheads="1"/>
          </p:cNvSpPr>
          <p:nvPr/>
        </p:nvSpPr>
        <p:spPr bwMode="blackWhite">
          <a:xfrm>
            <a:off x="379412" y="914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9" name="Oval 144"/>
          <p:cNvSpPr>
            <a:spLocks noChangeArrowheads="1"/>
          </p:cNvSpPr>
          <p:nvPr/>
        </p:nvSpPr>
        <p:spPr bwMode="blackWhite">
          <a:xfrm>
            <a:off x="531812" y="5105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0" name="Oval 144"/>
          <p:cNvSpPr>
            <a:spLocks noChangeArrowheads="1"/>
          </p:cNvSpPr>
          <p:nvPr/>
        </p:nvSpPr>
        <p:spPr bwMode="blackWhite">
          <a:xfrm>
            <a:off x="7694612" y="1143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1" name="Oval 144"/>
          <p:cNvSpPr>
            <a:spLocks noChangeArrowheads="1"/>
          </p:cNvSpPr>
          <p:nvPr/>
        </p:nvSpPr>
        <p:spPr bwMode="blackWhite">
          <a:xfrm>
            <a:off x="7313612" y="4419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2" name="Oval 144"/>
          <p:cNvSpPr>
            <a:spLocks noChangeArrowheads="1"/>
          </p:cNvSpPr>
          <p:nvPr/>
        </p:nvSpPr>
        <p:spPr bwMode="blackWhite">
          <a:xfrm>
            <a:off x="10971212" y="1600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08000"/>
          </a:xfrm>
        </p:spPr>
        <p:txBody>
          <a:bodyPr/>
          <a:lstStyle/>
          <a:p>
            <a:r>
              <a:rPr lang="en-US" b="1" dirty="0" smtClean="0"/>
              <a:t>Editing a Form</a:t>
            </a:r>
            <a:endParaRPr lang="en-US" b="1" dirty="0"/>
          </a:p>
        </p:txBody>
      </p:sp>
      <p:pic>
        <p:nvPicPr>
          <p:cNvPr id="5" name="Picture 4" descr="8a.gif"/>
          <p:cNvPicPr>
            <a:picLocks noChangeAspect="1"/>
          </p:cNvPicPr>
          <p:nvPr/>
        </p:nvPicPr>
        <p:blipFill>
          <a:blip r:embed="rId3" cstate="print"/>
          <a:stretch>
            <a:fillRect/>
          </a:stretch>
        </p:blipFill>
        <p:spPr>
          <a:xfrm>
            <a:off x="3122612" y="1066800"/>
            <a:ext cx="6880860" cy="5097780"/>
          </a:xfrm>
          <a:prstGeom prst="rect">
            <a:avLst/>
          </a:prstGeom>
          <a:ln>
            <a:solidFill>
              <a:schemeClr val="tx1"/>
            </a:solidFill>
          </a:ln>
        </p:spPr>
      </p:pic>
      <p:cxnSp>
        <p:nvCxnSpPr>
          <p:cNvPr id="6" name="Elbow Connector 10"/>
          <p:cNvCxnSpPr/>
          <p:nvPr/>
        </p:nvCxnSpPr>
        <p:spPr bwMode="auto">
          <a:xfrm rot="16200000" flipV="1">
            <a:off x="5561012" y="2743200"/>
            <a:ext cx="3124200" cy="3124200"/>
          </a:xfrm>
          <a:prstGeom prst="bentConnector3">
            <a:avLst>
              <a:gd name="adj1" fmla="val 50000"/>
            </a:avLst>
          </a:prstGeom>
          <a:noFill/>
          <a:ln w="28575" cap="flat" cmpd="sng" algn="ctr">
            <a:solidFill>
              <a:schemeClr val="accent1"/>
            </a:solidFill>
            <a:prstDash val="solid"/>
            <a:round/>
            <a:headEnd type="none" w="sm" len="sm"/>
            <a:tailEnd type="triangle" w="lg" len="lg"/>
          </a:ln>
          <a:effectLst/>
        </p:spPr>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303212" y="4572000"/>
            <a:ext cx="11506200" cy="1698625"/>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lnSpc>
                <a:spcPct val="120000"/>
              </a:lnSpc>
            </a:pPr>
            <a:r>
              <a:rPr lang="en-US" sz="4400" b="1" dirty="0" smtClean="0">
                <a:solidFill>
                  <a:srgbClr val="000000"/>
                </a:solidFill>
                <a:latin typeface="Helvetica Neue Light"/>
                <a:cs typeface="Helvetica Neue Light"/>
              </a:rPr>
              <a:t>Unit 8: Creating and Using Forms</a:t>
            </a: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3200" dirty="0">
              <a:latin typeface="Helvetica Neue Light"/>
              <a:cs typeface="Helvetica Neue Light"/>
            </a:endParaRPr>
          </a:p>
        </p:txBody>
      </p:sp>
      <p:pic>
        <p:nvPicPr>
          <p:cNvPr id="5" name="Picture 4" descr="apex-round-128.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54612" y="1066800"/>
            <a:ext cx="1778000" cy="1778000"/>
          </a:xfrm>
          <a:prstGeom prst="rect">
            <a:avLst/>
          </a:prstGeom>
        </p:spPr>
      </p:pic>
    </p:spTree>
    <p:extLst>
      <p:ext uri="{BB962C8B-B14F-4D97-AF65-F5344CB8AC3E}">
        <p14:creationId xmlns:p14="http://schemas.microsoft.com/office/powerpoint/2010/main" xmlns="" val="2437061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08000"/>
          </a:xfrm>
        </p:spPr>
        <p:txBody>
          <a:bodyPr/>
          <a:lstStyle/>
          <a:p>
            <a:r>
              <a:rPr lang="en-US" b="1" dirty="0" smtClean="0"/>
              <a:t>Modifying the Display Type of a Page Item</a:t>
            </a:r>
            <a:endParaRPr lang="en-US" b="1" dirty="0"/>
          </a:p>
        </p:txBody>
      </p:sp>
      <p:pic>
        <p:nvPicPr>
          <p:cNvPr id="4" name="Picture 3" descr="8b.gif"/>
          <p:cNvPicPr>
            <a:picLocks noChangeAspect="1"/>
          </p:cNvPicPr>
          <p:nvPr/>
        </p:nvPicPr>
        <p:blipFill>
          <a:blip r:embed="rId3" cstate="print"/>
          <a:stretch>
            <a:fillRect/>
          </a:stretch>
        </p:blipFill>
        <p:spPr>
          <a:xfrm>
            <a:off x="2665412" y="1143000"/>
            <a:ext cx="7056120" cy="4899660"/>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08000"/>
          </a:xfrm>
        </p:spPr>
        <p:txBody>
          <a:bodyPr/>
          <a:lstStyle/>
          <a:p>
            <a:r>
              <a:rPr lang="en-US" b="1" dirty="0" smtClean="0"/>
              <a:t>Altering the Display Order of Page Items</a:t>
            </a:r>
            <a:endParaRPr lang="en-US" b="1" dirty="0"/>
          </a:p>
        </p:txBody>
      </p:sp>
      <p:pic>
        <p:nvPicPr>
          <p:cNvPr id="5" name="Picture 4" descr="Snap17.gif"/>
          <p:cNvPicPr>
            <a:picLocks noChangeAspect="1"/>
          </p:cNvPicPr>
          <p:nvPr/>
        </p:nvPicPr>
        <p:blipFill>
          <a:blip r:embed="rId3" cstate="print"/>
          <a:stretch>
            <a:fillRect/>
          </a:stretch>
        </p:blipFill>
        <p:spPr>
          <a:xfrm>
            <a:off x="608012" y="1295400"/>
            <a:ext cx="2921508" cy="2914650"/>
          </a:xfrm>
          <a:prstGeom prst="rect">
            <a:avLst/>
          </a:prstGeom>
          <a:ln>
            <a:solidFill>
              <a:schemeClr val="tx1"/>
            </a:solidFill>
          </a:ln>
        </p:spPr>
      </p:pic>
      <p:pic>
        <p:nvPicPr>
          <p:cNvPr id="10" name="Picture 9" descr="Snap26.gif"/>
          <p:cNvPicPr>
            <a:picLocks noChangeAspect="1"/>
          </p:cNvPicPr>
          <p:nvPr/>
        </p:nvPicPr>
        <p:blipFill>
          <a:blip r:embed="rId4" cstate="print"/>
          <a:stretch>
            <a:fillRect/>
          </a:stretch>
        </p:blipFill>
        <p:spPr>
          <a:xfrm>
            <a:off x="1979612" y="3200400"/>
            <a:ext cx="2729484" cy="2971800"/>
          </a:xfrm>
          <a:prstGeom prst="rect">
            <a:avLst/>
          </a:prstGeom>
          <a:ln>
            <a:solidFill>
              <a:schemeClr val="tx1"/>
            </a:solidFill>
          </a:ln>
        </p:spPr>
      </p:pic>
      <p:pic>
        <p:nvPicPr>
          <p:cNvPr id="17" name="Picture 16" descr="Snap28.gif"/>
          <p:cNvPicPr>
            <a:picLocks noChangeAspect="1"/>
          </p:cNvPicPr>
          <p:nvPr/>
        </p:nvPicPr>
        <p:blipFill>
          <a:blip r:embed="rId5" cstate="print"/>
          <a:stretch>
            <a:fillRect/>
          </a:stretch>
        </p:blipFill>
        <p:spPr>
          <a:xfrm>
            <a:off x="4799012" y="1295400"/>
            <a:ext cx="6604254" cy="3044952"/>
          </a:xfrm>
          <a:prstGeom prst="rect">
            <a:avLst/>
          </a:prstGeom>
          <a:ln>
            <a:solidFill>
              <a:schemeClr val="tx1"/>
            </a:solidFill>
          </a:ln>
        </p:spPr>
      </p:pic>
      <p:cxnSp>
        <p:nvCxnSpPr>
          <p:cNvPr id="18" name="Curved Connector 17"/>
          <p:cNvCxnSpPr/>
          <p:nvPr/>
        </p:nvCxnSpPr>
        <p:spPr>
          <a:xfrm rot="5400000" flipH="1" flipV="1">
            <a:off x="5027612" y="3581400"/>
            <a:ext cx="685800" cy="533400"/>
          </a:xfrm>
          <a:prstGeom prst="curvedConnector3">
            <a:avLst>
              <a:gd name="adj1" fmla="val 50000"/>
            </a:avLst>
          </a:prstGeom>
          <a:ln w="38100">
            <a:solidFill>
              <a:srgbClr val="00B0F0"/>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rot="16200000" flipV="1">
            <a:off x="9561512" y="4381500"/>
            <a:ext cx="609600" cy="5334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0" name="Rectangle 18"/>
          <p:cNvSpPr txBox="1">
            <a:spLocks noChangeArrowheads="1"/>
          </p:cNvSpPr>
          <p:nvPr/>
        </p:nvSpPr>
        <p:spPr>
          <a:xfrm>
            <a:off x="8380412" y="4876800"/>
            <a:ext cx="3581400" cy="609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Drag</a:t>
            </a:r>
            <a:r>
              <a:rPr kumimoji="0" lang="en-US" sz="2000" b="1" i="0" u="none" strike="noStrike" kern="1200" cap="none" spc="0" normalizeH="0" noProof="0" dirty="0" smtClean="0">
                <a:ln>
                  <a:noFill/>
                </a:ln>
                <a:solidFill>
                  <a:srgbClr val="FF0000"/>
                </a:solidFill>
                <a:effectLst/>
                <a:uLnTx/>
                <a:uFillTx/>
                <a:latin typeface="LavosHandy™" pitchFamily="66" charset="0"/>
              </a:rPr>
              <a:t> and drop </a:t>
            </a:r>
            <a:br>
              <a:rPr kumimoji="0" lang="en-US" sz="2000" b="1" i="0" u="none" strike="noStrike" kern="1200" cap="none" spc="0" normalizeH="0" noProof="0" dirty="0" smtClean="0">
                <a:ln>
                  <a:noFill/>
                </a:ln>
                <a:solidFill>
                  <a:srgbClr val="FF0000"/>
                </a:solidFill>
                <a:effectLst/>
                <a:uLnTx/>
                <a:uFillTx/>
                <a:latin typeface="LavosHandy™" pitchFamily="66" charset="0"/>
              </a:rPr>
            </a:br>
            <a:r>
              <a:rPr kumimoji="0" lang="en-US" sz="2000" b="1" i="0" u="none" strike="noStrike" kern="1200" cap="none" spc="0" normalizeH="0" noProof="0" dirty="0" smtClean="0">
                <a:ln>
                  <a:noFill/>
                </a:ln>
                <a:solidFill>
                  <a:srgbClr val="FF0000"/>
                </a:solidFill>
                <a:effectLst/>
                <a:uLnTx/>
                <a:uFillTx/>
                <a:latin typeface="LavosHandy™" pitchFamily="66" charset="0"/>
              </a:rPr>
              <a:t>or  Use Context Menu </a:t>
            </a:r>
            <a:r>
              <a:rPr kumimoji="0" lang="en-US" sz="2000" b="1" i="0" u="none" strike="noStrike" kern="1200" cap="none" spc="0" normalizeH="0" baseline="0" noProof="0" dirty="0" smtClean="0">
                <a:ln>
                  <a:noFill/>
                </a:ln>
                <a:solidFill>
                  <a:srgbClr val="FF0000"/>
                </a:solidFill>
                <a:effectLst/>
                <a:uLnTx/>
                <a:uFillTx/>
                <a:latin typeface="LavosHandy™" pitchFamily="66" charset="0"/>
              </a:rPr>
              <a:t>in Layout</a:t>
            </a:r>
          </a:p>
        </p:txBody>
      </p:sp>
      <p:cxnSp>
        <p:nvCxnSpPr>
          <p:cNvPr id="23" name="Curved Connector 22"/>
          <p:cNvCxnSpPr/>
          <p:nvPr/>
        </p:nvCxnSpPr>
        <p:spPr>
          <a:xfrm rot="16200000" flipV="1">
            <a:off x="5065712" y="4381500"/>
            <a:ext cx="609600" cy="3810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7" name="Rectangle 18"/>
          <p:cNvSpPr txBox="1">
            <a:spLocks noChangeArrowheads="1"/>
          </p:cNvSpPr>
          <p:nvPr/>
        </p:nvSpPr>
        <p:spPr>
          <a:xfrm>
            <a:off x="4799012" y="4800600"/>
            <a:ext cx="3200400" cy="3810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Drag</a:t>
            </a:r>
            <a:r>
              <a:rPr kumimoji="0" lang="en-US" sz="2000" b="1" i="0" u="none" strike="noStrike" kern="1200" cap="none" spc="0" normalizeH="0" noProof="0" dirty="0" smtClean="0">
                <a:ln>
                  <a:noFill/>
                </a:ln>
                <a:solidFill>
                  <a:srgbClr val="FF0000"/>
                </a:solidFill>
                <a:effectLst/>
                <a:uLnTx/>
                <a:uFillTx/>
                <a:latin typeface="LavosHandy™" pitchFamily="66" charset="0"/>
              </a:rPr>
              <a:t> and drop in Rendering</a:t>
            </a:r>
            <a:endParaRPr kumimoji="0" lang="en-US" sz="2000" b="1" i="0" u="none" strike="noStrike" kern="1200" cap="none" spc="0" normalizeH="0" baseline="0" noProof="0" dirty="0" smtClean="0">
              <a:ln>
                <a:noFill/>
              </a:ln>
              <a:solidFill>
                <a:srgbClr val="FF0000"/>
              </a:solidFill>
              <a:effectLst/>
              <a:uLnTx/>
              <a:uFillTx/>
              <a:latin typeface="LavosHandy™" pitchFamily="66" charset="0"/>
            </a:endParaRPr>
          </a:p>
        </p:txBody>
      </p:sp>
      <p:cxnSp>
        <p:nvCxnSpPr>
          <p:cNvPr id="29" name="Curved Connector 28"/>
          <p:cNvCxnSpPr/>
          <p:nvPr/>
        </p:nvCxnSpPr>
        <p:spPr>
          <a:xfrm rot="10800000">
            <a:off x="4722812" y="5638800"/>
            <a:ext cx="685800" cy="3810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1" name="Rectangle 18"/>
          <p:cNvSpPr txBox="1">
            <a:spLocks noChangeArrowheads="1"/>
          </p:cNvSpPr>
          <p:nvPr/>
        </p:nvSpPr>
        <p:spPr>
          <a:xfrm>
            <a:off x="5408612" y="5867400"/>
            <a:ext cx="20574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After reordering</a:t>
            </a:r>
          </a:p>
        </p:txBody>
      </p:sp>
      <p:sp>
        <p:nvSpPr>
          <p:cNvPr id="32" name="Rectangle 18"/>
          <p:cNvSpPr txBox="1">
            <a:spLocks noChangeArrowheads="1"/>
          </p:cNvSpPr>
          <p:nvPr/>
        </p:nvSpPr>
        <p:spPr>
          <a:xfrm>
            <a:off x="3579812" y="2286000"/>
            <a:ext cx="1219200" cy="4572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Before reordering</a:t>
            </a:r>
          </a:p>
        </p:txBody>
      </p:sp>
      <p:cxnSp>
        <p:nvCxnSpPr>
          <p:cNvPr id="33" name="Curved Connector 32"/>
          <p:cNvCxnSpPr/>
          <p:nvPr/>
        </p:nvCxnSpPr>
        <p:spPr>
          <a:xfrm rot="16200000" flipV="1">
            <a:off x="3503612" y="1828800"/>
            <a:ext cx="533400" cy="5334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solidFill>
                  <a:srgbClr val="FF0000"/>
                </a:solidFill>
              </a:rPr>
              <a:t>Summary</a:t>
            </a:r>
            <a:endParaRPr lang="en-US" b="1" dirty="0">
              <a:solidFill>
                <a:srgbClr val="FF0000"/>
              </a:solidFill>
            </a:endParaRPr>
          </a:p>
        </p:txBody>
      </p:sp>
      <p:sp>
        <p:nvSpPr>
          <p:cNvPr id="3" name="Content Placeholder 2"/>
          <p:cNvSpPr>
            <a:spLocks noGrp="1"/>
          </p:cNvSpPr>
          <p:nvPr>
            <p:ph idx="1"/>
          </p:nvPr>
        </p:nvSpPr>
        <p:spPr>
          <a:xfrm>
            <a:off x="684212" y="1066800"/>
            <a:ext cx="11125200" cy="5181600"/>
          </a:xfrm>
        </p:spPr>
        <p:txBody>
          <a:bodyPr>
            <a:noAutofit/>
          </a:bodyPr>
          <a:lstStyle/>
          <a:p>
            <a:pPr marL="0" indent="0">
              <a:buClr>
                <a:srgbClr val="000000"/>
              </a:buClr>
              <a:buNone/>
            </a:pPr>
            <a:r>
              <a:rPr lang="en-US" dirty="0" smtClean="0">
                <a:solidFill>
                  <a:srgbClr val="000000"/>
                </a:solidFill>
              </a:rPr>
              <a:t>In this lesson, you learned how to:</a:t>
            </a:r>
          </a:p>
          <a:p>
            <a:pPr marL="404813" lvl="1">
              <a:buClr>
                <a:schemeClr val="accent1"/>
              </a:buClr>
              <a:buFont typeface="Arial"/>
              <a:buChar char="•"/>
            </a:pPr>
            <a:r>
              <a:rPr lang="en-US" sz="2800" dirty="0" smtClean="0">
                <a:solidFill>
                  <a:srgbClr val="000000"/>
                </a:solidFill>
              </a:rPr>
              <a:t>Create an editable interactive grid</a:t>
            </a:r>
          </a:p>
          <a:p>
            <a:pPr marL="404813" lvl="1">
              <a:buClr>
                <a:schemeClr val="accent1"/>
              </a:buClr>
              <a:buFont typeface="Arial"/>
              <a:buChar char="•"/>
            </a:pPr>
            <a:r>
              <a:rPr lang="en-US" sz="2800" dirty="0" smtClean="0">
                <a:solidFill>
                  <a:srgbClr val="000000"/>
                </a:solidFill>
              </a:rPr>
              <a:t>Create a form on a table and link a report to a form</a:t>
            </a:r>
          </a:p>
          <a:p>
            <a:pPr marL="404813" lvl="1">
              <a:buClr>
                <a:schemeClr val="accent1"/>
              </a:buClr>
              <a:buFont typeface="Arial"/>
              <a:buChar char="•"/>
            </a:pPr>
            <a:r>
              <a:rPr lang="en-US" sz="2800" dirty="0" smtClean="0">
                <a:solidFill>
                  <a:srgbClr val="000000"/>
                </a:solidFill>
              </a:rPr>
              <a:t>Create a single page master detail form</a:t>
            </a:r>
          </a:p>
          <a:p>
            <a:pPr marL="404813" lvl="1">
              <a:buClr>
                <a:schemeClr val="accent1"/>
              </a:buClr>
              <a:buFont typeface="Arial"/>
              <a:buChar char="•"/>
            </a:pPr>
            <a:r>
              <a:rPr lang="en-US" sz="2800" dirty="0" smtClean="0">
                <a:solidFill>
                  <a:srgbClr val="000000"/>
                </a:solidFill>
              </a:rPr>
              <a:t>Create a two page master detail form</a:t>
            </a:r>
          </a:p>
          <a:p>
            <a:pPr marL="404813" lvl="1">
              <a:buClr>
                <a:schemeClr val="accent1"/>
              </a:buClr>
              <a:buFont typeface="Arial"/>
              <a:buChar char="•"/>
            </a:pPr>
            <a:r>
              <a:rPr lang="en-US" sz="2800" dirty="0" smtClean="0">
                <a:solidFill>
                  <a:srgbClr val="000000"/>
                </a:solidFill>
              </a:rPr>
              <a:t>Modify a form</a:t>
            </a:r>
            <a:endParaRPr lang="en-US" sz="3200" dirty="0" smtClean="0">
              <a:solidFill>
                <a:srgbClr val="000000"/>
              </a:solidFill>
            </a:endParaRPr>
          </a:p>
          <a:p>
            <a:pPr>
              <a:buClr>
                <a:schemeClr val="accent1"/>
              </a:buClr>
              <a:buFont typeface="Arial"/>
              <a:buChar char="•"/>
            </a:pPr>
            <a:endParaRPr lang="en-US" dirty="0" smtClean="0">
              <a:solidFill>
                <a:srgbClr val="000000"/>
              </a:solidFill>
            </a:endParaRPr>
          </a:p>
          <a:p>
            <a:pPr>
              <a:buClr>
                <a:schemeClr val="accent1"/>
              </a:buClr>
              <a:buFont typeface="Arial"/>
              <a:buChar char="•"/>
            </a:pPr>
            <a:endParaRPr lang="en-US" dirty="0" smtClean="0">
              <a:solidFill>
                <a:schemeClr val="bg1">
                  <a:lumMod val="50000"/>
                </a:schemeClr>
              </a:solidFill>
            </a:endParaRPr>
          </a:p>
          <a:p>
            <a:pPr>
              <a:buClr>
                <a:schemeClr val="accent1"/>
              </a:buClr>
              <a:buFont typeface="Arial"/>
              <a:buChar char="•"/>
            </a:pPr>
            <a:endParaRPr lang="en-US" dirty="0" smtClean="0">
              <a:solidFill>
                <a:schemeClr val="bg1">
                  <a:lumMod val="50000"/>
                </a:schemeClr>
              </a:solidFill>
            </a:endParaRPr>
          </a:p>
          <a:p>
            <a:pPr>
              <a:buClr>
                <a:schemeClr val="accent1"/>
              </a:buClr>
              <a:buFont typeface="Arial"/>
              <a:buChar char="•"/>
            </a:pPr>
            <a:endParaRPr lang="en-US" dirty="0" smtClean="0">
              <a:solidFill>
                <a:schemeClr val="bg1">
                  <a:lumMod val="50000"/>
                </a:schemeClr>
              </a:solidFill>
            </a:endParaRPr>
          </a:p>
          <a:p>
            <a:pPr>
              <a:buClr>
                <a:srgbClr val="000000"/>
              </a:buClr>
              <a:buFont typeface="Arial"/>
              <a:buChar char="•"/>
            </a:pPr>
            <a:endParaRPr lang="en-US" dirty="0">
              <a:solidFill>
                <a:schemeClr val="bg1">
                  <a:lumMod val="50000"/>
                </a:schemeClr>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5989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373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solidFill>
                  <a:srgbClr val="FF0000"/>
                </a:solidFill>
              </a:rPr>
              <a:t>Lesson Objectives</a:t>
            </a:r>
            <a:endParaRPr lang="en-US" b="1" dirty="0">
              <a:solidFill>
                <a:srgbClr val="FF0000"/>
              </a:solidFill>
            </a:endParaRPr>
          </a:p>
        </p:txBody>
      </p:sp>
      <p:sp>
        <p:nvSpPr>
          <p:cNvPr id="3" name="Content Placeholder 2"/>
          <p:cNvSpPr>
            <a:spLocks noGrp="1"/>
          </p:cNvSpPr>
          <p:nvPr>
            <p:ph idx="1"/>
          </p:nvPr>
        </p:nvSpPr>
        <p:spPr>
          <a:xfrm>
            <a:off x="608012" y="1066800"/>
            <a:ext cx="9525000" cy="5181600"/>
          </a:xfrm>
        </p:spPr>
        <p:txBody>
          <a:bodyPr>
            <a:noAutofit/>
          </a:bodyPr>
          <a:lstStyle/>
          <a:p>
            <a:pPr marL="0" indent="0">
              <a:buClr>
                <a:srgbClr val="000000"/>
              </a:buClr>
              <a:buNone/>
            </a:pPr>
            <a:r>
              <a:rPr lang="en-US" dirty="0" smtClean="0">
                <a:solidFill>
                  <a:srgbClr val="000000"/>
                </a:solidFill>
              </a:rPr>
              <a:t>After completing this lesson, you should be able to:</a:t>
            </a:r>
          </a:p>
          <a:p>
            <a:pPr marL="404813" lvl="1">
              <a:buClr>
                <a:schemeClr val="accent1"/>
              </a:buClr>
              <a:buFont typeface="Arial"/>
              <a:buChar char="•"/>
            </a:pPr>
            <a:r>
              <a:rPr lang="en-US" sz="2800" dirty="0" smtClean="0">
                <a:solidFill>
                  <a:srgbClr val="000000"/>
                </a:solidFill>
              </a:rPr>
              <a:t>Describe an application form in Application Express</a:t>
            </a:r>
          </a:p>
          <a:p>
            <a:pPr marL="404813" lvl="1">
              <a:buClr>
                <a:schemeClr val="accent1"/>
              </a:buClr>
              <a:buFont typeface="Arial"/>
              <a:buChar char="•"/>
            </a:pPr>
            <a:r>
              <a:rPr lang="en-US" sz="2800" dirty="0" smtClean="0">
                <a:solidFill>
                  <a:srgbClr val="000000"/>
                </a:solidFill>
              </a:rPr>
              <a:t>List the different types of application forms that you can create</a:t>
            </a:r>
            <a:br>
              <a:rPr lang="en-US" sz="2800" dirty="0" smtClean="0">
                <a:solidFill>
                  <a:srgbClr val="000000"/>
                </a:solidFill>
              </a:rPr>
            </a:br>
            <a:r>
              <a:rPr lang="en-US" sz="2800" dirty="0" smtClean="0">
                <a:solidFill>
                  <a:srgbClr val="000000"/>
                </a:solidFill>
              </a:rPr>
              <a:t>in Application Express</a:t>
            </a:r>
          </a:p>
          <a:p>
            <a:pPr marL="404813" lvl="1">
              <a:buClr>
                <a:schemeClr val="accent1"/>
              </a:buClr>
              <a:buFont typeface="Arial"/>
              <a:buChar char="•"/>
            </a:pPr>
            <a:r>
              <a:rPr lang="en-US" sz="2800" dirty="0" smtClean="0">
                <a:solidFill>
                  <a:srgbClr val="000000"/>
                </a:solidFill>
              </a:rPr>
              <a:t>List the different wizards you use to create forms</a:t>
            </a:r>
          </a:p>
          <a:p>
            <a:pPr marL="404813" lvl="1">
              <a:buClr>
                <a:schemeClr val="accent1"/>
              </a:buClr>
              <a:buFont typeface="Arial"/>
              <a:buChar char="•"/>
            </a:pPr>
            <a:r>
              <a:rPr lang="en-US" sz="2800" dirty="0" smtClean="0">
                <a:solidFill>
                  <a:srgbClr val="000000"/>
                </a:solidFill>
              </a:rPr>
              <a:t>Create an editable interactive grid</a:t>
            </a:r>
          </a:p>
          <a:p>
            <a:pPr marL="404813" lvl="1">
              <a:buClr>
                <a:schemeClr val="accent1"/>
              </a:buClr>
              <a:buFont typeface="Arial"/>
              <a:buChar char="•"/>
            </a:pPr>
            <a:r>
              <a:rPr lang="en-US" sz="2800" dirty="0" smtClean="0">
                <a:solidFill>
                  <a:srgbClr val="000000"/>
                </a:solidFill>
              </a:rPr>
              <a:t>Create a form on a table and link a report to a form</a:t>
            </a:r>
          </a:p>
          <a:p>
            <a:pPr marL="404813" lvl="1">
              <a:buClr>
                <a:schemeClr val="accent1"/>
              </a:buClr>
              <a:buFont typeface="Arial"/>
              <a:buChar char="•"/>
            </a:pPr>
            <a:r>
              <a:rPr lang="en-US" sz="2800" dirty="0" smtClean="0">
                <a:solidFill>
                  <a:srgbClr val="000000"/>
                </a:solidFill>
              </a:rPr>
              <a:t>Create a single page master detail form</a:t>
            </a:r>
          </a:p>
          <a:p>
            <a:pPr marL="404813" lvl="1">
              <a:buClr>
                <a:schemeClr val="accent1"/>
              </a:buClr>
              <a:buFont typeface="Arial"/>
              <a:buChar char="•"/>
            </a:pPr>
            <a:r>
              <a:rPr lang="en-US" sz="2800" dirty="0" smtClean="0">
                <a:solidFill>
                  <a:srgbClr val="000000"/>
                </a:solidFill>
              </a:rPr>
              <a:t>Create a two page master detail form</a:t>
            </a:r>
          </a:p>
          <a:p>
            <a:pPr marL="404813" lvl="1">
              <a:buClr>
                <a:schemeClr val="accent1"/>
              </a:buClr>
              <a:buFont typeface="Arial"/>
              <a:buChar char="•"/>
            </a:pPr>
            <a:r>
              <a:rPr lang="en-US" sz="2800" dirty="0" smtClean="0">
                <a:solidFill>
                  <a:srgbClr val="000000"/>
                </a:solidFill>
              </a:rPr>
              <a:t>Modify a form</a:t>
            </a:r>
            <a:endParaRPr lang="en-US" sz="3200" dirty="0" smtClean="0">
              <a:solidFill>
                <a:srgbClr val="000000"/>
              </a:solidFill>
            </a:endParaRPr>
          </a:p>
          <a:p>
            <a:pPr>
              <a:buClr>
                <a:schemeClr val="accent1"/>
              </a:buClr>
              <a:buFont typeface="Arial"/>
              <a:buChar char="•"/>
            </a:pPr>
            <a:endParaRPr lang="en-US" dirty="0" smtClean="0">
              <a:solidFill>
                <a:schemeClr val="bg1">
                  <a:lumMod val="50000"/>
                </a:schemeClr>
              </a:solidFill>
            </a:endParaRPr>
          </a:p>
          <a:p>
            <a:pPr>
              <a:buClr>
                <a:schemeClr val="accent1"/>
              </a:buClr>
              <a:buFont typeface="Arial"/>
              <a:buChar char="•"/>
            </a:pPr>
            <a:endParaRPr lang="en-US" dirty="0" smtClean="0">
              <a:solidFill>
                <a:schemeClr val="bg1">
                  <a:lumMod val="50000"/>
                </a:schemeClr>
              </a:solidFill>
            </a:endParaRPr>
          </a:p>
          <a:p>
            <a:pPr>
              <a:buClr>
                <a:schemeClr val="accent1"/>
              </a:buClr>
              <a:buFont typeface="Arial"/>
              <a:buChar char="•"/>
            </a:pPr>
            <a:endParaRPr lang="en-US" dirty="0" smtClean="0">
              <a:solidFill>
                <a:schemeClr val="bg1">
                  <a:lumMod val="50000"/>
                </a:schemeClr>
              </a:solidFill>
            </a:endParaRPr>
          </a:p>
          <a:p>
            <a:pPr>
              <a:buClr>
                <a:schemeClr val="accent1"/>
              </a:buClr>
              <a:buFont typeface="Arial"/>
              <a:buChar char="•"/>
            </a:pPr>
            <a:endParaRPr lang="en-US" dirty="0" smtClean="0">
              <a:solidFill>
                <a:schemeClr val="bg1">
                  <a:lumMod val="50000"/>
                </a:schemeClr>
              </a:solidFill>
            </a:endParaRPr>
          </a:p>
          <a:p>
            <a:pPr>
              <a:buClr>
                <a:srgbClr val="000000"/>
              </a:buClr>
              <a:buFont typeface="Arial"/>
              <a:buChar char="•"/>
            </a:pPr>
            <a:endParaRPr lang="en-US" dirty="0">
              <a:solidFill>
                <a:schemeClr val="bg1">
                  <a:lumMod val="50000"/>
                </a:schemeClr>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Understanding Forms in Application Express</a:t>
            </a:r>
            <a:endParaRPr lang="en-US" b="1" dirty="0"/>
          </a:p>
        </p:txBody>
      </p:sp>
      <p:pic>
        <p:nvPicPr>
          <p:cNvPr id="5" name="Picture 4" descr="application-form.png"/>
          <p:cNvPicPr>
            <a:picLocks noChangeAspect="1"/>
          </p:cNvPicPr>
          <p:nvPr/>
        </p:nvPicPr>
        <p:blipFill>
          <a:blip r:embed="rId3" cstate="print"/>
          <a:stretch>
            <a:fillRect/>
          </a:stretch>
        </p:blipFill>
        <p:spPr>
          <a:xfrm>
            <a:off x="7694612" y="1371600"/>
            <a:ext cx="3901440" cy="2926080"/>
          </a:xfrm>
          <a:prstGeom prst="rect">
            <a:avLst/>
          </a:prstGeom>
          <a:ln>
            <a:solidFill>
              <a:schemeClr val="tx1"/>
            </a:solidFill>
          </a:ln>
        </p:spPr>
      </p:pic>
      <p:sp>
        <p:nvSpPr>
          <p:cNvPr id="6" name="Content Placeholder 2"/>
          <p:cNvSpPr>
            <a:spLocks noGrp="1"/>
          </p:cNvSpPr>
          <p:nvPr>
            <p:ph idx="1"/>
          </p:nvPr>
        </p:nvSpPr>
        <p:spPr>
          <a:xfrm>
            <a:off x="760412" y="1219200"/>
            <a:ext cx="6858000" cy="4648200"/>
          </a:xfrm>
        </p:spPr>
        <p:txBody>
          <a:bodyPr/>
          <a:lstStyle/>
          <a:p>
            <a:pPr>
              <a:buClr>
                <a:schemeClr val="accent1"/>
              </a:buClr>
            </a:pPr>
            <a:r>
              <a:rPr lang="en-US" dirty="0" smtClean="0">
                <a:solidFill>
                  <a:srgbClr val="000000"/>
                </a:solidFill>
              </a:rPr>
              <a:t>Forms are application components that are used to manipulate database objects</a:t>
            </a:r>
          </a:p>
          <a:p>
            <a:pPr>
              <a:buClr>
                <a:schemeClr val="accent1"/>
              </a:buClr>
            </a:pPr>
            <a:r>
              <a:rPr lang="en-US" dirty="0" smtClean="0">
                <a:solidFill>
                  <a:srgbClr val="000000"/>
                </a:solidFill>
              </a:rPr>
              <a:t>You can create forms either manually or by using wizards</a:t>
            </a:r>
          </a:p>
          <a:p>
            <a:pPr>
              <a:buClr>
                <a:schemeClr val="accent1"/>
              </a:buClr>
            </a:pPr>
            <a:r>
              <a:rPr lang="en-US" dirty="0" smtClean="0">
                <a:solidFill>
                  <a:srgbClr val="000000"/>
                </a:solidFill>
              </a:rPr>
              <a:t>You can create a form as a:</a:t>
            </a:r>
          </a:p>
          <a:p>
            <a:pPr lvl="1">
              <a:buClr>
                <a:schemeClr val="accent1"/>
              </a:buClr>
            </a:pPr>
            <a:r>
              <a:rPr lang="en-US" sz="2800" dirty="0" smtClean="0">
                <a:solidFill>
                  <a:srgbClr val="000000"/>
                </a:solidFill>
              </a:rPr>
              <a:t>New page in an application</a:t>
            </a:r>
          </a:p>
          <a:p>
            <a:pPr lvl="1">
              <a:buClr>
                <a:schemeClr val="accent1"/>
              </a:buClr>
            </a:pPr>
            <a:r>
              <a:rPr lang="en-US" sz="2800" dirty="0" smtClean="0">
                <a:solidFill>
                  <a:srgbClr val="000000"/>
                </a:solidFill>
              </a:rPr>
              <a:t>Region on an existing page in an application</a:t>
            </a:r>
          </a:p>
          <a:p>
            <a:pPr>
              <a:buClr>
                <a:schemeClr val="accent1"/>
              </a:buClr>
            </a:pP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Understanding Form Types</a:t>
            </a:r>
            <a:endParaRPr lang="en-US" b="1" dirty="0"/>
          </a:p>
        </p:txBody>
      </p:sp>
      <p:pic>
        <p:nvPicPr>
          <p:cNvPr id="5" name="Picture 4" descr="1.GIF"/>
          <p:cNvPicPr>
            <a:picLocks noChangeAspect="1"/>
          </p:cNvPicPr>
          <p:nvPr/>
        </p:nvPicPr>
        <p:blipFill>
          <a:blip r:embed="rId3" cstate="print"/>
          <a:stretch>
            <a:fillRect/>
          </a:stretch>
        </p:blipFill>
        <p:spPr>
          <a:xfrm>
            <a:off x="2589212" y="1295400"/>
            <a:ext cx="7166610" cy="3851910"/>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Using Wizards to Create Forms</a:t>
            </a:r>
            <a:endParaRPr lang="en-US" b="1" dirty="0"/>
          </a:p>
        </p:txBody>
      </p:sp>
      <p:pic>
        <p:nvPicPr>
          <p:cNvPr id="7" name="Picture 6" descr="2c1.gif"/>
          <p:cNvPicPr>
            <a:picLocks noChangeAspect="1"/>
          </p:cNvPicPr>
          <p:nvPr/>
        </p:nvPicPr>
        <p:blipFill>
          <a:blip r:embed="rId3" cstate="print"/>
          <a:stretch>
            <a:fillRect/>
          </a:stretch>
        </p:blipFill>
        <p:spPr>
          <a:xfrm>
            <a:off x="7542212" y="1143000"/>
            <a:ext cx="3657600" cy="3111062"/>
          </a:xfrm>
          <a:prstGeom prst="rect">
            <a:avLst/>
          </a:prstGeom>
          <a:ln>
            <a:solidFill>
              <a:schemeClr val="tx1"/>
            </a:solidFill>
          </a:ln>
        </p:spPr>
      </p:pic>
      <p:pic>
        <p:nvPicPr>
          <p:cNvPr id="8" name="Picture 7" descr="2c2.gif"/>
          <p:cNvPicPr>
            <a:picLocks noChangeAspect="1"/>
          </p:cNvPicPr>
          <p:nvPr/>
        </p:nvPicPr>
        <p:blipFill>
          <a:blip r:embed="rId4" cstate="print"/>
          <a:stretch>
            <a:fillRect/>
          </a:stretch>
        </p:blipFill>
        <p:spPr>
          <a:xfrm>
            <a:off x="7770812" y="3962400"/>
            <a:ext cx="3657600" cy="2341474"/>
          </a:xfrm>
          <a:prstGeom prst="rect">
            <a:avLst/>
          </a:prstGeom>
          <a:ln>
            <a:solidFill>
              <a:schemeClr val="tx1"/>
            </a:solidFill>
          </a:ln>
        </p:spPr>
      </p:pic>
      <p:pic>
        <p:nvPicPr>
          <p:cNvPr id="9" name="Picture 8" descr="2a.gif"/>
          <p:cNvPicPr>
            <a:picLocks noChangeAspect="1"/>
          </p:cNvPicPr>
          <p:nvPr/>
        </p:nvPicPr>
        <p:blipFill>
          <a:blip r:embed="rId5" cstate="print"/>
          <a:stretch>
            <a:fillRect/>
          </a:stretch>
        </p:blipFill>
        <p:spPr>
          <a:xfrm>
            <a:off x="684212" y="1143000"/>
            <a:ext cx="3619500" cy="3710940"/>
          </a:xfrm>
          <a:prstGeom prst="rect">
            <a:avLst/>
          </a:prstGeom>
          <a:ln>
            <a:solidFill>
              <a:schemeClr val="tx1"/>
            </a:solidFill>
          </a:ln>
        </p:spPr>
      </p:pic>
      <p:pic>
        <p:nvPicPr>
          <p:cNvPr id="10" name="Picture 9" descr="2b.gif"/>
          <p:cNvPicPr>
            <a:picLocks noChangeAspect="1"/>
          </p:cNvPicPr>
          <p:nvPr/>
        </p:nvPicPr>
        <p:blipFill>
          <a:blip r:embed="rId6" cstate="print"/>
          <a:stretch>
            <a:fillRect/>
          </a:stretch>
        </p:blipFill>
        <p:spPr>
          <a:xfrm>
            <a:off x="4494212" y="1143000"/>
            <a:ext cx="2857500" cy="3733800"/>
          </a:xfrm>
          <a:prstGeom prst="rect">
            <a:avLst/>
          </a:prstGeom>
          <a:ln>
            <a:solidFill>
              <a:schemeClr val="tx1"/>
            </a:solidFill>
          </a:ln>
        </p:spPr>
      </p:pic>
      <p:cxnSp>
        <p:nvCxnSpPr>
          <p:cNvPr id="12" name="Curved Connector 11"/>
          <p:cNvCxnSpPr/>
          <p:nvPr/>
        </p:nvCxnSpPr>
        <p:spPr>
          <a:xfrm rot="5400000" flipH="1" flipV="1">
            <a:off x="2970212" y="4953000"/>
            <a:ext cx="381000" cy="2286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3" name="Rectangle 18"/>
          <p:cNvSpPr txBox="1">
            <a:spLocks noChangeArrowheads="1"/>
          </p:cNvSpPr>
          <p:nvPr/>
        </p:nvSpPr>
        <p:spPr>
          <a:xfrm>
            <a:off x="531812" y="5257800"/>
            <a:ext cx="3810000" cy="1524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Using</a:t>
            </a:r>
            <a:r>
              <a:rPr kumimoji="0" lang="en-US" sz="2000" b="1" i="0" u="none" strike="noStrike" kern="1200" cap="none" spc="0" normalizeH="0" noProof="0" dirty="0" smtClean="0">
                <a:ln>
                  <a:noFill/>
                </a:ln>
                <a:solidFill>
                  <a:srgbClr val="FF0000"/>
                </a:solidFill>
                <a:effectLst/>
                <a:uLnTx/>
                <a:uFillTx/>
                <a:latin typeface="LavosHandy™" pitchFamily="66" charset="0"/>
              </a:rPr>
              <a:t> the </a:t>
            </a:r>
            <a:r>
              <a:rPr kumimoji="0" lang="en-US" sz="2000" b="1" i="0" u="none" strike="noStrike" kern="1200" cap="none" spc="0" normalizeH="0" baseline="0" noProof="0" dirty="0" smtClean="0">
                <a:ln>
                  <a:noFill/>
                </a:ln>
                <a:solidFill>
                  <a:srgbClr val="FF0000"/>
                </a:solidFill>
                <a:effectLst/>
                <a:uLnTx/>
                <a:uFillTx/>
                <a:latin typeface="LavosHandy™" pitchFamily="66" charset="0"/>
              </a:rPr>
              <a:t>create application wizard</a:t>
            </a:r>
          </a:p>
        </p:txBody>
      </p:sp>
      <p:sp>
        <p:nvSpPr>
          <p:cNvPr id="14" name="Rectangle 18"/>
          <p:cNvSpPr txBox="1">
            <a:spLocks noChangeArrowheads="1"/>
          </p:cNvSpPr>
          <p:nvPr/>
        </p:nvSpPr>
        <p:spPr>
          <a:xfrm>
            <a:off x="4494212" y="5257800"/>
            <a:ext cx="32766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Using the create page wizard</a:t>
            </a:r>
          </a:p>
        </p:txBody>
      </p:sp>
      <p:sp>
        <p:nvSpPr>
          <p:cNvPr id="16" name="Rectangle 18"/>
          <p:cNvSpPr txBox="1">
            <a:spLocks noChangeArrowheads="1"/>
          </p:cNvSpPr>
          <p:nvPr/>
        </p:nvSpPr>
        <p:spPr>
          <a:xfrm>
            <a:off x="2436812" y="5943600"/>
            <a:ext cx="45720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Creating a Form region in Page Designer</a:t>
            </a:r>
          </a:p>
        </p:txBody>
      </p:sp>
      <p:cxnSp>
        <p:nvCxnSpPr>
          <p:cNvPr id="20" name="Curved Connector 19"/>
          <p:cNvCxnSpPr/>
          <p:nvPr/>
        </p:nvCxnSpPr>
        <p:spPr>
          <a:xfrm rot="5400000" flipH="1" flipV="1">
            <a:off x="5484812" y="5029200"/>
            <a:ext cx="381000" cy="2286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flipV="1">
            <a:off x="7008812" y="5791200"/>
            <a:ext cx="762000" cy="3048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10"/>
          <p:cNvCxnSpPr/>
          <p:nvPr/>
        </p:nvCxnSpPr>
        <p:spPr bwMode="auto">
          <a:xfrm rot="5400000">
            <a:off x="9066212" y="3048000"/>
            <a:ext cx="1219200" cy="609600"/>
          </a:xfrm>
          <a:prstGeom prst="bentConnector3">
            <a:avLst>
              <a:gd name="adj1" fmla="val 50000"/>
            </a:avLst>
          </a:prstGeom>
          <a:noFill/>
          <a:ln w="28575" cap="flat" cmpd="sng" algn="ctr">
            <a:solidFill>
              <a:schemeClr val="accent1"/>
            </a:solidFill>
            <a:prstDash val="solid"/>
            <a:round/>
            <a:headEnd type="none" w="sm" len="sm"/>
            <a:tailEnd type="triangle" w="lg" len="lg"/>
          </a:ln>
          <a:effectLst/>
        </p:spPr>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279400"/>
          </a:xfrm>
        </p:spPr>
        <p:txBody>
          <a:bodyPr/>
          <a:lstStyle/>
          <a:p>
            <a:r>
              <a:rPr lang="en-US" b="1" dirty="0" smtClean="0"/>
              <a:t>Creating a Form on a Table</a:t>
            </a:r>
            <a:endParaRPr lang="en-US" b="1" dirty="0"/>
          </a:p>
        </p:txBody>
      </p:sp>
      <p:pic>
        <p:nvPicPr>
          <p:cNvPr id="4" name="Picture 3" descr="Snap6.gif"/>
          <p:cNvPicPr>
            <a:picLocks noChangeAspect="1"/>
          </p:cNvPicPr>
          <p:nvPr/>
        </p:nvPicPr>
        <p:blipFill>
          <a:blip r:embed="rId3" cstate="print"/>
          <a:stretch>
            <a:fillRect/>
          </a:stretch>
        </p:blipFill>
        <p:spPr>
          <a:xfrm>
            <a:off x="2360612" y="1295400"/>
            <a:ext cx="6393180" cy="4236720"/>
          </a:xfrm>
          <a:prstGeom prst="rect">
            <a:avLst/>
          </a:prstGeom>
          <a:ln>
            <a:solidFill>
              <a:schemeClr val="tx1"/>
            </a:solidFill>
          </a:ln>
        </p:spPr>
      </p:pic>
      <p:sp>
        <p:nvSpPr>
          <p:cNvPr id="5" name="Rectangle 18"/>
          <p:cNvSpPr txBox="1">
            <a:spLocks noChangeArrowheads="1"/>
          </p:cNvSpPr>
          <p:nvPr/>
        </p:nvSpPr>
        <p:spPr>
          <a:xfrm>
            <a:off x="3198812" y="5867400"/>
            <a:ext cx="28194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000000"/>
                </a:solidFill>
                <a:effectLst/>
                <a:uLnTx/>
                <a:uFillTx/>
                <a:latin typeface="LavosHandy™" pitchFamily="66" charset="0"/>
              </a:rPr>
              <a:t>Form created on a table</a:t>
            </a:r>
          </a:p>
        </p:txBody>
      </p:sp>
      <p:cxnSp>
        <p:nvCxnSpPr>
          <p:cNvPr id="6" name="Curved Connector 5"/>
          <p:cNvCxnSpPr/>
          <p:nvPr/>
        </p:nvCxnSpPr>
        <p:spPr>
          <a:xfrm rot="5400000" flipH="1" flipV="1">
            <a:off x="4456112" y="5448300"/>
            <a:ext cx="457200" cy="3810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279400"/>
          </a:xfrm>
        </p:spPr>
        <p:txBody>
          <a:bodyPr/>
          <a:lstStyle/>
          <a:p>
            <a:r>
              <a:rPr lang="en-US" b="1" dirty="0" smtClean="0"/>
              <a:t>Creating a Form on a Table: Steps</a:t>
            </a:r>
            <a:endParaRPr lang="en-US" b="1" dirty="0"/>
          </a:p>
        </p:txBody>
      </p:sp>
      <p:pic>
        <p:nvPicPr>
          <p:cNvPr id="15" name="Picture 14" descr="Snap1.gif"/>
          <p:cNvPicPr>
            <a:picLocks noChangeAspect="1"/>
          </p:cNvPicPr>
          <p:nvPr/>
        </p:nvPicPr>
        <p:blipFill>
          <a:blip r:embed="rId3" cstate="print"/>
          <a:stretch>
            <a:fillRect/>
          </a:stretch>
        </p:blipFill>
        <p:spPr>
          <a:xfrm>
            <a:off x="5408612" y="1219200"/>
            <a:ext cx="4343400" cy="3276600"/>
          </a:xfrm>
          <a:prstGeom prst="rect">
            <a:avLst/>
          </a:prstGeom>
          <a:ln>
            <a:solidFill>
              <a:schemeClr val="tx1"/>
            </a:solidFill>
          </a:ln>
        </p:spPr>
      </p:pic>
      <p:pic>
        <p:nvPicPr>
          <p:cNvPr id="16" name="Picture 15" descr="Snap2.gif"/>
          <p:cNvPicPr>
            <a:picLocks noChangeAspect="1"/>
          </p:cNvPicPr>
          <p:nvPr/>
        </p:nvPicPr>
        <p:blipFill>
          <a:blip r:embed="rId4" cstate="print"/>
          <a:stretch>
            <a:fillRect/>
          </a:stretch>
        </p:blipFill>
        <p:spPr>
          <a:xfrm>
            <a:off x="5484812" y="4648200"/>
            <a:ext cx="4267200" cy="1524000"/>
          </a:xfrm>
          <a:prstGeom prst="rect">
            <a:avLst/>
          </a:prstGeom>
          <a:ln>
            <a:solidFill>
              <a:schemeClr val="tx1"/>
            </a:solidFill>
          </a:ln>
        </p:spPr>
      </p:pic>
      <p:pic>
        <p:nvPicPr>
          <p:cNvPr id="30" name="Picture 29" descr="3a.gif"/>
          <p:cNvPicPr>
            <a:picLocks noChangeAspect="1"/>
          </p:cNvPicPr>
          <p:nvPr/>
        </p:nvPicPr>
        <p:blipFill>
          <a:blip r:embed="rId5" cstate="print"/>
          <a:stretch>
            <a:fillRect/>
          </a:stretch>
        </p:blipFill>
        <p:spPr>
          <a:xfrm>
            <a:off x="1141412" y="1219200"/>
            <a:ext cx="3233547" cy="3276600"/>
          </a:xfrm>
          <a:prstGeom prst="rect">
            <a:avLst/>
          </a:prstGeom>
          <a:ln>
            <a:solidFill>
              <a:schemeClr val="tx1"/>
            </a:solidFill>
          </a:ln>
        </p:spPr>
      </p:pic>
      <p:sp>
        <p:nvSpPr>
          <p:cNvPr id="31" name="Oval 144"/>
          <p:cNvSpPr>
            <a:spLocks noChangeArrowheads="1"/>
          </p:cNvSpPr>
          <p:nvPr/>
        </p:nvSpPr>
        <p:spPr bwMode="blackWhite">
          <a:xfrm>
            <a:off x="4189412" y="1676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32" name="Oval 144"/>
          <p:cNvSpPr>
            <a:spLocks noChangeArrowheads="1"/>
          </p:cNvSpPr>
          <p:nvPr/>
        </p:nvSpPr>
        <p:spPr bwMode="blackWhite">
          <a:xfrm>
            <a:off x="9447212" y="1752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33" name="Oval 144"/>
          <p:cNvSpPr>
            <a:spLocks noChangeArrowheads="1"/>
          </p:cNvSpPr>
          <p:nvPr/>
        </p:nvSpPr>
        <p:spPr bwMode="blackWhite">
          <a:xfrm>
            <a:off x="9523412" y="4800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279400"/>
          </a:xfrm>
        </p:spPr>
        <p:txBody>
          <a:bodyPr/>
          <a:lstStyle/>
          <a:p>
            <a:r>
              <a:rPr lang="en-US" b="1" dirty="0" smtClean="0"/>
              <a:t>Creating a Form on a Table: Steps</a:t>
            </a:r>
            <a:endParaRPr lang="en-US" b="1" dirty="0"/>
          </a:p>
        </p:txBody>
      </p:sp>
      <p:pic>
        <p:nvPicPr>
          <p:cNvPr id="13" name="Picture 12" descr="Snap3.gif"/>
          <p:cNvPicPr>
            <a:picLocks noChangeAspect="1"/>
          </p:cNvPicPr>
          <p:nvPr/>
        </p:nvPicPr>
        <p:blipFill>
          <a:blip r:embed="rId3" cstate="print"/>
          <a:stretch>
            <a:fillRect/>
          </a:stretch>
        </p:blipFill>
        <p:spPr>
          <a:xfrm>
            <a:off x="1446212" y="1143000"/>
            <a:ext cx="6377940" cy="3108960"/>
          </a:xfrm>
          <a:prstGeom prst="rect">
            <a:avLst/>
          </a:prstGeom>
          <a:ln>
            <a:solidFill>
              <a:schemeClr val="tx1"/>
            </a:solidFill>
          </a:ln>
        </p:spPr>
      </p:pic>
      <p:pic>
        <p:nvPicPr>
          <p:cNvPr id="15" name="Picture 14" descr="Snap4.gif"/>
          <p:cNvPicPr>
            <a:picLocks noChangeAspect="1"/>
          </p:cNvPicPr>
          <p:nvPr/>
        </p:nvPicPr>
        <p:blipFill>
          <a:blip r:embed="rId4" cstate="print"/>
          <a:stretch>
            <a:fillRect/>
          </a:stretch>
        </p:blipFill>
        <p:spPr>
          <a:xfrm>
            <a:off x="5713412" y="2971800"/>
            <a:ext cx="5029200" cy="3246120"/>
          </a:xfrm>
          <a:prstGeom prst="rect">
            <a:avLst/>
          </a:prstGeom>
          <a:ln>
            <a:solidFill>
              <a:schemeClr val="tx1"/>
            </a:solidFill>
          </a:ln>
        </p:spPr>
      </p:pic>
      <p:sp>
        <p:nvSpPr>
          <p:cNvPr id="16" name="Oval 144"/>
          <p:cNvSpPr>
            <a:spLocks noChangeArrowheads="1"/>
          </p:cNvSpPr>
          <p:nvPr/>
        </p:nvSpPr>
        <p:spPr bwMode="blackWhite">
          <a:xfrm>
            <a:off x="10590212" y="4724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
        <p:nvSpPr>
          <p:cNvPr id="20" name="Oval 144"/>
          <p:cNvSpPr>
            <a:spLocks noChangeArrowheads="1"/>
          </p:cNvSpPr>
          <p:nvPr/>
        </p:nvSpPr>
        <p:spPr bwMode="blackWhite">
          <a:xfrm>
            <a:off x="7694612" y="1828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9829</TotalTime>
  <Words>3754</Words>
  <Application>Microsoft Office PowerPoint</Application>
  <PresentationFormat>Custom</PresentationFormat>
  <Paragraphs>246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Oracle_16x9_2014_521</vt:lpstr>
      <vt:lpstr>Slide 1</vt:lpstr>
      <vt:lpstr>Slide 2</vt:lpstr>
      <vt:lpstr>Lesson Objectives</vt:lpstr>
      <vt:lpstr>Understanding Forms in Application Express</vt:lpstr>
      <vt:lpstr>Understanding Form Types</vt:lpstr>
      <vt:lpstr>Using Wizards to Create Forms</vt:lpstr>
      <vt:lpstr>Creating a Form on a Table</vt:lpstr>
      <vt:lpstr>Creating a Form on a Table: Steps</vt:lpstr>
      <vt:lpstr>Creating a Form on a Table: Steps</vt:lpstr>
      <vt:lpstr>Linking a Report to a Form</vt:lpstr>
      <vt:lpstr>Creating an Editable Interactive Grid</vt:lpstr>
      <vt:lpstr>Creating an Editable Interactive Grid: Different Wizards</vt:lpstr>
      <vt:lpstr>Creating an Editable Interactive Grid: Steps</vt:lpstr>
      <vt:lpstr>Creating a Single Page Master Detail</vt:lpstr>
      <vt:lpstr>Creating a Single Page Master Detail: Different Wizards</vt:lpstr>
      <vt:lpstr>Creating a Single Page Master Detail: Steps</vt:lpstr>
      <vt:lpstr>Creating a Two Page Master Detail</vt:lpstr>
      <vt:lpstr>Creating a Two Page Master Detail: Steps</vt:lpstr>
      <vt:lpstr>Editing a Form</vt:lpstr>
      <vt:lpstr>Modifying the Display Type of a Page Item</vt:lpstr>
      <vt:lpstr>Altering the Display Order of Page Items</vt:lpstr>
      <vt:lpstr>Summary</vt:lpstr>
      <vt:lpstr>Hands-On Lab</vt:lpstr>
      <vt:lpstr>Slide 24</vt:lpstr>
      <vt:lpstr>Slide 25</vt:lpstr>
      <vt:lpstr>Slide 26</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649</cp:revision>
  <dcterms:created xsi:type="dcterms:W3CDTF">2014-06-19T18:11:18Z</dcterms:created>
  <dcterms:modified xsi:type="dcterms:W3CDTF">2017-06-21T17:17:22Z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