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54" r:id="rId2"/>
    <p:sldId id="598" r:id="rId3"/>
    <p:sldId id="727" r:id="rId4"/>
    <p:sldId id="754" r:id="rId5"/>
    <p:sldId id="738" r:id="rId6"/>
    <p:sldId id="728" r:id="rId7"/>
    <p:sldId id="729" r:id="rId8"/>
    <p:sldId id="744" r:id="rId9"/>
    <p:sldId id="732" r:id="rId10"/>
    <p:sldId id="735" r:id="rId11"/>
    <p:sldId id="737" r:id="rId12"/>
    <p:sldId id="755" r:id="rId13"/>
    <p:sldId id="739" r:id="rId14"/>
    <p:sldId id="740" r:id="rId15"/>
    <p:sldId id="741" r:id="rId16"/>
    <p:sldId id="742" r:id="rId17"/>
    <p:sldId id="743" r:id="rId18"/>
    <p:sldId id="745" r:id="rId19"/>
    <p:sldId id="746" r:id="rId20"/>
    <p:sldId id="747" r:id="rId21"/>
    <p:sldId id="748" r:id="rId22"/>
    <p:sldId id="749" r:id="rId23"/>
    <p:sldId id="750" r:id="rId24"/>
    <p:sldId id="751" r:id="rId25"/>
    <p:sldId id="752" r:id="rId26"/>
    <p:sldId id="753" r:id="rId27"/>
    <p:sldId id="691" r:id="rId28"/>
    <p:sldId id="557" r:id="rId29"/>
    <p:sldId id="714" r:id="rId30"/>
    <p:sldId id="288" r:id="rId31"/>
    <p:sldId id="289" r:id="rId32"/>
  </p:sldIdLst>
  <p:sldSz cx="12188825"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7" pos="3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7F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9010" autoAdjust="0"/>
  </p:normalViewPr>
  <p:slideViewPr>
    <p:cSldViewPr>
      <p:cViewPr>
        <p:scale>
          <a:sx n="70" d="100"/>
          <a:sy n="70" d="100"/>
        </p:scale>
        <p:origin x="-1080" y="-178"/>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Developers can enable the capability for end users to save public interactive grids. </a:t>
            </a:r>
            <a:r>
              <a:rPr lang="en-US" sz="1100" b="0" i="0" kern="1200" baseline="0" dirty="0" smtClean="0">
                <a:solidFill>
                  <a:schemeClr val="tx1"/>
                </a:solidFill>
                <a:latin typeface="+mn-lt"/>
                <a:ea typeface="+mn-ea"/>
                <a:cs typeface="+mn-cs"/>
              </a:rPr>
              <a:t>Developers can also restrict who can save a public interactive grid. </a:t>
            </a:r>
            <a:r>
              <a:rPr lang="en-US" sz="1100" b="0" i="0" kern="1200" dirty="0" smtClean="0">
                <a:solidFill>
                  <a:schemeClr val="tx1"/>
                </a:solidFill>
                <a:latin typeface="+mn-lt"/>
                <a:ea typeface="+mn-ea"/>
                <a:cs typeface="+mn-cs"/>
              </a:rPr>
              <a:t>Public reports display on the Saved Reports list on the toolbar and are available to all users. However, only the user who creates a public interactive grid can save, rename, or delete it.</a:t>
            </a:r>
            <a:endParaRPr lang="en-US" sz="1100" b="0" i="0" kern="1200" baseline="0" dirty="0" smtClean="0">
              <a:solidFill>
                <a:schemeClr val="tx1"/>
              </a:solidFill>
              <a:latin typeface="+mn-lt"/>
              <a:ea typeface="+mn-ea"/>
              <a:cs typeface="+mn-cs"/>
            </a:endParaRPr>
          </a:p>
          <a:p>
            <a:r>
              <a:rPr lang="en-US" sz="1100" b="0" i="0" kern="1200" dirty="0" smtClean="0">
                <a:solidFill>
                  <a:schemeClr val="tx1"/>
                </a:solidFill>
                <a:latin typeface="+mn-lt"/>
                <a:ea typeface="+mn-ea"/>
                <a:cs typeface="+mn-cs"/>
              </a:rPr>
              <a:t>Developers can select an authorization scheme to restrict who can save public interactive grid. To enable an end user to save a public interactive grid, this authorization scheme must evaluate to TRUE for that user. If an authorization scheme is not selected, then any user may save public interactive grids. You learn more about authorization</a:t>
            </a:r>
            <a:r>
              <a:rPr lang="en-US" sz="1100" b="0" i="0" kern="1200" baseline="0" dirty="0" smtClean="0">
                <a:solidFill>
                  <a:schemeClr val="tx1"/>
                </a:solidFill>
                <a:latin typeface="+mn-lt"/>
                <a:ea typeface="+mn-ea"/>
                <a:cs typeface="+mn-cs"/>
              </a:rPr>
              <a:t> schemes later in this course.</a:t>
            </a:r>
          </a:p>
          <a:p>
            <a:r>
              <a:rPr lang="en-US" dirty="0" smtClean="0"/>
              <a:t>To enable the capability for end users to save public interactive grids, perform the following steps:</a:t>
            </a:r>
          </a:p>
          <a:p>
            <a:pPr marL="457200" lvl="1" indent="-228600">
              <a:buFont typeface="+mj-lt"/>
              <a:buAutoNum type="arabicPeriod"/>
            </a:pPr>
            <a:r>
              <a:rPr lang="en-US" dirty="0" smtClean="0"/>
              <a:t>Edit your interactive grid attributes. The Attributes display in the Property Editor.</a:t>
            </a:r>
          </a:p>
          <a:p>
            <a:pPr marL="457200" lvl="1" indent="-228600">
              <a:buFont typeface="+mj-lt"/>
              <a:buAutoNum type="arabicPeriod"/>
            </a:pPr>
            <a:r>
              <a:rPr lang="en-US" dirty="0" smtClean="0"/>
              <a:t>Expand Enable Users To</a:t>
            </a:r>
          </a:p>
          <a:p>
            <a:pPr marL="457200" lvl="1" indent="-228600">
              <a:buFont typeface="+mj-lt"/>
              <a:buAutoNum type="arabicPeriod"/>
            </a:pPr>
            <a:r>
              <a:rPr lang="en-US" dirty="0" smtClean="0"/>
              <a:t>Select Yes for Save Public Report</a:t>
            </a:r>
          </a:p>
          <a:p>
            <a:pPr marL="457200" lvl="1" indent="-228600">
              <a:buFont typeface="+mj-lt"/>
              <a:buAutoNum type="arabicPeriod"/>
            </a:pPr>
            <a:r>
              <a:rPr lang="en-US" dirty="0" smtClean="0"/>
              <a:t>Click Save. Then, click Save and Run Page. Now, any end</a:t>
            </a:r>
            <a:r>
              <a:rPr lang="en-US" baseline="0" dirty="0" smtClean="0"/>
              <a:t> user can save public interactive grids.</a:t>
            </a:r>
          </a:p>
          <a:p>
            <a:pPr marL="228600" lvl="0" indent="-228600">
              <a:buFontTx/>
              <a:buNone/>
            </a:pPr>
            <a:r>
              <a:rPr lang="en-US" baseline="0" dirty="0" smtClean="0"/>
              <a:t>Now, to restrict end users who can save public interactive grid, perform the steps 1 through 3 above and then:</a:t>
            </a:r>
          </a:p>
          <a:p>
            <a:pPr marL="457200" marR="0" lvl="1"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1050" b="0" i="0" kern="1200" dirty="0" smtClean="0">
                <a:solidFill>
                  <a:schemeClr val="tx1"/>
                </a:solidFill>
                <a:latin typeface="+mn-lt"/>
                <a:ea typeface="+mn-ea"/>
                <a:cs typeface="+mn-cs"/>
              </a:rPr>
              <a:t>For Save Public Report Authorization, select an authorization scheme. To enable an end user to save a public interactive grid, this authorization scheme must evaluate to TRUE for that user. If an authorization scheme is not selected, then any user may save Public interactive grids.</a:t>
            </a:r>
          </a:p>
          <a:p>
            <a:pPr marL="457200" marR="0" lvl="1" indent="-228600" algn="l" defTabSz="914400" rtl="0" eaLnBrk="1" fontAlgn="auto" latinLnBrk="0" hangingPunct="1">
              <a:lnSpc>
                <a:spcPct val="100000"/>
              </a:lnSpc>
              <a:spcBef>
                <a:spcPts val="600"/>
              </a:spcBef>
              <a:spcAft>
                <a:spcPts val="0"/>
              </a:spcAft>
              <a:buClrTx/>
              <a:buSzTx/>
              <a:buFont typeface="+mj-lt"/>
              <a:buAutoNum type="alphaLcParenR"/>
              <a:tabLst/>
              <a:defRPr/>
            </a:pPr>
            <a:r>
              <a:rPr lang="en-US" sz="1050" b="0" i="0" kern="1200" dirty="0" smtClean="0">
                <a:solidFill>
                  <a:schemeClr val="tx1"/>
                </a:solidFill>
                <a:latin typeface="+mn-lt"/>
                <a:ea typeface="+mn-ea"/>
                <a:cs typeface="+mn-cs"/>
              </a:rPr>
              <a:t>Click Save. Then, click Save and Run Page.</a:t>
            </a:r>
          </a:p>
          <a:p>
            <a:pPr marL="457200" lvl="1" indent="-228600">
              <a:buFont typeface="+mj-lt"/>
              <a:buAutoNum type="alphaLcParenR"/>
            </a:pPr>
            <a:endParaRPr lang="en-US" baseline="0" dirty="0" smtClean="0"/>
          </a:p>
          <a:p>
            <a:pPr marL="457200" lvl="1" indent="-228600">
              <a:buFont typeface="+mj-lt"/>
              <a:buAutoNum type="alphaLcParenR"/>
            </a:pPr>
            <a:endParaRPr lang="en-US" baseline="0" dirty="0" smtClean="0"/>
          </a:p>
          <a:p>
            <a:pPr marL="457200" lvl="1" indent="-228600">
              <a:buFont typeface="+mj-lt"/>
              <a:buNone/>
            </a:pPr>
            <a:endParaRPr lang="en-US" dirty="0" smtClean="0"/>
          </a:p>
          <a:p>
            <a:endParaRPr lang="en-US" sz="1100" b="0" i="0" kern="1200" baseline="0" dirty="0" smtClean="0">
              <a:solidFill>
                <a:schemeClr val="tx1"/>
              </a:solidFill>
              <a:latin typeface="+mn-lt"/>
              <a:ea typeface="+mn-ea"/>
              <a:cs typeface="+mn-cs"/>
            </a:endParaRPr>
          </a:p>
          <a:p>
            <a:endParaRPr lang="en-US" sz="1100" b="0" i="0" kern="1200" baseline="0" dirty="0" smtClean="0">
              <a:solidFill>
                <a:schemeClr val="tx1"/>
              </a:solidFill>
              <a:latin typeface="+mn-lt"/>
              <a:ea typeface="+mn-ea"/>
              <a:cs typeface="+mn-cs"/>
            </a:endParaRPr>
          </a:p>
          <a:p>
            <a:endParaRPr lang="en-US" sz="1100" b="0" i="0" kern="1200" dirty="0" smtClean="0">
              <a:solidFill>
                <a:schemeClr val="tx1"/>
              </a:solidFill>
              <a:latin typeface="+mn-lt"/>
              <a:ea typeface="+mn-ea"/>
              <a:cs typeface="+mn-cs"/>
            </a:endParaRPr>
          </a:p>
          <a:p>
            <a:endParaRPr lang="en-US" sz="11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 xmlns:p14="http://schemas.microsoft.com/office/powerpoint/2010/main" val="128555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You might want</a:t>
            </a:r>
            <a:r>
              <a:rPr lang="en-US" baseline="0" dirty="0" smtClean="0"/>
              <a:t> to make changes to the source query of your interactive grid. For example, you might want to add a new column to your interactive grid. To modify the SQL source of an interactive grid, perform the following steps:</a:t>
            </a:r>
          </a:p>
          <a:p>
            <a:pPr marL="457200" lvl="1" indent="-228600">
              <a:buFont typeface="+mj-lt"/>
              <a:buAutoNum type="arabicPeriod"/>
            </a:pPr>
            <a:r>
              <a:rPr lang="en-US" baseline="0" dirty="0" smtClean="0"/>
              <a:t>In Page Designer, click on your interactive grid report region</a:t>
            </a:r>
          </a:p>
          <a:p>
            <a:pPr marL="457200" lvl="1" indent="-228600">
              <a:buFont typeface="+mj-lt"/>
              <a:buAutoNum type="arabicPeriod"/>
            </a:pPr>
            <a:r>
              <a:rPr lang="en-US" baseline="0" dirty="0" smtClean="0"/>
              <a:t>In the Property Editor, expand Source &gt; SQL Query. </a:t>
            </a:r>
          </a:p>
          <a:p>
            <a:pPr marL="457200" lvl="1" indent="-228600">
              <a:buFont typeface="+mj-lt"/>
              <a:buAutoNum type="arabicPeriod"/>
            </a:pPr>
            <a:r>
              <a:rPr lang="en-US" baseline="0" dirty="0" smtClean="0"/>
              <a:t>Now, click the Code Editor icon to open the code editor dialog. Modify the query and click OK.</a:t>
            </a:r>
          </a:p>
          <a:p>
            <a:pPr marL="457200" lvl="1" indent="-228600">
              <a:buFont typeface="+mj-lt"/>
              <a:buAutoNum type="arabicPeriod"/>
            </a:pPr>
            <a:r>
              <a:rPr lang="en-US" baseline="0" dirty="0" smtClean="0"/>
              <a:t>Click Save. Then, click Save and Run Page.</a:t>
            </a:r>
          </a:p>
          <a:p>
            <a:r>
              <a:rPr lang="en-US" dirty="0" smtClean="0"/>
              <a:t>The slide example shows modifying the SQL</a:t>
            </a:r>
            <a:r>
              <a:rPr lang="en-US" baseline="0" dirty="0" smtClean="0"/>
              <a:t> source of an interactive grid. The new columns are added to the end of the report. However, in an interactive grid you can simply drag and drop columns to your desired location.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 xmlns:p14="http://schemas.microsoft.com/office/powerpoint/2010/main" val="53574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In</a:t>
            </a:r>
            <a:r>
              <a:rPr lang="en-US" baseline="0" dirty="0" smtClean="0"/>
              <a:t> Part 2, you learn how to use and customize </a:t>
            </a:r>
            <a:r>
              <a:rPr lang="en-US" baseline="0" smtClean="0"/>
              <a:t>an interactive grid as an end user.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A search bar displays at the top of interactive grids. Users can perform a non-case-sensitive</a:t>
            </a:r>
            <a:r>
              <a:rPr lang="en-US" baseline="0" dirty="0" smtClean="0"/>
              <a:t> </a:t>
            </a:r>
            <a:r>
              <a:rPr lang="en-US" dirty="0" smtClean="0"/>
              <a:t>on an interactive grid by entering</a:t>
            </a:r>
            <a:r>
              <a:rPr lang="en-US" baseline="0" dirty="0" smtClean="0"/>
              <a:t> queries into the search bar. You can search either on the entire interactive grid on only on a specific column.</a:t>
            </a:r>
          </a:p>
          <a:p>
            <a:r>
              <a:rPr lang="en-US" baseline="0" dirty="0" smtClean="0"/>
              <a:t>The slide shows the examples of searching for the text ‘clerk’ both in the entire interactive grid and also specifically within the Job column. To search in the entire interactive grid, enter your search criteria in the text area and click Go. A filter is applied on the interactive grid and you see all those rows that contain the search criteria. To narrow your search to a specific column, perform the following steps:</a:t>
            </a:r>
          </a:p>
          <a:p>
            <a:pPr marL="457200" lvl="1" indent="-228600">
              <a:buFont typeface="+mj-lt"/>
              <a:buAutoNum type="arabicPeriod"/>
            </a:pPr>
            <a:r>
              <a:rPr lang="en-US" baseline="0" dirty="0" smtClean="0"/>
              <a:t>Click the Select Columns to Search icon</a:t>
            </a:r>
          </a:p>
          <a:p>
            <a:pPr marL="457200" lvl="1" indent="-228600">
              <a:buFont typeface="+mj-lt"/>
              <a:buAutoNum type="arabicPeriod"/>
            </a:pPr>
            <a:r>
              <a:rPr lang="en-US" baseline="0" dirty="0" smtClean="0"/>
              <a:t>Select the name of a column. For example, ‘Job’ in the slide.</a:t>
            </a:r>
          </a:p>
          <a:p>
            <a:pPr marL="457200" lvl="1" indent="-228600">
              <a:buFont typeface="+mj-lt"/>
              <a:buAutoNum type="arabicPeriod"/>
            </a:pPr>
            <a:r>
              <a:rPr lang="en-US" baseline="0" dirty="0" smtClean="0"/>
              <a:t>Enter a search string in the Search field. For example, ‘clerk’ in the slide</a:t>
            </a:r>
          </a:p>
          <a:p>
            <a:pPr marL="457200" lvl="1" indent="-228600">
              <a:buFont typeface="+mj-lt"/>
              <a:buAutoNum type="arabicPeriod"/>
            </a:pPr>
            <a:r>
              <a:rPr lang="en-US" baseline="0" dirty="0" smtClean="0"/>
              <a:t>Press the Enter key or click Go. The interactive grid reloads with a filter applied.</a:t>
            </a:r>
          </a:p>
          <a:p>
            <a:r>
              <a:rPr lang="en-US" baseline="0" dirty="0" smtClean="0"/>
              <a:t>You can create multiple filters on an interactive grid. For a row to be displayed, the row must satisfy all the filters.</a:t>
            </a:r>
          </a:p>
          <a:p>
            <a:pPr lvl="1"/>
            <a:r>
              <a:rPr lang="en-US" dirty="0" smtClean="0"/>
              <a:t>You can remove a filter by clicking the Remove Filter icon (it looks like a filter with a red X over it) next to the filter that you want to remove. Alternatively, you can enable or disable the filter by using the Enable/Disable check box.</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 xmlns:p14="http://schemas.microsoft.com/office/powerpoint/2010/main" val="109553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Interactive grid users can rearrange columns by using</a:t>
            </a:r>
            <a:r>
              <a:rPr lang="en-US" baseline="0" dirty="0" smtClean="0"/>
              <a:t> the drag and drop functionality. The slide shows an example of rearranging the Job and Salary columns. To drag and drop a column, perform the following steps:</a:t>
            </a:r>
          </a:p>
          <a:p>
            <a:pPr marL="457200" lvl="1" indent="-228600">
              <a:buFont typeface="+mj-lt"/>
              <a:buAutoNum type="arabicPeriod"/>
            </a:pPr>
            <a:r>
              <a:rPr lang="en-US" baseline="0" dirty="0" smtClean="0"/>
              <a:t>Hover the mouse over a column heading to display the drag handle. The slide example shows hovering the mouse over the Job column.</a:t>
            </a:r>
          </a:p>
          <a:p>
            <a:pPr marL="457200" lvl="1" indent="-228600">
              <a:buFont typeface="+mj-lt"/>
              <a:buAutoNum type="arabicPeriod"/>
            </a:pPr>
            <a:r>
              <a:rPr lang="en-US" baseline="0" dirty="0" smtClean="0"/>
              <a:t>Your mouse cursor also changes when it comes into contact with the drag handle. Click and hold the drag handle.</a:t>
            </a:r>
          </a:p>
          <a:p>
            <a:pPr marL="457200" lvl="1" indent="-228600">
              <a:buFont typeface="+mj-lt"/>
              <a:buAutoNum type="arabicPeriod"/>
            </a:pPr>
            <a:r>
              <a:rPr lang="en-US" baseline="0" dirty="0" smtClean="0"/>
              <a:t>Then, drag the column to the desired location. The heading shifts out of place in the row. For example, in the slide, drag the Job column to the Salary column location.</a:t>
            </a:r>
          </a:p>
          <a:p>
            <a:pPr marL="457200" lvl="1" indent="-228600">
              <a:buFont typeface="+mj-lt"/>
              <a:buAutoNum type="arabicPeriod"/>
            </a:pPr>
            <a:r>
              <a:rPr lang="en-US" dirty="0" smtClean="0"/>
              <a:t>While holding the</a:t>
            </a:r>
            <a:r>
              <a:rPr lang="en-US" baseline="0" dirty="0" smtClean="0"/>
              <a:t> mouse, use the indicator to determine which column to place the dragged column ahead of. Release the mouse. The column drops into place.</a:t>
            </a:r>
          </a:p>
          <a:p>
            <a:pPr marL="228600" lvl="0" indent="-228600">
              <a:buFontTx/>
              <a:buNone/>
            </a:pPr>
            <a:r>
              <a:rPr lang="en-US" baseline="0" dirty="0" smtClean="0"/>
              <a:t>Users can resize the width of a column by clicking and holding the edge of a column heading and adjusting with the mouse. The slide example shows</a:t>
            </a:r>
          </a:p>
          <a:p>
            <a:pPr marL="228600" lvl="0" indent="-228600">
              <a:buFontTx/>
              <a:buNone/>
            </a:pPr>
            <a:r>
              <a:rPr lang="en-US" baseline="0" dirty="0" smtClean="0"/>
              <a:t>resizing the Salary column.</a:t>
            </a:r>
          </a:p>
          <a:p>
            <a:pPr marL="228600" lvl="0" indent="-228600">
              <a:buFont typeface="+mj-lt"/>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 xmlns:p14="http://schemas.microsoft.com/office/powerpoint/2010/main" val="179872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baseline="0" dirty="0" smtClean="0"/>
              <a:t>Users can specify the sorting order of a column by clicking the Sort Ascending and Sort Descending buttons on the column heading. The slide examples show sorting both ascending and descending of the Salary column. To specify the sort order of a column, hover your mouse in the column heading. Select either Sort Ascending or Sort Descending. You can remove an existing sort by clicking the toggled button (Don’t Sort</a:t>
            </a:r>
            <a:r>
              <a:rPr lang="en-US" baseline="0" smtClean="0"/>
              <a:t>) again.</a:t>
            </a:r>
            <a:endParaRPr lang="en-US" baseline="0" dirty="0" smtClean="0"/>
          </a:p>
          <a:p>
            <a:pPr marL="228600" lvl="0" indent="-228600">
              <a:buFont typeface="+mj-lt"/>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 xmlns:p14="http://schemas.microsoft.com/office/powerpoint/2010/main" val="1605582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dirty="0" smtClean="0"/>
              <a:t>You use the interactive grid’s menus and interface to search the grid, add elements such as filters and computations, reorganize with sort and breaks, and</a:t>
            </a: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dirty="0" smtClean="0"/>
              <a:t>further customize how the data displays. With the Actions and Column Heading menus, users can hide, filter, freeze, highlight, sort, and create control</a:t>
            </a: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dirty="0" smtClean="0"/>
              <a:t>breaks on individual columns. Advanced users can also define aggregations, which appear at the bottom of the column or column group.</a:t>
            </a: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dirty="0" smtClean="0"/>
              <a:t>By default, all interactive grids have a Search Bar, Actions menu, and Reset button. </a:t>
            </a:r>
            <a:r>
              <a:rPr lang="en-US" sz="1100" b="0" i="0" kern="1200" dirty="0" smtClean="0">
                <a:solidFill>
                  <a:schemeClr val="tx1"/>
                </a:solidFill>
                <a:latin typeface="+mn-lt"/>
                <a:ea typeface="+mn-ea"/>
                <a:cs typeface="+mn-cs"/>
              </a:rPr>
              <a:t>You can perform text searches with the Search Bar at the top of an </a:t>
            </a: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sz="1100" b="0" i="0" kern="1200" dirty="0" smtClean="0">
                <a:solidFill>
                  <a:schemeClr val="tx1"/>
                </a:solidFill>
                <a:latin typeface="+mn-lt"/>
                <a:ea typeface="+mn-ea"/>
                <a:cs typeface="+mn-cs"/>
              </a:rPr>
              <a:t>interactive grid. You can narrow your search parameters by clicking the Select Columns to Search icon (magnifying glass).</a:t>
            </a: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dirty="0" smtClean="0"/>
              <a:t>All interactive grids also have Column Heading Menus.</a:t>
            </a:r>
            <a:r>
              <a:rPr lang="en-US" baseline="0" dirty="0" smtClean="0"/>
              <a:t> You </a:t>
            </a:r>
            <a:r>
              <a:rPr lang="en-US" dirty="0" smtClean="0"/>
              <a:t>click the name or heading of a column to access the Column Heading menu. </a:t>
            </a:r>
            <a:r>
              <a:rPr lang="en-US" sz="1100" b="0" i="0" kern="1200" dirty="0" smtClean="0">
                <a:solidFill>
                  <a:schemeClr val="tx1"/>
                </a:solidFill>
                <a:latin typeface="+mn-lt"/>
                <a:ea typeface="+mn-ea"/>
                <a:cs typeface="+mn-cs"/>
              </a:rPr>
              <a:t>You use the</a:t>
            </a: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sz="1100" b="0" i="0" kern="1200" dirty="0" smtClean="0">
                <a:solidFill>
                  <a:schemeClr val="tx1"/>
                </a:solidFill>
                <a:latin typeface="+mn-lt"/>
                <a:ea typeface="+mn-ea"/>
                <a:cs typeface="+mn-cs"/>
              </a:rPr>
              <a:t>Column Heading menu to quickly customize a column in an interactive grid. The Column Heading menu contains Sort Order buttons, a Toolbar, a Text</a:t>
            </a: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sz="1100" b="0" i="0" kern="1200" dirty="0" smtClean="0">
                <a:solidFill>
                  <a:schemeClr val="tx1"/>
                </a:solidFill>
                <a:latin typeface="+mn-lt"/>
                <a:ea typeface="+mn-ea"/>
                <a:cs typeface="+mn-cs"/>
              </a:rPr>
              <a:t>Filter, and a unique list of the column’s contents. The Sort Ascending and Sort Descending buttons appear at the right of every column heading. The</a:t>
            </a:r>
          </a:p>
          <a:p>
            <a:pPr marL="228600" marR="0" lvl="0" indent="-228600" algn="l" defTabSz="914400" rtl="0" eaLnBrk="1" fontAlgn="auto" latinLnBrk="0" hangingPunct="1">
              <a:lnSpc>
                <a:spcPct val="100000"/>
              </a:lnSpc>
              <a:spcBef>
                <a:spcPts val="600"/>
              </a:spcBef>
              <a:spcAft>
                <a:spcPts val="0"/>
              </a:spcAft>
              <a:buClrTx/>
              <a:buSzTx/>
              <a:buFont typeface="+mj-lt"/>
              <a:buNone/>
              <a:tabLst/>
              <a:defRPr/>
            </a:pPr>
            <a:r>
              <a:rPr lang="en-US" sz="1100" b="0" i="0" kern="1200" dirty="0" smtClean="0">
                <a:solidFill>
                  <a:schemeClr val="tx1"/>
                </a:solidFill>
                <a:latin typeface="+mn-lt"/>
                <a:ea typeface="+mn-ea"/>
                <a:cs typeface="+mn-cs"/>
              </a:rPr>
              <a:t>toolbar on the Column Heading menu contains the following buttons and functions:</a:t>
            </a:r>
          </a:p>
          <a:p>
            <a:pPr marL="457200" marR="0" lvl="1"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i="0" kern="1200" dirty="0" smtClean="0">
                <a:solidFill>
                  <a:schemeClr val="tx1"/>
                </a:solidFill>
                <a:latin typeface="+mn-lt"/>
                <a:ea typeface="+mn-ea"/>
                <a:cs typeface="+mn-cs"/>
              </a:rPr>
              <a:t>Control</a:t>
            </a:r>
            <a:r>
              <a:rPr lang="en-US" b="1" i="0" kern="1200" baseline="0" dirty="0" smtClean="0">
                <a:solidFill>
                  <a:schemeClr val="tx1"/>
                </a:solidFill>
                <a:latin typeface="+mn-lt"/>
                <a:ea typeface="+mn-ea"/>
                <a:cs typeface="+mn-cs"/>
              </a:rPr>
              <a:t> Break</a:t>
            </a:r>
            <a:r>
              <a:rPr lang="en-US" b="0" i="0" kern="1200" baseline="0" dirty="0" smtClean="0">
                <a:solidFill>
                  <a:schemeClr val="tx1"/>
                </a:solidFill>
                <a:latin typeface="+mn-lt"/>
                <a:ea typeface="+mn-ea"/>
                <a:cs typeface="+mn-cs"/>
              </a:rPr>
              <a:t>: </a:t>
            </a:r>
            <a:r>
              <a:rPr lang="en-US" sz="1050" b="0" i="0" kern="1200" dirty="0" smtClean="0">
                <a:solidFill>
                  <a:schemeClr val="tx1"/>
                </a:solidFill>
                <a:latin typeface="+mn-lt"/>
                <a:ea typeface="+mn-ea"/>
                <a:cs typeface="+mn-cs"/>
              </a:rPr>
              <a:t>Creates a Control Break in the interactive grid based on the selected column.</a:t>
            </a:r>
            <a:endParaRPr lang="en-US" b="0" i="0" kern="1200" baseline="0" dirty="0" smtClean="0">
              <a:solidFill>
                <a:schemeClr val="tx1"/>
              </a:solidFill>
              <a:latin typeface="+mn-lt"/>
              <a:ea typeface="+mn-ea"/>
              <a:cs typeface="+mn-cs"/>
            </a:endParaRPr>
          </a:p>
          <a:p>
            <a:pPr marL="457200" marR="0" lvl="1"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i="0" kern="1200" baseline="0" dirty="0" smtClean="0">
                <a:solidFill>
                  <a:schemeClr val="tx1"/>
                </a:solidFill>
                <a:latin typeface="+mn-lt"/>
                <a:ea typeface="+mn-ea"/>
                <a:cs typeface="+mn-cs"/>
              </a:rPr>
              <a:t>Aggregate</a:t>
            </a:r>
            <a:r>
              <a:rPr lang="en-US" b="0" i="0" kern="1200" baseline="0" dirty="0" smtClean="0">
                <a:solidFill>
                  <a:schemeClr val="tx1"/>
                </a:solidFill>
                <a:latin typeface="+mn-lt"/>
                <a:ea typeface="+mn-ea"/>
                <a:cs typeface="+mn-cs"/>
              </a:rPr>
              <a:t>: </a:t>
            </a:r>
            <a:r>
              <a:rPr lang="en-US" sz="1050" b="0" i="0" kern="1200" dirty="0" smtClean="0">
                <a:solidFill>
                  <a:schemeClr val="tx1"/>
                </a:solidFill>
                <a:latin typeface="+mn-lt"/>
                <a:ea typeface="+mn-ea"/>
                <a:cs typeface="+mn-cs"/>
              </a:rPr>
              <a:t>Opens the Aggregation dialog to define an aggregation against the selected column.</a:t>
            </a:r>
            <a:endParaRPr lang="en-US" b="0" i="0" kern="1200" baseline="0" dirty="0" smtClean="0">
              <a:solidFill>
                <a:schemeClr val="tx1"/>
              </a:solidFill>
              <a:latin typeface="+mn-lt"/>
              <a:ea typeface="+mn-ea"/>
              <a:cs typeface="+mn-cs"/>
            </a:endParaRPr>
          </a:p>
          <a:p>
            <a:pPr marL="457200" marR="0" lvl="1"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i="0" kern="1200" baseline="0" dirty="0" smtClean="0">
                <a:solidFill>
                  <a:schemeClr val="tx1"/>
                </a:solidFill>
                <a:latin typeface="+mn-lt"/>
                <a:ea typeface="+mn-ea"/>
                <a:cs typeface="+mn-cs"/>
              </a:rPr>
              <a:t>Freeze</a:t>
            </a:r>
            <a:r>
              <a:rPr lang="en-US" b="0" i="0" kern="1200" baseline="0" dirty="0" smtClean="0">
                <a:solidFill>
                  <a:schemeClr val="tx1"/>
                </a:solidFill>
                <a:latin typeface="+mn-lt"/>
                <a:ea typeface="+mn-ea"/>
                <a:cs typeface="+mn-cs"/>
              </a:rPr>
              <a:t>: </a:t>
            </a:r>
            <a:r>
              <a:rPr lang="en-US" sz="1050" b="0" i="0" kern="1200" dirty="0" smtClean="0">
                <a:solidFill>
                  <a:schemeClr val="tx1"/>
                </a:solidFill>
                <a:latin typeface="+mn-lt"/>
                <a:ea typeface="+mn-ea"/>
                <a:cs typeface="+mn-cs"/>
              </a:rPr>
              <a:t>Freezes the selected column in place, preventing horizontal scrolling.</a:t>
            </a:r>
            <a:endParaRPr lang="en-US" b="0" i="0" kern="1200" baseline="0" dirty="0" smtClean="0">
              <a:solidFill>
                <a:schemeClr val="tx1"/>
              </a:solidFill>
              <a:latin typeface="+mn-lt"/>
              <a:ea typeface="+mn-ea"/>
              <a:cs typeface="+mn-cs"/>
            </a:endParaRPr>
          </a:p>
          <a:p>
            <a:pPr marL="457200" marR="0" lvl="1"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i="0" kern="1200" baseline="0" dirty="0" smtClean="0">
                <a:solidFill>
                  <a:schemeClr val="tx1"/>
                </a:solidFill>
                <a:latin typeface="+mn-lt"/>
                <a:ea typeface="+mn-ea"/>
                <a:cs typeface="+mn-cs"/>
              </a:rPr>
              <a:t>Hide</a:t>
            </a:r>
            <a:r>
              <a:rPr lang="en-US" b="0" i="0" kern="1200" baseline="0" dirty="0" smtClean="0">
                <a:solidFill>
                  <a:schemeClr val="tx1"/>
                </a:solidFill>
                <a:latin typeface="+mn-lt"/>
                <a:ea typeface="+mn-ea"/>
                <a:cs typeface="+mn-cs"/>
              </a:rPr>
              <a:t>: </a:t>
            </a:r>
            <a:r>
              <a:rPr lang="en-US" sz="1050" b="0" i="0" kern="1200" dirty="0" smtClean="0">
                <a:solidFill>
                  <a:schemeClr val="tx1"/>
                </a:solidFill>
                <a:latin typeface="+mn-lt"/>
                <a:ea typeface="+mn-ea"/>
                <a:cs typeface="+mn-cs"/>
              </a:rPr>
              <a:t>Hides the selected column from view.</a:t>
            </a:r>
            <a:endParaRPr lang="en-US" dirty="0" smtClean="0"/>
          </a:p>
          <a:p>
            <a:pPr marL="228600" lvl="0" indent="-228600">
              <a:buFont typeface="+mj-lt"/>
              <a:buNone/>
            </a:pPr>
            <a:endParaRPr lang="en-US" dirty="0" smtClean="0"/>
          </a:p>
          <a:p>
            <a:pPr marL="228600" lvl="0" indent="-228600">
              <a:buFont typeface="+mj-lt"/>
              <a:buNone/>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 xmlns:p14="http://schemas.microsoft.com/office/powerpoint/2010/main" val="1893456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228600" lvl="0" indent="-228600">
              <a:buFont typeface="+mj-lt"/>
              <a:buNone/>
            </a:pPr>
            <a:r>
              <a:rPr lang="en-US" dirty="0" smtClean="0"/>
              <a:t>The Actions Menu appears on the interactive grid toolbar. It contains functions and submenus for customizing and saving interactive grids.</a:t>
            </a:r>
          </a:p>
          <a:p>
            <a:pPr marL="457200" lvl="1" indent="-228600">
              <a:buFont typeface="Arial" pitchFamily="34" charset="0"/>
              <a:buChar char="•"/>
            </a:pPr>
            <a:r>
              <a:rPr lang="en-US" dirty="0" smtClean="0"/>
              <a:t>Columns: </a:t>
            </a:r>
            <a:r>
              <a:rPr lang="en-US" sz="1050" b="0" i="0" kern="1200" dirty="0" smtClean="0">
                <a:solidFill>
                  <a:schemeClr val="tx1"/>
                </a:solidFill>
                <a:latin typeface="+mn-lt"/>
                <a:ea typeface="+mn-ea"/>
                <a:cs typeface="+mn-cs"/>
              </a:rPr>
              <a:t>Displays the Columns dialog. You toggle which individual columns are visible in the interactive grid, in what order they appear, and specify their display width (in pixels).</a:t>
            </a:r>
            <a:endParaRPr lang="en-US" dirty="0" smtClean="0"/>
          </a:p>
          <a:p>
            <a:pPr marL="457200" lvl="1" indent="-228600">
              <a:buFont typeface="Arial" pitchFamily="34" charset="0"/>
              <a:buChar char="•"/>
            </a:pPr>
            <a:r>
              <a:rPr lang="en-US" dirty="0" smtClean="0"/>
              <a:t>Filter: </a:t>
            </a:r>
            <a:r>
              <a:rPr lang="en-US" sz="1050" b="0" i="0" kern="1200" dirty="0" smtClean="0">
                <a:solidFill>
                  <a:schemeClr val="tx1"/>
                </a:solidFill>
                <a:latin typeface="+mn-lt"/>
                <a:ea typeface="+mn-ea"/>
                <a:cs typeface="+mn-cs"/>
              </a:rPr>
              <a:t>Displays the Filters dialog. You configure data filters to limit the rows returned.</a:t>
            </a:r>
            <a:endParaRPr lang="en-US" dirty="0" smtClean="0"/>
          </a:p>
          <a:p>
            <a:pPr marL="457200" lvl="1" indent="-228600">
              <a:buFont typeface="Arial" pitchFamily="34" charset="0"/>
              <a:buChar char="•"/>
            </a:pPr>
            <a:r>
              <a:rPr lang="en-US" dirty="0" smtClean="0"/>
              <a:t>Data: This submenu includes Sort,</a:t>
            </a:r>
            <a:r>
              <a:rPr lang="en-US" baseline="0" dirty="0" smtClean="0"/>
              <a:t> Aggregate, Refresh and Flashback functions</a:t>
            </a:r>
            <a:endParaRPr lang="en-US" dirty="0" smtClean="0"/>
          </a:p>
          <a:p>
            <a:pPr marL="457200" lvl="1" indent="-228600">
              <a:buFont typeface="Arial" pitchFamily="34" charset="0"/>
              <a:buChar char="•"/>
            </a:pPr>
            <a:r>
              <a:rPr lang="en-US" dirty="0" smtClean="0"/>
              <a:t>Format: This submenu includes Control Break and Highlight</a:t>
            </a:r>
          </a:p>
          <a:p>
            <a:pPr marL="457200" lvl="1" indent="-228600">
              <a:buFont typeface="Arial" pitchFamily="34" charset="0"/>
              <a:buChar char="•"/>
            </a:pPr>
            <a:r>
              <a:rPr lang="en-US" dirty="0" smtClean="0"/>
              <a:t>Chart: </a:t>
            </a:r>
            <a:r>
              <a:rPr lang="en-US" sz="1050" b="0" i="0" kern="1200" dirty="0" smtClean="0">
                <a:solidFill>
                  <a:schemeClr val="tx1"/>
                </a:solidFill>
                <a:latin typeface="+mn-lt"/>
                <a:ea typeface="+mn-ea"/>
                <a:cs typeface="+mn-cs"/>
              </a:rPr>
              <a:t>Displays the Chart dialog. Create a chart by selecting a chart type and configuring the required fields.</a:t>
            </a:r>
            <a:endParaRPr lang="en-US" dirty="0" smtClean="0"/>
          </a:p>
          <a:p>
            <a:pPr marL="457200" lvl="1" indent="-228600">
              <a:buFont typeface="Arial" pitchFamily="34" charset="0"/>
              <a:buChar char="•"/>
            </a:pPr>
            <a:r>
              <a:rPr lang="en-US" dirty="0" smtClean="0"/>
              <a:t>Report: This submenu includes Save, Save As, Edit, Delete, and</a:t>
            </a:r>
            <a:r>
              <a:rPr lang="en-US" baseline="0" dirty="0" smtClean="0"/>
              <a:t> Reset</a:t>
            </a:r>
            <a:endParaRPr lang="en-US" dirty="0" smtClean="0"/>
          </a:p>
          <a:p>
            <a:pPr marL="457200" lvl="1" indent="-228600">
              <a:buFont typeface="Arial" pitchFamily="34" charset="0"/>
              <a:buChar char="•"/>
            </a:pPr>
            <a:r>
              <a:rPr lang="en-US" dirty="0" smtClean="0"/>
              <a:t>Download: </a:t>
            </a:r>
            <a:r>
              <a:rPr lang="en-US" sz="1050" b="0" i="0" kern="1200" dirty="0" smtClean="0">
                <a:solidFill>
                  <a:schemeClr val="tx1"/>
                </a:solidFill>
                <a:latin typeface="+mn-lt"/>
                <a:ea typeface="+mn-ea"/>
                <a:cs typeface="+mn-cs"/>
              </a:rPr>
              <a:t>Displays the Download dialog. You download or email the interactive grid as a .</a:t>
            </a:r>
            <a:r>
              <a:rPr lang="en-US" sz="1050" b="0" i="0" kern="1200" dirty="0" err="1" smtClean="0">
                <a:solidFill>
                  <a:schemeClr val="tx1"/>
                </a:solidFill>
                <a:latin typeface="+mn-lt"/>
                <a:ea typeface="+mn-ea"/>
                <a:cs typeface="+mn-cs"/>
              </a:rPr>
              <a:t>csv</a:t>
            </a:r>
            <a:r>
              <a:rPr lang="en-US" sz="1050" b="0" i="0" kern="1200" dirty="0" smtClean="0">
                <a:solidFill>
                  <a:schemeClr val="tx1"/>
                </a:solidFill>
                <a:latin typeface="+mn-lt"/>
                <a:ea typeface="+mn-ea"/>
                <a:cs typeface="+mn-cs"/>
              </a:rPr>
              <a:t> or .html file.</a:t>
            </a:r>
            <a:endParaRPr lang="en-US" dirty="0" smtClean="0"/>
          </a:p>
          <a:p>
            <a:pPr marL="457200" lvl="1" indent="-228600">
              <a:buFont typeface="Arial" pitchFamily="34" charset="0"/>
              <a:buChar char="•"/>
            </a:pPr>
            <a:r>
              <a:rPr lang="en-US" dirty="0" smtClean="0"/>
              <a:t>Help: </a:t>
            </a:r>
            <a:r>
              <a:rPr lang="en-US" sz="1050" b="0" i="0" kern="1200" dirty="0" smtClean="0">
                <a:solidFill>
                  <a:schemeClr val="tx1"/>
                </a:solidFill>
                <a:latin typeface="+mn-lt"/>
                <a:ea typeface="+mn-ea"/>
                <a:cs typeface="+mn-cs"/>
              </a:rPr>
              <a:t>Launches a new window containing a summary of how to use interactive grids.</a:t>
            </a:r>
          </a:p>
          <a:p>
            <a:pPr marL="228600" lvl="0" indent="-228600">
              <a:buFont typeface="Arial" pitchFamily="34" charset="0"/>
              <a:buNone/>
            </a:pPr>
            <a:r>
              <a:rPr lang="en-US" b="0" i="0" kern="1200" dirty="0" smtClean="0">
                <a:solidFill>
                  <a:schemeClr val="tx1"/>
                </a:solidFill>
                <a:latin typeface="+mn-lt"/>
                <a:ea typeface="+mn-ea"/>
                <a:cs typeface="+mn-cs"/>
              </a:rPr>
              <a:t>The Data submenu contains the following options:</a:t>
            </a:r>
          </a:p>
          <a:p>
            <a:pPr marL="457200" lvl="1" indent="-228600">
              <a:buFont typeface="Arial" pitchFamily="34" charset="0"/>
              <a:buChar char="•"/>
            </a:pPr>
            <a:r>
              <a:rPr lang="en-US" b="0" i="0" kern="1200" dirty="0" smtClean="0">
                <a:solidFill>
                  <a:schemeClr val="tx1"/>
                </a:solidFill>
                <a:latin typeface="+mn-lt"/>
                <a:ea typeface="+mn-ea"/>
                <a:cs typeface="+mn-cs"/>
              </a:rPr>
              <a:t>Sort: Use the Sort dialog</a:t>
            </a:r>
            <a:r>
              <a:rPr lang="en-US" b="0" i="0" kern="1200" baseline="0" dirty="0" smtClean="0">
                <a:solidFill>
                  <a:schemeClr val="tx1"/>
                </a:solidFill>
                <a:latin typeface="+mn-lt"/>
                <a:ea typeface="+mn-ea"/>
                <a:cs typeface="+mn-cs"/>
              </a:rPr>
              <a:t> to c</a:t>
            </a:r>
            <a:r>
              <a:rPr lang="en-US" b="0" i="0" kern="1200" dirty="0" smtClean="0">
                <a:solidFill>
                  <a:schemeClr val="tx1"/>
                </a:solidFill>
                <a:latin typeface="+mn-lt"/>
                <a:ea typeface="+mn-ea"/>
                <a:cs typeface="+mn-cs"/>
              </a:rPr>
              <a:t>hange the columns to sort on and determine whether to sort in ascending or descending order.</a:t>
            </a:r>
          </a:p>
          <a:p>
            <a:pPr marL="457200" lvl="1" indent="-228600">
              <a:buFont typeface="Arial" pitchFamily="34" charset="0"/>
              <a:buChar char="•"/>
            </a:pPr>
            <a:r>
              <a:rPr lang="en-US" b="0" i="0" kern="1200" dirty="0" smtClean="0">
                <a:solidFill>
                  <a:schemeClr val="tx1"/>
                </a:solidFill>
                <a:latin typeface="+mn-lt"/>
                <a:ea typeface="+mn-ea"/>
                <a:cs typeface="+mn-cs"/>
              </a:rPr>
              <a:t>Aggregate: Use this dialog</a:t>
            </a:r>
            <a:r>
              <a:rPr lang="en-US" b="0" i="0" kern="1200" baseline="0" dirty="0" smtClean="0">
                <a:solidFill>
                  <a:schemeClr val="tx1"/>
                </a:solidFill>
                <a:latin typeface="+mn-lt"/>
                <a:ea typeface="+mn-ea"/>
                <a:cs typeface="+mn-cs"/>
              </a:rPr>
              <a:t> to p</a:t>
            </a:r>
            <a:r>
              <a:rPr lang="en-US" b="0" i="0" kern="1200" dirty="0" smtClean="0">
                <a:solidFill>
                  <a:schemeClr val="tx1"/>
                </a:solidFill>
                <a:latin typeface="+mn-lt"/>
                <a:ea typeface="+mn-ea"/>
                <a:cs typeface="+mn-cs"/>
              </a:rPr>
              <a:t>erform mathematical computations against a column.</a:t>
            </a:r>
          </a:p>
          <a:p>
            <a:pPr marL="457200" lvl="1" indent="-228600">
              <a:buFont typeface="Arial" pitchFamily="34" charset="0"/>
              <a:buChar char="•"/>
            </a:pPr>
            <a:r>
              <a:rPr lang="en-US" b="0" i="0" kern="1200" dirty="0" smtClean="0">
                <a:solidFill>
                  <a:schemeClr val="tx1"/>
                </a:solidFill>
                <a:latin typeface="+mn-lt"/>
                <a:ea typeface="+mn-ea"/>
                <a:cs typeface="+mn-cs"/>
              </a:rPr>
              <a:t>Refresh: Click Refresh to r</a:t>
            </a:r>
            <a:r>
              <a:rPr lang="en-US" sz="1050" b="0" i="0" kern="1200" dirty="0" smtClean="0">
                <a:solidFill>
                  <a:schemeClr val="tx1"/>
                </a:solidFill>
                <a:latin typeface="+mn-lt"/>
                <a:ea typeface="+mn-ea"/>
                <a:cs typeface="+mn-cs"/>
              </a:rPr>
              <a:t>epopulates the interactive grid with the most current data from the database.</a:t>
            </a:r>
            <a:endParaRPr lang="en-US" b="0" i="0" kern="1200" dirty="0" smtClean="0">
              <a:solidFill>
                <a:schemeClr val="tx1"/>
              </a:solidFill>
              <a:latin typeface="+mn-lt"/>
              <a:ea typeface="+mn-ea"/>
              <a:cs typeface="+mn-cs"/>
            </a:endParaRPr>
          </a:p>
          <a:p>
            <a:pPr marL="457200" lvl="1" indent="-228600">
              <a:buFont typeface="Arial" pitchFamily="34" charset="0"/>
              <a:buChar char="•"/>
            </a:pPr>
            <a:r>
              <a:rPr lang="en-US" b="0" i="0" kern="1200" dirty="0" smtClean="0">
                <a:solidFill>
                  <a:schemeClr val="tx1"/>
                </a:solidFill>
                <a:latin typeface="+mn-lt"/>
                <a:ea typeface="+mn-ea"/>
                <a:cs typeface="+mn-cs"/>
              </a:rPr>
              <a:t>Flashback: Use this dialog </a:t>
            </a:r>
            <a:r>
              <a:rPr lang="en-US" b="0" i="0" kern="1200" smtClean="0">
                <a:solidFill>
                  <a:schemeClr val="tx1"/>
                </a:solidFill>
                <a:latin typeface="+mn-lt"/>
                <a:ea typeface="+mn-ea"/>
                <a:cs typeface="+mn-cs"/>
              </a:rPr>
              <a:t>to reload </a:t>
            </a:r>
            <a:r>
              <a:rPr lang="en-US" b="0" i="0" kern="1200" dirty="0" smtClean="0">
                <a:solidFill>
                  <a:schemeClr val="tx1"/>
                </a:solidFill>
                <a:latin typeface="+mn-lt"/>
                <a:ea typeface="+mn-ea"/>
                <a:cs typeface="+mn-cs"/>
              </a:rPr>
              <a:t>the data as it existed at a previous point in time.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 xmlns:p14="http://schemas.microsoft.com/office/powerpoint/2010/main" val="190757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228600" lvl="0" indent="-228600">
              <a:buFont typeface="+mj-lt"/>
              <a:buNone/>
            </a:pPr>
            <a:r>
              <a:rPr lang="en-US" sz="1100" b="0" i="0" kern="1200" dirty="0" smtClean="0">
                <a:solidFill>
                  <a:schemeClr val="tx1"/>
                </a:solidFill>
                <a:latin typeface="+mn-lt"/>
                <a:ea typeface="+mn-ea"/>
                <a:cs typeface="+mn-cs"/>
              </a:rPr>
              <a:t>The slide shows an example</a:t>
            </a:r>
            <a:r>
              <a:rPr lang="en-US" sz="1100" b="0" i="0" kern="1200" baseline="0" dirty="0" smtClean="0">
                <a:solidFill>
                  <a:schemeClr val="tx1"/>
                </a:solidFill>
                <a:latin typeface="+mn-lt"/>
                <a:ea typeface="+mn-ea"/>
                <a:cs typeface="+mn-cs"/>
              </a:rPr>
              <a:t> of creating a bar chart in</a:t>
            </a:r>
            <a:r>
              <a:rPr lang="en-US" sz="1100" b="0" i="0" kern="1200" dirty="0" smtClean="0">
                <a:solidFill>
                  <a:schemeClr val="tx1"/>
                </a:solidFill>
                <a:latin typeface="+mn-lt"/>
                <a:ea typeface="+mn-ea"/>
                <a:cs typeface="+mn-cs"/>
              </a:rPr>
              <a:t> an interactive grid</a:t>
            </a:r>
            <a:r>
              <a:rPr lang="en-US" sz="1100" b="0" i="0" kern="1200" baseline="0" dirty="0" smtClean="0">
                <a:solidFill>
                  <a:schemeClr val="tx1"/>
                </a:solidFill>
                <a:latin typeface="+mn-lt"/>
                <a:ea typeface="+mn-ea"/>
                <a:cs typeface="+mn-cs"/>
              </a:rPr>
              <a:t>. To create a chart, you select </a:t>
            </a:r>
            <a:r>
              <a:rPr lang="en-US" sz="1100" b="1" i="0" kern="1200" baseline="0" dirty="0" smtClean="0">
                <a:solidFill>
                  <a:schemeClr val="tx1"/>
                </a:solidFill>
                <a:latin typeface="+mn-lt"/>
                <a:ea typeface="+mn-ea"/>
                <a:cs typeface="+mn-cs"/>
              </a:rPr>
              <a:t>Chart</a:t>
            </a:r>
            <a:r>
              <a:rPr lang="en-US" sz="1100" b="0" i="0" kern="1200" baseline="0" dirty="0" smtClean="0">
                <a:solidFill>
                  <a:schemeClr val="tx1"/>
                </a:solidFill>
                <a:latin typeface="+mn-lt"/>
                <a:ea typeface="+mn-ea"/>
                <a:cs typeface="+mn-cs"/>
              </a:rPr>
              <a:t> from the </a:t>
            </a:r>
            <a:r>
              <a:rPr lang="en-US" sz="1100" b="1" i="0" kern="1200" baseline="0" dirty="0" smtClean="0">
                <a:solidFill>
                  <a:schemeClr val="tx1"/>
                </a:solidFill>
                <a:latin typeface="+mn-lt"/>
                <a:ea typeface="+mn-ea"/>
                <a:cs typeface="+mn-cs"/>
              </a:rPr>
              <a:t>Actions</a:t>
            </a:r>
            <a:r>
              <a:rPr lang="en-US" sz="1100" b="0" i="0" kern="1200" baseline="0" dirty="0" smtClean="0">
                <a:solidFill>
                  <a:schemeClr val="tx1"/>
                </a:solidFill>
                <a:latin typeface="+mn-lt"/>
                <a:ea typeface="+mn-ea"/>
                <a:cs typeface="+mn-cs"/>
              </a:rPr>
              <a:t> menu and then configure</a:t>
            </a:r>
          </a:p>
          <a:p>
            <a:pPr marL="228600" lvl="0" indent="-228600">
              <a:buFont typeface="+mj-lt"/>
              <a:buNone/>
            </a:pPr>
            <a:r>
              <a:rPr lang="en-US" sz="1100" b="0" i="0" kern="1200" baseline="0" dirty="0" smtClean="0">
                <a:solidFill>
                  <a:schemeClr val="tx1"/>
                </a:solidFill>
                <a:latin typeface="+mn-lt"/>
                <a:ea typeface="+mn-ea"/>
                <a:cs typeface="+mn-cs"/>
              </a:rPr>
              <a:t>The required fields.</a:t>
            </a:r>
            <a:r>
              <a:rPr lang="en-US" sz="1100" b="0" i="0" kern="1200" dirty="0" smtClean="0">
                <a:solidFill>
                  <a:schemeClr val="tx1"/>
                </a:solidFill>
                <a:latin typeface="+mn-lt"/>
                <a:ea typeface="+mn-ea"/>
                <a:cs typeface="+mn-cs"/>
              </a:rPr>
              <a:t> Once a chart is created,</a:t>
            </a:r>
            <a:r>
              <a:rPr lang="en-US" sz="1100" b="0" i="0" kern="1200" baseline="0" dirty="0" smtClean="0">
                <a:solidFill>
                  <a:schemeClr val="tx1"/>
                </a:solidFill>
                <a:latin typeface="+mn-lt"/>
                <a:ea typeface="+mn-ea"/>
                <a:cs typeface="+mn-cs"/>
              </a:rPr>
              <a:t> you can switch the view between Grid and Chart by clicking the toggle that appears on the top of the</a:t>
            </a:r>
          </a:p>
          <a:p>
            <a:pPr marL="228600" lvl="0" indent="-228600">
              <a:buFont typeface="+mj-lt"/>
              <a:buNone/>
            </a:pPr>
            <a:r>
              <a:rPr lang="en-US" sz="1100" b="0" i="0" kern="1200" baseline="0" dirty="0" smtClean="0">
                <a:solidFill>
                  <a:schemeClr val="tx1"/>
                </a:solidFill>
                <a:latin typeface="+mn-lt"/>
                <a:ea typeface="+mn-ea"/>
                <a:cs typeface="+mn-cs"/>
              </a:rPr>
              <a:t>interactive grid</a:t>
            </a:r>
            <a:r>
              <a:rPr lang="en-US" sz="1100" b="0" i="0" kern="1200" dirty="0" smtClean="0">
                <a:solidFill>
                  <a:schemeClr val="tx1"/>
                </a:solidFill>
                <a:latin typeface="+mn-lt"/>
                <a:ea typeface="+mn-ea"/>
                <a:cs typeface="+mn-cs"/>
              </a:rPr>
              <a:t>. To reconfigure the chart, click the Edit Chart filter. To remove a chart, click the Remove Chart icon (X) adjacent to the chart filter.  </a:t>
            </a:r>
          </a:p>
          <a:p>
            <a:pPr marL="228600" lvl="0" indent="-228600">
              <a:buFont typeface="+mj-lt"/>
              <a:buNone/>
            </a:pPr>
            <a:r>
              <a:rPr lang="en-US" dirty="0" smtClean="0"/>
              <a:t>To create a chart in an interactive grid,</a:t>
            </a:r>
            <a:r>
              <a:rPr lang="en-US" baseline="0" dirty="0" smtClean="0"/>
              <a:t> perform the following steps:</a:t>
            </a:r>
            <a:endParaRPr lang="en-US" dirty="0" smtClean="0"/>
          </a:p>
          <a:p>
            <a:pPr marL="228600" lvl="0" indent="-228600">
              <a:buFont typeface="+mj-lt"/>
              <a:buAutoNum type="arabicPeriod"/>
            </a:pPr>
            <a:r>
              <a:rPr lang="en-US" dirty="0" smtClean="0"/>
              <a:t>Click the Actions menu and select Chart. The Chart dialog appears. </a:t>
            </a:r>
          </a:p>
          <a:p>
            <a:pPr marL="228600" lvl="0" indent="-228600">
              <a:buFont typeface="+mj-lt"/>
              <a:buAutoNum type="arabicPeriod"/>
            </a:pPr>
            <a:r>
              <a:rPr lang="en-US" dirty="0" smtClean="0"/>
              <a:t>Select a chart type. The dialog populates with options specific to the selected chart type. For example, a bar chart has a different set of configuration fields than a pie chart. Select different types to see the range of available options.</a:t>
            </a:r>
          </a:p>
          <a:p>
            <a:pPr marL="228600" lvl="0" indent="-228600">
              <a:buFont typeface="+mj-lt"/>
              <a:buAutoNum type="arabicPeriod"/>
            </a:pPr>
            <a:r>
              <a:rPr lang="en-US" sz="1100" b="0" i="0" kern="1200" dirty="0" smtClean="0">
                <a:solidFill>
                  <a:schemeClr val="tx1"/>
                </a:solidFill>
                <a:latin typeface="+mn-lt"/>
                <a:ea typeface="+mn-ea"/>
                <a:cs typeface="+mn-cs"/>
              </a:rPr>
              <a:t>Configure the chart settings. For example, the following is a configuration for a Bar chart:</a:t>
            </a:r>
          </a:p>
          <a:p>
            <a:pPr marL="628650" lvl="2" indent="-228600">
              <a:buFont typeface="Arial" pitchFamily="34" charset="0"/>
              <a:buChar char="•"/>
            </a:pPr>
            <a:r>
              <a:rPr lang="en-US" sz="900" b="0" i="0" kern="1200" dirty="0" smtClean="0">
                <a:solidFill>
                  <a:schemeClr val="tx1"/>
                </a:solidFill>
                <a:latin typeface="+mn-lt"/>
                <a:ea typeface="+mn-ea"/>
                <a:cs typeface="+mn-cs"/>
              </a:rPr>
              <a:t>Orientation : Select </a:t>
            </a:r>
            <a:r>
              <a:rPr lang="en-US" sz="900" b="1" i="0" kern="1200" dirty="0" smtClean="0">
                <a:solidFill>
                  <a:schemeClr val="tx1"/>
                </a:solidFill>
                <a:latin typeface="+mn-lt"/>
                <a:ea typeface="+mn-ea"/>
                <a:cs typeface="+mn-cs"/>
              </a:rPr>
              <a:t>Vertical</a:t>
            </a:r>
            <a:r>
              <a:rPr lang="en-US" sz="900" b="0" i="0" kern="1200" dirty="0" smtClean="0">
                <a:solidFill>
                  <a:schemeClr val="tx1"/>
                </a:solidFill>
                <a:latin typeface="+mn-lt"/>
                <a:ea typeface="+mn-ea"/>
                <a:cs typeface="+mn-cs"/>
              </a:rPr>
              <a:t> for the bars to increase toward the top of the chart, or </a:t>
            </a:r>
            <a:r>
              <a:rPr lang="en-US" sz="900" b="1" i="0" kern="1200" dirty="0" smtClean="0">
                <a:solidFill>
                  <a:schemeClr val="tx1"/>
                </a:solidFill>
                <a:latin typeface="+mn-lt"/>
                <a:ea typeface="+mn-ea"/>
                <a:cs typeface="+mn-cs"/>
              </a:rPr>
              <a:t>Horizontal</a:t>
            </a:r>
            <a:r>
              <a:rPr lang="en-US" sz="900" b="0" i="0" kern="1200" dirty="0" smtClean="0">
                <a:solidFill>
                  <a:schemeClr val="tx1"/>
                </a:solidFill>
                <a:latin typeface="+mn-lt"/>
                <a:ea typeface="+mn-ea"/>
                <a:cs typeface="+mn-cs"/>
              </a:rPr>
              <a:t> to increase toward the right.</a:t>
            </a:r>
          </a:p>
          <a:p>
            <a:pPr marL="628650" lvl="2" indent="-228600">
              <a:buFont typeface="Arial" pitchFamily="34" charset="0"/>
              <a:buChar char="•"/>
            </a:pPr>
            <a:r>
              <a:rPr lang="en-US" sz="1100" b="0" i="0" kern="1200" dirty="0" smtClean="0">
                <a:solidFill>
                  <a:schemeClr val="tx1"/>
                </a:solidFill>
                <a:latin typeface="+mn-lt"/>
                <a:ea typeface="+mn-ea"/>
                <a:cs typeface="+mn-cs"/>
              </a:rPr>
              <a:t>Label: Select the column to be used as the Label (the label appears beneath or beside the bar).</a:t>
            </a:r>
          </a:p>
          <a:p>
            <a:pPr marL="628650" lvl="2" indent="-228600">
              <a:buFont typeface="Arial" pitchFamily="34" charset="0"/>
              <a:buChar char="•"/>
            </a:pPr>
            <a:r>
              <a:rPr lang="en-US" sz="1100" b="0" i="0" kern="1200" dirty="0" smtClean="0">
                <a:solidFill>
                  <a:schemeClr val="tx1"/>
                </a:solidFill>
                <a:latin typeface="+mn-lt"/>
                <a:ea typeface="+mn-ea"/>
                <a:cs typeface="+mn-cs"/>
              </a:rPr>
              <a:t>Value: Select the column to be used as the Value (the value is the quantity that determines the size of the bar).</a:t>
            </a:r>
          </a:p>
          <a:p>
            <a:pPr marL="628650" lvl="2" indent="-228600">
              <a:buFont typeface="Arial" pitchFamily="34" charset="0"/>
              <a:buChar char="•"/>
            </a:pPr>
            <a:r>
              <a:rPr lang="en-US" sz="1100" b="0" i="0" kern="1200" dirty="0" smtClean="0">
                <a:solidFill>
                  <a:schemeClr val="tx1"/>
                </a:solidFill>
                <a:latin typeface="+mn-lt"/>
                <a:ea typeface="+mn-ea"/>
                <a:cs typeface="+mn-cs"/>
              </a:rPr>
              <a:t>Aggregation (Optional):</a:t>
            </a:r>
            <a:r>
              <a:rPr lang="en-US" sz="1100" b="0" i="0" kern="1200" baseline="0" dirty="0" smtClean="0">
                <a:solidFill>
                  <a:schemeClr val="tx1"/>
                </a:solidFill>
                <a:latin typeface="+mn-lt"/>
                <a:ea typeface="+mn-ea"/>
                <a:cs typeface="+mn-cs"/>
              </a:rPr>
              <a:t> </a:t>
            </a:r>
            <a:r>
              <a:rPr lang="en-US" sz="1100" b="0" i="0" kern="1200" dirty="0" smtClean="0">
                <a:solidFill>
                  <a:schemeClr val="tx1"/>
                </a:solidFill>
                <a:latin typeface="+mn-lt"/>
                <a:ea typeface="+mn-ea"/>
                <a:cs typeface="+mn-cs"/>
              </a:rPr>
              <a:t>Select an additional aggregation to be performed on the column selected for the Value. Valid selections include: Count, Count Distinct, Minimum, Maximum, Sum, or Average.</a:t>
            </a:r>
          </a:p>
          <a:p>
            <a:pPr lvl="2">
              <a:buFontTx/>
              <a:buNone/>
            </a:pPr>
            <a:r>
              <a:rPr lang="en-US" sz="900" b="0" i="0" kern="1200" dirty="0" smtClean="0">
                <a:solidFill>
                  <a:schemeClr val="tx1"/>
                </a:solidFill>
                <a:latin typeface="+mn-lt"/>
                <a:ea typeface="+mn-ea"/>
                <a:cs typeface="+mn-cs"/>
              </a:rPr>
              <a:t>Click </a:t>
            </a:r>
            <a:r>
              <a:rPr lang="en-US" sz="900" b="1" i="0" kern="1200" dirty="0" smtClean="0">
                <a:solidFill>
                  <a:schemeClr val="tx1"/>
                </a:solidFill>
                <a:latin typeface="+mn-lt"/>
                <a:ea typeface="+mn-ea"/>
                <a:cs typeface="+mn-cs"/>
              </a:rPr>
              <a:t>Save</a:t>
            </a:r>
            <a:r>
              <a:rPr lang="en-US" sz="900" b="0" i="0" kern="1200" dirty="0" smtClean="0">
                <a:solidFill>
                  <a:schemeClr val="tx1"/>
                </a:solidFill>
                <a:latin typeface="+mn-lt"/>
                <a:ea typeface="+mn-ea"/>
                <a:cs typeface="+mn-cs"/>
              </a:rPr>
              <a:t>.</a:t>
            </a:r>
          </a:p>
          <a:p>
            <a:pPr marL="228600" lvl="0" indent="-228600">
              <a:buFontTx/>
              <a:buNone/>
            </a:pPr>
            <a:r>
              <a:rPr lang="en-US" dirty="0" smtClean="0"/>
              <a:t>You can only create one chart at a time in an interactive grid. To create a second chart, reconfigure the existing chart by clicking Edit Chart, or delete it.</a:t>
            </a:r>
          </a:p>
          <a:p>
            <a:pPr marL="228600" lvl="0" indent="-228600">
              <a:buFontTx/>
              <a:buNone/>
            </a:pPr>
            <a:r>
              <a:rPr lang="en-US" dirty="0" smtClean="0"/>
              <a:t>You learn more about charts</a:t>
            </a:r>
            <a:r>
              <a:rPr lang="en-US" baseline="0" dirty="0" smtClean="0"/>
              <a:t> in the </a:t>
            </a:r>
            <a:r>
              <a:rPr lang="en-US" i="1" baseline="0" dirty="0" smtClean="0"/>
              <a:t>Adding Additional Pages to your Application </a:t>
            </a:r>
            <a:r>
              <a:rPr lang="en-US" baseline="0" dirty="0" smtClean="0"/>
              <a:t>lesson.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 xmlns:p14="http://schemas.microsoft.com/office/powerpoint/2010/main" val="76822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228600" lvl="0" indent="-228600">
              <a:buFont typeface="+mj-lt"/>
              <a:buNone/>
            </a:pPr>
            <a:r>
              <a:rPr lang="en-US" dirty="0" smtClean="0"/>
              <a:t>To edit how columns display in an interactive grid, perform the following steps:</a:t>
            </a:r>
          </a:p>
          <a:p>
            <a:pPr marL="457200" lvl="1" indent="-228600">
              <a:buFont typeface="+mj-lt"/>
              <a:buAutoNum type="arabicPeriod"/>
            </a:pPr>
            <a:r>
              <a:rPr lang="en-US" dirty="0" smtClean="0"/>
              <a:t>Click the Actions menu and select Columns. The Columns dialog displays.</a:t>
            </a:r>
          </a:p>
          <a:p>
            <a:pPr marL="457200" lvl="1" indent="-228600">
              <a:buFont typeface="+mj-lt"/>
              <a:buAutoNum type="arabicPeriod"/>
            </a:pPr>
            <a:r>
              <a:rPr lang="en-US" dirty="0" smtClean="0"/>
              <a:t>For Displayed, select the check box to show a column in the grid; deselect a check box to hide a column in the grid. For Minimum Column Width (Pixel), </a:t>
            </a:r>
          </a:p>
          <a:p>
            <a:pPr marL="457200" lvl="1" indent="-228600">
              <a:buFont typeface="+mj-lt"/>
              <a:buAutoNum type="arabicPeriod"/>
            </a:pPr>
            <a:r>
              <a:rPr lang="en-US" dirty="0" smtClean="0"/>
              <a:t>adjust the displayed numeric value to widen or narrow the column (for example, a higher number widens the column).</a:t>
            </a:r>
          </a:p>
          <a:p>
            <a:pPr marL="457200" lvl="1" indent="-228600">
              <a:buFont typeface="+mj-lt"/>
              <a:buAutoNum type="arabicPeriod"/>
            </a:pPr>
            <a:r>
              <a:rPr lang="en-US" dirty="0" smtClean="0"/>
              <a:t>Adjust the order in which a column appears in the grid</a:t>
            </a:r>
            <a:r>
              <a:rPr lang="en-US" baseline="0" dirty="0" smtClean="0"/>
              <a:t> by selecting Move Up or Move Down.</a:t>
            </a:r>
            <a:endParaRPr lang="en-US" dirty="0" smtClean="0"/>
          </a:p>
          <a:p>
            <a:pPr marL="457200" lvl="1" indent="-228600">
              <a:buFont typeface="+mj-lt"/>
              <a:buAutoNum type="arabicPeriod"/>
            </a:pPr>
            <a:r>
              <a:rPr lang="en-US" dirty="0" smtClean="0"/>
              <a:t>Toggle the Columns button and the list displays All, Displayed, or Not Displayed (hidden) columns. Specify your choice. Click Save.</a:t>
            </a:r>
          </a:p>
          <a:p>
            <a:pPr marL="228600" lvl="0" indent="-228600">
              <a:buFontTx/>
              <a:buNone/>
            </a:pPr>
            <a:r>
              <a:rPr lang="en-US" dirty="0" smtClean="0"/>
              <a:t>In the slide example, you deselect the Assigned To column, and specify 300 as</a:t>
            </a:r>
            <a:r>
              <a:rPr lang="en-US" baseline="0" dirty="0" smtClean="0"/>
              <a:t> minimum column width for Cost. Finally, you use the Move Down arrow to</a:t>
            </a:r>
          </a:p>
          <a:p>
            <a:pPr marL="228600" lvl="0" indent="-228600">
              <a:buFontTx/>
              <a:buNone/>
            </a:pPr>
            <a:r>
              <a:rPr lang="en-US" baseline="0" dirty="0" smtClean="0"/>
              <a:t>change the display order of Start Date and End Date columns so that they appear at the end in the interactive grid.</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 xmlns:p14="http://schemas.microsoft.com/office/powerpoint/2010/main" val="95903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 xmlns:p14="http://schemas.microsoft.com/office/powerpoint/2010/main" val="159732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The slide example shows a column filter applied on the Budget column</a:t>
            </a:r>
            <a:r>
              <a:rPr lang="en-US" sz="1100" b="0" i="0" kern="1200" baseline="0" dirty="0" smtClean="0">
                <a:solidFill>
                  <a:schemeClr val="tx1"/>
                </a:solidFill>
                <a:latin typeface="+mn-lt"/>
                <a:ea typeface="+mn-ea"/>
                <a:cs typeface="+mn-cs"/>
              </a:rPr>
              <a:t> to display the projects with budget greater than 1000.</a:t>
            </a:r>
            <a:endParaRPr lang="en-US" sz="1100" b="0" i="0" kern="1200" dirty="0" smtClean="0">
              <a:solidFill>
                <a:schemeClr val="tx1"/>
              </a:solidFill>
              <a:latin typeface="+mn-lt"/>
              <a:ea typeface="+mn-ea"/>
              <a:cs typeface="+mn-cs"/>
            </a:endParaRPr>
          </a:p>
          <a:p>
            <a:r>
              <a:rPr lang="en-US" sz="1100" b="0" i="0" kern="1200" dirty="0" smtClean="0">
                <a:solidFill>
                  <a:schemeClr val="tx1"/>
                </a:solidFill>
                <a:latin typeface="+mn-lt"/>
                <a:ea typeface="+mn-ea"/>
                <a:cs typeface="+mn-cs"/>
              </a:rPr>
              <a:t>End users can narrow the contents of an interactive grid by applying a filter to it. Once applied, filters can be temporarily enabled or disabled or removed permanently directly in the interactive grid. You can also click the filter name for quick reconfiguration.</a:t>
            </a:r>
          </a:p>
          <a:p>
            <a:r>
              <a:rPr lang="en-US" sz="1100" b="0" i="0" kern="1200" dirty="0" smtClean="0">
                <a:solidFill>
                  <a:schemeClr val="tx1"/>
                </a:solidFill>
                <a:latin typeface="+mn-lt"/>
                <a:ea typeface="+mn-ea"/>
                <a:cs typeface="+mn-cs"/>
              </a:rPr>
              <a:t>Existing filters display between the search bar and the grid. Rather than deleting a filter, you can disable it by deselecting the adjacent checkbox. You can leave a filter disabled and save your report to preserve it for future usage. To edit a filter, you can click its name or open the Filters dialog and select it in the list. You can permanently remove a filter by clicking the adjacent </a:t>
            </a:r>
            <a:r>
              <a:rPr lang="en-US" sz="1100" b="1" i="0" kern="1200" dirty="0" smtClean="0">
                <a:solidFill>
                  <a:schemeClr val="tx1"/>
                </a:solidFill>
                <a:latin typeface="+mn-lt"/>
                <a:ea typeface="+mn-ea"/>
                <a:cs typeface="+mn-cs"/>
              </a:rPr>
              <a:t>Remove Filter</a:t>
            </a:r>
            <a:r>
              <a:rPr lang="en-US" sz="1100" b="0" i="0" kern="1200" dirty="0" smtClean="0">
                <a:solidFill>
                  <a:schemeClr val="tx1"/>
                </a:solidFill>
                <a:latin typeface="+mn-lt"/>
                <a:ea typeface="+mn-ea"/>
                <a:cs typeface="+mn-cs"/>
              </a:rPr>
              <a:t> icon (X).</a:t>
            </a:r>
          </a:p>
          <a:p>
            <a:r>
              <a:rPr lang="en-US" dirty="0" smtClean="0"/>
              <a:t>Filter a column in an interactive grid with a specified operator and value.</a:t>
            </a:r>
          </a:p>
          <a:p>
            <a:r>
              <a:rPr lang="en-US" dirty="0" smtClean="0"/>
              <a:t>To add a filter to a column in an interactive grid, perform the following steps:</a:t>
            </a:r>
          </a:p>
          <a:p>
            <a:pPr marL="457200" lvl="1" indent="-228600">
              <a:buFont typeface="+mj-lt"/>
              <a:buAutoNum type="arabicPeriod"/>
            </a:pPr>
            <a:r>
              <a:rPr lang="en-US" dirty="0" smtClean="0"/>
              <a:t>Click the Actions menu. Select Filter. The Filters dialog displays.</a:t>
            </a:r>
          </a:p>
          <a:p>
            <a:pPr marL="457200" lvl="1" indent="-228600">
              <a:buFont typeface="+mj-lt"/>
              <a:buAutoNum type="arabicPeriod"/>
            </a:pPr>
            <a:r>
              <a:rPr lang="en-US" dirty="0" smtClean="0"/>
              <a:t>In the Filters dialog:</a:t>
            </a:r>
          </a:p>
          <a:p>
            <a:pPr lvl="3">
              <a:buFont typeface="Arial" pitchFamily="34" charset="0"/>
              <a:buChar char="•"/>
            </a:pPr>
            <a:r>
              <a:rPr lang="en-US" dirty="0" smtClean="0"/>
              <a:t>Type - Select Column. </a:t>
            </a:r>
          </a:p>
          <a:p>
            <a:pPr lvl="3">
              <a:buFont typeface="Arial" pitchFamily="34" charset="0"/>
              <a:buChar char="•"/>
            </a:pPr>
            <a:r>
              <a:rPr lang="en-US" dirty="0" smtClean="0"/>
              <a:t>Column - Choose the column to filter. For example, in the slide, select </a:t>
            </a:r>
            <a:r>
              <a:rPr lang="en-US" b="1" dirty="0" smtClean="0"/>
              <a:t>Budget</a:t>
            </a:r>
            <a:r>
              <a:rPr lang="en-US" dirty="0" smtClean="0"/>
              <a:t>.</a:t>
            </a:r>
          </a:p>
          <a:p>
            <a:pPr lvl="3">
              <a:buFont typeface="Arial" pitchFamily="34" charset="0"/>
              <a:buChar char="•"/>
            </a:pPr>
            <a:r>
              <a:rPr lang="en-US" dirty="0" smtClean="0"/>
              <a:t>Operator - Choose the filter logic. In the slide,</a:t>
            </a:r>
            <a:r>
              <a:rPr lang="en-US" baseline="0" dirty="0" smtClean="0"/>
              <a:t> select </a:t>
            </a:r>
            <a:r>
              <a:rPr lang="en-US" b="1" baseline="0" dirty="0" smtClean="0"/>
              <a:t>greater than</a:t>
            </a:r>
            <a:r>
              <a:rPr lang="en-US" baseline="0" dirty="0" smtClean="0"/>
              <a:t>.</a:t>
            </a:r>
            <a:endParaRPr lang="en-US" dirty="0" smtClean="0"/>
          </a:p>
          <a:p>
            <a:pPr lvl="3">
              <a:buFont typeface="Arial" pitchFamily="34" charset="0"/>
              <a:buChar char="•"/>
            </a:pPr>
            <a:r>
              <a:rPr lang="en-US" dirty="0" smtClean="0"/>
              <a:t>Value - Enter the filter criterion. In the slide, enter </a:t>
            </a:r>
            <a:r>
              <a:rPr lang="en-US" b="1" dirty="0" smtClean="0"/>
              <a:t>1000</a:t>
            </a:r>
            <a:r>
              <a:rPr lang="en-US" dirty="0" smtClean="0"/>
              <a:t>.</a:t>
            </a:r>
          </a:p>
          <a:p>
            <a:pPr lvl="3">
              <a:buFontTx/>
              <a:buNone/>
            </a:pPr>
            <a:r>
              <a:rPr lang="en-US" dirty="0" smtClean="0"/>
              <a:t>Click Save. The filter is added to the grid.</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The slide example shows Expensive</a:t>
            </a:r>
            <a:r>
              <a:rPr lang="en-US" baseline="0" dirty="0" smtClean="0"/>
              <a:t> Projects filter above the interactive grid. You see that the rows with Cost column values greater than 500 are highlighted with the text color in red and background color in green. This example shows how to apply conditional highlighting in an interactive grid.</a:t>
            </a:r>
            <a:r>
              <a:rPr lang="en-US" dirty="0" smtClean="0"/>
              <a:t/>
            </a:r>
            <a:br>
              <a:rPr lang="en-US" dirty="0" smtClean="0"/>
            </a:br>
            <a:r>
              <a:rPr lang="en-US" dirty="0" smtClean="0"/>
              <a:t>End users can apply color effects to an interactive grid by selecting Highlight in the Actions, Format submenu. To highlight an interactive grid cell, perform the following steps:</a:t>
            </a:r>
          </a:p>
          <a:p>
            <a:pPr marL="457200" lvl="1" indent="-228600">
              <a:buFont typeface="+mj-lt"/>
              <a:buAutoNum type="arabicPeriod"/>
            </a:pPr>
            <a:r>
              <a:rPr lang="en-US" dirty="0" smtClean="0"/>
              <a:t>Click Actions and select Format then Highlight. The Highlight dialog displays.</a:t>
            </a:r>
          </a:p>
          <a:p>
            <a:pPr marL="457200" lvl="1" indent="-228600">
              <a:buFont typeface="+mj-lt"/>
              <a:buAutoNum type="arabicPeriod"/>
            </a:pPr>
            <a:r>
              <a:rPr lang="en-US" dirty="0" smtClean="0"/>
              <a:t>In the Highlight dialog:</a:t>
            </a:r>
          </a:p>
          <a:p>
            <a:pPr lvl="3"/>
            <a:r>
              <a:rPr lang="en-US" dirty="0" smtClean="0"/>
              <a:t>Name: Enter the name of the highlight (this name displays as a filter above the interactive grid).</a:t>
            </a:r>
          </a:p>
          <a:p>
            <a:pPr lvl="3"/>
            <a:r>
              <a:rPr lang="en-US" dirty="0" smtClean="0"/>
              <a:t>Highlight: Choose the Row or Column to apply the highlight.</a:t>
            </a:r>
          </a:p>
          <a:p>
            <a:pPr lvl="3"/>
            <a:r>
              <a:rPr lang="en-US" dirty="0" smtClean="0"/>
              <a:t>Background Color: Select the color of the background in a highlighted cell. Choose a specific RGB value or a basic color from a list of presets.</a:t>
            </a:r>
          </a:p>
          <a:p>
            <a:pPr lvl="3"/>
            <a:r>
              <a:rPr lang="en-US" dirty="0" smtClean="0"/>
              <a:t>Text Color: Select the color of the text in a highlighted cell. Choose a specific RGB value or a basic color from a list of presets.</a:t>
            </a:r>
          </a:p>
          <a:p>
            <a:pPr lvl="3"/>
            <a:r>
              <a:rPr lang="en-US" dirty="0" smtClean="0"/>
              <a:t>(Optional) In the Highlight dialog, configure advanced highlighting conditions. For example, to conditionally highlight all rows with the</a:t>
            </a:r>
            <a:r>
              <a:rPr lang="en-US" baseline="0" dirty="0" smtClean="0"/>
              <a:t> project cost greater than 500,</a:t>
            </a:r>
            <a:endParaRPr lang="en-US" dirty="0" smtClean="0"/>
          </a:p>
          <a:p>
            <a:pPr lvl="4"/>
            <a:r>
              <a:rPr lang="en-US" dirty="0" smtClean="0"/>
              <a:t>Column: Select Cost.</a:t>
            </a:r>
          </a:p>
          <a:p>
            <a:pPr lvl="4"/>
            <a:r>
              <a:rPr lang="en-US" dirty="0" smtClean="0"/>
              <a:t>Operator:  Select greater than.</a:t>
            </a:r>
          </a:p>
          <a:p>
            <a:pPr lvl="4"/>
            <a:r>
              <a:rPr lang="en-US" dirty="0" smtClean="0"/>
              <a:t>Value: Click the arrow to display the drop-down list of valid values and select 500 from the drop-down list.</a:t>
            </a:r>
          </a:p>
          <a:p>
            <a:pPr marL="457200" lvl="1" indent="-228600">
              <a:buFont typeface="+mj-lt"/>
              <a:buAutoNum type="arabicPeriod"/>
            </a:pPr>
            <a:r>
              <a:rPr lang="en-US" dirty="0" smtClean="0"/>
              <a:t>To add an additional highlight, click the Add icon (+); click the Delete icon (—) to remove an existing highlight.</a:t>
            </a:r>
          </a:p>
          <a:p>
            <a:pPr marL="457200" lvl="1" indent="-228600">
              <a:buFont typeface="+mj-lt"/>
              <a:buAutoNum type="arabicPeriod"/>
            </a:pPr>
            <a:r>
              <a:rPr lang="en-US" dirty="0" smtClean="0"/>
              <a:t>Click Save.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The slide example shows a control</a:t>
            </a:r>
            <a:r>
              <a:rPr lang="en-US" baseline="0" dirty="0" smtClean="0"/>
              <a:t> break applied to the interactive grid for the Project column. End users can break an interactive grid (that is, compartmentalize the layout) by column by selecting Control Break in the Actions, Format submenu. Creating a break group pulls the columns out of the interactive grid and displays them as a master record.</a:t>
            </a:r>
          </a:p>
          <a:p>
            <a:r>
              <a:rPr lang="en-US" baseline="0" dirty="0" smtClean="0"/>
              <a:t>To create a control break, perform the following steps:</a:t>
            </a:r>
          </a:p>
          <a:p>
            <a:pPr marL="457200" lvl="1" indent="-228600">
              <a:buFont typeface="+mj-lt"/>
              <a:buAutoNum type="arabicPeriod"/>
            </a:pPr>
            <a:r>
              <a:rPr lang="en-US" baseline="0" dirty="0" smtClean="0"/>
              <a:t>Click the Actions menu and select Format then Control Break. The Control Break dialog displays.</a:t>
            </a:r>
          </a:p>
          <a:p>
            <a:pPr marL="457200" lvl="1" indent="-228600">
              <a:buFont typeface="+mj-lt"/>
              <a:buAutoNum type="arabicPeriod"/>
            </a:pPr>
            <a:r>
              <a:rPr lang="en-US" baseline="0" dirty="0" smtClean="0"/>
              <a:t>In the Control Break dialog, specify the following and click Save:</a:t>
            </a:r>
          </a:p>
          <a:p>
            <a:pPr marL="685800" lvl="3" indent="-228600">
              <a:buFont typeface="+mj-lt"/>
              <a:buAutoNum type="arabicPeriod"/>
            </a:pPr>
            <a:r>
              <a:rPr lang="en-US" baseline="0" dirty="0" smtClean="0"/>
              <a:t>Column - Select the name of the column. For example, in the slide, select Project.</a:t>
            </a:r>
          </a:p>
          <a:p>
            <a:pPr marL="685800" lvl="3" indent="-228600">
              <a:buFont typeface="+mj-lt"/>
              <a:buAutoNum type="arabicPeriod"/>
            </a:pPr>
            <a:r>
              <a:rPr lang="en-US" baseline="0" dirty="0" smtClean="0"/>
              <a:t>Direction - Select the sort direction (Ascending or Descending).</a:t>
            </a:r>
          </a:p>
          <a:p>
            <a:pPr marL="685800" lvl="3" indent="-228600">
              <a:buFont typeface="+mj-lt"/>
              <a:buAutoNum type="arabicPeriod"/>
            </a:pPr>
            <a:r>
              <a:rPr lang="en-US" baseline="0" dirty="0" smtClean="0"/>
              <a:t>Nulls - Select the null sorting behavior (First or Last)</a:t>
            </a:r>
          </a:p>
          <a:p>
            <a:r>
              <a:rPr lang="en-US" baseline="0" dirty="0" smtClean="0"/>
              <a:t>The interactive grid reloads with the control break applied for the selected column, and a control break filter appears above the grid near the toolbar. </a:t>
            </a:r>
            <a:r>
              <a:rPr lang="en-US" sz="1100" b="0" i="0" kern="1200" dirty="0" smtClean="0">
                <a:solidFill>
                  <a:schemeClr val="tx1"/>
                </a:solidFill>
                <a:latin typeface="+mn-lt"/>
                <a:ea typeface="+mn-ea"/>
                <a:cs typeface="+mn-cs"/>
              </a:rPr>
              <a:t>To edit a control break, click the name to display the Control Break dialog. You can also add, edit, and delete other control breaks in the Control Break dialog.</a:t>
            </a:r>
          </a:p>
          <a:p>
            <a:r>
              <a:rPr lang="en-US" sz="1100" b="0" i="0" kern="1200" dirty="0" smtClean="0">
                <a:solidFill>
                  <a:schemeClr val="tx1"/>
                </a:solidFill>
                <a:latin typeface="+mn-lt"/>
                <a:ea typeface="+mn-ea"/>
                <a:cs typeface="+mn-cs"/>
              </a:rPr>
              <a:t>To remove a control break, click the </a:t>
            </a:r>
            <a:r>
              <a:rPr lang="en-US" sz="1100" b="1" i="0" kern="1200" dirty="0" smtClean="0">
                <a:solidFill>
                  <a:schemeClr val="tx1"/>
                </a:solidFill>
                <a:latin typeface="+mn-lt"/>
                <a:ea typeface="+mn-ea"/>
                <a:cs typeface="+mn-cs"/>
              </a:rPr>
              <a:t>Remove Control Break</a:t>
            </a:r>
            <a:r>
              <a:rPr lang="en-US" sz="1100" b="0" i="0" kern="1200" dirty="0" smtClean="0">
                <a:solidFill>
                  <a:schemeClr val="tx1"/>
                </a:solidFill>
                <a:latin typeface="+mn-lt"/>
                <a:ea typeface="+mn-ea"/>
                <a:cs typeface="+mn-cs"/>
              </a:rPr>
              <a:t> icon (X) on the control break filter.</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The slide shows saving an interactive grid</a:t>
            </a:r>
            <a:r>
              <a:rPr lang="en-US" sz="1100" b="0" i="0" kern="1200" baseline="0" dirty="0" smtClean="0">
                <a:solidFill>
                  <a:schemeClr val="tx1"/>
                </a:solidFill>
                <a:latin typeface="+mn-lt"/>
                <a:ea typeface="+mn-ea"/>
                <a:cs typeface="+mn-cs"/>
              </a:rPr>
              <a:t> as a private report named Project Break-up. </a:t>
            </a:r>
            <a:r>
              <a:rPr lang="en-US" sz="1100" b="0" i="0" kern="1200" dirty="0" smtClean="0">
                <a:solidFill>
                  <a:schemeClr val="tx1"/>
                </a:solidFill>
                <a:latin typeface="+mn-lt"/>
                <a:ea typeface="+mn-ea"/>
                <a:cs typeface="+mn-cs"/>
              </a:rPr>
              <a:t>End users save changes made to their interactive grid as a new report within the application. End users can name and keep these interactive grid reports Private or make them Public to share with other users. </a:t>
            </a: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Reports in interactive grids have varying uses and characteristics. End users interact with the Primary report of an interactive grid, and save their changes as Private reports. The default state of an interactive grid is the Primary report. While users can customize the look and organization of a Primary report, they cannot overwrite or rename it. The Primary report is useful as a backup or a starting point for customizing new views of the interactive grid. Once you save a private report, a drop-down list appears on the toolbar near the Search bar. You can use this to select between reports.</a:t>
            </a: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To save an</a:t>
            </a:r>
            <a:r>
              <a:rPr lang="en-US" baseline="0" dirty="0" smtClean="0"/>
              <a:t> </a:t>
            </a:r>
            <a:r>
              <a:rPr lang="en-US" dirty="0" smtClean="0"/>
              <a:t>interactive grid as a private report, perform the following steps: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Click the Actions menu and select Report then Save As. The Save As dialog displays.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In the Save As dialog:</a:t>
            </a:r>
          </a:p>
          <a:p>
            <a:pPr marL="6286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Type - Select Private.</a:t>
            </a:r>
          </a:p>
          <a:p>
            <a:pPr marL="62865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Name - Enter a name for the grid.</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Click Save.</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Save further changes to the report by selecting Save in the Actions, Report Setting submenu. The report is saved and a confirmation message displays.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The slide shows sending</a:t>
            </a:r>
            <a:r>
              <a:rPr lang="en-US" baseline="0" dirty="0" smtClean="0"/>
              <a:t> an interactive grid as a CSV attachment in Email. End users can o</a:t>
            </a:r>
            <a:r>
              <a:rPr lang="en-US" dirty="0" smtClean="0"/>
              <a:t>btain the data of an interactive grid as a CSV or HTML file by selecting Download in the Actions menu.</a:t>
            </a:r>
          </a:p>
          <a:p>
            <a:r>
              <a:rPr lang="en-US" dirty="0" smtClean="0"/>
              <a:t>Perform the following steps:</a:t>
            </a:r>
          </a:p>
          <a:p>
            <a:pPr marL="457200" lvl="1" indent="-228600">
              <a:buFont typeface="+mj-lt"/>
              <a:buAutoNum type="arabicPeriod"/>
            </a:pPr>
            <a:r>
              <a:rPr lang="en-US" dirty="0" smtClean="0"/>
              <a:t>Click the Actions menu and select Download. The Download dialog displays.</a:t>
            </a:r>
          </a:p>
          <a:p>
            <a:pPr marL="457200" lvl="1" indent="-228600">
              <a:buFont typeface="+mj-lt"/>
              <a:buAutoNum type="arabicPeriod"/>
            </a:pPr>
            <a:r>
              <a:rPr lang="en-US" dirty="0" smtClean="0"/>
              <a:t>Select CSV or HTML. Do one of the following:</a:t>
            </a:r>
          </a:p>
          <a:p>
            <a:pPr marL="628650" lvl="2" indent="-228600"/>
            <a:r>
              <a:rPr lang="en-US" dirty="0" smtClean="0"/>
              <a:t>To download the file, click OK. Your browser downloads the file.</a:t>
            </a:r>
          </a:p>
          <a:p>
            <a:pPr marL="628650" lvl="2" indent="-228600"/>
            <a:r>
              <a:rPr lang="en-US" dirty="0" smtClean="0"/>
              <a:t>To email the file, select the check box Send as Email. Perform the following steps:</a:t>
            </a:r>
          </a:p>
          <a:p>
            <a:pPr marL="971550" lvl="4" indent="-228600">
              <a:buFont typeface="+mj-lt"/>
              <a:buAutoNum type="alphaLcParenR"/>
            </a:pPr>
            <a:r>
              <a:rPr lang="en-US" dirty="0" smtClean="0"/>
              <a:t>Complete the fields for the recipients (Address, Subject, Message).</a:t>
            </a:r>
          </a:p>
          <a:p>
            <a:pPr marL="971550" lvl="4" indent="-228600">
              <a:buFont typeface="+mj-lt"/>
              <a:buAutoNum type="alphaLcParenR"/>
            </a:pPr>
            <a:r>
              <a:rPr lang="en-US" dirty="0" smtClean="0"/>
              <a:t>Click Send as Email. The file is sent as an attachment to the email.</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You can update an interactive grid with the most current data available on the database by selecting Refresh in the Actions, Data submenu. Refreshing an interactive grid is quicker than reloading the entire page in the browser. Refreshing is also a valuable feature for highly fluid data sets.</a:t>
            </a:r>
          </a:p>
          <a:p>
            <a:r>
              <a:rPr lang="en-US" dirty="0" smtClean="0"/>
              <a:t>To refresh an interactive grid:</a:t>
            </a:r>
          </a:p>
          <a:p>
            <a:pPr marL="457200" lvl="1" indent="-228600">
              <a:buFont typeface="+mj-lt"/>
              <a:buAutoNum type="arabicPeriod"/>
            </a:pPr>
            <a:r>
              <a:rPr lang="en-US" dirty="0" smtClean="0"/>
              <a:t>Click the Actions menu and select Data.</a:t>
            </a:r>
          </a:p>
          <a:p>
            <a:pPr marL="457200" lvl="1" indent="-228600">
              <a:buFont typeface="+mj-lt"/>
              <a:buAutoNum type="arabicPeriod"/>
            </a:pPr>
            <a:r>
              <a:rPr lang="en-US" dirty="0" smtClean="0"/>
              <a:t>Select Refresh. The grid refreshes. Updates to the data are applied, but not marked.</a:t>
            </a:r>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End users can revert an interactive grid to a specific point in time by selecting the Flashback in the Actions, Data submenu.</a:t>
            </a:r>
          </a:p>
          <a:p>
            <a:r>
              <a:rPr lang="en-US" sz="1200" b="0" i="0" kern="1200" dirty="0" smtClean="0">
                <a:solidFill>
                  <a:schemeClr val="tx1"/>
                </a:solidFill>
                <a:latin typeface="+mn-lt"/>
                <a:ea typeface="+mn-ea"/>
                <a:cs typeface="+mn-cs"/>
              </a:rPr>
              <a:t>To revert an interactive grid to a previous state, perform the following</a:t>
            </a:r>
            <a:r>
              <a:rPr lang="en-US" sz="1200" b="0" i="0" kern="1200" baseline="0" dirty="0" smtClean="0">
                <a:solidFill>
                  <a:schemeClr val="tx1"/>
                </a:solidFill>
                <a:latin typeface="+mn-lt"/>
                <a:ea typeface="+mn-ea"/>
                <a:cs typeface="+mn-cs"/>
              </a:rPr>
              <a:t> steps</a:t>
            </a:r>
            <a:r>
              <a:rPr lang="en-US" sz="1200" b="0" i="0" kern="1200" dirty="0" smtClean="0">
                <a:solidFill>
                  <a:schemeClr val="tx1"/>
                </a:solidFill>
                <a:latin typeface="+mn-lt"/>
                <a:ea typeface="+mn-ea"/>
                <a:cs typeface="+mn-cs"/>
              </a:rPr>
              <a:t>:</a:t>
            </a:r>
          </a:p>
          <a:p>
            <a:pPr marL="457200" lvl="1" indent="-228600">
              <a:buFont typeface="+mj-lt"/>
              <a:buAutoNum type="arabicPeriod"/>
            </a:pPr>
            <a:r>
              <a:rPr lang="en-US" sz="1200" b="0" i="0" kern="1200" dirty="0" smtClean="0">
                <a:solidFill>
                  <a:schemeClr val="tx1"/>
                </a:solidFill>
                <a:latin typeface="+mn-lt"/>
                <a:ea typeface="+mn-ea"/>
                <a:cs typeface="+mn-cs"/>
              </a:rPr>
              <a:t>Click the </a:t>
            </a:r>
            <a:r>
              <a:rPr lang="en-US" sz="1200" b="1" i="0" kern="1200" dirty="0" smtClean="0">
                <a:solidFill>
                  <a:schemeClr val="tx1"/>
                </a:solidFill>
                <a:latin typeface="+mn-lt"/>
                <a:ea typeface="+mn-ea"/>
                <a:cs typeface="+mn-cs"/>
              </a:rPr>
              <a:t>Actions</a:t>
            </a:r>
            <a:r>
              <a:rPr lang="en-US" sz="1200" b="0" i="0" kern="1200" dirty="0" smtClean="0">
                <a:solidFill>
                  <a:schemeClr val="tx1"/>
                </a:solidFill>
                <a:latin typeface="+mn-lt"/>
                <a:ea typeface="+mn-ea"/>
                <a:cs typeface="+mn-cs"/>
              </a:rPr>
              <a:t> menu, select </a:t>
            </a:r>
            <a:r>
              <a:rPr lang="en-US" sz="1200" b="1" i="0" kern="1200" dirty="0" smtClean="0">
                <a:solidFill>
                  <a:schemeClr val="tx1"/>
                </a:solidFill>
                <a:latin typeface="+mn-lt"/>
                <a:ea typeface="+mn-ea"/>
                <a:cs typeface="+mn-cs"/>
              </a:rPr>
              <a:t>Data</a:t>
            </a:r>
            <a:r>
              <a:rPr lang="en-US" sz="1200" b="0" i="0" kern="1200" dirty="0" smtClean="0">
                <a:solidFill>
                  <a:schemeClr val="tx1"/>
                </a:solidFill>
                <a:latin typeface="+mn-lt"/>
                <a:ea typeface="+mn-ea"/>
                <a:cs typeface="+mn-cs"/>
              </a:rPr>
              <a:t>, and select </a:t>
            </a:r>
            <a:r>
              <a:rPr lang="en-US" sz="1200" b="1" i="0" kern="1200" dirty="0" smtClean="0">
                <a:solidFill>
                  <a:schemeClr val="tx1"/>
                </a:solidFill>
                <a:latin typeface="+mn-lt"/>
                <a:ea typeface="+mn-ea"/>
                <a:cs typeface="+mn-cs"/>
              </a:rPr>
              <a:t>Flashback</a:t>
            </a:r>
            <a:r>
              <a:rPr lang="en-US" sz="1200" b="0" i="0" kern="1200" dirty="0" smtClean="0">
                <a:solidFill>
                  <a:schemeClr val="tx1"/>
                </a:solidFill>
                <a:latin typeface="+mn-lt"/>
                <a:ea typeface="+mn-ea"/>
                <a:cs typeface="+mn-cs"/>
              </a:rPr>
              <a:t>. The Flashback dialog displays.</a:t>
            </a:r>
          </a:p>
          <a:p>
            <a:pPr marL="457200" lvl="1" indent="-228600">
              <a:buFont typeface="+mj-lt"/>
              <a:buAutoNum type="arabicPeriod"/>
            </a:pPr>
            <a:r>
              <a:rPr lang="en-US" sz="1200" b="0" i="0" kern="1200" dirty="0" smtClean="0">
                <a:solidFill>
                  <a:schemeClr val="tx1"/>
                </a:solidFill>
                <a:latin typeface="+mn-lt"/>
                <a:ea typeface="+mn-ea"/>
                <a:cs typeface="+mn-cs"/>
              </a:rPr>
              <a:t>Enter the number of minutes into the past that you wish to return to. For example, in the slide, you enter 15.</a:t>
            </a:r>
          </a:p>
          <a:p>
            <a:pPr marL="4572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Save</a:t>
            </a:r>
            <a:r>
              <a:rPr lang="en-US" sz="1200" b="0" i="0" kern="1200" dirty="0" smtClean="0">
                <a:solidFill>
                  <a:schemeClr val="tx1"/>
                </a:solidFill>
                <a:latin typeface="+mn-lt"/>
                <a:ea typeface="+mn-ea"/>
                <a:cs typeface="+mn-cs"/>
              </a:rPr>
              <a:t>. The grid reloads.</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28</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1346063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dirty="0"/>
          </a:p>
        </p:txBody>
      </p:sp>
    </p:spTree>
    <p:extLst>
      <p:ext uri="{BB962C8B-B14F-4D97-AF65-F5344CB8AC3E}">
        <p14:creationId xmlns="" xmlns:p14="http://schemas.microsoft.com/office/powerpoint/2010/main" val="169218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lesson is divided in to two parts: Part 1 and Part 2. In</a:t>
            </a:r>
            <a:r>
              <a:rPr lang="en-US" baseline="0" dirty="0" smtClean="0"/>
              <a:t> part 1, you learn how to customize an interactive grid as a developer. Part 2 deals with how to use and customize an interactive grid as an end user.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dirty="0"/>
          </a:p>
        </p:txBody>
      </p:sp>
    </p:spTree>
    <p:extLst>
      <p:ext uri="{BB962C8B-B14F-4D97-AF65-F5344CB8AC3E}">
        <p14:creationId xmlns="" xmlns:p14="http://schemas.microsoft.com/office/powerpoint/2010/main" val="3991295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31</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By default, an interactive grid includes a search bar, an Actions menu, and a Column Heading menu. Users can use these controls to alter the layout of report data by selecting columns, applying filters, highlighting, and sorting. Developers can customize an interactive grid in Page Designer and configure how these controls display. Developers can determine whether</a:t>
            </a:r>
            <a:r>
              <a:rPr lang="en-US" sz="1100" b="0" i="0" kern="1200" baseline="0" dirty="0" smtClean="0">
                <a:solidFill>
                  <a:schemeClr val="tx1"/>
                </a:solidFill>
                <a:latin typeface="+mn-lt"/>
                <a:ea typeface="+mn-ea"/>
                <a:cs typeface="+mn-cs"/>
              </a:rPr>
              <a:t> an interactive grid is editable or read-only, set the pagination, create column groups, and can alter the source query of an interactive grid.</a:t>
            </a:r>
            <a:r>
              <a:rPr lang="en-US" sz="1100" b="0" i="0" kern="1200" dirty="0" smtClean="0">
                <a:solidFill>
                  <a:schemeClr val="tx1"/>
                </a:solidFill>
                <a:latin typeface="+mn-lt"/>
                <a:ea typeface="+mn-ea"/>
                <a:cs typeface="+mn-cs"/>
              </a:rPr>
              <a:t> In Part 1, you learn how to customize an interactive grid (as a developer) for your end users.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92500" lnSpcReduction="10000"/>
          </a:bodyPr>
          <a:lstStyle/>
          <a:p>
            <a:pPr lvl="0">
              <a:buFont typeface="Arial" pitchFamily="34" charset="0"/>
              <a:buNone/>
            </a:pPr>
            <a:r>
              <a:rPr lang="en-US" dirty="0" smtClean="0"/>
              <a:t>As a developer, you can determine whether the underlying data is read-only or editable by your end users. The slide example shows</a:t>
            </a:r>
            <a:r>
              <a:rPr lang="en-US" baseline="0" dirty="0" smtClean="0"/>
              <a:t> converting a read-only interactive grid in to an editable interactive grid by modifying the interactive grid attributes.</a:t>
            </a: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Interactive grid attributes control how an interactive grid works. Developers use these attributes to:</a:t>
            </a:r>
          </a:p>
          <a:p>
            <a:pPr marL="228600" marR="0" lvl="1"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 Determine if end users can edit the underlying data</a:t>
            </a:r>
          </a:p>
          <a:p>
            <a:pPr marL="228600" marR="0" lvl="1"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 Configure report pagination</a:t>
            </a:r>
          </a:p>
          <a:p>
            <a:pPr marL="228600" marR="0" lvl="1"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 Create error messages</a:t>
            </a:r>
          </a:p>
          <a:p>
            <a:pPr marL="228600" marR="0" lvl="1"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 Configure the toolbar and download options</a:t>
            </a:r>
          </a:p>
          <a:p>
            <a:pPr marL="228600" marR="0" lvl="1"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 Control if and how users can save an interactive grid</a:t>
            </a:r>
          </a:p>
          <a:p>
            <a:pPr marL="228600" marR="0" lvl="1"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smtClean="0"/>
              <a:t> Add Icon and Detail Views to the toolbar.</a:t>
            </a:r>
          </a:p>
          <a:p>
            <a:pPr lvl="0">
              <a:buFont typeface="Arial" pitchFamily="34" charset="0"/>
              <a:buNone/>
            </a:pPr>
            <a:r>
              <a:rPr lang="en-US" baseline="0" dirty="0" smtClean="0"/>
              <a:t>You can convert an already existing read-only interactive grid to an editable interactive grid by performing these steps:</a:t>
            </a:r>
          </a:p>
          <a:p>
            <a:pPr marL="457200" lvl="1" indent="-228600">
              <a:buFont typeface="+mj-lt"/>
              <a:buAutoNum type="arabicPeriod"/>
            </a:pPr>
            <a:r>
              <a:rPr lang="en-US" baseline="0" dirty="0" smtClean="0"/>
              <a:t>View the page in Page Designer. Page Designer appears.</a:t>
            </a:r>
          </a:p>
          <a:p>
            <a:pPr marL="457200" lvl="1" indent="-228600">
              <a:buFont typeface="+mj-lt"/>
              <a:buAutoNum type="arabicPeriod"/>
            </a:pPr>
            <a:r>
              <a:rPr lang="en-US" baseline="0" dirty="0" smtClean="0"/>
              <a:t>In the Rendering tab, locate the region containing the interactive grid.</a:t>
            </a:r>
          </a:p>
          <a:p>
            <a:pPr marL="457200" lvl="1" indent="-228600">
              <a:buFont typeface="+mj-lt"/>
              <a:buAutoNum type="arabicPeriod"/>
            </a:pPr>
            <a:r>
              <a:rPr lang="en-US" baseline="0" dirty="0" smtClean="0"/>
              <a:t>Under the region, select the Attributes node. The Property Editor displays the attributes.</a:t>
            </a:r>
          </a:p>
          <a:p>
            <a:pPr marL="457200" lvl="1" indent="-228600">
              <a:buFont typeface="+mj-lt"/>
              <a:buAutoNum type="arabicPeriod"/>
            </a:pPr>
            <a:r>
              <a:rPr lang="en-US" baseline="0" dirty="0" smtClean="0"/>
              <a:t>Expand Edit and select Yes for Enabled. </a:t>
            </a:r>
            <a:br>
              <a:rPr lang="en-US" baseline="0" dirty="0" smtClean="0"/>
            </a:br>
            <a:r>
              <a:rPr lang="en-US" baseline="0" dirty="0" smtClean="0"/>
              <a:t>When an interactive grid is editable, the system automatically creates a process to process the records. When Enabled is set to Yes, additional options appear. Note that you can configure data manipulation operations: Add Row, Update Row, and Delete Row.</a:t>
            </a:r>
          </a:p>
          <a:p>
            <a:pPr marL="457200" lvl="1" indent="-228600">
              <a:buFont typeface="+mj-lt"/>
              <a:buAutoNum type="arabicPeriod"/>
            </a:pPr>
            <a:r>
              <a:rPr lang="en-US" baseline="0" dirty="0" smtClean="0"/>
              <a:t>Click Save and Run Page. Now you see that the read-only interactive grid is converted to an editable interactive grid.</a:t>
            </a:r>
          </a:p>
          <a:p>
            <a:pPr>
              <a:buFont typeface="Arial" pitchFamily="34" charset="0"/>
              <a:buNone/>
            </a:pPr>
            <a:r>
              <a:rPr lang="en-US" dirty="0" smtClean="0"/>
              <a:t>When an interactive grid is editable, end users can edit the underlying data, add rows, delete rows, and refresh rows. Instead of creating a read-only interactive grid first, and then converting</a:t>
            </a:r>
            <a:r>
              <a:rPr lang="en-US" baseline="0" dirty="0" smtClean="0"/>
              <a:t> it in to an editable interactive grid, </a:t>
            </a:r>
            <a:r>
              <a:rPr lang="en-US" dirty="0" smtClean="0"/>
              <a:t>Application Express</a:t>
            </a:r>
            <a:r>
              <a:rPr lang="en-US" baseline="0" dirty="0" smtClean="0"/>
              <a:t> allows you to directly create an editable interactive grid by using one of the following options:</a:t>
            </a:r>
          </a:p>
          <a:p>
            <a:pPr lvl="1">
              <a:buFont typeface="Arial" pitchFamily="34" charset="0"/>
              <a:buChar char="•"/>
            </a:pPr>
            <a:r>
              <a:rPr lang="en-US" baseline="0" dirty="0" smtClean="0"/>
              <a:t>Clicking the Add Page button and selecting Editable Interactive Grid for Page Type in the Create Application wizard</a:t>
            </a:r>
          </a:p>
          <a:p>
            <a:pPr lvl="1">
              <a:buFont typeface="Arial" pitchFamily="34" charset="0"/>
              <a:buChar char="•"/>
            </a:pPr>
            <a:r>
              <a:rPr lang="en-US" baseline="0" dirty="0" smtClean="0"/>
              <a:t>Selecting Form for Page Type and then selecting Editable Interactive Grid in the Create Page wizard</a:t>
            </a:r>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 xmlns:p14="http://schemas.microsoft.com/office/powerpoint/2010/main" val="5553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Application Express allows you to define</a:t>
            </a:r>
            <a:r>
              <a:rPr lang="en-US" sz="1100" b="0" i="0" kern="1200" baseline="0" dirty="0" smtClean="0">
                <a:solidFill>
                  <a:schemeClr val="tx1"/>
                </a:solidFill>
                <a:latin typeface="+mn-lt"/>
                <a:ea typeface="+mn-ea"/>
                <a:cs typeface="+mn-cs"/>
              </a:rPr>
              <a:t> and use column groups in interactive grids. You can choose to use column groups for just report headings, just for single row view or both. You use c</a:t>
            </a:r>
            <a:r>
              <a:rPr lang="en-US" sz="1100" b="0" i="0" kern="1200" dirty="0" smtClean="0">
                <a:solidFill>
                  <a:schemeClr val="tx1"/>
                </a:solidFill>
                <a:latin typeface="+mn-lt"/>
                <a:ea typeface="+mn-ea"/>
                <a:cs typeface="+mn-cs"/>
              </a:rPr>
              <a:t>olumn group headings to reorder columns just like column headings.</a:t>
            </a:r>
            <a:r>
              <a:rPr lang="en-US" sz="1100" b="0" i="0" kern="1200" baseline="0" dirty="0" smtClean="0">
                <a:solidFill>
                  <a:schemeClr val="tx1"/>
                </a:solidFill>
                <a:latin typeface="+mn-lt"/>
                <a:ea typeface="+mn-ea"/>
                <a:cs typeface="+mn-cs"/>
              </a:rPr>
              <a:t> The slide example shows three column groups: Identity, Compensation, and Notes. </a:t>
            </a:r>
            <a:endParaRPr lang="en-US" sz="1100" b="0" i="0" kern="1200" dirty="0" smtClean="0">
              <a:solidFill>
                <a:schemeClr val="tx1"/>
              </a:solidFill>
              <a:latin typeface="+mn-lt"/>
              <a:ea typeface="+mn-ea"/>
              <a:cs typeface="+mn-cs"/>
            </a:endParaRPr>
          </a:p>
          <a:p>
            <a:r>
              <a:rPr lang="en-US" sz="1100" b="1" i="0" kern="1200" dirty="0" smtClean="0">
                <a:solidFill>
                  <a:schemeClr val="tx1"/>
                </a:solidFill>
                <a:latin typeface="+mn-lt"/>
                <a:ea typeface="+mn-ea"/>
                <a:cs typeface="+mn-cs"/>
              </a:rPr>
              <a:t>Note</a:t>
            </a:r>
            <a:r>
              <a:rPr lang="en-US" sz="1100" b="0" i="0" kern="1200" dirty="0" smtClean="0">
                <a:solidFill>
                  <a:schemeClr val="tx1"/>
                </a:solidFill>
                <a:latin typeface="+mn-lt"/>
                <a:ea typeface="+mn-ea"/>
                <a:cs typeface="+mn-cs"/>
              </a:rPr>
              <a:t>:</a:t>
            </a:r>
            <a:r>
              <a:rPr lang="en-US" sz="1100" b="0" i="0" kern="1200" baseline="0" dirty="0" smtClean="0">
                <a:solidFill>
                  <a:schemeClr val="tx1"/>
                </a:solidFill>
                <a:latin typeface="+mn-lt"/>
                <a:ea typeface="+mn-ea"/>
                <a:cs typeface="+mn-cs"/>
              </a:rPr>
              <a:t> </a:t>
            </a:r>
            <a:r>
              <a:rPr lang="en-US" sz="1100" b="0" i="0" kern="1200" dirty="0" smtClean="0">
                <a:solidFill>
                  <a:schemeClr val="tx1"/>
                </a:solidFill>
                <a:latin typeface="+mn-lt"/>
                <a:ea typeface="+mn-ea"/>
                <a:cs typeface="+mn-cs"/>
              </a:rPr>
              <a:t>Interactive Reports allow defining column groups but they are only used in single row view.</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 xmlns:p14="http://schemas.microsoft.com/office/powerpoint/2010/main" val="143607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To define</a:t>
            </a:r>
            <a:r>
              <a:rPr lang="en-US" baseline="0" dirty="0" smtClean="0"/>
              <a:t> and use column group headers, perform the following steps:</a:t>
            </a:r>
          </a:p>
          <a:p>
            <a:pPr marL="457200" lvl="1" indent="-228600">
              <a:buFont typeface="+mj-lt"/>
              <a:buAutoNum type="arabicPeriod"/>
            </a:pPr>
            <a:r>
              <a:rPr lang="en-US" baseline="0" dirty="0" smtClean="0"/>
              <a:t>Open your interactive grid page in Page Designer</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baseline="0" dirty="0" smtClean="0"/>
              <a:t>In the Rendering tab, locate the region containing the interactive grid.</a:t>
            </a:r>
          </a:p>
          <a:p>
            <a:pPr marL="457200" lvl="1" indent="-228600">
              <a:buFont typeface="+mj-lt"/>
              <a:buAutoNum type="arabicPeriod"/>
            </a:pPr>
            <a:r>
              <a:rPr lang="en-US" baseline="0" dirty="0" smtClean="0"/>
              <a:t>Under the region, expand the Attributes node. </a:t>
            </a:r>
          </a:p>
          <a:p>
            <a:pPr marL="457200" lvl="1" indent="-228600">
              <a:buFont typeface="+mj-lt"/>
              <a:buAutoNum type="arabicPeriod"/>
            </a:pPr>
            <a:r>
              <a:rPr lang="en-US" baseline="0" dirty="0" smtClean="0"/>
              <a:t>Right-click Column Groups and select Create Column Group</a:t>
            </a:r>
          </a:p>
          <a:p>
            <a:pPr marL="457200" lvl="1" indent="-228600">
              <a:buFont typeface="+mj-lt"/>
              <a:buAutoNum type="arabicPeriod"/>
            </a:pPr>
            <a:r>
              <a:rPr lang="en-US" baseline="0" dirty="0" smtClean="0"/>
              <a:t>In the Property Editor, for Heading, specify a name for your column group. Then, click Save. </a:t>
            </a:r>
          </a:p>
          <a:p>
            <a:pPr marL="457200" lvl="1" indent="-228600">
              <a:buFont typeface="+mj-lt"/>
              <a:buAutoNum type="arabicPeriod"/>
            </a:pPr>
            <a:r>
              <a:rPr lang="en-US" baseline="0" dirty="0" smtClean="0"/>
              <a:t>Repeat steps 4 and 5 to create multiple column groups. Alternatively, right-click a column group to create a duplicate. Then, in the Property Editor, you can modify the heading and click Save</a:t>
            </a:r>
          </a:p>
          <a:p>
            <a:pPr marL="457200" lvl="1" indent="-228600">
              <a:buFont typeface="+mj-lt"/>
              <a:buAutoNum type="arabicPeriod"/>
            </a:pPr>
            <a:r>
              <a:rPr lang="en-US" baseline="0" dirty="0" smtClean="0"/>
              <a:t>Now, you need to assign column groups to the desired columns.</a:t>
            </a:r>
          </a:p>
          <a:p>
            <a:pPr marL="800100" lvl="3" indent="-228600">
              <a:buFont typeface="+mj-lt"/>
              <a:buAutoNum type="alphaLcParenR"/>
            </a:pPr>
            <a:r>
              <a:rPr lang="en-US" baseline="0" dirty="0" smtClean="0"/>
              <a:t>Under Page Rendering, navigate to the interactive grid region and expand Columns.</a:t>
            </a:r>
          </a:p>
          <a:p>
            <a:pPr marL="800100" lvl="3" indent="-228600">
              <a:buFont typeface="+mj-lt"/>
              <a:buAutoNum type="alphaLcParenR"/>
            </a:pPr>
            <a:r>
              <a:rPr lang="en-US" baseline="0" dirty="0" smtClean="0"/>
              <a:t>Select a column for which you want to assign a column group. In the Property Editor, expand Layout. For Group, select a column group of your choice and click Save.</a:t>
            </a:r>
          </a:p>
          <a:p>
            <a:pPr marL="457200" lvl="1" indent="-228600">
              <a:buFont typeface="+mj-lt"/>
              <a:buAutoNum type="arabicPeriod"/>
            </a:pPr>
            <a:r>
              <a:rPr lang="en-US" baseline="0" dirty="0" smtClean="0"/>
              <a:t>Click Save and Run Page to see that the columns appear under their corresponding column group headers.</a:t>
            </a:r>
          </a:p>
          <a:p>
            <a:pPr marL="800100" lvl="3" indent="-22860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 xmlns:p14="http://schemas.microsoft.com/office/powerpoint/2010/main" val="46317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92500" lnSpcReduction="10000"/>
          </a:bodyPr>
          <a:lstStyle/>
          <a:p>
            <a:r>
              <a:rPr lang="en-US" sz="1100" b="0" i="0" kern="1200" dirty="0" smtClean="0">
                <a:solidFill>
                  <a:schemeClr val="tx1"/>
                </a:solidFill>
                <a:latin typeface="+mn-lt"/>
                <a:ea typeface="+mn-ea"/>
                <a:cs typeface="+mn-cs"/>
              </a:rPr>
              <a:t>Often not all report rows are displayed in a report. In order to display additional rows, the end user can use the pagination provided. Pagination provides the end user with information about the number of rows displayed and the current position within the result set. Interactive grids</a:t>
            </a:r>
            <a:r>
              <a:rPr lang="en-US" sz="1100" b="0" i="0" kern="1200" baseline="0" dirty="0" smtClean="0">
                <a:solidFill>
                  <a:schemeClr val="tx1"/>
                </a:solidFill>
                <a:latin typeface="+mn-lt"/>
                <a:ea typeface="+mn-ea"/>
                <a:cs typeface="+mn-cs"/>
              </a:rPr>
              <a:t> include two types of pagination:</a:t>
            </a:r>
          </a:p>
          <a:p>
            <a:pPr lvl="1">
              <a:buFont typeface="Arial" pitchFamily="34" charset="0"/>
              <a:buChar char="•"/>
            </a:pPr>
            <a:r>
              <a:rPr lang="en-US" sz="1050" b="0" i="0" kern="1200" baseline="0" dirty="0" smtClean="0">
                <a:solidFill>
                  <a:schemeClr val="tx1"/>
                </a:solidFill>
                <a:latin typeface="+mn-lt"/>
                <a:ea typeface="+mn-ea"/>
                <a:cs typeface="+mn-cs"/>
              </a:rPr>
              <a:t>Page: </a:t>
            </a:r>
            <a:r>
              <a:rPr lang="en-US" sz="1050" b="0" i="0" kern="1200" dirty="0" smtClean="0">
                <a:solidFill>
                  <a:schemeClr val="tx1"/>
                </a:solidFill>
                <a:latin typeface="+mn-lt"/>
                <a:ea typeface="+mn-ea"/>
                <a:cs typeface="+mn-cs"/>
              </a:rPr>
              <a:t>The first rows will be displayed, based on the number specified in </a:t>
            </a:r>
            <a:r>
              <a:rPr lang="en-US" sz="1050" b="0" i="1" kern="1200" dirty="0" smtClean="0">
                <a:solidFill>
                  <a:schemeClr val="tx1"/>
                </a:solidFill>
                <a:latin typeface="+mn-lt"/>
                <a:ea typeface="+mn-ea"/>
                <a:cs typeface="+mn-cs"/>
              </a:rPr>
              <a:t>Rows per Page</a:t>
            </a:r>
            <a:r>
              <a:rPr lang="en-US" sz="1050" b="0" i="0" kern="1200" dirty="0" smtClean="0">
                <a:solidFill>
                  <a:schemeClr val="tx1"/>
                </a:solidFill>
                <a:latin typeface="+mn-lt"/>
                <a:ea typeface="+mn-ea"/>
                <a:cs typeface="+mn-cs"/>
              </a:rPr>
              <a:t>. If there are additional rows, controls will be added to the report footer, allowing end users to navigate forwards and backwards between row sets.</a:t>
            </a:r>
            <a:endParaRPr lang="en-US" sz="1050" b="0" i="0" kern="1200" baseline="0" dirty="0" smtClean="0">
              <a:solidFill>
                <a:schemeClr val="tx1"/>
              </a:solidFill>
              <a:latin typeface="+mn-lt"/>
              <a:ea typeface="+mn-ea"/>
              <a:cs typeface="+mn-cs"/>
            </a:endParaRPr>
          </a:p>
          <a:p>
            <a:pPr lvl="1">
              <a:buFont typeface="Arial" pitchFamily="34" charset="0"/>
              <a:buChar char="•"/>
            </a:pPr>
            <a:r>
              <a:rPr lang="en-US" sz="1050" b="0" i="0" kern="1200" baseline="0" dirty="0" smtClean="0">
                <a:solidFill>
                  <a:schemeClr val="tx1"/>
                </a:solidFill>
                <a:latin typeface="+mn-lt"/>
                <a:ea typeface="+mn-ea"/>
                <a:cs typeface="+mn-cs"/>
              </a:rPr>
              <a:t>Scroll: </a:t>
            </a:r>
            <a:r>
              <a:rPr lang="en-US" sz="1050" b="0" i="0" kern="1200" dirty="0" smtClean="0">
                <a:solidFill>
                  <a:schemeClr val="tx1"/>
                </a:solidFill>
                <a:latin typeface="+mn-lt"/>
                <a:ea typeface="+mn-ea"/>
                <a:cs typeface="+mn-cs"/>
              </a:rPr>
              <a:t>Initially enough rows to fill the height of the Interactive Grid are displayed. As the end user scrolls additional rows are displayed, getting more data from the server as needed.</a:t>
            </a:r>
          </a:p>
          <a:p>
            <a:r>
              <a:rPr lang="en-US" sz="1100" b="0" i="0" kern="1200" dirty="0" smtClean="0">
                <a:solidFill>
                  <a:schemeClr val="tx1"/>
                </a:solidFill>
                <a:latin typeface="+mn-lt"/>
                <a:ea typeface="+mn-ea"/>
                <a:cs typeface="+mn-cs"/>
              </a:rPr>
              <a:t>An end user should either be paging or scrolling but not both. </a:t>
            </a:r>
            <a:r>
              <a:rPr lang="en-US" dirty="0" smtClean="0"/>
              <a:t>To change interactive grid pagination, perform the following steps:</a:t>
            </a:r>
          </a:p>
          <a:p>
            <a:pPr marL="457200" lvl="1" indent="-228600">
              <a:buFont typeface="+mj-lt"/>
              <a:buAutoNum type="arabicPeriod"/>
            </a:pPr>
            <a:r>
              <a:rPr lang="en-US" dirty="0" smtClean="0"/>
              <a:t>Edit your interactive grid attributes. The Attributes display in the Property Editor.</a:t>
            </a:r>
          </a:p>
          <a:p>
            <a:pPr marL="457200" lvl="1" indent="-228600">
              <a:buFont typeface="+mj-lt"/>
              <a:buAutoNum type="arabicPeriod"/>
            </a:pPr>
            <a:r>
              <a:rPr lang="en-US" dirty="0" smtClean="0"/>
              <a:t>Expand Pagination</a:t>
            </a:r>
          </a:p>
          <a:p>
            <a:pPr marL="457200" lvl="1" indent="-228600">
              <a:buFont typeface="+mj-lt"/>
              <a:buAutoNum type="arabicPeriod"/>
            </a:pPr>
            <a:r>
              <a:rPr lang="en-US" dirty="0" smtClean="0"/>
              <a:t>For Type, select either Page or Scroll. If you select Page, rows display based on the number specified in Rows per Page. If there are additional rows, controls are added to the report footer which enables users to navigate forwards and backwards between row sets. If you specify Scroll, rows display to fill the height of the interactive grid. As the end user scrolls, additional rows display as needed.</a:t>
            </a:r>
          </a:p>
          <a:p>
            <a:pPr marL="457200" lvl="1" indent="-228600">
              <a:buFont typeface="+mj-lt"/>
              <a:buAutoNum type="arabicPeriod"/>
            </a:pPr>
            <a:r>
              <a:rPr lang="en-US" dirty="0" smtClean="0"/>
              <a:t>For Show Total Row Count, select Yes or No. Selecting Yes displays the total row count in the report footer. Enabling this option requires an additional query which may hinder performance on very large data sets. </a:t>
            </a:r>
          </a:p>
          <a:p>
            <a:pPr marL="457200" lvl="1" indent="-228600">
              <a:buFont typeface="+mj-lt"/>
              <a:buAutoNum type="arabicPeriod"/>
            </a:pPr>
            <a:r>
              <a:rPr lang="en-US" dirty="0" smtClean="0"/>
              <a:t>To save your changes click Save. To save and run the page, click Save and Run Page.</a:t>
            </a:r>
          </a:p>
          <a:p>
            <a:pPr marL="228600" lvl="0" indent="-228600">
              <a:buFont typeface="+mj-lt"/>
              <a:buNone/>
            </a:pPr>
            <a:r>
              <a:rPr lang="en-US" dirty="0" smtClean="0"/>
              <a:t>The slide example shows selecting Page for Type and Yes for Show Total Row Count. The default</a:t>
            </a:r>
            <a:r>
              <a:rPr lang="en-US" baseline="0" dirty="0" smtClean="0"/>
              <a:t> pagination settings in an interactive grid are Scroll for</a:t>
            </a:r>
          </a:p>
          <a:p>
            <a:pPr marL="228600" lvl="0" indent="-228600">
              <a:buFont typeface="+mj-lt"/>
              <a:buNone/>
            </a:pPr>
            <a:r>
              <a:rPr lang="en-US" baseline="0" dirty="0" smtClean="0"/>
              <a:t>Type and No for Show Total Row Count.</a:t>
            </a:r>
          </a:p>
          <a:p>
            <a:r>
              <a:rPr lang="en-US" sz="1100" b="0" i="0" kern="1200" dirty="0" smtClean="0">
                <a:solidFill>
                  <a:schemeClr val="tx1"/>
                </a:solidFill>
                <a:latin typeface="+mn-lt"/>
                <a:ea typeface="+mn-ea"/>
                <a:cs typeface="+mn-cs"/>
              </a:rPr>
              <a:t>When type is Page, it results in pagination controls in the footer of the Interactive Grid. Show Total Row Count really determines if the database counts the total number of rows in the query result set. When the total number of rows is not known then only the range of rows (For example 1 - 50) and Next and Previous buttons can be shown. The Auto setting for Actions menu Rows Per Page lets the grid choose the number of rows based on the height of the grid</a:t>
            </a:r>
          </a:p>
          <a:p>
            <a:r>
              <a:rPr lang="en-US" sz="1100" b="0" i="0" kern="1200" dirty="0" smtClean="0">
                <a:solidFill>
                  <a:schemeClr val="tx1"/>
                </a:solidFill>
                <a:latin typeface="+mn-lt"/>
                <a:ea typeface="+mn-ea"/>
                <a:cs typeface="+mn-cs"/>
              </a:rPr>
              <a:t>You may notice that as you click Next page sometimes the progress spinner is shown indicating that data is being fetched from the server and sometimes it isn't. An important difference between Interactive Report and Interactive Grid is that the latter has distinct data (model) and view layers. This is known as </a:t>
            </a:r>
            <a:r>
              <a:rPr lang="en-US" sz="1100" b="0" i="1" kern="1200" dirty="0" smtClean="0">
                <a:solidFill>
                  <a:schemeClr val="tx1"/>
                </a:solidFill>
                <a:latin typeface="+mn-lt"/>
                <a:ea typeface="+mn-ea"/>
                <a:cs typeface="+mn-cs"/>
              </a:rPr>
              <a:t>model view separation</a:t>
            </a:r>
            <a:r>
              <a:rPr lang="en-US" sz="1100" b="0" i="0" kern="1200" dirty="0" smtClean="0">
                <a:solidFill>
                  <a:schemeClr val="tx1"/>
                </a:solidFill>
                <a:latin typeface="+mn-lt"/>
                <a:ea typeface="+mn-ea"/>
                <a:cs typeface="+mn-cs"/>
              </a:rPr>
              <a:t>. The view shows just a portion of the rows in the model and the model is responsible for getting more data from the server when needed. This is critical for editable grids and for scroll paging but always in effect even for traditional paging.</a:t>
            </a:r>
          </a:p>
          <a:p>
            <a:pPr marL="228600" lvl="0" indent="-228600">
              <a:buFont typeface="+mj-lt"/>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 xmlns:p14="http://schemas.microsoft.com/office/powerpoint/2010/main" val="212469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example shows scroll paging. You select Scroll for Type and Yes for Show Total Row Count. </a:t>
            </a:r>
          </a:p>
          <a:p>
            <a:r>
              <a:rPr lang="en-US" sz="1100" b="0" i="0" kern="1200" dirty="0" smtClean="0">
                <a:solidFill>
                  <a:schemeClr val="tx1"/>
                </a:solidFill>
                <a:latin typeface="+mn-lt"/>
                <a:ea typeface="+mn-ea"/>
                <a:cs typeface="+mn-cs"/>
              </a:rPr>
              <a:t>The region appears to contain the entire result set but rows are rendered on demand as the user scrolls. In turn the model fetches data from the server as it is needed by the view. You can even drag the scroll bar handle all the way to the bottom and then scroll up. The Interactive Grid does not need to fetch or render all the data from the start to finish of the result set. Only the data that needs to be displayed is rendered or fetched into the model. This means there can be holes in what is rendered or in the model. These holes are filled in as the user scrolls. With large data sets and scroll paging a lot of data can accumulate on the client. Most of the time this is not a problem because the user will tire of scrolling and resort to searching or filtering.</a:t>
            </a:r>
          </a:p>
          <a:p>
            <a:r>
              <a:rPr lang="en-US" dirty="0" smtClean="0"/>
              <a:t>Perform the following steps:</a:t>
            </a:r>
          </a:p>
          <a:p>
            <a:pPr marL="457200" lvl="1" indent="-228600">
              <a:buFont typeface="+mj-lt"/>
              <a:buAutoNum type="arabicPeriod"/>
            </a:pPr>
            <a:r>
              <a:rPr lang="en-US" dirty="0" smtClean="0"/>
              <a:t>Edit your interactive grid attributes. The Attributes display in the Property Editor.</a:t>
            </a:r>
          </a:p>
          <a:p>
            <a:pPr marL="457200" lvl="1" indent="-228600">
              <a:buFont typeface="+mj-lt"/>
              <a:buAutoNum type="arabicPeriod"/>
            </a:pPr>
            <a:r>
              <a:rPr lang="en-US" dirty="0" smtClean="0"/>
              <a:t>Expand Pagination</a:t>
            </a:r>
          </a:p>
          <a:p>
            <a:pPr marL="457200" lvl="1" indent="-228600">
              <a:buFont typeface="+mj-lt"/>
              <a:buAutoNum type="arabicPeriod"/>
            </a:pPr>
            <a:r>
              <a:rPr lang="en-US" dirty="0" smtClean="0"/>
              <a:t>For Type, select  Scroll.</a:t>
            </a:r>
          </a:p>
          <a:p>
            <a:pPr marL="457200" lvl="1" indent="-228600">
              <a:buFont typeface="+mj-lt"/>
              <a:buAutoNum type="arabicPeriod"/>
            </a:pPr>
            <a:r>
              <a:rPr lang="en-US" dirty="0" smtClean="0"/>
              <a:t>For Show Total Row Count, select Yes. Selecting Yes displays the total row count in the report footer. Enabling this option requires an additional query which may hinder performance on very large data sets. </a:t>
            </a:r>
          </a:p>
          <a:p>
            <a:pPr marL="457200" lvl="1" indent="-228600">
              <a:buFont typeface="+mj-lt"/>
              <a:buAutoNum type="arabicPeriod"/>
            </a:pPr>
            <a:r>
              <a:rPr lang="en-US" dirty="0" smtClean="0"/>
              <a:t>To save your changes click Save. To save and run the page, click Save and Run Page.</a:t>
            </a:r>
          </a:p>
          <a:p>
            <a:pPr marL="228600" lvl="0" indent="-22860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 xmlns:p14="http://schemas.microsoft.com/office/powerpoint/2010/main" val="1453624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9932002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178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 xmlns:p14="http://schemas.microsoft.com/office/powerpoint/2010/main" val="2670370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596256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945098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1027766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 xmlns:p14="http://schemas.microsoft.com/office/powerpoint/2010/main" val="520166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 xmlns:p14="http://schemas.microsoft.com/office/powerpoint/2010/main" val="53371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1226334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2428125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373938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2404157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 xmlns:p14="http://schemas.microsoft.com/office/powerpoint/2010/main" val="37870018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 xmlns:p14="http://schemas.microsoft.com/office/powerpoint/2010/main" val="3337699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 xmlns:p14="http://schemas.microsoft.com/office/powerpoint/2010/main" val="4163620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 xmlns:p14="http://schemas.microsoft.com/office/powerpoint/2010/main" val="3608229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 xmlns:p14="http://schemas.microsoft.com/office/powerpoint/2010/main" val="3457850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 xmlns:p14="http://schemas.microsoft.com/office/powerpoint/2010/main" val="3058274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 xmlns:p14="http://schemas.microsoft.com/office/powerpoint/2010/main" val="908982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 xmlns:p14="http://schemas.microsoft.com/office/powerpoint/2010/main" val="2790854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74544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 xmlns:p14="http://schemas.microsoft.com/office/powerpoint/2010/main" val="2720634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860819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187660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 xmlns:p14="http://schemas.microsoft.com/office/powerpoint/2010/main" val="2597889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 xmlns:p14="http://schemas.microsoft.com/office/powerpoint/2010/main" val="2358871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 xmlns:p14="http://schemas.microsoft.com/office/powerpoint/2010/main" val="370913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 xmlns:p14="http://schemas.microsoft.com/office/powerpoint/2010/main" val="106575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 xmlns:p14="http://schemas.microsoft.com/office/powerpoint/2010/main" val="3862187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 xmlns:p14="http://schemas.microsoft.com/office/powerpoint/2010/main" val="217345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20752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681229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 xmlns:p14="http://schemas.microsoft.com/office/powerpoint/2010/main" val="1513853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4572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178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gif"/></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40.gif"/></Relationships>
</file>

<file path=ppt/slides/_rels/slide1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image" Target="../media/image43.gif"/></Relationships>
</file>

<file path=ppt/slides/_rels/slide1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6.gif"/></Relationships>
</file>

<file path=ppt/slides/_rels/slide1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1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50.gif"/></Relationships>
</file>

<file path=ppt/slides/_rels/slide19.xml.rels><?xml version="1.0" encoding="UTF-8" standalone="yes"?>
<Relationships xmlns="http://schemas.openxmlformats.org/package/2006/relationships"><Relationship Id="rId3" Type="http://schemas.openxmlformats.org/officeDocument/2006/relationships/image" Target="../media/image53.gif"/><Relationship Id="rId7" Type="http://schemas.openxmlformats.org/officeDocument/2006/relationships/image" Target="../media/image57.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54.gif"/></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0.gif"/><Relationship Id="rId4" Type="http://schemas.openxmlformats.org/officeDocument/2006/relationships/image" Target="../media/image59.gif"/></Relationships>
</file>

<file path=ppt/slides/_rels/slide2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3.gif"/><Relationship Id="rId4" Type="http://schemas.openxmlformats.org/officeDocument/2006/relationships/image" Target="../media/image62.gif"/></Relationships>
</file>

<file path=ppt/slides/_rels/slide2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6.gif"/><Relationship Id="rId4" Type="http://schemas.openxmlformats.org/officeDocument/2006/relationships/image" Target="../media/image65.gif"/></Relationships>
</file>

<file path=ppt/slides/_rels/slide23.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9.gif"/><Relationship Id="rId4" Type="http://schemas.openxmlformats.org/officeDocument/2006/relationships/image" Target="../media/image68.gif"/></Relationships>
</file>

<file path=ppt/slides/_rels/slide24.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2.gif"/><Relationship Id="rId4" Type="http://schemas.openxmlformats.org/officeDocument/2006/relationships/image" Target="../media/image71.gif"/></Relationships>
</file>

<file path=ppt/slides/_rels/slide25.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6.gif"/><Relationship Id="rId4" Type="http://schemas.openxmlformats.org/officeDocument/2006/relationships/image" Target="../media/image75.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55056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431800"/>
          </a:xfrm>
        </p:spPr>
        <p:txBody>
          <a:bodyPr/>
          <a:lstStyle/>
          <a:p>
            <a:r>
              <a:rPr lang="en-US" b="1" dirty="0" smtClean="0"/>
              <a:t>Enabling Users to Save Public Interactive Grids</a:t>
            </a:r>
            <a:endParaRPr lang="en-US" b="1" dirty="0"/>
          </a:p>
        </p:txBody>
      </p:sp>
      <p:pic>
        <p:nvPicPr>
          <p:cNvPr id="5" name="Picture 4" descr="5.GIF"/>
          <p:cNvPicPr>
            <a:picLocks noChangeAspect="1"/>
          </p:cNvPicPr>
          <p:nvPr/>
        </p:nvPicPr>
        <p:blipFill>
          <a:blip r:embed="rId3" cstate="print"/>
          <a:stretch>
            <a:fillRect/>
          </a:stretch>
        </p:blipFill>
        <p:spPr>
          <a:xfrm>
            <a:off x="684216" y="1447801"/>
            <a:ext cx="3805428" cy="4182618"/>
          </a:xfrm>
          <a:prstGeom prst="rect">
            <a:avLst/>
          </a:prstGeom>
          <a:ln>
            <a:solidFill>
              <a:schemeClr val="tx1"/>
            </a:solidFill>
          </a:ln>
        </p:spPr>
      </p:pic>
      <p:pic>
        <p:nvPicPr>
          <p:cNvPr id="4" name="Picture 3" descr="Snap15.gif"/>
          <p:cNvPicPr>
            <a:picLocks noChangeAspect="1"/>
          </p:cNvPicPr>
          <p:nvPr/>
        </p:nvPicPr>
        <p:blipFill>
          <a:blip r:embed="rId4" cstate="print"/>
          <a:stretch>
            <a:fillRect/>
          </a:stretch>
        </p:blipFill>
        <p:spPr>
          <a:xfrm>
            <a:off x="5027612" y="2209800"/>
            <a:ext cx="6689217" cy="2202637"/>
          </a:xfrm>
          <a:prstGeom prst="rect">
            <a:avLst/>
          </a:prstGeom>
          <a:ln>
            <a:solidFill>
              <a:schemeClr val="tx1"/>
            </a:solidFill>
          </a:ln>
        </p:spPr>
      </p:pic>
      <p:cxnSp>
        <p:nvCxnSpPr>
          <p:cNvPr id="6" name="Straight Arrow Connector 5"/>
          <p:cNvCxnSpPr>
            <a:cxnSpLocks noChangeShapeType="1"/>
          </p:cNvCxnSpPr>
          <p:nvPr/>
        </p:nvCxnSpPr>
        <p:spPr bwMode="auto">
          <a:xfrm flipV="1">
            <a:off x="8456612" y="4419600"/>
            <a:ext cx="0" cy="609600"/>
          </a:xfrm>
          <a:prstGeom prst="straightConnector1">
            <a:avLst/>
          </a:prstGeom>
          <a:noFill/>
          <a:ln w="28575" algn="ctr">
            <a:solidFill>
              <a:schemeClr val="accent1"/>
            </a:solidFill>
            <a:round/>
            <a:headEnd/>
            <a:tailEnd type="triangle" w="lg" len="lg"/>
          </a:ln>
        </p:spPr>
      </p:cxnSp>
      <p:cxnSp>
        <p:nvCxnSpPr>
          <p:cNvPr id="7" name="Straight Arrow Connector 5"/>
          <p:cNvCxnSpPr>
            <a:cxnSpLocks noChangeShapeType="1"/>
          </p:cNvCxnSpPr>
          <p:nvPr/>
        </p:nvCxnSpPr>
        <p:spPr bwMode="auto">
          <a:xfrm flipH="1">
            <a:off x="4494212" y="5029200"/>
            <a:ext cx="3962400" cy="0"/>
          </a:xfrm>
          <a:prstGeom prst="straightConnector1">
            <a:avLst/>
          </a:prstGeom>
          <a:noFill/>
          <a:ln w="28575" algn="ctr">
            <a:solidFill>
              <a:schemeClr val="accent1"/>
            </a:solidFill>
            <a:round/>
            <a:headEnd/>
            <a:tailEnd type="none" w="lg" len="lg"/>
          </a:ln>
        </p:spPr>
      </p:cxnSp>
      <p:sp>
        <p:nvSpPr>
          <p:cNvPr id="14" name="Rectangle 13"/>
          <p:cNvSpPr/>
          <p:nvPr/>
        </p:nvSpPr>
        <p:spPr>
          <a:xfrm>
            <a:off x="7389812" y="2743200"/>
            <a:ext cx="1295400" cy="228600"/>
          </a:xfrm>
          <a:prstGeom prst="rect">
            <a:avLst/>
          </a:prstGeom>
          <a:noFill/>
          <a:ln w="3810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Modifying the SQL Source of an Interactive Grid</a:t>
            </a:r>
            <a:endParaRPr lang="en-US" b="1" dirty="0"/>
          </a:p>
        </p:txBody>
      </p:sp>
      <p:pic>
        <p:nvPicPr>
          <p:cNvPr id="5" name="Picture 4" descr="Snap1.gif"/>
          <p:cNvPicPr>
            <a:picLocks noChangeAspect="1"/>
          </p:cNvPicPr>
          <p:nvPr/>
        </p:nvPicPr>
        <p:blipFill>
          <a:blip r:embed="rId3" cstate="print"/>
          <a:stretch>
            <a:fillRect/>
          </a:stretch>
        </p:blipFill>
        <p:spPr>
          <a:xfrm>
            <a:off x="608012" y="914400"/>
            <a:ext cx="6172200" cy="2900172"/>
          </a:xfrm>
          <a:prstGeom prst="rect">
            <a:avLst/>
          </a:prstGeom>
          <a:ln>
            <a:solidFill>
              <a:schemeClr val="tx1"/>
            </a:solidFill>
          </a:ln>
        </p:spPr>
      </p:pic>
      <p:pic>
        <p:nvPicPr>
          <p:cNvPr id="9" name="Picture 8" descr="Snap11.gif"/>
          <p:cNvPicPr>
            <a:picLocks noChangeAspect="1"/>
          </p:cNvPicPr>
          <p:nvPr/>
        </p:nvPicPr>
        <p:blipFill>
          <a:blip r:embed="rId4" cstate="print"/>
          <a:stretch>
            <a:fillRect/>
          </a:stretch>
        </p:blipFill>
        <p:spPr>
          <a:xfrm>
            <a:off x="6932612" y="3124200"/>
            <a:ext cx="4648200" cy="2895600"/>
          </a:xfrm>
          <a:prstGeom prst="rect">
            <a:avLst/>
          </a:prstGeom>
          <a:ln>
            <a:solidFill>
              <a:schemeClr val="tx1"/>
            </a:solidFill>
          </a:ln>
        </p:spPr>
      </p:pic>
      <p:cxnSp>
        <p:nvCxnSpPr>
          <p:cNvPr id="10" name="Straight Arrow Connector 9"/>
          <p:cNvCxnSpPr>
            <a:cxnSpLocks noChangeShapeType="1"/>
          </p:cNvCxnSpPr>
          <p:nvPr/>
        </p:nvCxnSpPr>
        <p:spPr bwMode="auto">
          <a:xfrm>
            <a:off x="8685212" y="2743200"/>
            <a:ext cx="0" cy="381000"/>
          </a:xfrm>
          <a:prstGeom prst="straightConnector1">
            <a:avLst/>
          </a:prstGeom>
          <a:noFill/>
          <a:ln w="28575" algn="ctr">
            <a:solidFill>
              <a:schemeClr val="accent1"/>
            </a:solidFill>
            <a:round/>
            <a:headEnd/>
            <a:tailEnd type="triangle" w="lg" len="lg"/>
          </a:ln>
        </p:spPr>
      </p:cxnSp>
      <p:cxnSp>
        <p:nvCxnSpPr>
          <p:cNvPr id="13" name="Straight Arrow Connector 12"/>
          <p:cNvCxnSpPr>
            <a:cxnSpLocks noChangeShapeType="1"/>
          </p:cNvCxnSpPr>
          <p:nvPr/>
        </p:nvCxnSpPr>
        <p:spPr bwMode="auto">
          <a:xfrm>
            <a:off x="6780212" y="2743200"/>
            <a:ext cx="1905000" cy="0"/>
          </a:xfrm>
          <a:prstGeom prst="straightConnector1">
            <a:avLst/>
          </a:prstGeom>
          <a:noFill/>
          <a:ln w="28575" algn="ctr">
            <a:solidFill>
              <a:schemeClr val="accent1"/>
            </a:solidFill>
            <a:round/>
            <a:headEnd/>
            <a:tailEnd type="none" w="lg" len="lg"/>
          </a:ln>
        </p:spPr>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000000"/>
                </a:solidFill>
              </a:rPr>
              <a:t>Part 2:Customizing an Interactive Grid as an End User</a:t>
            </a:r>
            <a:r>
              <a:rPr lang="en-US" sz="3200" dirty="0" smtClean="0">
                <a:solidFill>
                  <a:schemeClr val="bg2"/>
                </a:solidFill>
              </a:rPr>
              <a:t/>
            </a:r>
            <a:br>
              <a:rPr lang="en-US" sz="3200" dirty="0" smtClean="0">
                <a:solidFill>
                  <a:schemeClr val="bg2"/>
                </a:solidFill>
              </a:rPr>
            </a:br>
            <a:r>
              <a:rPr lang="en-US" b="1" dirty="0" smtClean="0">
                <a:solidFill>
                  <a:srgbClr val="FF0000"/>
                </a:solidFill>
              </a:rPr>
              <a:t> </a:t>
            </a:r>
            <a:endParaRPr lang="en-US" b="1" dirty="0">
              <a:solidFill>
                <a:srgbClr val="FF0000"/>
              </a:solidFill>
            </a:endParaRPr>
          </a:p>
        </p:txBody>
      </p:sp>
      <p:pic>
        <p:nvPicPr>
          <p:cNvPr id="5" name="Picture 4" descr="OCIC_Personas_Person-on-Laptop_red_rgb.png"/>
          <p:cNvPicPr>
            <a:picLocks noChangeAspect="1"/>
          </p:cNvPicPr>
          <p:nvPr/>
        </p:nvPicPr>
        <p:blipFill>
          <a:blip r:embed="rId3" cstate="print"/>
          <a:stretch>
            <a:fillRect/>
          </a:stretch>
        </p:blipFill>
        <p:spPr>
          <a:xfrm>
            <a:off x="3732212" y="1447800"/>
            <a:ext cx="3657607" cy="3657607"/>
          </a:xfrm>
          <a:prstGeom prst="rect">
            <a:avLst/>
          </a:prstGeom>
        </p:spPr>
      </p:pic>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Searching in an Interactive Grid</a:t>
            </a:r>
            <a:endParaRPr lang="en-US" b="1" dirty="0"/>
          </a:p>
        </p:txBody>
      </p:sp>
      <p:pic>
        <p:nvPicPr>
          <p:cNvPr id="7" name="Picture 6" descr="1a.gif"/>
          <p:cNvPicPr>
            <a:picLocks noChangeAspect="1"/>
          </p:cNvPicPr>
          <p:nvPr/>
        </p:nvPicPr>
        <p:blipFill>
          <a:blip r:embed="rId3" cstate="print"/>
          <a:stretch>
            <a:fillRect/>
          </a:stretch>
        </p:blipFill>
        <p:spPr>
          <a:xfrm>
            <a:off x="684212" y="1143000"/>
            <a:ext cx="3489198" cy="1426083"/>
          </a:xfrm>
          <a:prstGeom prst="rect">
            <a:avLst/>
          </a:prstGeom>
          <a:ln>
            <a:solidFill>
              <a:schemeClr val="tx1"/>
            </a:solidFill>
          </a:ln>
        </p:spPr>
      </p:pic>
      <p:pic>
        <p:nvPicPr>
          <p:cNvPr id="8" name="Picture 7" descr="1b.gif"/>
          <p:cNvPicPr>
            <a:picLocks noChangeAspect="1"/>
          </p:cNvPicPr>
          <p:nvPr/>
        </p:nvPicPr>
        <p:blipFill>
          <a:blip r:embed="rId4" cstate="print"/>
          <a:stretch>
            <a:fillRect/>
          </a:stretch>
        </p:blipFill>
        <p:spPr>
          <a:xfrm>
            <a:off x="4951412" y="1066800"/>
            <a:ext cx="6217920" cy="2500122"/>
          </a:xfrm>
          <a:prstGeom prst="rect">
            <a:avLst/>
          </a:prstGeom>
          <a:ln>
            <a:solidFill>
              <a:schemeClr val="tx1"/>
            </a:solidFill>
          </a:ln>
        </p:spPr>
      </p:pic>
      <p:pic>
        <p:nvPicPr>
          <p:cNvPr id="11" name="Picture 10" descr="1c.gif"/>
          <p:cNvPicPr>
            <a:picLocks noChangeAspect="1"/>
          </p:cNvPicPr>
          <p:nvPr/>
        </p:nvPicPr>
        <p:blipFill>
          <a:blip r:embed="rId5" cstate="print"/>
          <a:stretch>
            <a:fillRect/>
          </a:stretch>
        </p:blipFill>
        <p:spPr>
          <a:xfrm>
            <a:off x="684212" y="3733800"/>
            <a:ext cx="3505200" cy="2286000"/>
          </a:xfrm>
          <a:prstGeom prst="rect">
            <a:avLst/>
          </a:prstGeom>
          <a:ln>
            <a:solidFill>
              <a:schemeClr val="tx1"/>
            </a:solidFill>
          </a:ln>
        </p:spPr>
      </p:pic>
      <p:pic>
        <p:nvPicPr>
          <p:cNvPr id="12" name="Picture 11" descr="1d.gif"/>
          <p:cNvPicPr>
            <a:picLocks noChangeAspect="1"/>
          </p:cNvPicPr>
          <p:nvPr/>
        </p:nvPicPr>
        <p:blipFill>
          <a:blip r:embed="rId6" cstate="print"/>
          <a:stretch>
            <a:fillRect/>
          </a:stretch>
        </p:blipFill>
        <p:spPr>
          <a:xfrm>
            <a:off x="4951412" y="3733800"/>
            <a:ext cx="6248400" cy="2526030"/>
          </a:xfrm>
          <a:prstGeom prst="rect">
            <a:avLst/>
          </a:prstGeom>
          <a:ln>
            <a:solidFill>
              <a:schemeClr val="tx1"/>
            </a:solidFill>
          </a:ln>
        </p:spPr>
      </p:pic>
      <p:sp>
        <p:nvSpPr>
          <p:cNvPr id="14" name="Rectangle 18"/>
          <p:cNvSpPr txBox="1">
            <a:spLocks noChangeArrowheads="1"/>
          </p:cNvSpPr>
          <p:nvPr/>
        </p:nvSpPr>
        <p:spPr>
          <a:xfrm>
            <a:off x="760412" y="2590800"/>
            <a:ext cx="34290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chemeClr val="bg2">
                    <a:lumMod val="10000"/>
                  </a:schemeClr>
                </a:solidFill>
                <a:effectLst/>
                <a:uLnTx/>
                <a:uFillTx/>
                <a:latin typeface="LavosHandy™" pitchFamily="66" charset="0"/>
              </a:rPr>
              <a:t>Searching all text columns</a:t>
            </a:r>
          </a:p>
        </p:txBody>
      </p:sp>
      <p:sp>
        <p:nvSpPr>
          <p:cNvPr id="15" name="Rectangle 18"/>
          <p:cNvSpPr txBox="1">
            <a:spLocks noChangeArrowheads="1"/>
          </p:cNvSpPr>
          <p:nvPr/>
        </p:nvSpPr>
        <p:spPr>
          <a:xfrm>
            <a:off x="684212" y="3429000"/>
            <a:ext cx="35052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chemeClr val="bg2">
                    <a:lumMod val="10000"/>
                  </a:schemeClr>
                </a:solidFill>
                <a:effectLst/>
                <a:uLnTx/>
                <a:uFillTx/>
                <a:latin typeface="LavosHandy™" pitchFamily="66" charset="0"/>
              </a:rPr>
              <a:t>Searching a specific column</a:t>
            </a:r>
          </a:p>
        </p:txBody>
      </p:sp>
      <p:cxnSp>
        <p:nvCxnSpPr>
          <p:cNvPr id="16" name="Straight Arrow Connector 15"/>
          <p:cNvCxnSpPr>
            <a:cxnSpLocks noChangeShapeType="1"/>
          </p:cNvCxnSpPr>
          <p:nvPr/>
        </p:nvCxnSpPr>
        <p:spPr bwMode="auto">
          <a:xfrm>
            <a:off x="4189412" y="1905000"/>
            <a:ext cx="762000" cy="0"/>
          </a:xfrm>
          <a:prstGeom prst="straightConnector1">
            <a:avLst/>
          </a:prstGeom>
          <a:noFill/>
          <a:ln w="28575" algn="ctr">
            <a:solidFill>
              <a:schemeClr val="accent1"/>
            </a:solidFill>
            <a:round/>
            <a:headEnd/>
            <a:tailEnd type="triangle" w="lg" len="lg"/>
          </a:ln>
        </p:spPr>
      </p:cxnSp>
      <p:cxnSp>
        <p:nvCxnSpPr>
          <p:cNvPr id="19" name="Straight Arrow Connector 18"/>
          <p:cNvCxnSpPr>
            <a:cxnSpLocks noChangeShapeType="1"/>
          </p:cNvCxnSpPr>
          <p:nvPr/>
        </p:nvCxnSpPr>
        <p:spPr bwMode="auto">
          <a:xfrm flipV="1">
            <a:off x="4189412" y="5029200"/>
            <a:ext cx="762000" cy="1"/>
          </a:xfrm>
          <a:prstGeom prst="straightConnector1">
            <a:avLst/>
          </a:prstGeom>
          <a:noFill/>
          <a:ln w="28575" algn="ctr">
            <a:solidFill>
              <a:schemeClr val="accent1"/>
            </a:solidFill>
            <a:round/>
            <a:headEnd/>
            <a:tailEnd type="triangle" w="lg" len="lg"/>
          </a:ln>
        </p:spPr>
      </p:cxnSp>
      <p:sp>
        <p:nvSpPr>
          <p:cNvPr id="23" name="Rectangle 22"/>
          <p:cNvSpPr/>
          <p:nvPr/>
        </p:nvSpPr>
        <p:spPr>
          <a:xfrm>
            <a:off x="9142412" y="3886200"/>
            <a:ext cx="1752600" cy="381000"/>
          </a:xfrm>
          <a:prstGeom prst="rect">
            <a:avLst/>
          </a:prstGeom>
        </p:spPr>
        <p:txBody>
          <a:bodyPr wrap="square">
            <a:spAutoFit/>
          </a:bodyPr>
          <a:lstStyle/>
          <a:p>
            <a:r>
              <a:rPr lang="en-US" b="1" dirty="0" smtClean="0">
                <a:solidFill>
                  <a:srgbClr val="FF0000"/>
                </a:solidFill>
                <a:latin typeface="LavosHandy™" pitchFamily="66" charset="0"/>
              </a:rPr>
              <a:t>Remove filter </a:t>
            </a:r>
            <a:endParaRPr lang="en-US" dirty="0"/>
          </a:p>
        </p:txBody>
      </p:sp>
      <p:cxnSp>
        <p:nvCxnSpPr>
          <p:cNvPr id="26" name="Curved Connector 25"/>
          <p:cNvCxnSpPr>
            <a:stCxn id="23" idx="1"/>
          </p:cNvCxnSpPr>
          <p:nvPr/>
        </p:nvCxnSpPr>
        <p:spPr>
          <a:xfrm rot="10800000" flipV="1">
            <a:off x="8380412" y="4076700"/>
            <a:ext cx="762000" cy="4953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551612" y="3810000"/>
            <a:ext cx="2286000" cy="369332"/>
          </a:xfrm>
          <a:prstGeom prst="rect">
            <a:avLst/>
          </a:prstGeom>
        </p:spPr>
        <p:txBody>
          <a:bodyPr wrap="square">
            <a:spAutoFit/>
          </a:bodyPr>
          <a:lstStyle/>
          <a:p>
            <a:r>
              <a:rPr lang="en-US" b="1" dirty="0" smtClean="0">
                <a:solidFill>
                  <a:srgbClr val="FF0000"/>
                </a:solidFill>
                <a:latin typeface="LavosHandy™" pitchFamily="66" charset="0"/>
              </a:rPr>
              <a:t>Enable / disable filter</a:t>
            </a:r>
            <a:endParaRPr lang="en-US" dirty="0"/>
          </a:p>
        </p:txBody>
      </p:sp>
      <p:cxnSp>
        <p:nvCxnSpPr>
          <p:cNvPr id="29" name="Curved Connector 28"/>
          <p:cNvCxnSpPr/>
          <p:nvPr/>
        </p:nvCxnSpPr>
        <p:spPr>
          <a:xfrm rot="10800000" flipV="1">
            <a:off x="5484812" y="3962400"/>
            <a:ext cx="1066800" cy="609600"/>
          </a:xfrm>
          <a:prstGeom prst="curvedConnector3">
            <a:avLst>
              <a:gd name="adj1" fmla="val 56122"/>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Rearranging and Resizing Columns</a:t>
            </a:r>
            <a:endParaRPr lang="en-US" b="1" dirty="0"/>
          </a:p>
        </p:txBody>
      </p:sp>
      <p:pic>
        <p:nvPicPr>
          <p:cNvPr id="18" name="Picture 17" descr="1e.gif"/>
          <p:cNvPicPr>
            <a:picLocks noChangeAspect="1"/>
          </p:cNvPicPr>
          <p:nvPr/>
        </p:nvPicPr>
        <p:blipFill>
          <a:blip r:embed="rId3" cstate="print"/>
          <a:stretch>
            <a:fillRect/>
          </a:stretch>
        </p:blipFill>
        <p:spPr>
          <a:xfrm>
            <a:off x="1217612" y="1143000"/>
            <a:ext cx="6716649" cy="1826514"/>
          </a:xfrm>
          <a:prstGeom prst="rect">
            <a:avLst/>
          </a:prstGeom>
          <a:ln>
            <a:solidFill>
              <a:schemeClr val="tx1"/>
            </a:solidFill>
          </a:ln>
        </p:spPr>
      </p:pic>
      <p:pic>
        <p:nvPicPr>
          <p:cNvPr id="20" name="Picture 19" descr="1f.gif"/>
          <p:cNvPicPr>
            <a:picLocks noChangeAspect="1"/>
          </p:cNvPicPr>
          <p:nvPr/>
        </p:nvPicPr>
        <p:blipFill>
          <a:blip r:embed="rId4" cstate="print"/>
          <a:stretch>
            <a:fillRect/>
          </a:stretch>
        </p:blipFill>
        <p:spPr>
          <a:xfrm>
            <a:off x="5484812" y="2514600"/>
            <a:ext cx="5715000" cy="1845945"/>
          </a:xfrm>
          <a:prstGeom prst="rect">
            <a:avLst/>
          </a:prstGeom>
          <a:ln>
            <a:solidFill>
              <a:schemeClr val="tx1"/>
            </a:solidFill>
          </a:ln>
        </p:spPr>
      </p:pic>
      <p:sp>
        <p:nvSpPr>
          <p:cNvPr id="22" name="Rectangle 18"/>
          <p:cNvSpPr txBox="1">
            <a:spLocks noChangeArrowheads="1"/>
          </p:cNvSpPr>
          <p:nvPr/>
        </p:nvSpPr>
        <p:spPr>
          <a:xfrm>
            <a:off x="6627812" y="2667000"/>
            <a:ext cx="43434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Rearranging columns by drag and drop</a:t>
            </a:r>
          </a:p>
        </p:txBody>
      </p:sp>
      <p:pic>
        <p:nvPicPr>
          <p:cNvPr id="40" name="Picture 39" descr="1g.gif"/>
          <p:cNvPicPr>
            <a:picLocks noChangeAspect="1"/>
          </p:cNvPicPr>
          <p:nvPr/>
        </p:nvPicPr>
        <p:blipFill>
          <a:blip r:embed="rId5" cstate="print"/>
          <a:stretch>
            <a:fillRect/>
          </a:stretch>
        </p:blipFill>
        <p:spPr>
          <a:xfrm>
            <a:off x="1141412" y="4495800"/>
            <a:ext cx="5715000" cy="1673352"/>
          </a:xfrm>
          <a:prstGeom prst="rect">
            <a:avLst/>
          </a:prstGeom>
          <a:ln>
            <a:solidFill>
              <a:schemeClr val="tx1"/>
            </a:solidFill>
          </a:ln>
        </p:spPr>
      </p:pic>
      <p:sp>
        <p:nvSpPr>
          <p:cNvPr id="41" name="Rectangle 18"/>
          <p:cNvSpPr txBox="1">
            <a:spLocks noChangeArrowheads="1"/>
          </p:cNvSpPr>
          <p:nvPr/>
        </p:nvSpPr>
        <p:spPr>
          <a:xfrm>
            <a:off x="2208212" y="4572000"/>
            <a:ext cx="2133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Resizing</a:t>
            </a:r>
            <a:r>
              <a:rPr kumimoji="0" lang="en-US" sz="2000" b="1" i="0" u="none" strike="noStrike" kern="1200" cap="none" spc="0" normalizeH="0" baseline="0" noProof="0" dirty="0" smtClean="0">
                <a:ln>
                  <a:noFill/>
                </a:ln>
                <a:solidFill>
                  <a:schemeClr val="bg2">
                    <a:lumMod val="10000"/>
                  </a:schemeClr>
                </a:solidFill>
                <a:effectLst/>
                <a:uLnTx/>
                <a:uFillTx/>
                <a:latin typeface="LavosHandy™" pitchFamily="66" charset="0"/>
              </a:rPr>
              <a:t> </a:t>
            </a:r>
            <a:r>
              <a:rPr kumimoji="0" lang="en-US" sz="2000" b="1" i="0" u="none" strike="noStrike" kern="1200" cap="none" spc="0" normalizeH="0" baseline="0" noProof="0" dirty="0" smtClean="0">
                <a:ln>
                  <a:noFill/>
                </a:ln>
                <a:solidFill>
                  <a:srgbClr val="FF0000"/>
                </a:solidFill>
                <a:effectLst/>
                <a:uLnTx/>
                <a:uFillTx/>
                <a:latin typeface="LavosHandy™" pitchFamily="66" charset="0"/>
              </a:rPr>
              <a:t>a column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Sorting Columns in an Interactive Grid</a:t>
            </a:r>
            <a:endParaRPr lang="en-US" b="1" dirty="0"/>
          </a:p>
        </p:txBody>
      </p:sp>
      <p:pic>
        <p:nvPicPr>
          <p:cNvPr id="8" name="Picture 7" descr="2a.gif"/>
          <p:cNvPicPr>
            <a:picLocks noChangeAspect="1"/>
          </p:cNvPicPr>
          <p:nvPr/>
        </p:nvPicPr>
        <p:blipFill>
          <a:blip r:embed="rId3" cstate="print"/>
          <a:stretch>
            <a:fillRect/>
          </a:stretch>
        </p:blipFill>
        <p:spPr>
          <a:xfrm>
            <a:off x="760412" y="1295400"/>
            <a:ext cx="4999482" cy="2125980"/>
          </a:xfrm>
          <a:prstGeom prst="rect">
            <a:avLst/>
          </a:prstGeom>
          <a:ln>
            <a:solidFill>
              <a:schemeClr val="tx1"/>
            </a:solidFill>
          </a:ln>
        </p:spPr>
      </p:pic>
      <p:pic>
        <p:nvPicPr>
          <p:cNvPr id="10" name="Picture 9" descr="2b.gif"/>
          <p:cNvPicPr>
            <a:picLocks noChangeAspect="1"/>
          </p:cNvPicPr>
          <p:nvPr/>
        </p:nvPicPr>
        <p:blipFill>
          <a:blip r:embed="rId4" cstate="print"/>
          <a:stretch>
            <a:fillRect/>
          </a:stretch>
        </p:blipFill>
        <p:spPr>
          <a:xfrm>
            <a:off x="684212" y="4038600"/>
            <a:ext cx="5088636" cy="2112264"/>
          </a:xfrm>
          <a:prstGeom prst="rect">
            <a:avLst/>
          </a:prstGeom>
          <a:ln>
            <a:solidFill>
              <a:schemeClr val="tx1"/>
            </a:solidFill>
          </a:ln>
        </p:spPr>
      </p:pic>
      <p:pic>
        <p:nvPicPr>
          <p:cNvPr id="11" name="Picture 10" descr="2c.gif"/>
          <p:cNvPicPr>
            <a:picLocks noChangeAspect="1"/>
          </p:cNvPicPr>
          <p:nvPr/>
        </p:nvPicPr>
        <p:blipFill>
          <a:blip r:embed="rId5" cstate="print"/>
          <a:stretch>
            <a:fillRect/>
          </a:stretch>
        </p:blipFill>
        <p:spPr>
          <a:xfrm>
            <a:off x="6551612" y="4038600"/>
            <a:ext cx="5109210" cy="2098548"/>
          </a:xfrm>
          <a:prstGeom prst="rect">
            <a:avLst/>
          </a:prstGeom>
          <a:ln>
            <a:solidFill>
              <a:schemeClr val="tx1"/>
            </a:solidFill>
          </a:ln>
        </p:spPr>
      </p:pic>
      <p:sp>
        <p:nvSpPr>
          <p:cNvPr id="12" name="Rectangle 18"/>
          <p:cNvSpPr txBox="1">
            <a:spLocks noChangeArrowheads="1"/>
          </p:cNvSpPr>
          <p:nvPr/>
        </p:nvSpPr>
        <p:spPr>
          <a:xfrm>
            <a:off x="1979612" y="1371600"/>
            <a:ext cx="2133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Sort ascending</a:t>
            </a:r>
          </a:p>
        </p:txBody>
      </p:sp>
      <p:sp>
        <p:nvSpPr>
          <p:cNvPr id="13" name="Rectangle 18"/>
          <p:cNvSpPr txBox="1">
            <a:spLocks noChangeArrowheads="1"/>
          </p:cNvSpPr>
          <p:nvPr/>
        </p:nvSpPr>
        <p:spPr>
          <a:xfrm>
            <a:off x="1674812" y="4191000"/>
            <a:ext cx="2133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Sort descending</a:t>
            </a:r>
          </a:p>
        </p:txBody>
      </p:sp>
      <p:pic>
        <p:nvPicPr>
          <p:cNvPr id="14" name="Picture 13" descr="2b.gif"/>
          <p:cNvPicPr>
            <a:picLocks noChangeAspect="1"/>
          </p:cNvPicPr>
          <p:nvPr/>
        </p:nvPicPr>
        <p:blipFill>
          <a:blip r:embed="rId4" cstate="print"/>
          <a:stretch>
            <a:fillRect/>
          </a:stretch>
        </p:blipFill>
        <p:spPr>
          <a:xfrm>
            <a:off x="6551612" y="1295400"/>
            <a:ext cx="5088636" cy="2112264"/>
          </a:xfrm>
          <a:prstGeom prst="rect">
            <a:avLst/>
          </a:prstGeom>
          <a:ln>
            <a:solidFill>
              <a:schemeClr val="tx1"/>
            </a:solidFill>
          </a:ln>
        </p:spPr>
      </p:pic>
      <p:cxnSp>
        <p:nvCxnSpPr>
          <p:cNvPr id="15" name="Straight Arrow Connector 14"/>
          <p:cNvCxnSpPr>
            <a:cxnSpLocks noChangeShapeType="1"/>
          </p:cNvCxnSpPr>
          <p:nvPr/>
        </p:nvCxnSpPr>
        <p:spPr bwMode="auto">
          <a:xfrm flipV="1">
            <a:off x="5789612" y="2667000"/>
            <a:ext cx="762000" cy="1"/>
          </a:xfrm>
          <a:prstGeom prst="straightConnector1">
            <a:avLst/>
          </a:prstGeom>
          <a:noFill/>
          <a:ln w="28575" algn="ctr">
            <a:solidFill>
              <a:schemeClr val="accent1"/>
            </a:solidFill>
            <a:round/>
            <a:headEnd/>
            <a:tailEnd type="triangle" w="lg" len="lg"/>
          </a:ln>
        </p:spPr>
      </p:cxnSp>
      <p:cxnSp>
        <p:nvCxnSpPr>
          <p:cNvPr id="16" name="Straight Arrow Connector 15"/>
          <p:cNvCxnSpPr>
            <a:cxnSpLocks noChangeShapeType="1"/>
          </p:cNvCxnSpPr>
          <p:nvPr/>
        </p:nvCxnSpPr>
        <p:spPr bwMode="auto">
          <a:xfrm flipV="1">
            <a:off x="5789612" y="5334000"/>
            <a:ext cx="762000" cy="1"/>
          </a:xfrm>
          <a:prstGeom prst="straightConnector1">
            <a:avLst/>
          </a:prstGeom>
          <a:noFill/>
          <a:ln w="28575" algn="ctr">
            <a:solidFill>
              <a:schemeClr val="accent1"/>
            </a:solidFill>
            <a:round/>
            <a:headEnd/>
            <a:tailEnd type="triangle" w="lg" len="lg"/>
          </a:ln>
        </p:spPr>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81000"/>
            <a:ext cx="11430000" cy="381000"/>
          </a:xfrm>
        </p:spPr>
        <p:txBody>
          <a:bodyPr/>
          <a:lstStyle/>
          <a:p>
            <a:r>
              <a:rPr lang="en-US" b="1" dirty="0" smtClean="0"/>
              <a:t>Using Interactive Grid Components: Column Heading Menu</a:t>
            </a:r>
            <a:endParaRPr lang="en-US" b="1" dirty="0"/>
          </a:p>
        </p:txBody>
      </p:sp>
      <p:pic>
        <p:nvPicPr>
          <p:cNvPr id="16" name="Picture 15" descr="3c.gif"/>
          <p:cNvPicPr>
            <a:picLocks noChangeAspect="1"/>
          </p:cNvPicPr>
          <p:nvPr/>
        </p:nvPicPr>
        <p:blipFill>
          <a:blip r:embed="rId3" cstate="print"/>
          <a:stretch>
            <a:fillRect/>
          </a:stretch>
        </p:blipFill>
        <p:spPr>
          <a:xfrm>
            <a:off x="989012" y="1676400"/>
            <a:ext cx="6324600" cy="3497580"/>
          </a:xfrm>
          <a:prstGeom prst="rect">
            <a:avLst/>
          </a:prstGeom>
          <a:ln>
            <a:solidFill>
              <a:schemeClr val="tx1"/>
            </a:solidFill>
          </a:ln>
        </p:spPr>
      </p:pic>
      <p:cxnSp>
        <p:nvCxnSpPr>
          <p:cNvPr id="19" name="Curved Connector 18"/>
          <p:cNvCxnSpPr/>
          <p:nvPr/>
        </p:nvCxnSpPr>
        <p:spPr>
          <a:xfrm rot="5400000">
            <a:off x="2951162" y="2000250"/>
            <a:ext cx="342900" cy="304800"/>
          </a:xfrm>
          <a:prstGeom prst="curvedConnector3">
            <a:avLst>
              <a:gd name="adj1" fmla="val 50000"/>
            </a:avLst>
          </a:prstGeom>
          <a:ln w="19050">
            <a:solidFill>
              <a:srgbClr val="00B05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3" name="Rectangle 18"/>
          <p:cNvSpPr txBox="1">
            <a:spLocks noChangeArrowheads="1"/>
          </p:cNvSpPr>
          <p:nvPr/>
        </p:nvSpPr>
        <p:spPr>
          <a:xfrm>
            <a:off x="2513012" y="1752600"/>
            <a:ext cx="15240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FF0000"/>
                </a:solidFill>
                <a:effectLst/>
                <a:uLnTx/>
                <a:uFillTx/>
                <a:latin typeface="LavosHandy™" pitchFamily="66" charset="0"/>
              </a:rPr>
              <a:t>Search Bar</a:t>
            </a:r>
          </a:p>
        </p:txBody>
      </p:sp>
      <p:cxnSp>
        <p:nvCxnSpPr>
          <p:cNvPr id="24" name="Curved Connector 23"/>
          <p:cNvCxnSpPr/>
          <p:nvPr/>
        </p:nvCxnSpPr>
        <p:spPr>
          <a:xfrm rot="10800000" flipV="1">
            <a:off x="4037012" y="2590800"/>
            <a:ext cx="381000" cy="114300"/>
          </a:xfrm>
          <a:prstGeom prst="curvedConnector3">
            <a:avLst>
              <a:gd name="adj1" fmla="val 50000"/>
            </a:avLst>
          </a:prstGeom>
          <a:ln w="19050">
            <a:solidFill>
              <a:srgbClr val="00B05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6" name="Rectangle 18"/>
          <p:cNvSpPr txBox="1">
            <a:spLocks noChangeArrowheads="1"/>
          </p:cNvSpPr>
          <p:nvPr/>
        </p:nvSpPr>
        <p:spPr>
          <a:xfrm>
            <a:off x="4418012" y="2514600"/>
            <a:ext cx="2133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Sort Order Buttons</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cxnSp>
        <p:nvCxnSpPr>
          <p:cNvPr id="27" name="Curved Connector 26"/>
          <p:cNvCxnSpPr/>
          <p:nvPr/>
        </p:nvCxnSpPr>
        <p:spPr>
          <a:xfrm rot="10800000" flipV="1">
            <a:off x="4494212" y="3048000"/>
            <a:ext cx="381000" cy="228600"/>
          </a:xfrm>
          <a:prstGeom prst="curvedConnector3">
            <a:avLst>
              <a:gd name="adj1" fmla="val 50000"/>
            </a:avLst>
          </a:prstGeom>
          <a:ln w="19050">
            <a:solidFill>
              <a:srgbClr val="00B05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4" name="Rectangle 18"/>
          <p:cNvSpPr txBox="1">
            <a:spLocks noChangeArrowheads="1"/>
          </p:cNvSpPr>
          <p:nvPr/>
        </p:nvSpPr>
        <p:spPr>
          <a:xfrm>
            <a:off x="4875212" y="2895600"/>
            <a:ext cx="1752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Buttons Toolbar</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cxnSp>
        <p:nvCxnSpPr>
          <p:cNvPr id="35" name="Curved Connector 34"/>
          <p:cNvCxnSpPr/>
          <p:nvPr/>
        </p:nvCxnSpPr>
        <p:spPr>
          <a:xfrm flipV="1">
            <a:off x="2208212" y="3505200"/>
            <a:ext cx="381000" cy="76200"/>
          </a:xfrm>
          <a:prstGeom prst="curvedConnector3">
            <a:avLst>
              <a:gd name="adj1" fmla="val 50000"/>
            </a:avLst>
          </a:prstGeom>
          <a:ln w="19050">
            <a:solidFill>
              <a:srgbClr val="00B05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7" name="Rectangle 18"/>
          <p:cNvSpPr txBox="1">
            <a:spLocks noChangeArrowheads="1"/>
          </p:cNvSpPr>
          <p:nvPr/>
        </p:nvSpPr>
        <p:spPr>
          <a:xfrm>
            <a:off x="1065212" y="3429000"/>
            <a:ext cx="12192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Text Filter</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cxnSp>
        <p:nvCxnSpPr>
          <p:cNvPr id="38" name="Curved Connector 37"/>
          <p:cNvCxnSpPr/>
          <p:nvPr/>
        </p:nvCxnSpPr>
        <p:spPr>
          <a:xfrm rot="10800000">
            <a:off x="4418012" y="4191000"/>
            <a:ext cx="685800" cy="228600"/>
          </a:xfrm>
          <a:prstGeom prst="curvedConnector3">
            <a:avLst>
              <a:gd name="adj1" fmla="val 50000"/>
            </a:avLst>
          </a:prstGeom>
          <a:ln w="19050">
            <a:solidFill>
              <a:srgbClr val="00B05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9" name="Rectangle 18"/>
          <p:cNvSpPr txBox="1">
            <a:spLocks noChangeArrowheads="1"/>
          </p:cNvSpPr>
          <p:nvPr/>
        </p:nvSpPr>
        <p:spPr>
          <a:xfrm>
            <a:off x="5180012" y="4191000"/>
            <a:ext cx="16764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Unique list </a:t>
            </a:r>
            <a:r>
              <a:rPr kumimoji="0" lang="en-US" b="1" i="0" u="none" strike="noStrike" kern="1200" cap="none" spc="0" normalizeH="0" baseline="0" noProof="0" dirty="0" smtClean="0">
                <a:ln>
                  <a:noFill/>
                </a:ln>
                <a:solidFill>
                  <a:srgbClr val="FF0000"/>
                </a:solidFill>
                <a:effectLst/>
                <a:uLnTx/>
                <a:uFillTx/>
                <a:latin typeface="LavosHandy™" pitchFamily="66" charset="0"/>
              </a:rPr>
              <a:t>Of</a:t>
            </a:r>
            <a:r>
              <a:rPr kumimoji="0" lang="en-US" b="1" i="0" u="none" strike="noStrike" kern="1200" cap="none" spc="0" normalizeH="0" noProof="0" dirty="0" smtClean="0">
                <a:ln>
                  <a:noFill/>
                </a:ln>
                <a:solidFill>
                  <a:srgbClr val="FF0000"/>
                </a:solidFill>
                <a:effectLst/>
                <a:uLnTx/>
                <a:uFillTx/>
                <a:latin typeface="LavosHandy™" pitchFamily="66" charset="0"/>
              </a:rPr>
              <a:t> Column Content</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pic>
        <p:nvPicPr>
          <p:cNvPr id="48" name="Picture 47" descr="3d.gif"/>
          <p:cNvPicPr>
            <a:picLocks noChangeAspect="1"/>
          </p:cNvPicPr>
          <p:nvPr/>
        </p:nvPicPr>
        <p:blipFill>
          <a:blip r:embed="rId4" cstate="print"/>
          <a:stretch>
            <a:fillRect/>
          </a:stretch>
        </p:blipFill>
        <p:spPr>
          <a:xfrm>
            <a:off x="8228012" y="2819400"/>
            <a:ext cx="1874520" cy="769620"/>
          </a:xfrm>
          <a:prstGeom prst="rect">
            <a:avLst/>
          </a:prstGeom>
          <a:ln>
            <a:solidFill>
              <a:schemeClr val="tx1"/>
            </a:solidFill>
          </a:ln>
        </p:spPr>
      </p:pic>
      <p:cxnSp>
        <p:nvCxnSpPr>
          <p:cNvPr id="49" name="Curved Connector 48"/>
          <p:cNvCxnSpPr/>
          <p:nvPr/>
        </p:nvCxnSpPr>
        <p:spPr>
          <a:xfrm rot="16200000" flipH="1">
            <a:off x="7885112" y="2781300"/>
            <a:ext cx="609600" cy="533400"/>
          </a:xfrm>
          <a:prstGeom prst="curvedConnector3">
            <a:avLst>
              <a:gd name="adj1" fmla="val 50000"/>
            </a:avLst>
          </a:prstGeom>
          <a:ln w="19050">
            <a:solidFill>
              <a:srgbClr val="00B05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rot="5400000" flipH="1" flipV="1">
            <a:off x="8456612" y="3733800"/>
            <a:ext cx="685800" cy="228600"/>
          </a:xfrm>
          <a:prstGeom prst="curvedConnector3">
            <a:avLst>
              <a:gd name="adj1" fmla="val 50000"/>
            </a:avLst>
          </a:prstGeom>
          <a:ln w="19050">
            <a:solidFill>
              <a:srgbClr val="00B05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rot="16200000" flipV="1">
            <a:off x="9180512" y="3695700"/>
            <a:ext cx="685800" cy="304800"/>
          </a:xfrm>
          <a:prstGeom prst="curvedConnector3">
            <a:avLst>
              <a:gd name="adj1" fmla="val 50000"/>
            </a:avLst>
          </a:prstGeom>
          <a:ln w="19050">
            <a:solidFill>
              <a:srgbClr val="00B05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rot="5400000">
            <a:off x="9790112" y="2781300"/>
            <a:ext cx="533400" cy="457200"/>
          </a:xfrm>
          <a:prstGeom prst="curvedConnector3">
            <a:avLst>
              <a:gd name="adj1" fmla="val 50000"/>
            </a:avLst>
          </a:prstGeom>
          <a:ln w="19050">
            <a:solidFill>
              <a:srgbClr val="00B05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66" name="Rectangle 18"/>
          <p:cNvSpPr txBox="1">
            <a:spLocks noChangeArrowheads="1"/>
          </p:cNvSpPr>
          <p:nvPr/>
        </p:nvSpPr>
        <p:spPr>
          <a:xfrm>
            <a:off x="7694612" y="2514600"/>
            <a:ext cx="16002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Control Break</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
        <p:nvSpPr>
          <p:cNvPr id="67" name="Rectangle 18"/>
          <p:cNvSpPr txBox="1">
            <a:spLocks noChangeArrowheads="1"/>
          </p:cNvSpPr>
          <p:nvPr/>
        </p:nvSpPr>
        <p:spPr>
          <a:xfrm>
            <a:off x="7847012" y="4191000"/>
            <a:ext cx="12192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Aggregate</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
        <p:nvSpPr>
          <p:cNvPr id="68" name="Rectangle 18"/>
          <p:cNvSpPr txBox="1">
            <a:spLocks noChangeArrowheads="1"/>
          </p:cNvSpPr>
          <p:nvPr/>
        </p:nvSpPr>
        <p:spPr>
          <a:xfrm>
            <a:off x="9447212" y="4191000"/>
            <a:ext cx="9144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Freeze</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
        <p:nvSpPr>
          <p:cNvPr id="69" name="Rectangle 18"/>
          <p:cNvSpPr txBox="1">
            <a:spLocks noChangeArrowheads="1"/>
          </p:cNvSpPr>
          <p:nvPr/>
        </p:nvSpPr>
        <p:spPr>
          <a:xfrm>
            <a:off x="10056812" y="2514600"/>
            <a:ext cx="7620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Hide</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Using Interactive Grid Components: Actions Menu</a:t>
            </a:r>
            <a:endParaRPr lang="en-US" b="1" dirty="0"/>
          </a:p>
        </p:txBody>
      </p:sp>
      <p:pic>
        <p:nvPicPr>
          <p:cNvPr id="9" name="Picture 8" descr="3b.gif"/>
          <p:cNvPicPr>
            <a:picLocks noChangeAspect="1"/>
          </p:cNvPicPr>
          <p:nvPr/>
        </p:nvPicPr>
        <p:blipFill>
          <a:blip r:embed="rId3" cstate="print"/>
          <a:stretch>
            <a:fillRect/>
          </a:stretch>
        </p:blipFill>
        <p:spPr>
          <a:xfrm>
            <a:off x="7999412" y="2286000"/>
            <a:ext cx="2201875" cy="2167738"/>
          </a:xfrm>
          <a:prstGeom prst="rect">
            <a:avLst/>
          </a:prstGeom>
          <a:ln>
            <a:solidFill>
              <a:schemeClr val="tx1"/>
            </a:solidFill>
          </a:ln>
        </p:spPr>
      </p:pic>
      <p:pic>
        <p:nvPicPr>
          <p:cNvPr id="17" name="Picture 16" descr="3a.gif"/>
          <p:cNvPicPr>
            <a:picLocks noChangeAspect="1"/>
          </p:cNvPicPr>
          <p:nvPr/>
        </p:nvPicPr>
        <p:blipFill>
          <a:blip r:embed="rId4" cstate="print"/>
          <a:stretch>
            <a:fillRect/>
          </a:stretch>
        </p:blipFill>
        <p:spPr>
          <a:xfrm>
            <a:off x="1598612" y="1600200"/>
            <a:ext cx="5468112" cy="4096512"/>
          </a:xfrm>
          <a:prstGeom prst="rect">
            <a:avLst/>
          </a:prstGeom>
          <a:ln>
            <a:solidFill>
              <a:schemeClr val="tx1"/>
            </a:solidFill>
          </a:ln>
        </p:spPr>
      </p:pic>
      <p:sp>
        <p:nvSpPr>
          <p:cNvPr id="5" name="Rectangle 4"/>
          <p:cNvSpPr/>
          <p:nvPr/>
        </p:nvSpPr>
        <p:spPr>
          <a:xfrm>
            <a:off x="4875212" y="2667000"/>
            <a:ext cx="1295400" cy="297180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7" name="Curved Connector 6"/>
          <p:cNvCxnSpPr/>
          <p:nvPr/>
        </p:nvCxnSpPr>
        <p:spPr>
          <a:xfrm flipV="1">
            <a:off x="4646612" y="5638800"/>
            <a:ext cx="533400" cy="2286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0" name="Rectangle 18"/>
          <p:cNvSpPr txBox="1">
            <a:spLocks noChangeArrowheads="1"/>
          </p:cNvSpPr>
          <p:nvPr/>
        </p:nvSpPr>
        <p:spPr>
          <a:xfrm>
            <a:off x="3351212" y="5791200"/>
            <a:ext cx="14478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Actions Menu</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cxnSp>
        <p:nvCxnSpPr>
          <p:cNvPr id="22" name="Curved Connector 21"/>
          <p:cNvCxnSpPr/>
          <p:nvPr/>
        </p:nvCxnSpPr>
        <p:spPr>
          <a:xfrm rot="10800000">
            <a:off x="6704012" y="4876800"/>
            <a:ext cx="457200" cy="3048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6" name="Rectangle 18"/>
          <p:cNvSpPr txBox="1">
            <a:spLocks noChangeArrowheads="1"/>
          </p:cNvSpPr>
          <p:nvPr/>
        </p:nvSpPr>
        <p:spPr>
          <a:xfrm>
            <a:off x="7161212" y="5029200"/>
            <a:ext cx="14478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Data Submenu</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cxnSp>
        <p:nvCxnSpPr>
          <p:cNvPr id="27" name="Curved Connector 26"/>
          <p:cNvCxnSpPr/>
          <p:nvPr/>
        </p:nvCxnSpPr>
        <p:spPr>
          <a:xfrm rot="16200000" flipV="1">
            <a:off x="10056812" y="4495800"/>
            <a:ext cx="381000" cy="3810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8" name="Rectangle 18"/>
          <p:cNvSpPr txBox="1">
            <a:spLocks noChangeArrowheads="1"/>
          </p:cNvSpPr>
          <p:nvPr/>
        </p:nvSpPr>
        <p:spPr>
          <a:xfrm>
            <a:off x="9371012" y="4876800"/>
            <a:ext cx="16764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Format Submenu</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Using Charts in an Interactive Grid</a:t>
            </a:r>
            <a:endParaRPr lang="en-US" b="1" dirty="0"/>
          </a:p>
        </p:txBody>
      </p:sp>
      <p:pic>
        <p:nvPicPr>
          <p:cNvPr id="13" name="Picture 12" descr="Snap12.gif"/>
          <p:cNvPicPr>
            <a:picLocks noChangeAspect="1"/>
          </p:cNvPicPr>
          <p:nvPr/>
        </p:nvPicPr>
        <p:blipFill>
          <a:blip r:embed="rId3" cstate="print"/>
          <a:stretch>
            <a:fillRect/>
          </a:stretch>
        </p:blipFill>
        <p:spPr>
          <a:xfrm>
            <a:off x="5561012" y="1447800"/>
            <a:ext cx="5693283" cy="4080510"/>
          </a:xfrm>
          <a:prstGeom prst="rect">
            <a:avLst/>
          </a:prstGeom>
          <a:ln>
            <a:solidFill>
              <a:schemeClr val="tx1"/>
            </a:solidFill>
          </a:ln>
        </p:spPr>
      </p:pic>
      <p:cxnSp>
        <p:nvCxnSpPr>
          <p:cNvPr id="32" name="Curved Connector 31"/>
          <p:cNvCxnSpPr/>
          <p:nvPr/>
        </p:nvCxnSpPr>
        <p:spPr>
          <a:xfrm rot="10800000" flipV="1">
            <a:off x="8304212" y="1752600"/>
            <a:ext cx="381000" cy="2286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6" name="Rectangle 18"/>
          <p:cNvSpPr txBox="1">
            <a:spLocks noChangeArrowheads="1"/>
          </p:cNvSpPr>
          <p:nvPr/>
        </p:nvSpPr>
        <p:spPr>
          <a:xfrm>
            <a:off x="8685212" y="1600200"/>
            <a:ext cx="14478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Chart View</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pic>
        <p:nvPicPr>
          <p:cNvPr id="21" name="Picture 20" descr="Snap8.gif"/>
          <p:cNvPicPr>
            <a:picLocks noChangeAspect="1"/>
          </p:cNvPicPr>
          <p:nvPr/>
        </p:nvPicPr>
        <p:blipFill>
          <a:blip r:embed="rId4" cstate="print"/>
          <a:stretch>
            <a:fillRect/>
          </a:stretch>
        </p:blipFill>
        <p:spPr>
          <a:xfrm>
            <a:off x="1065212" y="1219200"/>
            <a:ext cx="3322701" cy="2468499"/>
          </a:xfrm>
          <a:prstGeom prst="rect">
            <a:avLst/>
          </a:prstGeom>
          <a:ln>
            <a:solidFill>
              <a:schemeClr val="tx1"/>
            </a:solidFill>
          </a:ln>
        </p:spPr>
      </p:pic>
      <p:pic>
        <p:nvPicPr>
          <p:cNvPr id="30" name="Picture 29" descr="Snap9.gif"/>
          <p:cNvPicPr>
            <a:picLocks noChangeAspect="1"/>
          </p:cNvPicPr>
          <p:nvPr/>
        </p:nvPicPr>
        <p:blipFill>
          <a:blip r:embed="rId5" cstate="print"/>
          <a:stretch>
            <a:fillRect/>
          </a:stretch>
        </p:blipFill>
        <p:spPr>
          <a:xfrm>
            <a:off x="1446212" y="3124200"/>
            <a:ext cx="3445764" cy="2330958"/>
          </a:xfrm>
          <a:prstGeom prst="rect">
            <a:avLst/>
          </a:prstGeom>
          <a:ln>
            <a:solidFill>
              <a:schemeClr val="tx1"/>
            </a:solidFill>
          </a:ln>
        </p:spPr>
      </p:pic>
      <p:pic>
        <p:nvPicPr>
          <p:cNvPr id="31" name="Picture 30" descr="Snap10.gif"/>
          <p:cNvPicPr>
            <a:picLocks noChangeAspect="1"/>
          </p:cNvPicPr>
          <p:nvPr/>
        </p:nvPicPr>
        <p:blipFill>
          <a:blip r:embed="rId6" cstate="print"/>
          <a:stretch>
            <a:fillRect/>
          </a:stretch>
        </p:blipFill>
        <p:spPr>
          <a:xfrm>
            <a:off x="2589212" y="4800600"/>
            <a:ext cx="2407920" cy="1341120"/>
          </a:xfrm>
          <a:prstGeom prst="rect">
            <a:avLst/>
          </a:prstGeom>
          <a:ln>
            <a:solidFill>
              <a:schemeClr val="tx1"/>
            </a:solidFill>
          </a:ln>
        </p:spPr>
      </p:pic>
      <p:sp>
        <p:nvSpPr>
          <p:cNvPr id="37" name="Rectangle 36"/>
          <p:cNvSpPr/>
          <p:nvPr/>
        </p:nvSpPr>
        <p:spPr>
          <a:xfrm>
            <a:off x="912812" y="1143000"/>
            <a:ext cx="4191000" cy="5029200"/>
          </a:xfrm>
          <a:prstGeom prst="rect">
            <a:avLst/>
          </a:prstGeom>
          <a:noFill/>
          <a:ln w="190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39" name="Straight Arrow Connector 38"/>
          <p:cNvCxnSpPr>
            <a:cxnSpLocks noChangeShapeType="1"/>
          </p:cNvCxnSpPr>
          <p:nvPr/>
        </p:nvCxnSpPr>
        <p:spPr bwMode="auto">
          <a:xfrm flipV="1">
            <a:off x="8609012" y="5562600"/>
            <a:ext cx="0" cy="381000"/>
          </a:xfrm>
          <a:prstGeom prst="straightConnector1">
            <a:avLst/>
          </a:prstGeom>
          <a:noFill/>
          <a:ln w="28575" algn="ctr">
            <a:solidFill>
              <a:schemeClr val="accent1"/>
            </a:solidFill>
            <a:round/>
            <a:headEnd/>
            <a:tailEnd type="triangle" w="lg" len="lg"/>
          </a:ln>
        </p:spPr>
      </p:cxnSp>
      <p:cxnSp>
        <p:nvCxnSpPr>
          <p:cNvPr id="41" name="Straight Arrow Connector 40"/>
          <p:cNvCxnSpPr>
            <a:cxnSpLocks noChangeShapeType="1"/>
          </p:cNvCxnSpPr>
          <p:nvPr/>
        </p:nvCxnSpPr>
        <p:spPr bwMode="auto">
          <a:xfrm flipV="1">
            <a:off x="5103812" y="5943600"/>
            <a:ext cx="3505200" cy="2"/>
          </a:xfrm>
          <a:prstGeom prst="straightConnector1">
            <a:avLst/>
          </a:prstGeom>
          <a:noFill/>
          <a:ln w="28575" algn="ctr">
            <a:solidFill>
              <a:schemeClr val="accent1"/>
            </a:solidFill>
            <a:round/>
            <a:headEnd/>
            <a:tailEnd type="none" w="lg" len="lg"/>
          </a:ln>
        </p:spPr>
      </p:cxnSp>
      <p:sp>
        <p:nvSpPr>
          <p:cNvPr id="46" name="Oval 144"/>
          <p:cNvSpPr>
            <a:spLocks noChangeArrowheads="1"/>
          </p:cNvSpPr>
          <p:nvPr/>
        </p:nvSpPr>
        <p:spPr bwMode="blackWhite">
          <a:xfrm>
            <a:off x="2513012" y="1219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47" name="Oval 144"/>
          <p:cNvSpPr>
            <a:spLocks noChangeArrowheads="1"/>
          </p:cNvSpPr>
          <p:nvPr/>
        </p:nvSpPr>
        <p:spPr bwMode="blackWhite">
          <a:xfrm>
            <a:off x="4418012" y="3124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48" name="Oval 144"/>
          <p:cNvSpPr>
            <a:spLocks noChangeArrowheads="1"/>
          </p:cNvSpPr>
          <p:nvPr/>
        </p:nvSpPr>
        <p:spPr bwMode="blackWhite">
          <a:xfrm>
            <a:off x="4113212" y="4648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Changing the Column Display in an Interactive Grid</a:t>
            </a:r>
            <a:endParaRPr lang="en-US" b="1" dirty="0"/>
          </a:p>
        </p:txBody>
      </p:sp>
      <p:pic>
        <p:nvPicPr>
          <p:cNvPr id="8" name="Picture 7" descr="Snap22.gif"/>
          <p:cNvPicPr>
            <a:picLocks noChangeAspect="1"/>
          </p:cNvPicPr>
          <p:nvPr/>
        </p:nvPicPr>
        <p:blipFill>
          <a:blip r:embed="rId3" cstate="print"/>
          <a:stretch>
            <a:fillRect/>
          </a:stretch>
        </p:blipFill>
        <p:spPr>
          <a:xfrm>
            <a:off x="608014" y="990601"/>
            <a:ext cx="8368284" cy="2034159"/>
          </a:xfrm>
          <a:prstGeom prst="rect">
            <a:avLst/>
          </a:prstGeom>
          <a:ln>
            <a:solidFill>
              <a:schemeClr val="tx1"/>
            </a:solidFill>
          </a:ln>
        </p:spPr>
      </p:pic>
      <p:pic>
        <p:nvPicPr>
          <p:cNvPr id="9" name="Picture 8" descr="Snap13.gif"/>
          <p:cNvPicPr>
            <a:picLocks noChangeAspect="1"/>
          </p:cNvPicPr>
          <p:nvPr/>
        </p:nvPicPr>
        <p:blipFill>
          <a:blip r:embed="rId4" cstate="print"/>
          <a:stretch>
            <a:fillRect/>
          </a:stretch>
        </p:blipFill>
        <p:spPr>
          <a:xfrm>
            <a:off x="608012" y="3276600"/>
            <a:ext cx="3202686" cy="2777490"/>
          </a:xfrm>
          <a:prstGeom prst="rect">
            <a:avLst/>
          </a:prstGeom>
          <a:ln>
            <a:solidFill>
              <a:schemeClr val="tx1"/>
            </a:solidFill>
          </a:ln>
        </p:spPr>
      </p:pic>
      <p:pic>
        <p:nvPicPr>
          <p:cNvPr id="11" name="Picture 10" descr="Snap23.gif"/>
          <p:cNvPicPr>
            <a:picLocks noChangeAspect="1"/>
          </p:cNvPicPr>
          <p:nvPr/>
        </p:nvPicPr>
        <p:blipFill>
          <a:blip r:embed="rId5" cstate="print"/>
          <a:stretch>
            <a:fillRect/>
          </a:stretch>
        </p:blipFill>
        <p:spPr>
          <a:xfrm>
            <a:off x="3960812" y="3352800"/>
            <a:ext cx="2926080" cy="2004060"/>
          </a:xfrm>
          <a:prstGeom prst="rect">
            <a:avLst/>
          </a:prstGeom>
          <a:ln>
            <a:solidFill>
              <a:schemeClr val="tx1"/>
            </a:solidFill>
          </a:ln>
        </p:spPr>
      </p:pic>
      <p:pic>
        <p:nvPicPr>
          <p:cNvPr id="12" name="Picture 11" descr="Snap20.gif"/>
          <p:cNvPicPr>
            <a:picLocks noChangeAspect="1"/>
          </p:cNvPicPr>
          <p:nvPr/>
        </p:nvPicPr>
        <p:blipFill>
          <a:blip r:embed="rId6" cstate="print"/>
          <a:stretch>
            <a:fillRect/>
          </a:stretch>
        </p:blipFill>
        <p:spPr>
          <a:xfrm>
            <a:off x="7085012" y="3276600"/>
            <a:ext cx="1584960" cy="2697480"/>
          </a:xfrm>
          <a:prstGeom prst="rect">
            <a:avLst/>
          </a:prstGeom>
          <a:ln>
            <a:solidFill>
              <a:schemeClr val="tx1"/>
            </a:solidFill>
          </a:ln>
        </p:spPr>
      </p:pic>
      <p:sp>
        <p:nvSpPr>
          <p:cNvPr id="17" name="Rectangle 18"/>
          <p:cNvSpPr txBox="1">
            <a:spLocks noChangeArrowheads="1"/>
          </p:cNvSpPr>
          <p:nvPr/>
        </p:nvSpPr>
        <p:spPr>
          <a:xfrm>
            <a:off x="3960812" y="5410200"/>
            <a:ext cx="2895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Setting minimum column width</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
        <p:nvSpPr>
          <p:cNvPr id="18" name="Rectangle 18"/>
          <p:cNvSpPr txBox="1">
            <a:spLocks noChangeArrowheads="1"/>
          </p:cNvSpPr>
          <p:nvPr/>
        </p:nvSpPr>
        <p:spPr>
          <a:xfrm>
            <a:off x="3808412" y="6019800"/>
            <a:ext cx="33528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Adjusting the column display order</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pic>
        <p:nvPicPr>
          <p:cNvPr id="19" name="Picture 18" descr="Snap26.gif"/>
          <p:cNvPicPr>
            <a:picLocks noChangeAspect="1"/>
          </p:cNvPicPr>
          <p:nvPr/>
        </p:nvPicPr>
        <p:blipFill>
          <a:blip r:embed="rId7" cstate="print"/>
          <a:stretch>
            <a:fillRect/>
          </a:stretch>
        </p:blipFill>
        <p:spPr>
          <a:xfrm>
            <a:off x="9142412" y="1828800"/>
            <a:ext cx="1516380" cy="3863340"/>
          </a:xfrm>
          <a:prstGeom prst="rect">
            <a:avLst/>
          </a:prstGeom>
          <a:ln>
            <a:solidFill>
              <a:schemeClr val="tx1"/>
            </a:solidFill>
          </a:ln>
        </p:spPr>
      </p:pic>
      <p:sp>
        <p:nvSpPr>
          <p:cNvPr id="20" name="Rectangle 18"/>
          <p:cNvSpPr txBox="1">
            <a:spLocks noChangeArrowheads="1"/>
          </p:cNvSpPr>
          <p:nvPr/>
        </p:nvSpPr>
        <p:spPr>
          <a:xfrm>
            <a:off x="8837612" y="5867400"/>
            <a:ext cx="2516187"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FF0000"/>
                </a:solidFill>
                <a:latin typeface="LavosHandy™" pitchFamily="66" charset="0"/>
              </a:rPr>
              <a:t>Toggling the columns button</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
        <p:nvSpPr>
          <p:cNvPr id="21" name="Oval 144"/>
          <p:cNvSpPr>
            <a:spLocks noChangeArrowheads="1"/>
          </p:cNvSpPr>
          <p:nvPr/>
        </p:nvSpPr>
        <p:spPr bwMode="blackWhite">
          <a:xfrm>
            <a:off x="3198812" y="3200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2" name="Oval 144"/>
          <p:cNvSpPr>
            <a:spLocks noChangeArrowheads="1"/>
          </p:cNvSpPr>
          <p:nvPr/>
        </p:nvSpPr>
        <p:spPr bwMode="blackWhite">
          <a:xfrm>
            <a:off x="6170612" y="3124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3" name="Oval 144"/>
          <p:cNvSpPr>
            <a:spLocks noChangeArrowheads="1"/>
          </p:cNvSpPr>
          <p:nvPr/>
        </p:nvSpPr>
        <p:spPr bwMode="blackWhite">
          <a:xfrm>
            <a:off x="8228012" y="3124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24" name="Oval 144"/>
          <p:cNvSpPr>
            <a:spLocks noChangeArrowheads="1"/>
          </p:cNvSpPr>
          <p:nvPr/>
        </p:nvSpPr>
        <p:spPr bwMode="blackWhite">
          <a:xfrm>
            <a:off x="10437812" y="4038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cxnSp>
        <p:nvCxnSpPr>
          <p:cNvPr id="25" name="Curved Connector 24"/>
          <p:cNvCxnSpPr/>
          <p:nvPr/>
        </p:nvCxnSpPr>
        <p:spPr>
          <a:xfrm rot="16200000" flipV="1">
            <a:off x="5865812" y="4724400"/>
            <a:ext cx="914400" cy="6096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flipV="1">
            <a:off x="6932612" y="5715000"/>
            <a:ext cx="533400" cy="3048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5400000" flipH="1" flipV="1">
            <a:off x="9104312" y="5143500"/>
            <a:ext cx="914400" cy="5334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684212" y="4114800"/>
            <a:ext cx="11125200" cy="16986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nSpc>
                <a:spcPct val="120000"/>
              </a:lnSpc>
            </a:pPr>
            <a:r>
              <a:rPr lang="en-US" sz="4400" b="1" dirty="0" smtClean="0">
                <a:solidFill>
                  <a:srgbClr val="000000"/>
                </a:solidFill>
                <a:latin typeface="Helvetica Neue Light"/>
                <a:cs typeface="Helvetica Neue Light"/>
              </a:rPr>
              <a:t>Unit 7: Managing and Customizing</a:t>
            </a:r>
          </a:p>
          <a:p>
            <a:pPr>
              <a:lnSpc>
                <a:spcPct val="120000"/>
              </a:lnSpc>
            </a:pPr>
            <a:r>
              <a:rPr lang="en-US" sz="4400" b="1" dirty="0" smtClean="0">
                <a:solidFill>
                  <a:srgbClr val="000000"/>
                </a:solidFill>
                <a:latin typeface="Helvetica Neue Light"/>
                <a:cs typeface="Helvetica Neue Light"/>
              </a:rPr>
              <a:t>            Interactive Grids</a:t>
            </a: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5" name="Picture 4" descr="apex-round-128.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54612" y="1066800"/>
            <a:ext cx="1778000" cy="1778000"/>
          </a:xfrm>
          <a:prstGeom prst="rect">
            <a:avLst/>
          </a:prstGeom>
        </p:spPr>
      </p:pic>
    </p:spTree>
    <p:extLst>
      <p:ext uri="{BB962C8B-B14F-4D97-AF65-F5344CB8AC3E}">
        <p14:creationId xmlns="" xmlns:p14="http://schemas.microsoft.com/office/powerpoint/2010/main" val="24370618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Creating a Column Filter</a:t>
            </a:r>
            <a:endParaRPr lang="en-US" b="1" dirty="0"/>
          </a:p>
        </p:txBody>
      </p:sp>
      <p:pic>
        <p:nvPicPr>
          <p:cNvPr id="5" name="Picture 4" descr="Snap28.gif"/>
          <p:cNvPicPr>
            <a:picLocks noChangeAspect="1"/>
          </p:cNvPicPr>
          <p:nvPr/>
        </p:nvPicPr>
        <p:blipFill>
          <a:blip r:embed="rId3" cstate="print"/>
          <a:stretch>
            <a:fillRect/>
          </a:stretch>
        </p:blipFill>
        <p:spPr>
          <a:xfrm>
            <a:off x="1903412" y="990600"/>
            <a:ext cx="4450080" cy="2529840"/>
          </a:xfrm>
          <a:prstGeom prst="rect">
            <a:avLst/>
          </a:prstGeom>
          <a:ln>
            <a:solidFill>
              <a:schemeClr val="tx1"/>
            </a:solidFill>
          </a:ln>
        </p:spPr>
      </p:pic>
      <p:pic>
        <p:nvPicPr>
          <p:cNvPr id="6" name="Picture 5" descr="Snap29.gif"/>
          <p:cNvPicPr>
            <a:picLocks noChangeAspect="1"/>
          </p:cNvPicPr>
          <p:nvPr/>
        </p:nvPicPr>
        <p:blipFill>
          <a:blip r:embed="rId4" cstate="print"/>
          <a:stretch>
            <a:fillRect/>
          </a:stretch>
        </p:blipFill>
        <p:spPr>
          <a:xfrm>
            <a:off x="5332412" y="3505200"/>
            <a:ext cx="6165342" cy="2702052"/>
          </a:xfrm>
          <a:prstGeom prst="rect">
            <a:avLst/>
          </a:prstGeom>
          <a:ln>
            <a:solidFill>
              <a:schemeClr val="tx1"/>
            </a:solidFill>
          </a:ln>
        </p:spPr>
      </p:pic>
      <p:cxnSp>
        <p:nvCxnSpPr>
          <p:cNvPr id="7" name="Straight Arrow Connector 6"/>
          <p:cNvCxnSpPr>
            <a:cxnSpLocks noChangeShapeType="1"/>
          </p:cNvCxnSpPr>
          <p:nvPr/>
        </p:nvCxnSpPr>
        <p:spPr bwMode="auto">
          <a:xfrm>
            <a:off x="3732212" y="5105400"/>
            <a:ext cx="1600200" cy="0"/>
          </a:xfrm>
          <a:prstGeom prst="straightConnector1">
            <a:avLst/>
          </a:prstGeom>
          <a:noFill/>
          <a:ln w="28575" algn="ctr">
            <a:solidFill>
              <a:schemeClr val="accent1"/>
            </a:solidFill>
            <a:round/>
            <a:headEnd/>
            <a:tailEnd type="triangle" w="lg" len="lg"/>
          </a:ln>
        </p:spPr>
      </p:cxnSp>
      <p:cxnSp>
        <p:nvCxnSpPr>
          <p:cNvPr id="9" name="Straight Arrow Connector 8"/>
          <p:cNvCxnSpPr>
            <a:cxnSpLocks noChangeShapeType="1"/>
          </p:cNvCxnSpPr>
          <p:nvPr/>
        </p:nvCxnSpPr>
        <p:spPr bwMode="auto">
          <a:xfrm flipV="1">
            <a:off x="3732212" y="3505200"/>
            <a:ext cx="13653" cy="1600200"/>
          </a:xfrm>
          <a:prstGeom prst="straightConnector1">
            <a:avLst/>
          </a:prstGeom>
          <a:noFill/>
          <a:ln w="28575" algn="ctr">
            <a:solidFill>
              <a:schemeClr val="accent1"/>
            </a:solidFill>
            <a:round/>
            <a:headEnd/>
            <a:tailEnd type="none" w="lg" len="lg"/>
          </a:ln>
        </p:spPr>
      </p:cxnSp>
      <p:pic>
        <p:nvPicPr>
          <p:cNvPr id="13" name="Picture 12" descr="Snap27.gif"/>
          <p:cNvPicPr>
            <a:picLocks noChangeAspect="1"/>
          </p:cNvPicPr>
          <p:nvPr/>
        </p:nvPicPr>
        <p:blipFill>
          <a:blip r:embed="rId5" cstate="print"/>
          <a:stretch>
            <a:fillRect/>
          </a:stretch>
        </p:blipFill>
        <p:spPr>
          <a:xfrm>
            <a:off x="836612" y="990600"/>
            <a:ext cx="922020" cy="2506980"/>
          </a:xfrm>
          <a:prstGeom prst="rect">
            <a:avLst/>
          </a:prstGeom>
          <a:ln>
            <a:solidFill>
              <a:schemeClr val="tx1"/>
            </a:solidFill>
          </a:ln>
        </p:spPr>
      </p:pic>
      <p:sp>
        <p:nvSpPr>
          <p:cNvPr id="26" name="Oval 144"/>
          <p:cNvSpPr>
            <a:spLocks noChangeArrowheads="1"/>
          </p:cNvSpPr>
          <p:nvPr/>
        </p:nvSpPr>
        <p:spPr bwMode="blackWhite">
          <a:xfrm>
            <a:off x="1293812" y="3352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7" name="Oval 144"/>
          <p:cNvSpPr>
            <a:spLocks noChangeArrowheads="1"/>
          </p:cNvSpPr>
          <p:nvPr/>
        </p:nvSpPr>
        <p:spPr bwMode="blackWhite">
          <a:xfrm>
            <a:off x="6170612" y="137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9" name="Rectangle 18"/>
          <p:cNvSpPr txBox="1">
            <a:spLocks noChangeArrowheads="1"/>
          </p:cNvSpPr>
          <p:nvPr/>
        </p:nvSpPr>
        <p:spPr>
          <a:xfrm>
            <a:off x="6704012" y="2286000"/>
            <a:ext cx="3124200" cy="5334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b="1" dirty="0" smtClean="0">
                <a:solidFill>
                  <a:srgbClr val="00B0F0"/>
                </a:solidFill>
                <a:latin typeface="LavosHandy™" pitchFamily="66" charset="0"/>
              </a:rPr>
              <a:t>Projects with budget greater than 1000 are displayed</a:t>
            </a:r>
            <a:endParaRPr kumimoji="0" lang="en-US" b="1" i="0" u="none" strike="noStrike" kern="1200" cap="none" spc="0" normalizeH="0" baseline="0" noProof="0" dirty="0" smtClean="0">
              <a:ln>
                <a:noFill/>
              </a:ln>
              <a:solidFill>
                <a:srgbClr val="00B0F0"/>
              </a:solidFill>
              <a:effectLst/>
              <a:uLnTx/>
              <a:uFillTx/>
              <a:latin typeface="LavosHandy™" pitchFamily="66" charset="0"/>
            </a:endParaRPr>
          </a:p>
        </p:txBody>
      </p:sp>
      <p:cxnSp>
        <p:nvCxnSpPr>
          <p:cNvPr id="30" name="Curved Connector 29"/>
          <p:cNvCxnSpPr/>
          <p:nvPr/>
        </p:nvCxnSpPr>
        <p:spPr>
          <a:xfrm rot="16200000" flipH="1">
            <a:off x="7808912" y="2857500"/>
            <a:ext cx="838200" cy="6096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Adding Highlighting to an Interactive Grid</a:t>
            </a:r>
            <a:endParaRPr lang="en-US" b="1" dirty="0"/>
          </a:p>
        </p:txBody>
      </p:sp>
      <p:cxnSp>
        <p:nvCxnSpPr>
          <p:cNvPr id="9" name="Straight Arrow Connector 8"/>
          <p:cNvCxnSpPr>
            <a:cxnSpLocks noChangeShapeType="1"/>
          </p:cNvCxnSpPr>
          <p:nvPr/>
        </p:nvCxnSpPr>
        <p:spPr bwMode="auto">
          <a:xfrm>
            <a:off x="2360612" y="2514600"/>
            <a:ext cx="1143000" cy="0"/>
          </a:xfrm>
          <a:prstGeom prst="straightConnector1">
            <a:avLst/>
          </a:prstGeom>
          <a:noFill/>
          <a:ln w="28575" algn="ctr">
            <a:solidFill>
              <a:schemeClr val="accent1"/>
            </a:solidFill>
            <a:round/>
            <a:headEnd/>
            <a:tailEnd type="none" w="lg" len="lg"/>
          </a:ln>
        </p:spPr>
      </p:cxnSp>
      <p:pic>
        <p:nvPicPr>
          <p:cNvPr id="14" name="Picture 13" descr="Snap33.gif"/>
          <p:cNvPicPr>
            <a:picLocks noChangeAspect="1"/>
          </p:cNvPicPr>
          <p:nvPr/>
        </p:nvPicPr>
        <p:blipFill>
          <a:blip r:embed="rId3" cstate="print"/>
          <a:stretch>
            <a:fillRect/>
          </a:stretch>
        </p:blipFill>
        <p:spPr>
          <a:xfrm>
            <a:off x="6246812" y="1066800"/>
            <a:ext cx="5132451" cy="4698111"/>
          </a:xfrm>
          <a:prstGeom prst="rect">
            <a:avLst/>
          </a:prstGeom>
          <a:ln>
            <a:solidFill>
              <a:schemeClr val="tx1"/>
            </a:solidFill>
          </a:ln>
        </p:spPr>
      </p:pic>
      <p:cxnSp>
        <p:nvCxnSpPr>
          <p:cNvPr id="17" name="Straight Arrow Connector 16"/>
          <p:cNvCxnSpPr>
            <a:cxnSpLocks noChangeShapeType="1"/>
            <a:endCxn id="40" idx="0"/>
          </p:cNvCxnSpPr>
          <p:nvPr/>
        </p:nvCxnSpPr>
        <p:spPr bwMode="auto">
          <a:xfrm>
            <a:off x="3503612" y="2514600"/>
            <a:ext cx="0" cy="533400"/>
          </a:xfrm>
          <a:prstGeom prst="straightConnector1">
            <a:avLst/>
          </a:prstGeom>
          <a:noFill/>
          <a:ln w="28575" algn="ctr">
            <a:solidFill>
              <a:schemeClr val="accent1"/>
            </a:solidFill>
            <a:round/>
            <a:headEnd/>
            <a:tailEnd type="triangle" w="lg" len="lg"/>
          </a:ln>
        </p:spPr>
      </p:cxnSp>
      <p:pic>
        <p:nvPicPr>
          <p:cNvPr id="29" name="Picture 28" descr="Snap34.gif"/>
          <p:cNvPicPr>
            <a:picLocks noChangeAspect="1"/>
          </p:cNvPicPr>
          <p:nvPr/>
        </p:nvPicPr>
        <p:blipFill>
          <a:blip r:embed="rId4" cstate="print"/>
          <a:stretch>
            <a:fillRect/>
          </a:stretch>
        </p:blipFill>
        <p:spPr>
          <a:xfrm>
            <a:off x="760412" y="1066800"/>
            <a:ext cx="1657731" cy="2396109"/>
          </a:xfrm>
          <a:prstGeom prst="rect">
            <a:avLst/>
          </a:prstGeom>
          <a:ln>
            <a:solidFill>
              <a:schemeClr val="tx1"/>
            </a:solidFill>
          </a:ln>
        </p:spPr>
      </p:pic>
      <p:cxnSp>
        <p:nvCxnSpPr>
          <p:cNvPr id="39" name="Straight Arrow Connector 38"/>
          <p:cNvCxnSpPr>
            <a:cxnSpLocks noChangeShapeType="1"/>
          </p:cNvCxnSpPr>
          <p:nvPr/>
        </p:nvCxnSpPr>
        <p:spPr bwMode="auto">
          <a:xfrm>
            <a:off x="5942012" y="6096000"/>
            <a:ext cx="2362200" cy="0"/>
          </a:xfrm>
          <a:prstGeom prst="straightConnector1">
            <a:avLst/>
          </a:prstGeom>
          <a:noFill/>
          <a:ln w="28575" algn="ctr">
            <a:solidFill>
              <a:schemeClr val="accent1"/>
            </a:solidFill>
            <a:round/>
            <a:headEnd/>
            <a:tailEnd type="none" w="lg" len="lg"/>
          </a:ln>
        </p:spPr>
      </p:cxnSp>
      <p:pic>
        <p:nvPicPr>
          <p:cNvPr id="40" name="Picture 39" descr="Snap37.gif"/>
          <p:cNvPicPr>
            <a:picLocks noChangeAspect="1"/>
          </p:cNvPicPr>
          <p:nvPr/>
        </p:nvPicPr>
        <p:blipFill>
          <a:blip r:embed="rId5" cstate="print"/>
          <a:stretch>
            <a:fillRect/>
          </a:stretch>
        </p:blipFill>
        <p:spPr>
          <a:xfrm>
            <a:off x="1065212" y="3048000"/>
            <a:ext cx="4876800" cy="3139440"/>
          </a:xfrm>
          <a:prstGeom prst="rect">
            <a:avLst/>
          </a:prstGeom>
          <a:ln>
            <a:solidFill>
              <a:schemeClr val="tx1"/>
            </a:solidFill>
          </a:ln>
        </p:spPr>
      </p:pic>
      <p:cxnSp>
        <p:nvCxnSpPr>
          <p:cNvPr id="43" name="Straight Arrow Connector 42"/>
          <p:cNvCxnSpPr>
            <a:cxnSpLocks noChangeShapeType="1"/>
          </p:cNvCxnSpPr>
          <p:nvPr/>
        </p:nvCxnSpPr>
        <p:spPr bwMode="auto">
          <a:xfrm flipV="1">
            <a:off x="8304212" y="5791200"/>
            <a:ext cx="0" cy="304800"/>
          </a:xfrm>
          <a:prstGeom prst="straightConnector1">
            <a:avLst/>
          </a:prstGeom>
          <a:noFill/>
          <a:ln w="28575" algn="ctr">
            <a:solidFill>
              <a:schemeClr val="accent1"/>
            </a:solidFill>
            <a:round/>
            <a:headEnd/>
            <a:tailEnd type="triangle" w="lg" len="lg"/>
          </a:ln>
        </p:spPr>
      </p:cxnSp>
      <p:sp>
        <p:nvSpPr>
          <p:cNvPr id="47" name="Rectangle 18"/>
          <p:cNvSpPr txBox="1">
            <a:spLocks noChangeArrowheads="1"/>
          </p:cNvSpPr>
          <p:nvPr/>
        </p:nvSpPr>
        <p:spPr>
          <a:xfrm>
            <a:off x="2513012" y="1905000"/>
            <a:ext cx="3657600" cy="5334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sz="2000" b="1" dirty="0" smtClean="0">
                <a:solidFill>
                  <a:srgbClr val="00B0F0"/>
                </a:solidFill>
                <a:latin typeface="LavosHandy™" pitchFamily="66" charset="0"/>
              </a:rPr>
              <a:t>Rows with project cost greater than 500 are highlighted</a:t>
            </a:r>
            <a:endParaRPr kumimoji="0" lang="en-US" sz="2000" b="1" i="0" u="none" strike="noStrike" kern="1200" cap="none" spc="0" normalizeH="0" baseline="0" noProof="0" dirty="0" smtClean="0">
              <a:ln>
                <a:noFill/>
              </a:ln>
              <a:solidFill>
                <a:srgbClr val="00B0F0"/>
              </a:solidFill>
              <a:effectLst/>
              <a:uLnTx/>
              <a:uFillTx/>
              <a:latin typeface="LavosHandy™" pitchFamily="66" charset="0"/>
            </a:endParaRPr>
          </a:p>
        </p:txBody>
      </p:sp>
      <p:cxnSp>
        <p:nvCxnSpPr>
          <p:cNvPr id="48" name="Curved Connector 47"/>
          <p:cNvCxnSpPr/>
          <p:nvPr/>
        </p:nvCxnSpPr>
        <p:spPr>
          <a:xfrm rot="16200000" flipH="1">
            <a:off x="5675312" y="2171700"/>
            <a:ext cx="685800" cy="6096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Creating a Control Break in an Interactive Grid</a:t>
            </a:r>
            <a:endParaRPr lang="en-US" b="1" dirty="0"/>
          </a:p>
        </p:txBody>
      </p:sp>
      <p:cxnSp>
        <p:nvCxnSpPr>
          <p:cNvPr id="39" name="Straight Arrow Connector 38"/>
          <p:cNvCxnSpPr>
            <a:cxnSpLocks noChangeShapeType="1"/>
          </p:cNvCxnSpPr>
          <p:nvPr/>
        </p:nvCxnSpPr>
        <p:spPr bwMode="auto">
          <a:xfrm>
            <a:off x="3732212" y="6248400"/>
            <a:ext cx="4495800" cy="0"/>
          </a:xfrm>
          <a:prstGeom prst="straightConnector1">
            <a:avLst/>
          </a:prstGeom>
          <a:noFill/>
          <a:ln w="28575" algn="ctr">
            <a:solidFill>
              <a:schemeClr val="accent1"/>
            </a:solidFill>
            <a:round/>
            <a:headEnd/>
            <a:tailEnd type="none" w="lg" len="lg"/>
          </a:ln>
        </p:spPr>
      </p:cxnSp>
      <p:cxnSp>
        <p:nvCxnSpPr>
          <p:cNvPr id="43" name="Straight Arrow Connector 42"/>
          <p:cNvCxnSpPr>
            <a:cxnSpLocks noChangeShapeType="1"/>
          </p:cNvCxnSpPr>
          <p:nvPr/>
        </p:nvCxnSpPr>
        <p:spPr bwMode="auto">
          <a:xfrm flipV="1">
            <a:off x="8228012" y="5943600"/>
            <a:ext cx="0" cy="304800"/>
          </a:xfrm>
          <a:prstGeom prst="straightConnector1">
            <a:avLst/>
          </a:prstGeom>
          <a:noFill/>
          <a:ln w="28575" algn="ctr">
            <a:solidFill>
              <a:schemeClr val="accent1"/>
            </a:solidFill>
            <a:round/>
            <a:headEnd/>
            <a:tailEnd type="triangle" w="lg" len="lg"/>
          </a:ln>
        </p:spPr>
      </p:cxnSp>
      <p:sp>
        <p:nvSpPr>
          <p:cNvPr id="47" name="Rectangle 18"/>
          <p:cNvSpPr txBox="1">
            <a:spLocks noChangeArrowheads="1"/>
          </p:cNvSpPr>
          <p:nvPr/>
        </p:nvSpPr>
        <p:spPr>
          <a:xfrm>
            <a:off x="2436812" y="1828800"/>
            <a:ext cx="31242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sz="2000" b="1" dirty="0" smtClean="0">
                <a:solidFill>
                  <a:srgbClr val="00B0F0"/>
                </a:solidFill>
                <a:latin typeface="LavosHandy™" pitchFamily="66" charset="0"/>
              </a:rPr>
              <a:t>Control break on projects</a:t>
            </a:r>
            <a:endParaRPr kumimoji="0" lang="en-US" sz="2000" b="1" i="0" u="none" strike="noStrike" kern="1200" cap="none" spc="0" normalizeH="0" baseline="0" noProof="0" dirty="0" smtClean="0">
              <a:ln>
                <a:noFill/>
              </a:ln>
              <a:solidFill>
                <a:srgbClr val="00B0F0"/>
              </a:solidFill>
              <a:effectLst/>
              <a:uLnTx/>
              <a:uFillTx/>
              <a:latin typeface="LavosHandy™" pitchFamily="66" charset="0"/>
            </a:endParaRPr>
          </a:p>
        </p:txBody>
      </p:sp>
      <p:pic>
        <p:nvPicPr>
          <p:cNvPr id="11" name="Picture 10" descr="Snap38.gif"/>
          <p:cNvPicPr>
            <a:picLocks noChangeAspect="1"/>
          </p:cNvPicPr>
          <p:nvPr/>
        </p:nvPicPr>
        <p:blipFill>
          <a:blip r:embed="rId3" cstate="print"/>
          <a:stretch>
            <a:fillRect/>
          </a:stretch>
        </p:blipFill>
        <p:spPr>
          <a:xfrm>
            <a:off x="608012" y="1143000"/>
            <a:ext cx="1744980" cy="2484120"/>
          </a:xfrm>
          <a:prstGeom prst="rect">
            <a:avLst/>
          </a:prstGeom>
          <a:ln>
            <a:solidFill>
              <a:schemeClr val="tx1"/>
            </a:solidFill>
          </a:ln>
        </p:spPr>
      </p:pic>
      <p:pic>
        <p:nvPicPr>
          <p:cNvPr id="12" name="Picture 11" descr="Snap39.gif"/>
          <p:cNvPicPr>
            <a:picLocks noChangeAspect="1"/>
          </p:cNvPicPr>
          <p:nvPr/>
        </p:nvPicPr>
        <p:blipFill>
          <a:blip r:embed="rId4" cstate="print"/>
          <a:stretch>
            <a:fillRect/>
          </a:stretch>
        </p:blipFill>
        <p:spPr>
          <a:xfrm>
            <a:off x="1217612" y="2895600"/>
            <a:ext cx="3665220" cy="2750820"/>
          </a:xfrm>
          <a:prstGeom prst="rect">
            <a:avLst/>
          </a:prstGeom>
          <a:ln>
            <a:solidFill>
              <a:schemeClr val="tx1"/>
            </a:solidFill>
          </a:ln>
        </p:spPr>
      </p:pic>
      <p:pic>
        <p:nvPicPr>
          <p:cNvPr id="13" name="Picture 12" descr="Snap40.gif"/>
          <p:cNvPicPr>
            <a:picLocks noChangeAspect="1"/>
          </p:cNvPicPr>
          <p:nvPr/>
        </p:nvPicPr>
        <p:blipFill>
          <a:blip r:embed="rId5" cstate="print"/>
          <a:stretch>
            <a:fillRect/>
          </a:stretch>
        </p:blipFill>
        <p:spPr>
          <a:xfrm>
            <a:off x="5561012" y="990600"/>
            <a:ext cx="5303520" cy="4914900"/>
          </a:xfrm>
          <a:prstGeom prst="rect">
            <a:avLst/>
          </a:prstGeom>
          <a:ln>
            <a:solidFill>
              <a:schemeClr val="tx1"/>
            </a:solidFill>
          </a:ln>
        </p:spPr>
      </p:pic>
      <p:cxnSp>
        <p:nvCxnSpPr>
          <p:cNvPr id="16" name="Straight Arrow Connector 15"/>
          <p:cNvCxnSpPr>
            <a:cxnSpLocks noChangeShapeType="1"/>
          </p:cNvCxnSpPr>
          <p:nvPr/>
        </p:nvCxnSpPr>
        <p:spPr bwMode="auto">
          <a:xfrm flipV="1">
            <a:off x="3732212" y="5715000"/>
            <a:ext cx="0" cy="533400"/>
          </a:xfrm>
          <a:prstGeom prst="straightConnector1">
            <a:avLst/>
          </a:prstGeom>
          <a:noFill/>
          <a:ln w="28575" algn="ctr">
            <a:solidFill>
              <a:schemeClr val="accent1"/>
            </a:solidFill>
            <a:round/>
            <a:headEnd/>
            <a:tailEnd type="none" w="lg" len="lg"/>
          </a:ln>
        </p:spPr>
      </p:cxnSp>
      <p:cxnSp>
        <p:nvCxnSpPr>
          <p:cNvPr id="21" name="Straight Arrow Connector 20"/>
          <p:cNvCxnSpPr>
            <a:cxnSpLocks noChangeShapeType="1"/>
          </p:cNvCxnSpPr>
          <p:nvPr/>
        </p:nvCxnSpPr>
        <p:spPr bwMode="auto">
          <a:xfrm flipH="1">
            <a:off x="2360612" y="2438400"/>
            <a:ext cx="838200" cy="0"/>
          </a:xfrm>
          <a:prstGeom prst="straightConnector1">
            <a:avLst/>
          </a:prstGeom>
          <a:noFill/>
          <a:ln w="28575" algn="ctr">
            <a:solidFill>
              <a:schemeClr val="accent1"/>
            </a:solidFill>
            <a:round/>
            <a:headEnd/>
            <a:tailEnd type="none" w="lg" len="lg"/>
          </a:ln>
        </p:spPr>
      </p:cxnSp>
      <p:cxnSp>
        <p:nvCxnSpPr>
          <p:cNvPr id="23" name="Straight Arrow Connector 22"/>
          <p:cNvCxnSpPr>
            <a:cxnSpLocks noChangeShapeType="1"/>
          </p:cNvCxnSpPr>
          <p:nvPr/>
        </p:nvCxnSpPr>
        <p:spPr bwMode="auto">
          <a:xfrm>
            <a:off x="3198812" y="2438400"/>
            <a:ext cx="0" cy="457200"/>
          </a:xfrm>
          <a:prstGeom prst="straightConnector1">
            <a:avLst/>
          </a:prstGeom>
          <a:noFill/>
          <a:ln w="28575" algn="ctr">
            <a:solidFill>
              <a:schemeClr val="accent1"/>
            </a:solidFill>
            <a:round/>
            <a:headEnd/>
            <a:tailEnd type="triangle" w="lg" len="lg"/>
          </a:ln>
        </p:spPr>
      </p:cxnSp>
      <p:cxnSp>
        <p:nvCxnSpPr>
          <p:cNvPr id="27" name="Curved Connector 26"/>
          <p:cNvCxnSpPr/>
          <p:nvPr/>
        </p:nvCxnSpPr>
        <p:spPr>
          <a:xfrm rot="16200000" flipH="1">
            <a:off x="4989512" y="2095500"/>
            <a:ext cx="533400" cy="4572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Saving your Customized Interactive Grid as a Report</a:t>
            </a:r>
            <a:endParaRPr lang="en-US" b="1" dirty="0"/>
          </a:p>
        </p:txBody>
      </p:sp>
      <p:cxnSp>
        <p:nvCxnSpPr>
          <p:cNvPr id="39" name="Straight Arrow Connector 38"/>
          <p:cNvCxnSpPr>
            <a:cxnSpLocks noChangeShapeType="1"/>
          </p:cNvCxnSpPr>
          <p:nvPr/>
        </p:nvCxnSpPr>
        <p:spPr bwMode="auto">
          <a:xfrm>
            <a:off x="1522412" y="4724400"/>
            <a:ext cx="1371600" cy="0"/>
          </a:xfrm>
          <a:prstGeom prst="straightConnector1">
            <a:avLst/>
          </a:prstGeom>
          <a:noFill/>
          <a:ln w="28575" algn="ctr">
            <a:solidFill>
              <a:schemeClr val="accent1"/>
            </a:solidFill>
            <a:round/>
            <a:headEnd/>
            <a:tailEnd type="triangle" w="lg" len="lg"/>
          </a:ln>
        </p:spPr>
      </p:cxnSp>
      <p:cxnSp>
        <p:nvCxnSpPr>
          <p:cNvPr id="43" name="Straight Arrow Connector 42"/>
          <p:cNvCxnSpPr>
            <a:cxnSpLocks noChangeShapeType="1"/>
          </p:cNvCxnSpPr>
          <p:nvPr/>
        </p:nvCxnSpPr>
        <p:spPr bwMode="auto">
          <a:xfrm flipV="1">
            <a:off x="8837612" y="5181600"/>
            <a:ext cx="0" cy="457200"/>
          </a:xfrm>
          <a:prstGeom prst="straightConnector1">
            <a:avLst/>
          </a:prstGeom>
          <a:noFill/>
          <a:ln w="28575" algn="ctr">
            <a:solidFill>
              <a:schemeClr val="accent1"/>
            </a:solidFill>
            <a:round/>
            <a:headEnd/>
            <a:tailEnd type="triangle" w="lg" len="lg"/>
          </a:ln>
        </p:spPr>
      </p:cxnSp>
      <p:sp>
        <p:nvSpPr>
          <p:cNvPr id="47" name="Rectangle 18"/>
          <p:cNvSpPr txBox="1">
            <a:spLocks noChangeArrowheads="1"/>
          </p:cNvSpPr>
          <p:nvPr/>
        </p:nvSpPr>
        <p:spPr>
          <a:xfrm>
            <a:off x="8990012" y="5562600"/>
            <a:ext cx="2667000" cy="3810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sz="2000" b="1" dirty="0" smtClean="0">
                <a:solidFill>
                  <a:srgbClr val="00B0F0"/>
                </a:solidFill>
                <a:latin typeface="LavosHandy™" pitchFamily="66" charset="0"/>
              </a:rPr>
              <a:t>Interactive grid saved as a private report</a:t>
            </a:r>
            <a:endParaRPr kumimoji="0" lang="en-US" sz="2000" b="1" i="0" u="none" strike="noStrike" kern="1200" cap="none" spc="0" normalizeH="0" baseline="0" noProof="0" dirty="0" smtClean="0">
              <a:ln>
                <a:noFill/>
              </a:ln>
              <a:solidFill>
                <a:srgbClr val="00B0F0"/>
              </a:solidFill>
              <a:effectLst/>
              <a:uLnTx/>
              <a:uFillTx/>
              <a:latin typeface="LavosHandy™" pitchFamily="66" charset="0"/>
            </a:endParaRPr>
          </a:p>
        </p:txBody>
      </p:sp>
      <p:cxnSp>
        <p:nvCxnSpPr>
          <p:cNvPr id="16" name="Straight Arrow Connector 15"/>
          <p:cNvCxnSpPr>
            <a:cxnSpLocks noChangeShapeType="1"/>
          </p:cNvCxnSpPr>
          <p:nvPr/>
        </p:nvCxnSpPr>
        <p:spPr bwMode="auto">
          <a:xfrm flipV="1">
            <a:off x="1522412" y="4191000"/>
            <a:ext cx="0" cy="533400"/>
          </a:xfrm>
          <a:prstGeom prst="straightConnector1">
            <a:avLst/>
          </a:prstGeom>
          <a:noFill/>
          <a:ln w="28575" algn="ctr">
            <a:solidFill>
              <a:schemeClr val="accent1"/>
            </a:solidFill>
            <a:round/>
            <a:headEnd/>
            <a:tailEnd type="none" w="lg" len="lg"/>
          </a:ln>
        </p:spPr>
      </p:cxnSp>
      <p:cxnSp>
        <p:nvCxnSpPr>
          <p:cNvPr id="27" name="Curved Connector 26"/>
          <p:cNvCxnSpPr/>
          <p:nvPr/>
        </p:nvCxnSpPr>
        <p:spPr>
          <a:xfrm rot="5400000" flipH="1" flipV="1">
            <a:off x="9640887" y="5368925"/>
            <a:ext cx="381000" cy="15875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4" name="Picture 13" descr="Snap41.gif"/>
          <p:cNvPicPr>
            <a:picLocks noChangeAspect="1"/>
          </p:cNvPicPr>
          <p:nvPr/>
        </p:nvPicPr>
        <p:blipFill>
          <a:blip r:embed="rId3" cstate="print"/>
          <a:stretch>
            <a:fillRect/>
          </a:stretch>
        </p:blipFill>
        <p:spPr>
          <a:xfrm>
            <a:off x="836612" y="1447800"/>
            <a:ext cx="1760220" cy="2697480"/>
          </a:xfrm>
          <a:prstGeom prst="rect">
            <a:avLst/>
          </a:prstGeom>
          <a:ln>
            <a:solidFill>
              <a:schemeClr val="tx1"/>
            </a:solidFill>
          </a:ln>
        </p:spPr>
      </p:pic>
      <p:pic>
        <p:nvPicPr>
          <p:cNvPr id="15" name="Picture 14" descr="Snap44.gif"/>
          <p:cNvPicPr>
            <a:picLocks noChangeAspect="1"/>
          </p:cNvPicPr>
          <p:nvPr/>
        </p:nvPicPr>
        <p:blipFill>
          <a:blip r:embed="rId4" cstate="print"/>
          <a:stretch>
            <a:fillRect/>
          </a:stretch>
        </p:blipFill>
        <p:spPr>
          <a:xfrm>
            <a:off x="2894012" y="1447800"/>
            <a:ext cx="2880360" cy="3528060"/>
          </a:xfrm>
          <a:prstGeom prst="rect">
            <a:avLst/>
          </a:prstGeom>
          <a:ln>
            <a:solidFill>
              <a:schemeClr val="tx1"/>
            </a:solidFill>
          </a:ln>
        </p:spPr>
      </p:pic>
      <p:pic>
        <p:nvPicPr>
          <p:cNvPr id="17" name="Picture 16" descr="Snap45.gif"/>
          <p:cNvPicPr>
            <a:picLocks noChangeAspect="1"/>
          </p:cNvPicPr>
          <p:nvPr/>
        </p:nvPicPr>
        <p:blipFill>
          <a:blip r:embed="rId5" cstate="print"/>
          <a:stretch>
            <a:fillRect/>
          </a:stretch>
        </p:blipFill>
        <p:spPr>
          <a:xfrm>
            <a:off x="6094412" y="1447800"/>
            <a:ext cx="5417820" cy="3756660"/>
          </a:xfrm>
          <a:prstGeom prst="rect">
            <a:avLst/>
          </a:prstGeom>
          <a:ln>
            <a:solidFill>
              <a:schemeClr val="tx1"/>
            </a:solidFill>
          </a:ln>
        </p:spPr>
      </p:pic>
      <p:cxnSp>
        <p:nvCxnSpPr>
          <p:cNvPr id="20" name="Straight Arrow Connector 19"/>
          <p:cNvCxnSpPr>
            <a:cxnSpLocks noChangeShapeType="1"/>
          </p:cNvCxnSpPr>
          <p:nvPr/>
        </p:nvCxnSpPr>
        <p:spPr bwMode="auto">
          <a:xfrm flipV="1">
            <a:off x="4570412" y="5029200"/>
            <a:ext cx="0" cy="609600"/>
          </a:xfrm>
          <a:prstGeom prst="straightConnector1">
            <a:avLst/>
          </a:prstGeom>
          <a:noFill/>
          <a:ln w="28575" algn="ctr">
            <a:solidFill>
              <a:schemeClr val="accent1"/>
            </a:solidFill>
            <a:round/>
            <a:headEnd/>
            <a:tailEnd type="none" w="lg" len="lg"/>
          </a:ln>
        </p:spPr>
      </p:cxnSp>
      <p:cxnSp>
        <p:nvCxnSpPr>
          <p:cNvPr id="22" name="Straight Arrow Connector 21"/>
          <p:cNvCxnSpPr>
            <a:cxnSpLocks noChangeShapeType="1"/>
          </p:cNvCxnSpPr>
          <p:nvPr/>
        </p:nvCxnSpPr>
        <p:spPr bwMode="auto">
          <a:xfrm flipH="1">
            <a:off x="4570412" y="5638800"/>
            <a:ext cx="4267200" cy="0"/>
          </a:xfrm>
          <a:prstGeom prst="straightConnector1">
            <a:avLst/>
          </a:prstGeom>
          <a:noFill/>
          <a:ln w="28575" algn="ctr">
            <a:solidFill>
              <a:schemeClr val="accent1"/>
            </a:solidFill>
            <a:round/>
            <a:headEnd/>
            <a:tailEnd type="none" w="lg" len="lg"/>
          </a:ln>
        </p:spPr>
      </p:cxnSp>
      <p:sp>
        <p:nvSpPr>
          <p:cNvPr id="34" name="Rectangle 33"/>
          <p:cNvSpPr/>
          <p:nvPr/>
        </p:nvSpPr>
        <p:spPr>
          <a:xfrm>
            <a:off x="8609012" y="1524000"/>
            <a:ext cx="1219200" cy="838200"/>
          </a:xfrm>
          <a:prstGeom prst="rect">
            <a:avLst/>
          </a:prstGeom>
          <a:noFill/>
          <a:ln w="3810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Downloading or Emailing an Interactive Grid</a:t>
            </a:r>
            <a:endParaRPr lang="en-US" b="1" dirty="0"/>
          </a:p>
        </p:txBody>
      </p:sp>
      <p:pic>
        <p:nvPicPr>
          <p:cNvPr id="18" name="Picture 17" descr="Snap46.gif"/>
          <p:cNvPicPr>
            <a:picLocks noChangeAspect="1"/>
          </p:cNvPicPr>
          <p:nvPr/>
        </p:nvPicPr>
        <p:blipFill>
          <a:blip r:embed="rId3" cstate="print"/>
          <a:stretch>
            <a:fillRect/>
          </a:stretch>
        </p:blipFill>
        <p:spPr>
          <a:xfrm>
            <a:off x="1370012" y="1524000"/>
            <a:ext cx="1078992" cy="3026664"/>
          </a:xfrm>
          <a:prstGeom prst="rect">
            <a:avLst/>
          </a:prstGeom>
          <a:ln>
            <a:solidFill>
              <a:schemeClr val="tx1"/>
            </a:solidFill>
          </a:ln>
        </p:spPr>
      </p:pic>
      <p:pic>
        <p:nvPicPr>
          <p:cNvPr id="21" name="Picture 20" descr="Snap48.gif"/>
          <p:cNvPicPr>
            <a:picLocks noChangeAspect="1"/>
          </p:cNvPicPr>
          <p:nvPr/>
        </p:nvPicPr>
        <p:blipFill>
          <a:blip r:embed="rId4" cstate="print"/>
          <a:stretch>
            <a:fillRect/>
          </a:stretch>
        </p:blipFill>
        <p:spPr>
          <a:xfrm>
            <a:off x="7542212" y="2362200"/>
            <a:ext cx="3312414" cy="2667000"/>
          </a:xfrm>
          <a:prstGeom prst="rect">
            <a:avLst/>
          </a:prstGeom>
          <a:ln>
            <a:solidFill>
              <a:schemeClr val="tx1"/>
            </a:solidFill>
          </a:ln>
        </p:spPr>
      </p:pic>
      <p:cxnSp>
        <p:nvCxnSpPr>
          <p:cNvPr id="25" name="Straight Arrow Connector 24"/>
          <p:cNvCxnSpPr>
            <a:cxnSpLocks noChangeShapeType="1"/>
          </p:cNvCxnSpPr>
          <p:nvPr/>
        </p:nvCxnSpPr>
        <p:spPr bwMode="auto">
          <a:xfrm flipV="1">
            <a:off x="9218612" y="5029200"/>
            <a:ext cx="0" cy="533400"/>
          </a:xfrm>
          <a:prstGeom prst="straightConnector1">
            <a:avLst/>
          </a:prstGeom>
          <a:noFill/>
          <a:ln w="28575" algn="ctr">
            <a:solidFill>
              <a:schemeClr val="accent1"/>
            </a:solidFill>
            <a:round/>
            <a:headEnd/>
            <a:tailEnd type="triangle" w="lg" len="lg"/>
          </a:ln>
        </p:spPr>
      </p:cxnSp>
      <p:cxnSp>
        <p:nvCxnSpPr>
          <p:cNvPr id="29" name="Straight Arrow Connector 28"/>
          <p:cNvCxnSpPr>
            <a:cxnSpLocks noChangeShapeType="1"/>
          </p:cNvCxnSpPr>
          <p:nvPr/>
        </p:nvCxnSpPr>
        <p:spPr bwMode="auto">
          <a:xfrm>
            <a:off x="6475412" y="5562600"/>
            <a:ext cx="2743200" cy="0"/>
          </a:xfrm>
          <a:prstGeom prst="straightConnector1">
            <a:avLst/>
          </a:prstGeom>
          <a:noFill/>
          <a:ln w="28575" algn="ctr">
            <a:solidFill>
              <a:schemeClr val="accent1"/>
            </a:solidFill>
            <a:round/>
            <a:headEnd/>
            <a:tailEnd type="none" w="lg" len="lg"/>
          </a:ln>
        </p:spPr>
      </p:cxnSp>
      <p:sp>
        <p:nvSpPr>
          <p:cNvPr id="33" name="Oval 144"/>
          <p:cNvSpPr>
            <a:spLocks noChangeArrowheads="1"/>
          </p:cNvSpPr>
          <p:nvPr/>
        </p:nvSpPr>
        <p:spPr bwMode="blackWhite">
          <a:xfrm>
            <a:off x="2284412" y="144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35" name="Rectangle 18"/>
          <p:cNvSpPr txBox="1">
            <a:spLocks noChangeArrowheads="1"/>
          </p:cNvSpPr>
          <p:nvPr/>
        </p:nvSpPr>
        <p:spPr>
          <a:xfrm>
            <a:off x="7847012" y="1905000"/>
            <a:ext cx="2362200" cy="3810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sz="2000" b="1" noProof="0" dirty="0" smtClean="0">
                <a:solidFill>
                  <a:srgbClr val="00B0F0"/>
                </a:solidFill>
                <a:latin typeface="LavosHandy™" pitchFamily="66" charset="0"/>
              </a:rPr>
              <a:t>Report sent as Email</a:t>
            </a:r>
            <a:endParaRPr kumimoji="0" lang="en-US" sz="2000" b="1" i="0" u="none" strike="noStrike" kern="1200" cap="none" spc="0" normalizeH="0" baseline="0" noProof="0" dirty="0" smtClean="0">
              <a:ln>
                <a:noFill/>
              </a:ln>
              <a:solidFill>
                <a:srgbClr val="00B0F0"/>
              </a:solidFill>
              <a:effectLst/>
              <a:uLnTx/>
              <a:uFillTx/>
              <a:latin typeface="LavosHandy™" pitchFamily="66" charset="0"/>
            </a:endParaRPr>
          </a:p>
        </p:txBody>
      </p:sp>
      <p:pic>
        <p:nvPicPr>
          <p:cNvPr id="36" name="Picture 35" descr="Snap49.gif"/>
          <p:cNvPicPr>
            <a:picLocks noChangeAspect="1"/>
          </p:cNvPicPr>
          <p:nvPr/>
        </p:nvPicPr>
        <p:blipFill>
          <a:blip r:embed="rId5" cstate="print"/>
          <a:stretch>
            <a:fillRect/>
          </a:stretch>
        </p:blipFill>
        <p:spPr>
          <a:xfrm>
            <a:off x="3046413" y="1219202"/>
            <a:ext cx="3377870" cy="4989195"/>
          </a:xfrm>
          <a:prstGeom prst="rect">
            <a:avLst/>
          </a:prstGeom>
          <a:ln>
            <a:solidFill>
              <a:schemeClr val="tx1"/>
            </a:solidFill>
          </a:ln>
        </p:spPr>
      </p:pic>
      <p:sp>
        <p:nvSpPr>
          <p:cNvPr id="37" name="Oval 144"/>
          <p:cNvSpPr>
            <a:spLocks noChangeArrowheads="1"/>
          </p:cNvSpPr>
          <p:nvPr/>
        </p:nvSpPr>
        <p:spPr bwMode="blackWhite">
          <a:xfrm>
            <a:off x="2817812" y="5867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Refreshing an Interactive Grid</a:t>
            </a:r>
            <a:endParaRPr lang="en-US" b="1" dirty="0"/>
          </a:p>
        </p:txBody>
      </p:sp>
      <p:sp>
        <p:nvSpPr>
          <p:cNvPr id="35" name="Rectangle 18"/>
          <p:cNvSpPr txBox="1">
            <a:spLocks noChangeArrowheads="1"/>
          </p:cNvSpPr>
          <p:nvPr/>
        </p:nvSpPr>
        <p:spPr>
          <a:xfrm>
            <a:off x="3427412" y="1828800"/>
            <a:ext cx="4648200" cy="4572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lang="en-US" sz="2000" b="1" noProof="0" dirty="0" smtClean="0">
                <a:solidFill>
                  <a:srgbClr val="00B0F0"/>
                </a:solidFill>
                <a:latin typeface="LavosHandy™" pitchFamily="66" charset="0"/>
              </a:rPr>
              <a:t>Update an interactive grid with the most current data available on the database</a:t>
            </a:r>
            <a:endParaRPr kumimoji="0" lang="en-US" sz="2000" b="1" i="0" u="none" strike="noStrike" kern="1200" cap="none" spc="0" normalizeH="0" baseline="0" noProof="0" dirty="0" smtClean="0">
              <a:ln>
                <a:noFill/>
              </a:ln>
              <a:solidFill>
                <a:srgbClr val="00B0F0"/>
              </a:solidFill>
              <a:effectLst/>
              <a:uLnTx/>
              <a:uFillTx/>
              <a:latin typeface="LavosHandy™" pitchFamily="66" charset="0"/>
            </a:endParaRPr>
          </a:p>
        </p:txBody>
      </p:sp>
      <p:pic>
        <p:nvPicPr>
          <p:cNvPr id="11" name="Picture 10" descr="Snap50.gif"/>
          <p:cNvPicPr>
            <a:picLocks noChangeAspect="1"/>
          </p:cNvPicPr>
          <p:nvPr/>
        </p:nvPicPr>
        <p:blipFill>
          <a:blip r:embed="rId3" cstate="print"/>
          <a:stretch>
            <a:fillRect/>
          </a:stretch>
        </p:blipFill>
        <p:spPr>
          <a:xfrm>
            <a:off x="2208212" y="2438400"/>
            <a:ext cx="7128891" cy="3168396"/>
          </a:xfrm>
          <a:prstGeom prst="rect">
            <a:avLst/>
          </a:prstGeom>
          <a:ln>
            <a:solidFill>
              <a:schemeClr val="tx1"/>
            </a:solidFill>
          </a:ln>
        </p:spPr>
      </p:pic>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Reversing an Interactive Grid to a Previous State</a:t>
            </a:r>
            <a:endParaRPr lang="en-US" b="1" dirty="0"/>
          </a:p>
        </p:txBody>
      </p:sp>
      <p:pic>
        <p:nvPicPr>
          <p:cNvPr id="11" name="Picture 10" descr="Snap56.gif"/>
          <p:cNvPicPr>
            <a:picLocks noChangeAspect="1"/>
          </p:cNvPicPr>
          <p:nvPr/>
        </p:nvPicPr>
        <p:blipFill>
          <a:blip r:embed="rId3" cstate="print"/>
          <a:stretch>
            <a:fillRect/>
          </a:stretch>
        </p:blipFill>
        <p:spPr>
          <a:xfrm>
            <a:off x="684212" y="1371600"/>
            <a:ext cx="5989320" cy="1889760"/>
          </a:xfrm>
          <a:prstGeom prst="rect">
            <a:avLst/>
          </a:prstGeom>
          <a:ln>
            <a:solidFill>
              <a:schemeClr val="tx1"/>
            </a:solidFill>
          </a:ln>
        </p:spPr>
      </p:pic>
      <p:pic>
        <p:nvPicPr>
          <p:cNvPr id="12" name="Picture 11" descr="Snap58.gif"/>
          <p:cNvPicPr>
            <a:picLocks noChangeAspect="1"/>
          </p:cNvPicPr>
          <p:nvPr/>
        </p:nvPicPr>
        <p:blipFill>
          <a:blip r:embed="rId4" cstate="print"/>
          <a:stretch>
            <a:fillRect/>
          </a:stretch>
        </p:blipFill>
        <p:spPr>
          <a:xfrm>
            <a:off x="5408612" y="4038600"/>
            <a:ext cx="5966460" cy="2293620"/>
          </a:xfrm>
          <a:prstGeom prst="rect">
            <a:avLst/>
          </a:prstGeom>
          <a:ln>
            <a:solidFill>
              <a:schemeClr val="tx1"/>
            </a:solidFill>
          </a:ln>
        </p:spPr>
      </p:pic>
      <p:pic>
        <p:nvPicPr>
          <p:cNvPr id="13" name="Picture 12" descr="Snap59.gif"/>
          <p:cNvPicPr>
            <a:picLocks noChangeAspect="1"/>
          </p:cNvPicPr>
          <p:nvPr/>
        </p:nvPicPr>
        <p:blipFill>
          <a:blip r:embed="rId5" cstate="print"/>
          <a:stretch>
            <a:fillRect/>
          </a:stretch>
        </p:blipFill>
        <p:spPr>
          <a:xfrm>
            <a:off x="7618412" y="2209800"/>
            <a:ext cx="2293620" cy="1546860"/>
          </a:xfrm>
          <a:prstGeom prst="rect">
            <a:avLst/>
          </a:prstGeom>
          <a:ln>
            <a:solidFill>
              <a:schemeClr val="tx1"/>
            </a:solidFill>
          </a:ln>
        </p:spPr>
      </p:pic>
      <p:cxnSp>
        <p:nvCxnSpPr>
          <p:cNvPr id="14" name="Straight Arrow Connector 13"/>
          <p:cNvCxnSpPr>
            <a:cxnSpLocks noChangeShapeType="1"/>
          </p:cNvCxnSpPr>
          <p:nvPr/>
        </p:nvCxnSpPr>
        <p:spPr bwMode="auto">
          <a:xfrm>
            <a:off x="6704012" y="2895600"/>
            <a:ext cx="914400" cy="0"/>
          </a:xfrm>
          <a:prstGeom prst="straightConnector1">
            <a:avLst/>
          </a:prstGeom>
          <a:noFill/>
          <a:ln w="28575" algn="ctr">
            <a:solidFill>
              <a:schemeClr val="accent1"/>
            </a:solidFill>
            <a:round/>
            <a:headEnd/>
            <a:tailEnd type="triangle" w="lg" len="lg"/>
          </a:ln>
        </p:spPr>
      </p:cxnSp>
      <p:cxnSp>
        <p:nvCxnSpPr>
          <p:cNvPr id="16" name="Straight Arrow Connector 15"/>
          <p:cNvCxnSpPr>
            <a:cxnSpLocks noChangeShapeType="1"/>
          </p:cNvCxnSpPr>
          <p:nvPr/>
        </p:nvCxnSpPr>
        <p:spPr bwMode="auto">
          <a:xfrm>
            <a:off x="9904412" y="2971800"/>
            <a:ext cx="685800" cy="0"/>
          </a:xfrm>
          <a:prstGeom prst="straightConnector1">
            <a:avLst/>
          </a:prstGeom>
          <a:noFill/>
          <a:ln w="28575" algn="ctr">
            <a:solidFill>
              <a:schemeClr val="accent1"/>
            </a:solidFill>
            <a:round/>
            <a:headEnd/>
            <a:tailEnd type="none" w="lg" len="lg"/>
          </a:ln>
        </p:spPr>
      </p:cxnSp>
      <p:cxnSp>
        <p:nvCxnSpPr>
          <p:cNvPr id="19" name="Straight Arrow Connector 18"/>
          <p:cNvCxnSpPr>
            <a:cxnSpLocks noChangeShapeType="1"/>
          </p:cNvCxnSpPr>
          <p:nvPr/>
        </p:nvCxnSpPr>
        <p:spPr bwMode="auto">
          <a:xfrm>
            <a:off x="10590212" y="2971800"/>
            <a:ext cx="0" cy="1066800"/>
          </a:xfrm>
          <a:prstGeom prst="straightConnector1">
            <a:avLst/>
          </a:prstGeom>
          <a:noFill/>
          <a:ln w="28575" algn="ctr">
            <a:solidFill>
              <a:schemeClr val="accent1"/>
            </a:solidFill>
            <a:round/>
            <a:headEnd/>
            <a:tailEnd type="triangle" w="lg" len="lg"/>
          </a:ln>
        </p:spPr>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FF0000"/>
                </a:solidFill>
              </a:rPr>
              <a:t>Summary</a:t>
            </a:r>
            <a:endParaRPr lang="en-US" b="1" dirty="0">
              <a:solidFill>
                <a:srgbClr val="FF0000"/>
              </a:solidFill>
            </a:endParaRPr>
          </a:p>
        </p:txBody>
      </p:sp>
      <p:sp>
        <p:nvSpPr>
          <p:cNvPr id="3" name="Content Placeholder 2"/>
          <p:cNvSpPr>
            <a:spLocks noGrp="1"/>
          </p:cNvSpPr>
          <p:nvPr>
            <p:ph idx="1"/>
          </p:nvPr>
        </p:nvSpPr>
        <p:spPr>
          <a:xfrm>
            <a:off x="684212" y="1066800"/>
            <a:ext cx="11125200" cy="5181600"/>
          </a:xfrm>
        </p:spPr>
        <p:txBody>
          <a:bodyPr>
            <a:noAutofit/>
          </a:bodyPr>
          <a:lstStyle/>
          <a:p>
            <a:pPr marL="0" indent="0">
              <a:buClr>
                <a:srgbClr val="000000"/>
              </a:buClr>
              <a:buNone/>
            </a:pPr>
            <a:r>
              <a:rPr lang="en-US" dirty="0" smtClean="0">
                <a:solidFill>
                  <a:srgbClr val="000000"/>
                </a:solidFill>
              </a:rPr>
              <a:t>In this lesson, you learned how to:</a:t>
            </a:r>
          </a:p>
          <a:p>
            <a:pPr lvl="1">
              <a:buClr>
                <a:schemeClr val="accent1"/>
              </a:buClr>
              <a:buFont typeface="Arial"/>
              <a:buChar char="•"/>
            </a:pPr>
            <a:r>
              <a:rPr lang="en-US" sz="2800" dirty="0" smtClean="0">
                <a:solidFill>
                  <a:srgbClr val="000000"/>
                </a:solidFill>
              </a:rPr>
              <a:t>Manage interactive grid attributes</a:t>
            </a:r>
          </a:p>
          <a:p>
            <a:pPr lvl="1">
              <a:buClr>
                <a:schemeClr val="accent1"/>
              </a:buClr>
              <a:buFont typeface="Arial"/>
              <a:buChar char="•"/>
            </a:pPr>
            <a:r>
              <a:rPr lang="en-US" sz="2800" dirty="0" smtClean="0">
                <a:solidFill>
                  <a:srgbClr val="000000"/>
                </a:solidFill>
              </a:rPr>
              <a:t>Control Interactive Grid Pagination</a:t>
            </a:r>
          </a:p>
          <a:p>
            <a:pPr lvl="1">
              <a:buClr>
                <a:schemeClr val="accent1"/>
              </a:buClr>
              <a:buFont typeface="Arial"/>
              <a:buChar char="•"/>
            </a:pPr>
            <a:r>
              <a:rPr lang="en-US" sz="2800" dirty="0" smtClean="0">
                <a:solidFill>
                  <a:srgbClr val="000000"/>
                </a:solidFill>
              </a:rPr>
              <a:t>Customize the Interactive Grid Toolbar</a:t>
            </a:r>
          </a:p>
          <a:p>
            <a:pPr lvl="1">
              <a:buClr>
                <a:schemeClr val="accent1"/>
              </a:buClr>
              <a:buFont typeface="Arial"/>
              <a:buChar char="•"/>
            </a:pPr>
            <a:r>
              <a:rPr lang="en-US" sz="2800" dirty="0" smtClean="0">
                <a:solidFill>
                  <a:srgbClr val="000000"/>
                </a:solidFill>
              </a:rPr>
              <a:t>Enable Users to Save Public Interactive Grids</a:t>
            </a:r>
          </a:p>
          <a:p>
            <a:pPr lvl="1">
              <a:buClr>
                <a:schemeClr val="accent1"/>
              </a:buClr>
              <a:buFont typeface="Arial"/>
              <a:buChar char="•"/>
            </a:pPr>
            <a:r>
              <a:rPr lang="en-US" sz="2800" dirty="0" smtClean="0">
                <a:solidFill>
                  <a:srgbClr val="000000"/>
                </a:solidFill>
              </a:rPr>
              <a:t>Customize interactive grid as an end user</a:t>
            </a:r>
          </a:p>
          <a:p>
            <a:pPr>
              <a:buClr>
                <a:srgbClr val="000000"/>
              </a:buClr>
              <a:buFont typeface="Arial"/>
              <a:buChar char="•"/>
            </a:pPr>
            <a:endParaRPr lang="en-US" dirty="0" smtClean="0">
              <a:solidFill>
                <a:schemeClr val="bg1">
                  <a:lumMod val="50000"/>
                </a:schemeClr>
              </a:solidFill>
            </a:endParaRPr>
          </a:p>
          <a:p>
            <a:pPr>
              <a:buClr>
                <a:srgbClr val="000000"/>
              </a:buClr>
              <a:buFont typeface="Arial"/>
              <a:buChar char="•"/>
            </a:pPr>
            <a:endParaRPr lang="en-US" dirty="0">
              <a:solidFill>
                <a:schemeClr val="bg1">
                  <a:lumMod val="50000"/>
                </a:schemeClr>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FF0000"/>
                </a:solidFill>
              </a:rPr>
              <a:t>Lesson Objectives</a:t>
            </a:r>
            <a:endParaRPr lang="en-US" b="1" dirty="0">
              <a:solidFill>
                <a:srgbClr val="FF0000"/>
              </a:solidFill>
            </a:endParaRPr>
          </a:p>
        </p:txBody>
      </p:sp>
      <p:sp>
        <p:nvSpPr>
          <p:cNvPr id="3" name="Content Placeholder 2"/>
          <p:cNvSpPr>
            <a:spLocks noGrp="1"/>
          </p:cNvSpPr>
          <p:nvPr>
            <p:ph idx="1"/>
          </p:nvPr>
        </p:nvSpPr>
        <p:spPr>
          <a:xfrm>
            <a:off x="684212" y="1143000"/>
            <a:ext cx="11125200" cy="5105400"/>
          </a:xfrm>
        </p:spPr>
        <p:txBody>
          <a:bodyPr>
            <a:noAutofit/>
          </a:bodyPr>
          <a:lstStyle/>
          <a:p>
            <a:pPr marL="174625" indent="-174625">
              <a:buClr>
                <a:srgbClr val="000000"/>
              </a:buClr>
              <a:buNone/>
            </a:pPr>
            <a:r>
              <a:rPr lang="en-US" dirty="0" smtClean="0">
                <a:solidFill>
                  <a:srgbClr val="000000"/>
                </a:solidFill>
              </a:rPr>
              <a:t>After completing this lesson, you should be able to:</a:t>
            </a:r>
          </a:p>
          <a:p>
            <a:pPr lvl="1">
              <a:buClr>
                <a:schemeClr val="accent1"/>
              </a:buClr>
              <a:buFont typeface="Arial"/>
              <a:buChar char="•"/>
            </a:pPr>
            <a:r>
              <a:rPr lang="en-US" sz="2800" dirty="0" smtClean="0">
                <a:solidFill>
                  <a:srgbClr val="000000"/>
                </a:solidFill>
              </a:rPr>
              <a:t>Manage interactive grid attributes</a:t>
            </a:r>
          </a:p>
          <a:p>
            <a:pPr lvl="1">
              <a:buClr>
                <a:schemeClr val="accent1"/>
              </a:buClr>
              <a:buFont typeface="Arial"/>
              <a:buChar char="•"/>
            </a:pPr>
            <a:r>
              <a:rPr lang="en-US" sz="2800" dirty="0" smtClean="0">
                <a:solidFill>
                  <a:srgbClr val="000000"/>
                </a:solidFill>
              </a:rPr>
              <a:t>Control Interactive Grid Pagination</a:t>
            </a:r>
          </a:p>
          <a:p>
            <a:pPr lvl="1">
              <a:buClr>
                <a:schemeClr val="accent1"/>
              </a:buClr>
              <a:buFont typeface="Arial"/>
              <a:buChar char="•"/>
            </a:pPr>
            <a:r>
              <a:rPr lang="en-US" sz="2800" dirty="0" smtClean="0">
                <a:solidFill>
                  <a:srgbClr val="000000"/>
                </a:solidFill>
              </a:rPr>
              <a:t>Customize the Interactive Grid Toolbar</a:t>
            </a:r>
          </a:p>
          <a:p>
            <a:pPr lvl="1">
              <a:buClr>
                <a:schemeClr val="accent1"/>
              </a:buClr>
              <a:buFont typeface="Arial"/>
              <a:buChar char="•"/>
            </a:pPr>
            <a:r>
              <a:rPr lang="en-US" sz="2800" dirty="0" smtClean="0">
                <a:solidFill>
                  <a:srgbClr val="000000"/>
                </a:solidFill>
              </a:rPr>
              <a:t>Enable Users to Save Public Interactive Grids</a:t>
            </a:r>
          </a:p>
          <a:p>
            <a:pPr lvl="1">
              <a:buClr>
                <a:schemeClr val="accent1"/>
              </a:buClr>
              <a:buFont typeface="Arial"/>
              <a:buChar char="•"/>
            </a:pPr>
            <a:r>
              <a:rPr lang="en-US" sz="2800" dirty="0" smtClean="0">
                <a:solidFill>
                  <a:srgbClr val="000000"/>
                </a:solidFill>
              </a:rPr>
              <a:t>Customize interactive grid as an end user</a:t>
            </a:r>
          </a:p>
          <a:p>
            <a:pPr>
              <a:buClr>
                <a:schemeClr val="accent1"/>
              </a:buClr>
              <a:buFont typeface="Arial"/>
              <a:buChar char="•"/>
            </a:pPr>
            <a:endParaRPr lang="en-US" dirty="0" smtClean="0">
              <a:solidFill>
                <a:srgbClr val="000000"/>
              </a:solidFill>
            </a:endParaRPr>
          </a:p>
          <a:p>
            <a:pPr>
              <a:buClr>
                <a:schemeClr val="accent1"/>
              </a:buClr>
              <a:buFont typeface="Arial"/>
              <a:buChar char="•"/>
            </a:pPr>
            <a:endParaRPr lang="en-US" dirty="0" smtClean="0">
              <a:solidFill>
                <a:schemeClr val="bg1">
                  <a:lumMod val="50000"/>
                </a:schemeClr>
              </a:solidFill>
            </a:endParaRPr>
          </a:p>
          <a:p>
            <a:pPr>
              <a:buClr>
                <a:schemeClr val="accent1"/>
              </a:buClr>
              <a:buFont typeface="Arial"/>
              <a:buChar char="•"/>
            </a:pPr>
            <a:endParaRPr lang="en-US" dirty="0" smtClean="0">
              <a:solidFill>
                <a:schemeClr val="bg1">
                  <a:lumMod val="50000"/>
                </a:schemeClr>
              </a:solidFill>
            </a:endParaRPr>
          </a:p>
          <a:p>
            <a:pPr>
              <a:buClr>
                <a:schemeClr val="accent1"/>
              </a:buClr>
              <a:buFont typeface="Arial"/>
              <a:buChar char="•"/>
            </a:pPr>
            <a:endParaRPr lang="en-US" dirty="0" smtClean="0">
              <a:solidFill>
                <a:schemeClr val="bg1">
                  <a:lumMod val="50000"/>
                </a:schemeClr>
              </a:solidFill>
            </a:endParaRPr>
          </a:p>
          <a:p>
            <a:pPr>
              <a:buClr>
                <a:srgbClr val="000000"/>
              </a:buClr>
              <a:buFont typeface="Arial"/>
              <a:buChar char="•"/>
            </a:pPr>
            <a:endParaRPr lang="en-US" dirty="0">
              <a:solidFill>
                <a:schemeClr val="bg1">
                  <a:lumMod val="50000"/>
                </a:schemeClr>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75989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373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000000"/>
                </a:solidFill>
              </a:rPr>
              <a:t>Part 1:</a:t>
            </a:r>
            <a:r>
              <a:rPr lang="en-US" b="1" dirty="0" smtClean="0">
                <a:solidFill>
                  <a:srgbClr val="FF0000"/>
                </a:solidFill>
              </a:rPr>
              <a:t> </a:t>
            </a:r>
            <a:r>
              <a:rPr lang="en-US" b="1" dirty="0" smtClean="0">
                <a:solidFill>
                  <a:srgbClr val="000000"/>
                </a:solidFill>
              </a:rPr>
              <a:t>Customizing an Interactive Grid as a Developer</a:t>
            </a:r>
            <a:br>
              <a:rPr lang="en-US" b="1" dirty="0" smtClean="0">
                <a:solidFill>
                  <a:srgbClr val="000000"/>
                </a:solidFill>
              </a:rPr>
            </a:br>
            <a:endParaRPr lang="en-US" b="1" dirty="0">
              <a:solidFill>
                <a:srgbClr val="FF0000"/>
              </a:solidFill>
            </a:endParaRPr>
          </a:p>
        </p:txBody>
      </p:sp>
      <p:pic>
        <p:nvPicPr>
          <p:cNvPr id="4" name="Picture 3" descr="OCIC_Personas_Database-Administrator-M_red.png"/>
          <p:cNvPicPr>
            <a:picLocks noChangeAspect="1"/>
          </p:cNvPicPr>
          <p:nvPr/>
        </p:nvPicPr>
        <p:blipFill>
          <a:blip r:embed="rId3" cstate="print"/>
          <a:stretch>
            <a:fillRect/>
          </a:stretch>
        </p:blipFill>
        <p:spPr>
          <a:xfrm>
            <a:off x="3579812" y="990600"/>
            <a:ext cx="3657607" cy="3657607"/>
          </a:xfrm>
          <a:prstGeom prst="rect">
            <a:avLst/>
          </a:prstGeom>
        </p:spPr>
      </p:pic>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431800"/>
          </a:xfrm>
        </p:spPr>
        <p:txBody>
          <a:bodyPr/>
          <a:lstStyle/>
          <a:p>
            <a:r>
              <a:rPr lang="en-US" b="1" dirty="0" smtClean="0"/>
              <a:t>Making an Interactive Grid Editable</a:t>
            </a:r>
            <a:endParaRPr lang="en-US" b="1" dirty="0"/>
          </a:p>
        </p:txBody>
      </p:sp>
      <p:pic>
        <p:nvPicPr>
          <p:cNvPr id="6" name="Picture 5" descr="7a.gif"/>
          <p:cNvPicPr>
            <a:picLocks noChangeAspect="1"/>
          </p:cNvPicPr>
          <p:nvPr/>
        </p:nvPicPr>
        <p:blipFill>
          <a:blip r:embed="rId3" cstate="print"/>
          <a:stretch>
            <a:fillRect/>
          </a:stretch>
        </p:blipFill>
        <p:spPr>
          <a:xfrm>
            <a:off x="7923212" y="1219200"/>
            <a:ext cx="3733800" cy="4648200"/>
          </a:xfrm>
          <a:prstGeom prst="rect">
            <a:avLst/>
          </a:prstGeom>
          <a:ln>
            <a:solidFill>
              <a:schemeClr val="tx1"/>
            </a:solidFill>
          </a:ln>
        </p:spPr>
      </p:pic>
      <p:pic>
        <p:nvPicPr>
          <p:cNvPr id="7" name="Picture 6" descr="Snap12.gif"/>
          <p:cNvPicPr>
            <a:picLocks noChangeAspect="1"/>
          </p:cNvPicPr>
          <p:nvPr/>
        </p:nvPicPr>
        <p:blipFill>
          <a:blip r:embed="rId4" cstate="print"/>
          <a:stretch>
            <a:fillRect/>
          </a:stretch>
        </p:blipFill>
        <p:spPr>
          <a:xfrm>
            <a:off x="455612" y="1295400"/>
            <a:ext cx="5791200" cy="2225040"/>
          </a:xfrm>
          <a:prstGeom prst="rect">
            <a:avLst/>
          </a:prstGeom>
          <a:ln>
            <a:solidFill>
              <a:schemeClr val="tx1"/>
            </a:solidFill>
          </a:ln>
        </p:spPr>
      </p:pic>
      <p:pic>
        <p:nvPicPr>
          <p:cNvPr id="8" name="Picture 7" descr="Snap13.gif"/>
          <p:cNvPicPr>
            <a:picLocks noChangeAspect="1"/>
          </p:cNvPicPr>
          <p:nvPr/>
        </p:nvPicPr>
        <p:blipFill>
          <a:blip r:embed="rId5" cstate="print"/>
          <a:stretch>
            <a:fillRect/>
          </a:stretch>
        </p:blipFill>
        <p:spPr>
          <a:xfrm>
            <a:off x="455612" y="3886200"/>
            <a:ext cx="5814060" cy="2339340"/>
          </a:xfrm>
          <a:prstGeom prst="rect">
            <a:avLst/>
          </a:prstGeom>
          <a:ln>
            <a:solidFill>
              <a:schemeClr val="tx1"/>
            </a:solidFill>
          </a:ln>
        </p:spPr>
      </p:pic>
      <p:sp>
        <p:nvSpPr>
          <p:cNvPr id="9" name="TextBox 15"/>
          <p:cNvSpPr txBox="1">
            <a:spLocks noChangeArrowheads="1"/>
          </p:cNvSpPr>
          <p:nvPr/>
        </p:nvSpPr>
        <p:spPr bwMode="auto">
          <a:xfrm>
            <a:off x="1751012" y="990600"/>
            <a:ext cx="3733800" cy="338554"/>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LavosHandy™" pitchFamily="66" charset="0"/>
              </a:rPr>
              <a:t>Read-only Interactive Grid</a:t>
            </a:r>
            <a:endParaRPr lang="en-US" sz="1600" b="1" dirty="0">
              <a:solidFill>
                <a:srgbClr val="FF0000"/>
              </a:solidFill>
              <a:latin typeface="LavosHandy™" pitchFamily="66" charset="0"/>
            </a:endParaRPr>
          </a:p>
        </p:txBody>
      </p:sp>
      <p:sp>
        <p:nvSpPr>
          <p:cNvPr id="10" name="TextBox 15"/>
          <p:cNvSpPr txBox="1">
            <a:spLocks noChangeArrowheads="1"/>
          </p:cNvSpPr>
          <p:nvPr/>
        </p:nvSpPr>
        <p:spPr bwMode="auto">
          <a:xfrm>
            <a:off x="1522412" y="3581400"/>
            <a:ext cx="3581400" cy="338554"/>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LavosHandy™" pitchFamily="66" charset="0"/>
              </a:rPr>
              <a:t>Editable Interactive Grid</a:t>
            </a:r>
            <a:endParaRPr lang="en-US" sz="1600" b="1" dirty="0">
              <a:solidFill>
                <a:srgbClr val="FF0000"/>
              </a:solidFill>
              <a:latin typeface="LavosHandy™" pitchFamily="66" charset="0"/>
            </a:endParaRPr>
          </a:p>
        </p:txBody>
      </p:sp>
      <p:cxnSp>
        <p:nvCxnSpPr>
          <p:cNvPr id="11" name="Straight Arrow Connector 10"/>
          <p:cNvCxnSpPr/>
          <p:nvPr/>
        </p:nvCxnSpPr>
        <p:spPr bwMode="auto">
          <a:xfrm>
            <a:off x="6246812" y="2514600"/>
            <a:ext cx="1676400" cy="0"/>
          </a:xfrm>
          <a:prstGeom prst="straightConnector1">
            <a:avLst/>
          </a:prstGeom>
          <a:noFill/>
          <a:ln w="28575" cap="flat" cmpd="sng" algn="ctr">
            <a:solidFill>
              <a:schemeClr val="accent1"/>
            </a:solidFill>
            <a:prstDash val="dash"/>
            <a:round/>
            <a:headEnd type="none" w="sm" len="sm"/>
            <a:tailEnd type="triangle" w="lg" len="lg"/>
          </a:ln>
          <a:effectLst/>
        </p:spPr>
      </p:cxnSp>
      <p:cxnSp>
        <p:nvCxnSpPr>
          <p:cNvPr id="16" name="Straight Arrow Connector 15"/>
          <p:cNvCxnSpPr/>
          <p:nvPr/>
        </p:nvCxnSpPr>
        <p:spPr bwMode="auto">
          <a:xfrm flipH="1">
            <a:off x="6246812" y="4876800"/>
            <a:ext cx="1676400" cy="0"/>
          </a:xfrm>
          <a:prstGeom prst="straightConnector1">
            <a:avLst/>
          </a:prstGeom>
          <a:noFill/>
          <a:ln w="28575" cap="flat" cmpd="sng" algn="ctr">
            <a:solidFill>
              <a:schemeClr val="accent1"/>
            </a:solidFill>
            <a:prstDash val="dash"/>
            <a:round/>
            <a:headEnd type="none" w="sm" len="sm"/>
            <a:tailEnd type="triangle" w="lg" len="lg"/>
          </a:ln>
          <a:effectLst/>
        </p:spPr>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08000"/>
          </a:xfrm>
        </p:spPr>
        <p:txBody>
          <a:bodyPr/>
          <a:lstStyle/>
          <a:p>
            <a:r>
              <a:rPr lang="en-US" b="1" dirty="0" smtClean="0"/>
              <a:t>Adding Column Group Headers</a:t>
            </a:r>
            <a:endParaRPr lang="en-US" b="1" dirty="0"/>
          </a:p>
        </p:txBody>
      </p:sp>
      <p:pic>
        <p:nvPicPr>
          <p:cNvPr id="5" name="Picture 4" descr="1.GIF"/>
          <p:cNvPicPr>
            <a:picLocks noChangeAspect="1"/>
          </p:cNvPicPr>
          <p:nvPr/>
        </p:nvPicPr>
        <p:blipFill>
          <a:blip r:embed="rId3" cstate="print"/>
          <a:stretch>
            <a:fillRect/>
          </a:stretch>
        </p:blipFill>
        <p:spPr>
          <a:xfrm>
            <a:off x="989012" y="2590800"/>
            <a:ext cx="10241280" cy="3329940"/>
          </a:xfrm>
          <a:prstGeom prst="rect">
            <a:avLst/>
          </a:prstGeom>
          <a:ln>
            <a:solidFill>
              <a:schemeClr val="tx1"/>
            </a:solidFill>
          </a:ln>
        </p:spPr>
      </p:pic>
      <p:sp>
        <p:nvSpPr>
          <p:cNvPr id="4" name="Rectangle 3"/>
          <p:cNvSpPr/>
          <p:nvPr/>
        </p:nvSpPr>
        <p:spPr>
          <a:xfrm>
            <a:off x="9371012" y="3352800"/>
            <a:ext cx="1828800" cy="609600"/>
          </a:xfrm>
          <a:prstGeom prst="rect">
            <a:avLst/>
          </a:prstGeom>
          <a:noFill/>
          <a:ln w="3810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 name="Rectangle 5"/>
          <p:cNvSpPr/>
          <p:nvPr/>
        </p:nvSpPr>
        <p:spPr>
          <a:xfrm>
            <a:off x="7008812" y="3352800"/>
            <a:ext cx="2362200" cy="609600"/>
          </a:xfrm>
          <a:prstGeom prst="rect">
            <a:avLst/>
          </a:prstGeom>
          <a:noFill/>
          <a:ln w="3810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 name="Rectangle 6"/>
          <p:cNvSpPr/>
          <p:nvPr/>
        </p:nvSpPr>
        <p:spPr>
          <a:xfrm>
            <a:off x="1065212" y="3352800"/>
            <a:ext cx="3581400" cy="609600"/>
          </a:xfrm>
          <a:prstGeom prst="rect">
            <a:avLst/>
          </a:prstGeom>
          <a:noFill/>
          <a:ln w="3810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8" name="TextBox 15"/>
          <p:cNvSpPr txBox="1">
            <a:spLocks noChangeArrowheads="1"/>
          </p:cNvSpPr>
          <p:nvPr/>
        </p:nvSpPr>
        <p:spPr bwMode="auto">
          <a:xfrm>
            <a:off x="2360612" y="2133600"/>
            <a:ext cx="6629400" cy="400110"/>
          </a:xfrm>
          <a:prstGeom prst="rect">
            <a:avLst/>
          </a:prstGeom>
          <a:noFill/>
          <a:ln w="9525">
            <a:noFill/>
            <a:miter lim="800000"/>
            <a:headEnd/>
            <a:tailEnd/>
          </a:ln>
        </p:spPr>
        <p:txBody>
          <a:bodyPr wrap="square">
            <a:spAutoFit/>
          </a:bodyPr>
          <a:lstStyle/>
          <a:p>
            <a:pPr algn="ctr"/>
            <a:r>
              <a:rPr lang="en-US" sz="2000" b="1" dirty="0" smtClean="0">
                <a:solidFill>
                  <a:srgbClr val="FF0000"/>
                </a:solidFill>
                <a:latin typeface="LavosHandy™" pitchFamily="66" charset="0"/>
              </a:rPr>
              <a:t>Column groups defined: Identity, Compensation, Notes</a:t>
            </a:r>
            <a:endParaRPr lang="en-US" sz="2000" b="1" dirty="0">
              <a:solidFill>
                <a:srgbClr val="FF0000"/>
              </a:solidFill>
              <a:latin typeface="LavosHandy™"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Adding Column Group Headers: Example and Steps</a:t>
            </a:r>
            <a:endParaRPr lang="en-US" b="1" dirty="0"/>
          </a:p>
        </p:txBody>
      </p:sp>
      <p:pic>
        <p:nvPicPr>
          <p:cNvPr id="4" name="Picture 3" descr="1a.gif"/>
          <p:cNvPicPr>
            <a:picLocks noChangeAspect="1"/>
          </p:cNvPicPr>
          <p:nvPr/>
        </p:nvPicPr>
        <p:blipFill>
          <a:blip r:embed="rId3" cstate="print"/>
          <a:stretch>
            <a:fillRect/>
          </a:stretch>
        </p:blipFill>
        <p:spPr>
          <a:xfrm>
            <a:off x="989012" y="1066800"/>
            <a:ext cx="3200400" cy="3200400"/>
          </a:xfrm>
          <a:prstGeom prst="rect">
            <a:avLst/>
          </a:prstGeom>
          <a:ln>
            <a:solidFill>
              <a:schemeClr val="tx1"/>
            </a:solidFill>
          </a:ln>
        </p:spPr>
      </p:pic>
      <p:pic>
        <p:nvPicPr>
          <p:cNvPr id="6" name="Picture 5" descr="1b.gif"/>
          <p:cNvPicPr>
            <a:picLocks noChangeAspect="1"/>
          </p:cNvPicPr>
          <p:nvPr/>
        </p:nvPicPr>
        <p:blipFill>
          <a:blip r:embed="rId4" cstate="print"/>
          <a:stretch>
            <a:fillRect/>
          </a:stretch>
        </p:blipFill>
        <p:spPr>
          <a:xfrm>
            <a:off x="2208212" y="4343400"/>
            <a:ext cx="2019300" cy="1988820"/>
          </a:xfrm>
          <a:prstGeom prst="rect">
            <a:avLst/>
          </a:prstGeom>
          <a:ln>
            <a:solidFill>
              <a:schemeClr val="tx1"/>
            </a:solidFill>
          </a:ln>
        </p:spPr>
      </p:pic>
      <p:pic>
        <p:nvPicPr>
          <p:cNvPr id="7" name="Picture 6" descr="1c.gif"/>
          <p:cNvPicPr>
            <a:picLocks noChangeAspect="1"/>
          </p:cNvPicPr>
          <p:nvPr/>
        </p:nvPicPr>
        <p:blipFill>
          <a:blip r:embed="rId5" cstate="print"/>
          <a:stretch>
            <a:fillRect/>
          </a:stretch>
        </p:blipFill>
        <p:spPr>
          <a:xfrm>
            <a:off x="4875212" y="1066800"/>
            <a:ext cx="6202680" cy="5257800"/>
          </a:xfrm>
          <a:prstGeom prst="rect">
            <a:avLst/>
          </a:prstGeom>
          <a:ln>
            <a:solidFill>
              <a:schemeClr val="tx1"/>
            </a:solidFill>
          </a:ln>
        </p:spPr>
      </p:pic>
      <p:cxnSp>
        <p:nvCxnSpPr>
          <p:cNvPr id="8" name="Straight Arrow Connector 5"/>
          <p:cNvCxnSpPr>
            <a:cxnSpLocks noChangeShapeType="1"/>
          </p:cNvCxnSpPr>
          <p:nvPr/>
        </p:nvCxnSpPr>
        <p:spPr bwMode="auto">
          <a:xfrm>
            <a:off x="1598612" y="5410200"/>
            <a:ext cx="611188" cy="0"/>
          </a:xfrm>
          <a:prstGeom prst="straightConnector1">
            <a:avLst/>
          </a:prstGeom>
          <a:noFill/>
          <a:ln w="28575" algn="ctr">
            <a:solidFill>
              <a:schemeClr val="accent1"/>
            </a:solidFill>
            <a:round/>
            <a:headEnd/>
            <a:tailEnd type="triangle" w="lg" len="lg"/>
          </a:ln>
        </p:spPr>
      </p:cxnSp>
      <p:cxnSp>
        <p:nvCxnSpPr>
          <p:cNvPr id="11" name="Straight Arrow Connector 5"/>
          <p:cNvCxnSpPr>
            <a:cxnSpLocks noChangeShapeType="1"/>
          </p:cNvCxnSpPr>
          <p:nvPr/>
        </p:nvCxnSpPr>
        <p:spPr bwMode="auto">
          <a:xfrm>
            <a:off x="1598612" y="4267200"/>
            <a:ext cx="0" cy="1143000"/>
          </a:xfrm>
          <a:prstGeom prst="straightConnector1">
            <a:avLst/>
          </a:prstGeom>
          <a:noFill/>
          <a:ln w="28575" algn="ctr">
            <a:solidFill>
              <a:schemeClr val="accent1"/>
            </a:solidFill>
            <a:round/>
            <a:headEnd/>
            <a:tailEnd type="none" w="lg" len="lg"/>
          </a:ln>
        </p:spPr>
      </p:cxnSp>
      <p:sp>
        <p:nvSpPr>
          <p:cNvPr id="13" name="Rectangle 18"/>
          <p:cNvSpPr txBox="1">
            <a:spLocks noChangeArrowheads="1"/>
          </p:cNvSpPr>
          <p:nvPr/>
        </p:nvSpPr>
        <p:spPr>
          <a:xfrm>
            <a:off x="5408612" y="1371600"/>
            <a:ext cx="4038600" cy="2286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Assigning column groups to columns</a:t>
            </a:r>
          </a:p>
        </p:txBody>
      </p:sp>
      <p:cxnSp>
        <p:nvCxnSpPr>
          <p:cNvPr id="14" name="Straight Arrow Connector 5"/>
          <p:cNvCxnSpPr>
            <a:cxnSpLocks noChangeShapeType="1"/>
          </p:cNvCxnSpPr>
          <p:nvPr/>
        </p:nvCxnSpPr>
        <p:spPr bwMode="auto">
          <a:xfrm>
            <a:off x="4265612" y="5410200"/>
            <a:ext cx="611188" cy="0"/>
          </a:xfrm>
          <a:prstGeom prst="straightConnector1">
            <a:avLst/>
          </a:prstGeom>
          <a:noFill/>
          <a:ln w="28575" algn="ctr">
            <a:solidFill>
              <a:schemeClr val="accent1"/>
            </a:solidFill>
            <a:round/>
            <a:headEnd/>
            <a:tailEnd type="triangle" w="lg" len="lg"/>
          </a:ln>
        </p:spPr>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431800"/>
          </a:xfrm>
        </p:spPr>
        <p:txBody>
          <a:bodyPr/>
          <a:lstStyle/>
          <a:p>
            <a:r>
              <a:rPr lang="en-US" b="1" dirty="0" smtClean="0"/>
              <a:t>Controlling Interactive Grid Pagination: Example 1</a:t>
            </a:r>
            <a:endParaRPr lang="en-US" b="1" dirty="0"/>
          </a:p>
        </p:txBody>
      </p:sp>
      <p:pic>
        <p:nvPicPr>
          <p:cNvPr id="3" name="Picture 2" descr="3a.gif"/>
          <p:cNvPicPr>
            <a:picLocks noChangeAspect="1"/>
          </p:cNvPicPr>
          <p:nvPr/>
        </p:nvPicPr>
        <p:blipFill>
          <a:blip r:embed="rId3" cstate="print"/>
          <a:stretch>
            <a:fillRect/>
          </a:stretch>
        </p:blipFill>
        <p:spPr>
          <a:xfrm>
            <a:off x="455612" y="1676400"/>
            <a:ext cx="4972050" cy="3353562"/>
          </a:xfrm>
          <a:prstGeom prst="rect">
            <a:avLst/>
          </a:prstGeom>
          <a:ln>
            <a:solidFill>
              <a:schemeClr val="tx1"/>
            </a:solidFill>
          </a:ln>
        </p:spPr>
      </p:pic>
      <p:pic>
        <p:nvPicPr>
          <p:cNvPr id="4" name="Picture 3" descr="3.GIF"/>
          <p:cNvPicPr>
            <a:picLocks noChangeAspect="1"/>
          </p:cNvPicPr>
          <p:nvPr/>
        </p:nvPicPr>
        <p:blipFill>
          <a:blip r:embed="rId4" cstate="print"/>
          <a:stretch>
            <a:fillRect/>
          </a:stretch>
        </p:blipFill>
        <p:spPr>
          <a:xfrm>
            <a:off x="5789612" y="1676400"/>
            <a:ext cx="5801868" cy="3352800"/>
          </a:xfrm>
          <a:prstGeom prst="rect">
            <a:avLst/>
          </a:prstGeom>
          <a:ln>
            <a:solidFill>
              <a:schemeClr val="tx1"/>
            </a:solidFill>
          </a:ln>
        </p:spPr>
      </p:pic>
      <p:cxnSp>
        <p:nvCxnSpPr>
          <p:cNvPr id="5" name="Straight Arrow Connector 5"/>
          <p:cNvCxnSpPr>
            <a:cxnSpLocks noChangeShapeType="1"/>
          </p:cNvCxnSpPr>
          <p:nvPr/>
        </p:nvCxnSpPr>
        <p:spPr bwMode="auto">
          <a:xfrm flipV="1">
            <a:off x="8685212" y="5029200"/>
            <a:ext cx="0" cy="381000"/>
          </a:xfrm>
          <a:prstGeom prst="straightConnector1">
            <a:avLst/>
          </a:prstGeom>
          <a:noFill/>
          <a:ln w="28575" algn="ctr">
            <a:solidFill>
              <a:schemeClr val="accent1"/>
            </a:solidFill>
            <a:round/>
            <a:headEnd/>
            <a:tailEnd type="triangle" w="lg" len="lg"/>
          </a:ln>
        </p:spPr>
      </p:cxnSp>
      <p:cxnSp>
        <p:nvCxnSpPr>
          <p:cNvPr id="8" name="Straight Arrow Connector 5"/>
          <p:cNvCxnSpPr>
            <a:cxnSpLocks noChangeShapeType="1"/>
          </p:cNvCxnSpPr>
          <p:nvPr/>
        </p:nvCxnSpPr>
        <p:spPr bwMode="auto">
          <a:xfrm flipV="1">
            <a:off x="3046412" y="5029200"/>
            <a:ext cx="0" cy="381000"/>
          </a:xfrm>
          <a:prstGeom prst="straightConnector1">
            <a:avLst/>
          </a:prstGeom>
          <a:noFill/>
          <a:ln w="28575" algn="ctr">
            <a:solidFill>
              <a:schemeClr val="accent1"/>
            </a:solidFill>
            <a:round/>
            <a:headEnd/>
            <a:tailEnd type="none" w="lg" len="lg"/>
          </a:ln>
        </p:spPr>
      </p:cxnSp>
      <p:cxnSp>
        <p:nvCxnSpPr>
          <p:cNvPr id="9" name="Straight Arrow Connector 5"/>
          <p:cNvCxnSpPr>
            <a:cxnSpLocks noChangeShapeType="1"/>
          </p:cNvCxnSpPr>
          <p:nvPr/>
        </p:nvCxnSpPr>
        <p:spPr bwMode="auto">
          <a:xfrm flipH="1">
            <a:off x="3046412" y="5410200"/>
            <a:ext cx="5638800" cy="0"/>
          </a:xfrm>
          <a:prstGeom prst="straightConnector1">
            <a:avLst/>
          </a:prstGeom>
          <a:noFill/>
          <a:ln w="28575" algn="ctr">
            <a:solidFill>
              <a:schemeClr val="accent1"/>
            </a:solidFill>
            <a:round/>
            <a:headEnd/>
            <a:tailEnd type="none" w="lg" len="lg"/>
          </a:ln>
        </p:spPr>
      </p:cxnSp>
      <p:sp>
        <p:nvSpPr>
          <p:cNvPr id="10" name="Rectangle 9"/>
          <p:cNvSpPr/>
          <p:nvPr/>
        </p:nvSpPr>
        <p:spPr>
          <a:xfrm>
            <a:off x="9371012" y="4800600"/>
            <a:ext cx="2209800" cy="228600"/>
          </a:xfrm>
          <a:prstGeom prst="rect">
            <a:avLst/>
          </a:prstGeom>
          <a:noFill/>
          <a:ln w="3810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431800"/>
          </a:xfrm>
        </p:spPr>
        <p:txBody>
          <a:bodyPr/>
          <a:lstStyle/>
          <a:p>
            <a:r>
              <a:rPr lang="en-US" b="1" dirty="0" smtClean="0"/>
              <a:t>Controlling Interactive Grid Pagination: Example 2</a:t>
            </a:r>
            <a:endParaRPr lang="en-US" b="1" dirty="0"/>
          </a:p>
        </p:txBody>
      </p:sp>
      <p:pic>
        <p:nvPicPr>
          <p:cNvPr id="12" name="Picture 11" descr="Snap1.gif"/>
          <p:cNvPicPr>
            <a:picLocks noChangeAspect="1"/>
          </p:cNvPicPr>
          <p:nvPr/>
        </p:nvPicPr>
        <p:blipFill>
          <a:blip r:embed="rId3" cstate="print"/>
          <a:stretch>
            <a:fillRect/>
          </a:stretch>
        </p:blipFill>
        <p:spPr>
          <a:xfrm>
            <a:off x="684212" y="1371600"/>
            <a:ext cx="2804160" cy="2468880"/>
          </a:xfrm>
          <a:prstGeom prst="rect">
            <a:avLst/>
          </a:prstGeom>
          <a:ln>
            <a:solidFill>
              <a:schemeClr val="tx1"/>
            </a:solidFill>
          </a:ln>
        </p:spPr>
      </p:pic>
      <p:pic>
        <p:nvPicPr>
          <p:cNvPr id="17" name="Picture 16" descr="Snap3.gif"/>
          <p:cNvPicPr>
            <a:picLocks noChangeAspect="1"/>
          </p:cNvPicPr>
          <p:nvPr/>
        </p:nvPicPr>
        <p:blipFill>
          <a:blip r:embed="rId4" cstate="print"/>
          <a:stretch>
            <a:fillRect/>
          </a:stretch>
        </p:blipFill>
        <p:spPr>
          <a:xfrm>
            <a:off x="3884612" y="1371600"/>
            <a:ext cx="5193792" cy="1719072"/>
          </a:xfrm>
          <a:prstGeom prst="rect">
            <a:avLst/>
          </a:prstGeom>
          <a:ln>
            <a:solidFill>
              <a:schemeClr val="tx1"/>
            </a:solidFill>
          </a:ln>
        </p:spPr>
      </p:pic>
      <p:pic>
        <p:nvPicPr>
          <p:cNvPr id="18" name="Picture 17" descr="Snap5.gif"/>
          <p:cNvPicPr>
            <a:picLocks noChangeAspect="1"/>
          </p:cNvPicPr>
          <p:nvPr/>
        </p:nvPicPr>
        <p:blipFill>
          <a:blip r:embed="rId5" cstate="print"/>
          <a:stretch>
            <a:fillRect/>
          </a:stretch>
        </p:blipFill>
        <p:spPr>
          <a:xfrm>
            <a:off x="4265612" y="2819400"/>
            <a:ext cx="5193792" cy="3499104"/>
          </a:xfrm>
          <a:prstGeom prst="rect">
            <a:avLst/>
          </a:prstGeom>
          <a:ln>
            <a:solidFill>
              <a:schemeClr val="tx1"/>
            </a:solidFill>
          </a:ln>
        </p:spPr>
      </p:pic>
      <p:sp>
        <p:nvSpPr>
          <p:cNvPr id="19" name="Rectangle 18"/>
          <p:cNvSpPr txBox="1">
            <a:spLocks noChangeArrowheads="1"/>
          </p:cNvSpPr>
          <p:nvPr/>
        </p:nvSpPr>
        <p:spPr>
          <a:xfrm>
            <a:off x="9523412" y="5029200"/>
            <a:ext cx="1447800" cy="3048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rPr>
              <a:t>Scroll Paging</a:t>
            </a:r>
          </a:p>
        </p:txBody>
      </p:sp>
      <p:cxnSp>
        <p:nvCxnSpPr>
          <p:cNvPr id="20" name="Curved Connector 19"/>
          <p:cNvCxnSpPr/>
          <p:nvPr/>
        </p:nvCxnSpPr>
        <p:spPr>
          <a:xfrm rot="16200000" flipV="1">
            <a:off x="9371012" y="4648200"/>
            <a:ext cx="381000" cy="3810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5"/>
          <p:cNvCxnSpPr>
            <a:cxnSpLocks noChangeShapeType="1"/>
          </p:cNvCxnSpPr>
          <p:nvPr/>
        </p:nvCxnSpPr>
        <p:spPr bwMode="auto">
          <a:xfrm flipV="1">
            <a:off x="2360612" y="3886200"/>
            <a:ext cx="0" cy="609600"/>
          </a:xfrm>
          <a:prstGeom prst="straightConnector1">
            <a:avLst/>
          </a:prstGeom>
          <a:noFill/>
          <a:ln w="28575" algn="ctr">
            <a:solidFill>
              <a:schemeClr val="accent1"/>
            </a:solidFill>
            <a:round/>
            <a:headEnd/>
            <a:tailEnd type="none" w="lg" len="lg"/>
          </a:ln>
        </p:spPr>
      </p:cxnSp>
      <p:cxnSp>
        <p:nvCxnSpPr>
          <p:cNvPr id="25" name="Straight Arrow Connector 5"/>
          <p:cNvCxnSpPr>
            <a:cxnSpLocks noChangeShapeType="1"/>
          </p:cNvCxnSpPr>
          <p:nvPr/>
        </p:nvCxnSpPr>
        <p:spPr bwMode="auto">
          <a:xfrm flipV="1">
            <a:off x="2360612" y="4492752"/>
            <a:ext cx="1905000" cy="3048"/>
          </a:xfrm>
          <a:prstGeom prst="straightConnector1">
            <a:avLst/>
          </a:prstGeom>
          <a:noFill/>
          <a:ln w="28575" algn="ctr">
            <a:solidFill>
              <a:schemeClr val="accent1"/>
            </a:solidFill>
            <a:round/>
            <a:headEnd/>
            <a:tailEnd type="triangle" w="lg" len="lg"/>
          </a:ln>
        </p:spPr>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 xmlns:thm15="http://schemas.microsoft.com/office/thememl/2012/main"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10833</TotalTime>
  <Words>3825</Words>
  <Application>Microsoft Office PowerPoint</Application>
  <PresentationFormat>Custom</PresentationFormat>
  <Paragraphs>321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Oracle_16x9_2014_521</vt:lpstr>
      <vt:lpstr>Slide 1</vt:lpstr>
      <vt:lpstr>Slide 2</vt:lpstr>
      <vt:lpstr>Lesson Objectives</vt:lpstr>
      <vt:lpstr>Part 1: Customizing an Interactive Grid as a Developer </vt:lpstr>
      <vt:lpstr>Making an Interactive Grid Editable</vt:lpstr>
      <vt:lpstr>Adding Column Group Headers</vt:lpstr>
      <vt:lpstr>Adding Column Group Headers: Example and Steps</vt:lpstr>
      <vt:lpstr>Controlling Interactive Grid Pagination: Example 1</vt:lpstr>
      <vt:lpstr>Controlling Interactive Grid Pagination: Example 2</vt:lpstr>
      <vt:lpstr>Enabling Users to Save Public Interactive Grids</vt:lpstr>
      <vt:lpstr>Modifying the SQL Source of an Interactive Grid</vt:lpstr>
      <vt:lpstr>Part 2:Customizing an Interactive Grid as an End User  </vt:lpstr>
      <vt:lpstr>Searching in an Interactive Grid</vt:lpstr>
      <vt:lpstr>Rearranging and Resizing Columns</vt:lpstr>
      <vt:lpstr>Sorting Columns in an Interactive Grid</vt:lpstr>
      <vt:lpstr>Using Interactive Grid Components: Column Heading Menu</vt:lpstr>
      <vt:lpstr>Using Interactive Grid Components: Actions Menu</vt:lpstr>
      <vt:lpstr>Using Charts in an Interactive Grid</vt:lpstr>
      <vt:lpstr>Changing the Column Display in an Interactive Grid</vt:lpstr>
      <vt:lpstr>Creating a Column Filter</vt:lpstr>
      <vt:lpstr>Adding Highlighting to an Interactive Grid</vt:lpstr>
      <vt:lpstr>Creating a Control Break in an Interactive Grid</vt:lpstr>
      <vt:lpstr>Saving your Customized Interactive Grid as a Report</vt:lpstr>
      <vt:lpstr>Downloading or Emailing an Interactive Grid</vt:lpstr>
      <vt:lpstr>Refreshing an Interactive Grid</vt:lpstr>
      <vt:lpstr>Reversing an Interactive Grid to a Previous State</vt:lpstr>
      <vt:lpstr>Summary</vt:lpstr>
      <vt:lpstr>Slide 28</vt:lpstr>
      <vt:lpstr>Hands-On Lab</vt:lpstr>
      <vt:lpstr>Slide 30</vt:lpstr>
      <vt:lpstr>Slide 31</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676</cp:revision>
  <dcterms:created xsi:type="dcterms:W3CDTF">2014-06-19T18:11:18Z</dcterms:created>
  <dcterms:modified xsi:type="dcterms:W3CDTF">2017-06-21T16:20:26Z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