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54" r:id="rId2"/>
    <p:sldId id="598" r:id="rId3"/>
    <p:sldId id="727" r:id="rId4"/>
    <p:sldId id="764" r:id="rId5"/>
    <p:sldId id="742" r:id="rId6"/>
    <p:sldId id="743" r:id="rId7"/>
    <p:sldId id="744" r:id="rId8"/>
    <p:sldId id="745" r:id="rId9"/>
    <p:sldId id="748" r:id="rId10"/>
    <p:sldId id="747" r:id="rId11"/>
    <p:sldId id="746" r:id="rId12"/>
    <p:sldId id="691" r:id="rId13"/>
    <p:sldId id="774" r:id="rId14"/>
    <p:sldId id="775" r:id="rId15"/>
    <p:sldId id="776" r:id="rId16"/>
    <p:sldId id="749" r:id="rId17"/>
    <p:sldId id="750" r:id="rId18"/>
    <p:sldId id="754" r:id="rId19"/>
    <p:sldId id="755" r:id="rId20"/>
    <p:sldId id="756" r:id="rId21"/>
    <p:sldId id="757" r:id="rId22"/>
    <p:sldId id="758" r:id="rId23"/>
    <p:sldId id="759" r:id="rId24"/>
    <p:sldId id="760" r:id="rId25"/>
    <p:sldId id="761" r:id="rId26"/>
    <p:sldId id="763" r:id="rId27"/>
    <p:sldId id="762" r:id="rId28"/>
    <p:sldId id="772" r:id="rId29"/>
    <p:sldId id="765" r:id="rId30"/>
    <p:sldId id="766" r:id="rId31"/>
    <p:sldId id="767" r:id="rId32"/>
    <p:sldId id="768" r:id="rId33"/>
    <p:sldId id="769" r:id="rId34"/>
    <p:sldId id="770" r:id="rId35"/>
    <p:sldId id="771" r:id="rId36"/>
    <p:sldId id="777" r:id="rId37"/>
    <p:sldId id="773" r:id="rId38"/>
    <p:sldId id="557" r:id="rId39"/>
    <p:sldId id="714" r:id="rId40"/>
    <p:sldId id="288" r:id="rId41"/>
    <p:sldId id="289" r:id="rId42"/>
  </p:sldIdLst>
  <p:sldSz cx="12188825"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7" pos="3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7F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1" autoAdjust="0"/>
    <p:restoredTop sz="88043" autoAdjust="0"/>
  </p:normalViewPr>
  <p:slideViewPr>
    <p:cSldViewPr>
      <p:cViewPr>
        <p:scale>
          <a:sx n="70" d="100"/>
          <a:sy n="70" d="100"/>
        </p:scale>
        <p:origin x="-1118" y="-158"/>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Use the Actions menu to add, edit, or remove a column filter in an interactive report.</a:t>
            </a:r>
          </a:p>
          <a:p>
            <a:r>
              <a:rPr lang="en-US" dirty="0" smtClean="0"/>
              <a:t>To add a column filter, perform</a:t>
            </a:r>
            <a:r>
              <a:rPr lang="en-US" baseline="0" dirty="0" smtClean="0"/>
              <a:t> the following steps</a:t>
            </a:r>
            <a:r>
              <a:rPr lang="en-US" dirty="0" smtClean="0"/>
              <a:t>:</a:t>
            </a:r>
          </a:p>
          <a:p>
            <a:pPr marL="457200" lvl="1" indent="-228600">
              <a:buFont typeface="+mj-lt"/>
              <a:buAutoNum type="arabicPeriod"/>
            </a:pPr>
            <a:r>
              <a:rPr lang="en-US" dirty="0" smtClean="0"/>
              <a:t>Click the Actions menu and select Filter. The Filter dialog appears.</a:t>
            </a:r>
          </a:p>
          <a:p>
            <a:pPr marL="457200" lvl="1" indent="-228600">
              <a:buFont typeface="+mj-lt"/>
              <a:buAutoNum type="arabicPeriod"/>
            </a:pPr>
            <a:r>
              <a:rPr lang="en-US" dirty="0" smtClean="0"/>
              <a:t>For Filter Type, select Column. In the Filter region, specify a column, an operator, and an expression and click Apply. For example, in the slide, you select Status for column,</a:t>
            </a:r>
            <a:r>
              <a:rPr lang="en-US" baseline="0" dirty="0" smtClean="0"/>
              <a:t> and = for Operator. From the Expression list, you select Closed.</a:t>
            </a:r>
            <a:endParaRPr lang="en-US" dirty="0" smtClean="0"/>
          </a:p>
          <a:p>
            <a:r>
              <a:rPr lang="en-US" dirty="0" smtClean="0"/>
              <a:t>Notice the filter that displays in the Report Settings area above the report. You can show or hide the filter details by clicking the arrow to the left of the filter name. To revise the filter,</a:t>
            </a:r>
            <a:r>
              <a:rPr lang="en-US" baseline="0" dirty="0" smtClean="0"/>
              <a:t> c</a:t>
            </a:r>
            <a:r>
              <a:rPr lang="en-US" dirty="0" smtClean="0"/>
              <a:t>lick the filter name. Edit your selections and click Apply. To disable the filter, select the Enable/Disable Filter check box.</a:t>
            </a:r>
          </a:p>
          <a:p>
            <a:r>
              <a:rPr lang="en-US" dirty="0" smtClean="0"/>
              <a:t>To delete the filter, click Remove Filter.</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The slide example shows applying</a:t>
            </a:r>
            <a:r>
              <a:rPr lang="en-US" baseline="0" dirty="0" smtClean="0"/>
              <a:t> a row filter to display projects with Open status and budget greater than 3000. </a:t>
            </a:r>
            <a:r>
              <a:rPr lang="en-US" dirty="0" smtClean="0"/>
              <a:t>You use the Actions menu to add, edit, or remove a row filter in an interactive report.</a:t>
            </a:r>
          </a:p>
          <a:p>
            <a:r>
              <a:rPr lang="en-US" dirty="0" smtClean="0"/>
              <a:t>To add a row filter, perform the following steps:</a:t>
            </a:r>
          </a:p>
          <a:p>
            <a:pPr marL="457200" lvl="1" indent="-228600">
              <a:buFont typeface="+mj-lt"/>
              <a:buAutoNum type="arabicPeriod"/>
            </a:pPr>
            <a:r>
              <a:rPr lang="en-US" dirty="0" smtClean="0"/>
              <a:t>Click the Actions menu and select Filter. The Filter dialog appears.</a:t>
            </a:r>
          </a:p>
          <a:p>
            <a:pPr marL="457200" lvl="1" indent="-228600">
              <a:buFont typeface="+mj-lt"/>
              <a:buAutoNum type="arabicPeriod"/>
            </a:pPr>
            <a:r>
              <a:rPr lang="en-US" dirty="0" smtClean="0"/>
              <a:t>For Filter Type, select Row. In the Filter dialog:</a:t>
            </a:r>
          </a:p>
          <a:p>
            <a:pPr lvl="3">
              <a:buFont typeface="Arial" pitchFamily="34" charset="0"/>
              <a:buChar char="•"/>
            </a:pPr>
            <a:r>
              <a:rPr lang="en-US" dirty="0" smtClean="0"/>
              <a:t>Name - Enter a name that describes this filter.</a:t>
            </a:r>
          </a:p>
          <a:p>
            <a:pPr lvl="3">
              <a:buFont typeface="Arial" pitchFamily="34" charset="0"/>
              <a:buChar char="•"/>
            </a:pPr>
            <a:r>
              <a:rPr lang="en-US" dirty="0" smtClean="0"/>
              <a:t>Filter Expression - Enter an expression. Select a column and function or operator at the bottom of the region. In the slide</a:t>
            </a:r>
            <a:r>
              <a:rPr lang="en-US" baseline="0" dirty="0" smtClean="0"/>
              <a:t> example, you select </a:t>
            </a:r>
            <a:r>
              <a:rPr lang="en-US" b="1" baseline="0" dirty="0" smtClean="0"/>
              <a:t>F='Open' AND I&gt;3000</a:t>
            </a:r>
            <a:r>
              <a:rPr lang="en-US" baseline="0" dirty="0" smtClean="0"/>
              <a:t>.</a:t>
            </a:r>
            <a:endParaRPr lang="en-US" dirty="0" smtClean="0"/>
          </a:p>
          <a:p>
            <a:r>
              <a:rPr lang="en-US" dirty="0" smtClean="0"/>
              <a:t>         Click </a:t>
            </a:r>
            <a:r>
              <a:rPr lang="en-US" b="1" dirty="0" smtClean="0"/>
              <a:t>Apply</a:t>
            </a:r>
            <a:r>
              <a:rPr lang="en-US" dirty="0" smtClean="0"/>
              <a:t>.</a:t>
            </a:r>
          </a:p>
          <a:p>
            <a:r>
              <a:rPr lang="en-US" dirty="0" smtClean="0"/>
              <a:t>Notice the filter that displays in the Report Settings area above the report. You can show or hide the filter details by clicking the arrow to the left of the filter name. To revise the filter,</a:t>
            </a:r>
            <a:r>
              <a:rPr lang="en-US" baseline="0" dirty="0" smtClean="0"/>
              <a:t> c</a:t>
            </a:r>
            <a:r>
              <a:rPr lang="en-US" dirty="0" smtClean="0"/>
              <a:t>lick the filter name. Edit your selections and click Apply. To disable the filter, select the Enable/Disable Filter check box.</a:t>
            </a:r>
          </a:p>
          <a:p>
            <a:r>
              <a:rPr lang="en-US" dirty="0" smtClean="0"/>
              <a:t>To delete the filter, click Remove Filter.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End users can specify column display sort order (ascending or descending) in an interactive report by selecting Sort on the Data submenu. You can also specify how to handle NULL values. Using the default setting always displays NULL values last or always displays them first.</a:t>
            </a:r>
          </a:p>
          <a:p>
            <a:r>
              <a:rPr lang="en-US" dirty="0" smtClean="0"/>
              <a:t>To sort by column, perform th</a:t>
            </a:r>
            <a:r>
              <a:rPr lang="en-US" baseline="0" dirty="0" smtClean="0"/>
              <a:t>e following steps</a:t>
            </a:r>
            <a:r>
              <a:rPr lang="en-US" dirty="0" smtClean="0"/>
              <a:t>:</a:t>
            </a:r>
          </a:p>
          <a:p>
            <a:pPr marL="457200" lvl="1" indent="-228600">
              <a:buFont typeface="+mj-lt"/>
              <a:buAutoNum type="arabicPeriod"/>
            </a:pPr>
            <a:r>
              <a:rPr lang="en-US" dirty="0" smtClean="0"/>
              <a:t>Click the Actions menu and select Data and then Sort. The Sort dialog appears.</a:t>
            </a:r>
          </a:p>
          <a:p>
            <a:pPr marL="457200" lvl="1" indent="-228600">
              <a:buFont typeface="+mj-lt"/>
              <a:buAutoNum type="arabicPeriod"/>
            </a:pPr>
            <a:r>
              <a:rPr lang="en-US" dirty="0" smtClean="0"/>
              <a:t>Select a column, the sort direction (Ascending or Descending), and Null Sorting behavior (Default, Nulls Always Last, or Nulls Always First). Click Apply. In the slide example, you select Start Date, End Date and Project</a:t>
            </a:r>
            <a:r>
              <a:rPr lang="en-US" baseline="0" dirty="0" smtClean="0"/>
              <a:t> columns in sequence with Ascending sort direction.</a:t>
            </a: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dirty="0" smtClean="0"/>
              <a:t>You can also sort by using the column header.</a:t>
            </a: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b="1" dirty="0" smtClean="0"/>
              <a:t>Note</a:t>
            </a:r>
            <a:r>
              <a:rPr lang="en-US" dirty="0" smtClean="0"/>
              <a:t>: You can use the Column Heading Menu to sort a single column in ascending</a:t>
            </a:r>
            <a:r>
              <a:rPr lang="en-US" baseline="0" dirty="0" smtClean="0"/>
              <a:t> or descending order.</a:t>
            </a:r>
            <a:endParaRPr lang="en-US" dirty="0" smtClean="0"/>
          </a:p>
          <a:p>
            <a:pPr marL="228600" lvl="0" indent="-228600">
              <a:buFont typeface="+mj-lt"/>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End users define an aggregation against a column with the Actions, Data submenu. Aggregates are displayed after each control break and at the end of the report within the column for which they are defined.</a:t>
            </a:r>
          </a:p>
          <a:p>
            <a:pPr marL="0" marR="0" indent="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The slide example shows a control break created on the Project column. An aggregation</a:t>
            </a:r>
            <a:r>
              <a:rPr lang="en-US" sz="1100" b="0" i="0" kern="1200" baseline="0" dirty="0" smtClean="0">
                <a:solidFill>
                  <a:schemeClr val="tx1"/>
                </a:solidFill>
                <a:latin typeface="+mn-lt"/>
                <a:ea typeface="+mn-ea"/>
                <a:cs typeface="+mn-cs"/>
              </a:rPr>
              <a:t> is created against the Budget column. Therefore, sum of budget is displayed after each control break.</a:t>
            </a:r>
          </a:p>
          <a:p>
            <a:pPr marL="0" marR="0" indent="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To create an aggregation against a column,</a:t>
            </a:r>
            <a:r>
              <a:rPr lang="en-US" sz="1100" b="0" i="0" kern="1200" baseline="0" dirty="0" smtClean="0">
                <a:solidFill>
                  <a:schemeClr val="tx1"/>
                </a:solidFill>
                <a:latin typeface="+mn-lt"/>
                <a:ea typeface="+mn-ea"/>
                <a:cs typeface="+mn-cs"/>
              </a:rPr>
              <a:t> perform the following steps: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Click the Actions menu and select Data and then Aggregate.</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The Aggregate dialog appears. In the Aggregate dialog:</a:t>
            </a:r>
          </a:p>
          <a:p>
            <a:pPr marL="800100" marR="0" lvl="3" indent="-228600" algn="l" defTabSz="914400" rtl="0" eaLnBrk="1" fontAlgn="auto" latinLnBrk="0" hangingPunct="1">
              <a:lnSpc>
                <a:spcPct val="100000"/>
              </a:lnSpc>
              <a:spcBef>
                <a:spcPts val="600"/>
              </a:spcBef>
              <a:spcAft>
                <a:spcPts val="0"/>
              </a:spcAft>
              <a:buClrTx/>
              <a:buSzTx/>
              <a:tabLst/>
              <a:defRPr/>
            </a:pPr>
            <a:r>
              <a:rPr lang="en-US" dirty="0" smtClean="0"/>
              <a:t>Aggregation - Select New Aggregation.</a:t>
            </a:r>
          </a:p>
          <a:p>
            <a:pPr marL="800100" marR="0" lvl="3" indent="-228600" algn="l" defTabSz="914400" rtl="0" eaLnBrk="1" fontAlgn="auto" latinLnBrk="0" hangingPunct="1">
              <a:lnSpc>
                <a:spcPct val="100000"/>
              </a:lnSpc>
              <a:spcBef>
                <a:spcPts val="600"/>
              </a:spcBef>
              <a:spcAft>
                <a:spcPts val="0"/>
              </a:spcAft>
              <a:buClrTx/>
              <a:buSzTx/>
              <a:tabLst/>
              <a:defRPr/>
            </a:pPr>
            <a:r>
              <a:rPr lang="en-US" dirty="0" smtClean="0"/>
              <a:t>Function - Select among these functions: Sum; Average, Count, Count Distinct, Minimum, Maximum, or Median. In the slide, you select Sum.</a:t>
            </a:r>
          </a:p>
          <a:p>
            <a:pPr marL="800100" marR="0" lvl="3" indent="-228600" algn="l" defTabSz="914400" rtl="0" eaLnBrk="1" fontAlgn="auto" latinLnBrk="0" hangingPunct="1">
              <a:lnSpc>
                <a:spcPct val="100000"/>
              </a:lnSpc>
              <a:spcBef>
                <a:spcPts val="600"/>
              </a:spcBef>
              <a:spcAft>
                <a:spcPts val="0"/>
              </a:spcAft>
              <a:buClrTx/>
              <a:buSzTx/>
              <a:tabLst/>
              <a:defRPr/>
            </a:pPr>
            <a:r>
              <a:rPr lang="en-US" dirty="0" smtClean="0"/>
              <a:t>Column - Select a column. For example, in the slide, you select Budget.</a:t>
            </a:r>
          </a:p>
          <a:p>
            <a:pPr marL="457200" marR="0" lvl="1" indent="-228600" algn="l" defTabSz="914400" rtl="0" eaLnBrk="1" fontAlgn="auto" latinLnBrk="0" hangingPunct="1">
              <a:lnSpc>
                <a:spcPct val="100000"/>
              </a:lnSpc>
              <a:spcBef>
                <a:spcPts val="600"/>
              </a:spcBef>
              <a:spcAft>
                <a:spcPts val="0"/>
              </a:spcAft>
              <a:buClrTx/>
              <a:buSzTx/>
              <a:buNone/>
              <a:tabLst/>
              <a:defRPr/>
            </a:pPr>
            <a:r>
              <a:rPr lang="en-US" dirty="0" smtClean="0"/>
              <a:t>     Click Apply.</a:t>
            </a:r>
          </a:p>
          <a:p>
            <a:pPr marL="457200" marR="0" lvl="1" indent="-228600" algn="l" defTabSz="914400" rtl="0" eaLnBrk="1" fontAlgn="auto" latinLnBrk="0" hangingPunct="1">
              <a:lnSpc>
                <a:spcPct val="100000"/>
              </a:lnSpc>
              <a:spcBef>
                <a:spcPts val="600"/>
              </a:spcBef>
              <a:spcAft>
                <a:spcPts val="0"/>
              </a:spcAft>
              <a:buClrTx/>
              <a:buSzTx/>
              <a:buNone/>
              <a:tabLst/>
              <a:defRPr/>
            </a:pPr>
            <a:r>
              <a:rPr lang="en-US" dirty="0" smtClean="0"/>
              <a:t>    The aggregation appears at the bottom of the last page of the report. In this example, the aggregate shows the sum of all amounts in the Budget</a:t>
            </a:r>
          </a:p>
          <a:p>
            <a:pPr marL="457200" marR="0" lvl="1" indent="-228600" algn="l" defTabSz="914400" rtl="0" eaLnBrk="1" fontAlgn="auto" latinLnBrk="0" hangingPunct="1">
              <a:lnSpc>
                <a:spcPct val="100000"/>
              </a:lnSpc>
              <a:spcBef>
                <a:spcPts val="600"/>
              </a:spcBef>
              <a:spcAft>
                <a:spcPts val="0"/>
              </a:spcAft>
              <a:buClrTx/>
              <a:buSzTx/>
              <a:buNone/>
              <a:tabLst/>
              <a:defRPr/>
            </a:pPr>
            <a:r>
              <a:rPr lang="en-US" dirty="0" smtClean="0"/>
              <a:t>    column for</a:t>
            </a:r>
            <a:r>
              <a:rPr lang="en-US" baseline="0" dirty="0" smtClean="0"/>
              <a:t> each of the break up applied on the Project</a:t>
            </a:r>
            <a:r>
              <a:rPr lang="en-US" dirty="0" smtClean="0"/>
              <a:t> column.</a:t>
            </a:r>
          </a:p>
          <a:p>
            <a:pPr marL="228600" marR="0" lvl="0" indent="-228600" algn="l" defTabSz="914400" rtl="0" eaLnBrk="1" fontAlgn="auto" latinLnBrk="0" hangingPunct="1">
              <a:lnSpc>
                <a:spcPct val="100000"/>
              </a:lnSpc>
              <a:spcBef>
                <a:spcPts val="600"/>
              </a:spcBef>
              <a:spcAft>
                <a:spcPts val="0"/>
              </a:spcAft>
              <a:buClrTx/>
              <a:buSzTx/>
              <a:buNone/>
              <a:tabLst/>
              <a:defRPr/>
            </a:pPr>
            <a:r>
              <a:rPr lang="en-US" sz="1100" b="0" i="0" kern="1200" dirty="0" smtClean="0">
                <a:solidFill>
                  <a:schemeClr val="tx1"/>
                </a:solidFill>
                <a:latin typeface="+mn-lt"/>
                <a:ea typeface="+mn-ea"/>
                <a:cs typeface="+mn-cs"/>
              </a:rPr>
              <a:t>To remove an aggregation, open the Aggregate dialog by navigating to Actions &gt; Data &gt; Aggregate menu.</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End users can add a computation to a column in an interactive report. You use the Compute function in the Actions, Data submenu to add a computation to a column. In the slide example, you add</a:t>
            </a:r>
            <a:r>
              <a:rPr lang="en-US" baseline="0" dirty="0" smtClean="0"/>
              <a:t> </a:t>
            </a:r>
            <a:r>
              <a:rPr lang="en-US" dirty="0" smtClean="0"/>
              <a:t>a new column that compares the actual cost to the budgeted amount, using the formula I - H, where I is the budgeted amount and H is the cost. </a:t>
            </a:r>
            <a:r>
              <a:rPr lang="en-US" sz="1100" b="0" i="0" kern="1200" dirty="0" smtClean="0">
                <a:solidFill>
                  <a:schemeClr val="tx1"/>
                </a:solidFill>
                <a:latin typeface="+mn-lt"/>
                <a:ea typeface="+mn-ea"/>
                <a:cs typeface="+mn-cs"/>
              </a:rPr>
              <a:t>The revised report appears containing a new Cost Analysis column.</a:t>
            </a:r>
            <a:endParaRPr lang="en-US" dirty="0" smtClean="0"/>
          </a:p>
          <a:p>
            <a:r>
              <a:rPr lang="en-US" dirty="0" smtClean="0"/>
              <a:t>To create a computation, perform the following steps:</a:t>
            </a:r>
          </a:p>
          <a:p>
            <a:pPr marL="457200" lvl="1" indent="-228600">
              <a:buFont typeface="+mj-lt"/>
              <a:buAutoNum type="arabicPeriod"/>
            </a:pPr>
            <a:r>
              <a:rPr lang="en-US" dirty="0" smtClean="0"/>
              <a:t>Click the Actions menu and select Data and then Compute. The Compute dialog appears.</a:t>
            </a:r>
          </a:p>
          <a:p>
            <a:pPr marL="457200" lvl="1" indent="-228600">
              <a:buFont typeface="+mj-lt"/>
              <a:buAutoNum type="arabicPeriod"/>
            </a:pPr>
            <a:r>
              <a:rPr lang="en-US" dirty="0" smtClean="0"/>
              <a:t>In the Compute dialog:</a:t>
            </a:r>
          </a:p>
          <a:p>
            <a:pPr marL="800100" lvl="3" indent="-228600"/>
            <a:r>
              <a:rPr lang="en-US" dirty="0" smtClean="0"/>
              <a:t>Computation - Select New Computation.</a:t>
            </a:r>
          </a:p>
          <a:p>
            <a:pPr marL="800100" lvl="3" indent="-228600"/>
            <a:r>
              <a:rPr lang="en-US" dirty="0" smtClean="0"/>
              <a:t>Column Heading - Enter the name of the new column to be created.</a:t>
            </a:r>
          </a:p>
          <a:p>
            <a:pPr marL="800100" lvl="3" indent="-228600"/>
            <a:r>
              <a:rPr lang="en-US" dirty="0" smtClean="0"/>
              <a:t>Format Mask - Select an Oracle format mask to be applied to the new column. (For example, $5,234.10).</a:t>
            </a:r>
          </a:p>
          <a:p>
            <a:pPr marL="800100" lvl="3" indent="-228600"/>
            <a:r>
              <a:rPr lang="en-US" dirty="0" smtClean="0"/>
              <a:t>Computation Expression – Specify</a:t>
            </a:r>
            <a:r>
              <a:rPr lang="en-US" baseline="0" dirty="0" smtClean="0"/>
              <a:t> a computation expression using the Columns, Keypad and Functions/Operators.</a:t>
            </a:r>
            <a:endParaRPr lang="en-US" dirty="0" smtClean="0"/>
          </a:p>
          <a:p>
            <a:pPr lvl="3">
              <a:buNone/>
            </a:pPr>
            <a:r>
              <a:rPr lang="en-US" dirty="0" smtClean="0"/>
              <a:t>Click Apply. The revised</a:t>
            </a:r>
            <a:r>
              <a:rPr lang="en-US" baseline="0" dirty="0" smtClean="0"/>
              <a:t> report appears containing the new computed column.</a:t>
            </a:r>
          </a:p>
          <a:p>
            <a:r>
              <a:rPr lang="en-US" sz="1100" b="0" i="0" kern="1200" dirty="0" smtClean="0">
                <a:solidFill>
                  <a:schemeClr val="tx1"/>
                </a:solidFill>
                <a:latin typeface="+mn-lt"/>
                <a:ea typeface="+mn-ea"/>
                <a:cs typeface="+mn-cs"/>
              </a:rPr>
              <a:t>To delete a computation:</a:t>
            </a:r>
          </a:p>
          <a:p>
            <a:pPr marL="457200" lvl="1" indent="-228600">
              <a:buFont typeface="+mj-lt"/>
              <a:buAutoNum type="alphaLcParenR"/>
            </a:pPr>
            <a:r>
              <a:rPr lang="en-US" sz="1050" b="0" i="0" kern="1200" dirty="0" smtClean="0">
                <a:solidFill>
                  <a:schemeClr val="tx1"/>
                </a:solidFill>
                <a:latin typeface="+mn-lt"/>
                <a:ea typeface="+mn-ea"/>
                <a:cs typeface="+mn-cs"/>
              </a:rPr>
              <a:t>Click the </a:t>
            </a:r>
            <a:r>
              <a:rPr lang="en-US" sz="1050" b="1" i="0" kern="1200" dirty="0" smtClean="0">
                <a:solidFill>
                  <a:schemeClr val="tx1"/>
                </a:solidFill>
                <a:latin typeface="+mn-lt"/>
                <a:ea typeface="+mn-ea"/>
                <a:cs typeface="+mn-cs"/>
              </a:rPr>
              <a:t>Actions</a:t>
            </a:r>
            <a:r>
              <a:rPr lang="en-US" sz="1050" b="0" i="0" kern="1200" dirty="0" smtClean="0">
                <a:solidFill>
                  <a:schemeClr val="tx1"/>
                </a:solidFill>
                <a:latin typeface="+mn-lt"/>
                <a:ea typeface="+mn-ea"/>
                <a:cs typeface="+mn-cs"/>
              </a:rPr>
              <a:t> menu and select </a:t>
            </a:r>
            <a:r>
              <a:rPr lang="en-US" sz="1050" b="1" i="0" kern="1200" dirty="0" smtClean="0">
                <a:solidFill>
                  <a:schemeClr val="tx1"/>
                </a:solidFill>
                <a:latin typeface="+mn-lt"/>
                <a:ea typeface="+mn-ea"/>
                <a:cs typeface="+mn-cs"/>
              </a:rPr>
              <a:t>Data</a:t>
            </a:r>
            <a:r>
              <a:rPr lang="en-US" sz="1050" b="0" i="0" kern="1200" dirty="0" smtClean="0">
                <a:solidFill>
                  <a:schemeClr val="tx1"/>
                </a:solidFill>
                <a:latin typeface="+mn-lt"/>
                <a:ea typeface="+mn-ea"/>
                <a:cs typeface="+mn-cs"/>
              </a:rPr>
              <a:t> and then </a:t>
            </a:r>
            <a:r>
              <a:rPr lang="en-US" sz="1050" b="1" i="0" kern="1200" dirty="0" smtClean="0">
                <a:solidFill>
                  <a:schemeClr val="tx1"/>
                </a:solidFill>
                <a:latin typeface="+mn-lt"/>
                <a:ea typeface="+mn-ea"/>
                <a:cs typeface="+mn-cs"/>
              </a:rPr>
              <a:t>Compute</a:t>
            </a:r>
            <a:r>
              <a:rPr lang="en-US" sz="1050" b="0" i="0" kern="1200" dirty="0" smtClean="0">
                <a:solidFill>
                  <a:schemeClr val="tx1"/>
                </a:solidFill>
                <a:latin typeface="+mn-lt"/>
                <a:ea typeface="+mn-ea"/>
                <a:cs typeface="+mn-cs"/>
              </a:rPr>
              <a:t>. </a:t>
            </a:r>
          </a:p>
          <a:p>
            <a:pPr marL="457200" lvl="1" indent="-228600">
              <a:buFont typeface="+mj-lt"/>
              <a:buAutoNum type="alphaLcParenR"/>
            </a:pPr>
            <a:r>
              <a:rPr lang="en-US" sz="1050" b="0" i="0" kern="1200" dirty="0" smtClean="0">
                <a:solidFill>
                  <a:schemeClr val="tx1"/>
                </a:solidFill>
                <a:latin typeface="+mn-lt"/>
                <a:ea typeface="+mn-ea"/>
                <a:cs typeface="+mn-cs"/>
              </a:rPr>
              <a:t>From Computation, select the computation you want to delete. The computation appears. </a:t>
            </a:r>
          </a:p>
          <a:p>
            <a:pPr marL="457200" lvl="1" indent="-228600">
              <a:buFont typeface="+mj-lt"/>
              <a:buAutoNum type="alphaLcParenR"/>
            </a:pPr>
            <a:r>
              <a:rPr lang="en-US" sz="1050" b="0" i="0" kern="1200" dirty="0" smtClean="0">
                <a:solidFill>
                  <a:schemeClr val="tx1"/>
                </a:solidFill>
                <a:latin typeface="+mn-lt"/>
                <a:ea typeface="+mn-ea"/>
                <a:cs typeface="+mn-cs"/>
              </a:rPr>
              <a:t>Click </a:t>
            </a:r>
            <a:r>
              <a:rPr lang="en-US" sz="1050" b="1" i="0" kern="1200" dirty="0" smtClean="0">
                <a:solidFill>
                  <a:schemeClr val="tx1"/>
                </a:solidFill>
                <a:latin typeface="+mn-lt"/>
                <a:ea typeface="+mn-ea"/>
                <a:cs typeface="+mn-cs"/>
              </a:rPr>
              <a:t>Delete</a:t>
            </a:r>
            <a:r>
              <a:rPr lang="en-US" sz="1050" b="0" i="0" kern="1200" dirty="0" smtClean="0">
                <a:solidFill>
                  <a:schemeClr val="tx1"/>
                </a:solidFill>
                <a:latin typeface="+mn-lt"/>
                <a:ea typeface="+mn-ea"/>
                <a:cs typeface="+mn-cs"/>
              </a:rPr>
              <a:t>.</a:t>
            </a:r>
          </a:p>
          <a:p>
            <a:pPr lvl="0">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End users can execute a flashback query by selecting Flashback from the Actions, Data submenu. A flashback query enables you to view the data as it existed at a previous point in time. The default amount of time that you can flashback is 3 hours (or 180 minutes) but the actual amount is different for each database.</a:t>
            </a:r>
          </a:p>
          <a:p>
            <a:r>
              <a:rPr lang="en-US" sz="1100" b="0" i="0" kern="1200" dirty="0" smtClean="0">
                <a:solidFill>
                  <a:schemeClr val="tx1"/>
                </a:solidFill>
                <a:latin typeface="+mn-lt"/>
                <a:ea typeface="+mn-ea"/>
                <a:cs typeface="+mn-cs"/>
              </a:rPr>
              <a:t>The slide example shows executing</a:t>
            </a:r>
            <a:r>
              <a:rPr lang="en-US" sz="1100" b="0" i="0" kern="1200" baseline="0" dirty="0" smtClean="0">
                <a:solidFill>
                  <a:schemeClr val="tx1"/>
                </a:solidFill>
                <a:latin typeface="+mn-lt"/>
                <a:ea typeface="+mn-ea"/>
                <a:cs typeface="+mn-cs"/>
              </a:rPr>
              <a:t> a flashback query to retrieve report </a:t>
            </a:r>
            <a:r>
              <a:rPr lang="en-US" sz="1100" b="0" i="0" kern="1200" baseline="0" dirty="0" err="1" smtClean="0">
                <a:solidFill>
                  <a:schemeClr val="tx1"/>
                </a:solidFill>
                <a:latin typeface="+mn-lt"/>
                <a:ea typeface="+mn-ea"/>
                <a:cs typeface="+mn-cs"/>
              </a:rPr>
              <a:t>ata</a:t>
            </a:r>
            <a:r>
              <a:rPr lang="en-US" sz="1100" b="0" i="0" kern="1200" baseline="0" dirty="0" smtClean="0">
                <a:solidFill>
                  <a:schemeClr val="tx1"/>
                </a:solidFill>
                <a:latin typeface="+mn-lt"/>
                <a:ea typeface="+mn-ea"/>
                <a:cs typeface="+mn-cs"/>
              </a:rPr>
              <a:t> that existed 5 minutes ago.</a:t>
            </a:r>
            <a:endParaRPr lang="en-US" sz="11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To execute a flashback query,</a:t>
            </a:r>
            <a:r>
              <a:rPr lang="en-US" baseline="0" dirty="0" smtClean="0"/>
              <a:t> perform the following steps</a:t>
            </a:r>
            <a:r>
              <a:rPr lang="en-US" dirty="0" smtClean="0"/>
              <a:t>:</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Click the Actions menu and select Data &gt; Flashback.</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In the Flashback field, enter the number of minutes. Click Apply. Note that the flashback</a:t>
            </a:r>
            <a:r>
              <a:rPr lang="en-US" baseline="0" dirty="0" smtClean="0"/>
              <a:t> query filter is named as Report data as of </a:t>
            </a:r>
            <a:r>
              <a:rPr lang="en-US" i="1" baseline="0" dirty="0" smtClean="0"/>
              <a:t>n</a:t>
            </a:r>
            <a:r>
              <a:rPr lang="en-US" baseline="0" dirty="0" smtClean="0"/>
              <a:t> minutes ago.</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End users can create a break group of one or several columns by selecting Actions, Format, and Control Break. Creating a break group pulls the columns out of the interactive report and displays them as a master record.</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The slide example creates a control break on Project column. Notice that the Project column is extracted from the report and displayed as a master record.</a:t>
            </a:r>
          </a:p>
          <a:p>
            <a:r>
              <a:rPr lang="en-US" dirty="0" smtClean="0"/>
              <a:t>To create a break group, perform the following steps:</a:t>
            </a:r>
          </a:p>
          <a:p>
            <a:pPr marL="457200" lvl="1" indent="-228600">
              <a:buFont typeface="+mj-lt"/>
              <a:buAutoNum type="arabicPeriod"/>
            </a:pPr>
            <a:r>
              <a:rPr lang="en-US" dirty="0" smtClean="0"/>
              <a:t>Click the Actions menu and select Format and then Control Break. The Control Break dialog appears.</a:t>
            </a:r>
          </a:p>
          <a:p>
            <a:pPr marL="457200" lvl="1" indent="-228600">
              <a:buFont typeface="+mj-lt"/>
              <a:buAutoNum type="arabicPeriod"/>
            </a:pPr>
            <a:r>
              <a:rPr lang="en-US" dirty="0" smtClean="0"/>
              <a:t>Select a column and then a status (Enable or Disable). Click Apply. A revised report displays.</a:t>
            </a:r>
          </a:p>
          <a:p>
            <a:pPr marL="228600" lvl="0" indent="-228600">
              <a:buFont typeface="+mj-lt"/>
              <a:buNone/>
            </a:pPr>
            <a:r>
              <a:rPr lang="en-US" dirty="0" smtClean="0"/>
              <a:t>Note the defined filter displays in the Report Settings area above the report. To disable the Control Break filter, deselect the Enable/Disable Filter check</a:t>
            </a:r>
          </a:p>
          <a:p>
            <a:pPr marL="228600" lvl="0" indent="-228600">
              <a:buFont typeface="+mj-lt"/>
              <a:buNone/>
            </a:pPr>
            <a:r>
              <a:rPr lang="en-US" dirty="0" smtClean="0"/>
              <a:t>box. To activate a disabled filter, select the Enable/Disable Filter check box again. To delete the filter, click Remove Control Break.</a:t>
            </a:r>
          </a:p>
          <a:p>
            <a:pPr marL="228600" lvl="0" indent="-228600">
              <a:buFont typeface="+mj-lt"/>
              <a:buNone/>
            </a:pPr>
            <a:r>
              <a:rPr lang="en-US" b="1" dirty="0" smtClean="0"/>
              <a:t>Note</a:t>
            </a:r>
            <a:r>
              <a:rPr lang="en-US" dirty="0" smtClean="0"/>
              <a:t>: You can use</a:t>
            </a:r>
            <a:r>
              <a:rPr lang="en-US" baseline="0" dirty="0" smtClean="0"/>
              <a:t> Column Heading Menu to create a break on a single column.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End users can customize the display to highlight specific rows in a report by selecting Highlight on the Actions, Format submenu. </a:t>
            </a:r>
          </a:p>
          <a:p>
            <a:r>
              <a:rPr lang="en-US" dirty="0" smtClean="0"/>
              <a:t>To add highlighting, perform the following steps:</a:t>
            </a:r>
          </a:p>
          <a:p>
            <a:pPr marL="457200" lvl="1" indent="-228600">
              <a:buFont typeface="+mj-lt"/>
              <a:buAutoNum type="arabicPeriod"/>
            </a:pPr>
            <a:r>
              <a:rPr lang="en-US" dirty="0" smtClean="0"/>
              <a:t>Click the Actions menu and select Format and then Highlight. The Highlight dialog appears.</a:t>
            </a:r>
          </a:p>
          <a:p>
            <a:pPr marL="457200" lvl="1" indent="-228600">
              <a:buFont typeface="+mj-lt"/>
              <a:buAutoNum type="arabicPeriod"/>
            </a:pPr>
            <a:r>
              <a:rPr lang="en-US" dirty="0" smtClean="0"/>
              <a:t>Edit the following information:</a:t>
            </a:r>
          </a:p>
          <a:p>
            <a:pPr marL="800100" lvl="3" indent="-228600"/>
            <a:r>
              <a:rPr lang="en-US" dirty="0" smtClean="0"/>
              <a:t>Name - Enter a name that describes this filter. In the slide example, enter On-Hold Projects</a:t>
            </a:r>
          </a:p>
          <a:p>
            <a:pPr marL="800100" lvl="3" indent="-228600"/>
            <a:r>
              <a:rPr lang="en-US" dirty="0" smtClean="0"/>
              <a:t>Sequence - Enter a numeric value to identify the sequence in which highlighting rules are evaluated.</a:t>
            </a:r>
          </a:p>
          <a:p>
            <a:pPr marL="800100" lvl="3" indent="-228600"/>
            <a:r>
              <a:rPr lang="en-US" dirty="0" smtClean="0"/>
              <a:t>Enabled - Select Yes.</a:t>
            </a:r>
          </a:p>
          <a:p>
            <a:pPr marL="800100" lvl="3" indent="-228600"/>
            <a:r>
              <a:rPr lang="en-US" dirty="0" smtClean="0"/>
              <a:t>Highlight Type - Select Cell or Row. In the slide, select Row</a:t>
            </a:r>
            <a:r>
              <a:rPr lang="en-US" baseline="0" dirty="0" smtClean="0"/>
              <a:t>.</a:t>
            </a:r>
            <a:endParaRPr lang="en-US" dirty="0" smtClean="0"/>
          </a:p>
          <a:p>
            <a:pPr marL="800100" lvl="3" indent="-228600"/>
            <a:r>
              <a:rPr lang="en-US" dirty="0" smtClean="0"/>
              <a:t>Background Color - Select a new color for the background of the highlighted area. In the slide, select yellow.</a:t>
            </a:r>
          </a:p>
          <a:p>
            <a:pPr marL="800100" lvl="3" indent="-228600"/>
            <a:r>
              <a:rPr lang="en-US" dirty="0" smtClean="0"/>
              <a:t>Text Color - Select a new color for the text in the highlighted area. In the slide, select red.</a:t>
            </a:r>
          </a:p>
          <a:p>
            <a:pPr marL="800100" lvl="3" indent="-228600"/>
            <a:r>
              <a:rPr lang="en-US" dirty="0" smtClean="0"/>
              <a:t>Highlight Condition - Select a column, an operator, and expression.</a:t>
            </a:r>
            <a:r>
              <a:rPr lang="en-US" baseline="0" dirty="0" smtClean="0"/>
              <a:t> In the slide, select Status for Column, = for Operator, and On-Hold from the Expression list.</a:t>
            </a:r>
            <a:endParaRPr lang="en-US" dirty="0" smtClean="0"/>
          </a:p>
          <a:p>
            <a:pPr marL="628650" lvl="2" indent="-228600">
              <a:buNone/>
            </a:pPr>
            <a:r>
              <a:rPr lang="en-US" dirty="0" smtClean="0"/>
              <a:t>  Click Apply. Note the highlight On-Hold Projects displays in the Report Settings area above the report. You can show or hide the filter details by</a:t>
            </a:r>
          </a:p>
          <a:p>
            <a:pPr marL="628650" lvl="2" indent="-228600">
              <a:buNone/>
            </a:pPr>
            <a:r>
              <a:rPr lang="en-US" dirty="0" smtClean="0"/>
              <a:t>  clicking the arrow to the left of the filter name.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You can create charts in an interactive report with the Chart function in the Actions menu. You can create one chart for each interactive report. Once defined, you can toggle between the chart and report views using the </a:t>
            </a:r>
            <a:r>
              <a:rPr lang="en-US" sz="1100" b="1" i="0" kern="1200" dirty="0" smtClean="0">
                <a:solidFill>
                  <a:schemeClr val="tx1"/>
                </a:solidFill>
                <a:latin typeface="+mn-lt"/>
                <a:ea typeface="+mn-ea"/>
                <a:cs typeface="+mn-cs"/>
              </a:rPr>
              <a:t>View Report</a:t>
            </a:r>
            <a:r>
              <a:rPr lang="en-US" sz="1100" b="0" i="0" kern="1200" dirty="0" smtClean="0">
                <a:solidFill>
                  <a:schemeClr val="tx1"/>
                </a:solidFill>
                <a:latin typeface="+mn-lt"/>
                <a:ea typeface="+mn-ea"/>
                <a:cs typeface="+mn-cs"/>
              </a:rPr>
              <a:t> and </a:t>
            </a:r>
            <a:r>
              <a:rPr lang="en-US" sz="1100" b="1" i="0" kern="1200" dirty="0" smtClean="0">
                <a:solidFill>
                  <a:schemeClr val="tx1"/>
                </a:solidFill>
                <a:latin typeface="+mn-lt"/>
                <a:ea typeface="+mn-ea"/>
                <a:cs typeface="+mn-cs"/>
              </a:rPr>
              <a:t>View Chart </a:t>
            </a:r>
            <a:r>
              <a:rPr lang="en-US" sz="1100" b="0" i="0" kern="1200" dirty="0" smtClean="0">
                <a:solidFill>
                  <a:schemeClr val="tx1"/>
                </a:solidFill>
                <a:latin typeface="+mn-lt"/>
                <a:ea typeface="+mn-ea"/>
                <a:cs typeface="+mn-cs"/>
              </a:rPr>
              <a:t>on the Search bar.</a:t>
            </a:r>
          </a:p>
          <a:p>
            <a:r>
              <a:rPr lang="en-US" sz="1100" b="0" i="0" kern="1200" dirty="0" smtClean="0">
                <a:solidFill>
                  <a:schemeClr val="tx1"/>
                </a:solidFill>
                <a:latin typeface="+mn-lt"/>
                <a:ea typeface="+mn-ea"/>
                <a:cs typeface="+mn-cs"/>
              </a:rPr>
              <a:t>The slide example creates a</a:t>
            </a:r>
            <a:r>
              <a:rPr lang="en-US" sz="1100" b="0" i="0" kern="1200" baseline="0" dirty="0" smtClean="0">
                <a:solidFill>
                  <a:schemeClr val="tx1"/>
                </a:solidFill>
                <a:latin typeface="+mn-lt"/>
                <a:ea typeface="+mn-ea"/>
                <a:cs typeface="+mn-cs"/>
              </a:rPr>
              <a:t> horizontal bar chart. </a:t>
            </a:r>
            <a:r>
              <a:rPr lang="en-US" dirty="0" smtClean="0"/>
              <a:t>To create a chart,</a:t>
            </a:r>
            <a:r>
              <a:rPr lang="en-US" baseline="0" dirty="0" smtClean="0"/>
              <a:t> perform the following steps</a:t>
            </a:r>
            <a:r>
              <a:rPr lang="en-US" dirty="0" smtClean="0"/>
              <a:t>:</a:t>
            </a:r>
          </a:p>
          <a:p>
            <a:pPr marL="457200" lvl="1" indent="-228600">
              <a:buFont typeface="+mj-lt"/>
              <a:buAutoNum type="arabicPeriod"/>
            </a:pPr>
            <a:r>
              <a:rPr lang="en-US" dirty="0" smtClean="0"/>
              <a:t>Click the Actions menu and select Chart. The Chart dialog appears.</a:t>
            </a:r>
          </a:p>
          <a:p>
            <a:pPr marL="457200" lvl="1" indent="-228600">
              <a:buFont typeface="+mj-lt"/>
              <a:buAutoNum type="arabicPeriod"/>
            </a:pPr>
            <a:r>
              <a:rPr lang="en-US" dirty="0" smtClean="0"/>
              <a:t>In the Chart dialog, specify the appropriate options. </a:t>
            </a:r>
          </a:p>
          <a:p>
            <a:pPr marL="800100" lvl="3" indent="-228600"/>
            <a:r>
              <a:rPr lang="en-US" dirty="0" smtClean="0"/>
              <a:t>Chart Type - Select the type of chart you want to create (horizontal bar, vertical bar, pie, or line).</a:t>
            </a:r>
            <a:r>
              <a:rPr lang="en-US" baseline="0" dirty="0" smtClean="0"/>
              <a:t> In the slide, you select horizontal bar.</a:t>
            </a:r>
            <a:endParaRPr lang="en-US" dirty="0" smtClean="0"/>
          </a:p>
          <a:p>
            <a:pPr marL="800100" lvl="3" indent="-228600"/>
            <a:r>
              <a:rPr lang="en-US" dirty="0" smtClean="0"/>
              <a:t>Label - Select the column to be used as the label. In the slide, you select Project.</a:t>
            </a:r>
          </a:p>
          <a:p>
            <a:pPr marL="800100" lvl="3" indent="-228600"/>
            <a:r>
              <a:rPr lang="en-US" dirty="0" smtClean="0"/>
              <a:t>Axis for Title for Label - Enter the title to display on the axis associated with the column selected for Label (not available for pie chart)</a:t>
            </a:r>
          </a:p>
          <a:p>
            <a:pPr marL="800100" lvl="3" indent="-228600"/>
            <a:r>
              <a:rPr lang="en-US" dirty="0" smtClean="0"/>
              <a:t>Value - Select the column to be used as the Value. If your function is a COUNT, a Value does not need to be selected. In the slide, you select Cost.</a:t>
            </a:r>
          </a:p>
          <a:p>
            <a:pPr marL="800100" lvl="3" indent="-228600"/>
            <a:r>
              <a:rPr lang="en-US" dirty="0" smtClean="0"/>
              <a:t>Axis Title for Value - Enter the title to display on the axis associated with the column selected for Value (not available for pie chart).</a:t>
            </a:r>
          </a:p>
          <a:p>
            <a:pPr marL="800100" lvl="3" indent="-228600"/>
            <a:r>
              <a:rPr lang="en-US" dirty="0" smtClean="0"/>
              <a:t>Function - (Optional) Select a function to be performed on the column selected for Value. In the slide, you select Sum.</a:t>
            </a:r>
          </a:p>
          <a:p>
            <a:pPr marL="800100" lvl="3" indent="-228600"/>
            <a:r>
              <a:rPr lang="en-US" dirty="0" smtClean="0"/>
              <a:t>Sort - Select a sorting method. </a:t>
            </a:r>
          </a:p>
          <a:p>
            <a:pPr marL="628650" lvl="2" indent="-228600">
              <a:buNone/>
            </a:pPr>
            <a:r>
              <a:rPr lang="en-US" dirty="0" smtClean="0"/>
              <a:t>Click Apply. The chart appears.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End users can</a:t>
            </a:r>
            <a:r>
              <a:rPr lang="en-US" sz="1100" b="0" i="0" kern="1200" baseline="0" dirty="0" smtClean="0">
                <a:solidFill>
                  <a:schemeClr val="tx1"/>
                </a:solidFill>
                <a:latin typeface="+mn-lt"/>
                <a:ea typeface="+mn-ea"/>
                <a:cs typeface="+mn-cs"/>
              </a:rPr>
              <a:t> g</a:t>
            </a:r>
            <a:r>
              <a:rPr lang="en-US" sz="1100" b="0" i="0" kern="1200" dirty="0" smtClean="0">
                <a:solidFill>
                  <a:schemeClr val="tx1"/>
                </a:solidFill>
                <a:latin typeface="+mn-lt"/>
                <a:ea typeface="+mn-ea"/>
                <a:cs typeface="+mn-cs"/>
              </a:rPr>
              <a:t>roup sets of results by one or more columns with the Group By function, and then perform mathematical computations against the columns. Once you define the Group By, you can switch between the group by and report views using the View Group By and View</a:t>
            </a:r>
            <a:r>
              <a:rPr lang="en-US" sz="1100" b="0" i="0" kern="1200" baseline="0" dirty="0" smtClean="0">
                <a:solidFill>
                  <a:schemeClr val="tx1"/>
                </a:solidFill>
                <a:latin typeface="+mn-lt"/>
                <a:ea typeface="+mn-ea"/>
                <a:cs typeface="+mn-cs"/>
              </a:rPr>
              <a:t> Report icons in the Search bar.</a:t>
            </a:r>
          </a:p>
          <a:p>
            <a:r>
              <a:rPr lang="en-US" dirty="0" smtClean="0"/>
              <a:t>To reorganize an interactive report by using Group By, perform the following steps:</a:t>
            </a:r>
          </a:p>
          <a:p>
            <a:pPr marL="457200" lvl="1" indent="-228600">
              <a:buFont typeface="+mj-lt"/>
              <a:buAutoNum type="arabicPeriod"/>
            </a:pPr>
            <a:r>
              <a:rPr lang="en-US" dirty="0" smtClean="0"/>
              <a:t>Click the Actions menu and select Group By. The Group By dialog appears.</a:t>
            </a:r>
          </a:p>
          <a:p>
            <a:pPr marL="457200" lvl="1" indent="-228600">
              <a:buFont typeface="+mj-lt"/>
              <a:buAutoNum type="arabicPeriod"/>
            </a:pPr>
            <a:r>
              <a:rPr lang="en-US" dirty="0" smtClean="0"/>
              <a:t>In the Group by dialog:</a:t>
            </a:r>
          </a:p>
          <a:p>
            <a:pPr marL="800100" lvl="3" indent="-228600"/>
            <a:r>
              <a:rPr lang="en-US" dirty="0" smtClean="0"/>
              <a:t>Select a column to display. To add additional columns, click Add Group By Column. In the slide, you select Project</a:t>
            </a:r>
            <a:r>
              <a:rPr lang="en-US" baseline="0" dirty="0" smtClean="0"/>
              <a:t> column.</a:t>
            </a:r>
            <a:endParaRPr lang="en-US" dirty="0" smtClean="0"/>
          </a:p>
          <a:p>
            <a:pPr marL="800100" lvl="3" indent="-228600"/>
            <a:r>
              <a:rPr lang="en-US" dirty="0" smtClean="0"/>
              <a:t>Select the function, column, label, and format mask. To create a sum, click the Sum check box. To add another function, click Add Function. In the slide example,</a:t>
            </a:r>
            <a:r>
              <a:rPr lang="en-US" baseline="0" dirty="0" smtClean="0"/>
              <a:t> you select Sum from the Functions list, Cost for Column, and enter Total Cost as Label. You also select a format mask and click the Sum checkbox.</a:t>
            </a:r>
            <a:endParaRPr lang="en-US" dirty="0" smtClean="0"/>
          </a:p>
          <a:p>
            <a:pPr marL="628650" lvl="2" indent="-228600">
              <a:buFontTx/>
              <a:buNone/>
            </a:pPr>
            <a:r>
              <a:rPr lang="en-US" dirty="0" smtClean="0"/>
              <a:t> Click Apply. </a:t>
            </a:r>
          </a:p>
          <a:p>
            <a:pPr marL="228600" lvl="0" indent="-228600">
              <a:buFontTx/>
              <a:buNone/>
            </a:pPr>
            <a:r>
              <a:rPr lang="en-US" sz="1100" b="0" i="0" kern="1200" dirty="0" smtClean="0">
                <a:solidFill>
                  <a:schemeClr val="tx1"/>
                </a:solidFill>
                <a:latin typeface="+mn-lt"/>
                <a:ea typeface="+mn-ea"/>
                <a:cs typeface="+mn-cs"/>
              </a:rPr>
              <a:t>A Group By icon appears to the left of the Actions menu. The resulting report displays the Project</a:t>
            </a:r>
            <a:r>
              <a:rPr lang="en-US" sz="1100" b="0" i="0" kern="1200" baseline="0" dirty="0" smtClean="0">
                <a:solidFill>
                  <a:schemeClr val="tx1"/>
                </a:solidFill>
                <a:latin typeface="+mn-lt"/>
                <a:ea typeface="+mn-ea"/>
                <a:cs typeface="+mn-cs"/>
              </a:rPr>
              <a:t> column and the new Total Cost </a:t>
            </a:r>
            <a:r>
              <a:rPr lang="en-US" sz="900" b="0" i="0" kern="1200" baseline="0" dirty="0" smtClean="0">
                <a:solidFill>
                  <a:schemeClr val="tx1"/>
                </a:solidFill>
                <a:latin typeface="+mn-lt"/>
                <a:ea typeface="+mn-ea"/>
                <a:cs typeface="+mn-cs"/>
              </a:rPr>
              <a:t>column.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 xmlns:p14="http://schemas.microsoft.com/office/powerpoint/2010/main" val="556976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900" b="0" i="0" kern="1200" baseline="0" dirty="0" smtClean="0">
                <a:solidFill>
                  <a:schemeClr val="tx1"/>
                </a:solidFill>
                <a:latin typeface="+mn-lt"/>
                <a:ea typeface="+mn-ea"/>
                <a:cs typeface="+mn-cs"/>
              </a:rPr>
              <a:t>You can specify group by column sort order (ascending or descending) by either clicking on the group by column heading or selecting Group By Sort from the Actions &gt; Data submenu. The Group By Sort menu is only visible when you are viewing Group By view.</a:t>
            </a:r>
          </a:p>
          <a:p>
            <a:r>
              <a:rPr lang="en-US" sz="900" b="0" i="0" kern="1200" baseline="0" dirty="0" smtClean="0">
                <a:solidFill>
                  <a:schemeClr val="tx1"/>
                </a:solidFill>
                <a:latin typeface="+mn-lt"/>
                <a:ea typeface="+mn-ea"/>
                <a:cs typeface="+mn-cs"/>
              </a:rPr>
              <a:t>You can also specify how to handle NULL values. Using the default setting always displays NULL values last or always displays them first.</a:t>
            </a:r>
          </a:p>
          <a:p>
            <a:r>
              <a:rPr lang="en-US" sz="900" b="0" i="0" kern="1200" baseline="0" dirty="0" smtClean="0">
                <a:solidFill>
                  <a:schemeClr val="tx1"/>
                </a:solidFill>
                <a:latin typeface="+mn-lt"/>
                <a:ea typeface="+mn-ea"/>
                <a:cs typeface="+mn-cs"/>
              </a:rPr>
              <a:t>To sort a group by column, perform the following steps:</a:t>
            </a:r>
          </a:p>
          <a:p>
            <a:pPr marL="457200" lvl="1" indent="-228600">
              <a:buFont typeface="+mj-lt"/>
              <a:buAutoNum type="arabicPeriod"/>
            </a:pPr>
            <a:r>
              <a:rPr lang="en-US" sz="850" b="0" i="0" kern="1200" baseline="0" dirty="0" smtClean="0">
                <a:solidFill>
                  <a:schemeClr val="tx1"/>
                </a:solidFill>
                <a:latin typeface="+mn-lt"/>
                <a:ea typeface="+mn-ea"/>
                <a:cs typeface="+mn-cs"/>
              </a:rPr>
              <a:t>Access a Group By view. Click the Actions &gt; Data submenu and select Group By Sort. The Group By Sort dialog appears.</a:t>
            </a:r>
          </a:p>
          <a:p>
            <a:pPr marL="457200" lvl="1" indent="-228600">
              <a:buFont typeface="+mj-lt"/>
              <a:buAutoNum type="arabicPeriod"/>
            </a:pPr>
            <a:r>
              <a:rPr lang="en-US" sz="850" b="0" i="0" kern="1200" baseline="0" dirty="0" smtClean="0">
                <a:solidFill>
                  <a:schemeClr val="tx1"/>
                </a:solidFill>
                <a:latin typeface="+mn-lt"/>
                <a:ea typeface="+mn-ea"/>
                <a:cs typeface="+mn-cs"/>
              </a:rPr>
              <a:t>Select a column, the sort direction (Ascending or Descending), and Null Sorting behavior (Default, Nulls Always Last, or Nulls Always First). </a:t>
            </a:r>
          </a:p>
          <a:p>
            <a:pPr marL="628650" lvl="2" indent="-228600">
              <a:buFont typeface="+mj-lt"/>
              <a:buNone/>
            </a:pPr>
            <a:r>
              <a:rPr lang="en-US" sz="750" b="0" i="0" kern="1200" baseline="0" dirty="0" smtClean="0">
                <a:solidFill>
                  <a:schemeClr val="tx1"/>
                </a:solidFill>
                <a:latin typeface="+mn-lt"/>
                <a:ea typeface="+mn-ea"/>
                <a:cs typeface="+mn-cs"/>
              </a:rPr>
              <a:t> Click Apply. In the slide example, you select Total Cost for Column, Descending for Direction, and Default for Null Sorting. You see that the report is</a:t>
            </a:r>
          </a:p>
          <a:p>
            <a:pPr marL="628650" lvl="2" indent="-228600">
              <a:buFont typeface="+mj-lt"/>
              <a:buNone/>
            </a:pPr>
            <a:r>
              <a:rPr lang="en-US" sz="750" b="0" i="0" kern="1200" baseline="0" dirty="0" smtClean="0">
                <a:solidFill>
                  <a:schemeClr val="tx1"/>
                </a:solidFill>
                <a:latin typeface="+mn-lt"/>
                <a:ea typeface="+mn-ea"/>
                <a:cs typeface="+mn-cs"/>
              </a:rPr>
              <a:t> sorted in descending order of the total cost.</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Pivot reports transpose rows into columns to generate results in a crosstab format. You select pivot columns and rows and then provide the functions to be represented in the pivot report. Once created, pivot reports display a new icon in the search bar.</a:t>
            </a:r>
          </a:p>
          <a:p>
            <a:r>
              <a:rPr lang="en-US" sz="1100" b="0" i="0" kern="1200" dirty="0" smtClean="0">
                <a:solidFill>
                  <a:schemeClr val="tx1"/>
                </a:solidFill>
                <a:latin typeface="+mn-lt"/>
                <a:ea typeface="+mn-ea"/>
                <a:cs typeface="+mn-cs"/>
              </a:rPr>
              <a:t>The slide example shows a Pivot report that displays the number of closed, on-hold, open, and pending tasks associated with each project.</a:t>
            </a:r>
          </a:p>
          <a:p>
            <a:r>
              <a:rPr lang="en-US" sz="1100" b="0" i="0" kern="1200" dirty="0" smtClean="0">
                <a:solidFill>
                  <a:schemeClr val="tx1"/>
                </a:solidFill>
                <a:latin typeface="+mn-lt"/>
                <a:ea typeface="+mn-ea"/>
                <a:cs typeface="+mn-cs"/>
              </a:rPr>
              <a:t>To create a pivot report, perform the following steps:</a:t>
            </a:r>
          </a:p>
          <a:p>
            <a:pPr marL="457200" lvl="1" indent="-228600">
              <a:buFont typeface="+mj-lt"/>
              <a:buAutoNum type="arabicPeriod"/>
            </a:pPr>
            <a:r>
              <a:rPr lang="en-US" sz="1050" b="0" i="0" kern="1200" dirty="0" smtClean="0">
                <a:solidFill>
                  <a:schemeClr val="tx1"/>
                </a:solidFill>
                <a:latin typeface="+mn-lt"/>
                <a:ea typeface="+mn-ea"/>
                <a:cs typeface="+mn-cs"/>
              </a:rPr>
              <a:t>Click the Actions menu and select Pivot. </a:t>
            </a:r>
            <a:r>
              <a:rPr lang="en-US" sz="1100" b="0" i="0" kern="1200" dirty="0" smtClean="0">
                <a:solidFill>
                  <a:schemeClr val="tx1"/>
                </a:solidFill>
                <a:latin typeface="+mn-lt"/>
                <a:ea typeface="+mn-ea"/>
                <a:cs typeface="+mn-cs"/>
              </a:rPr>
              <a:t>The Pivot dialog appears.</a:t>
            </a:r>
          </a:p>
          <a:p>
            <a:pPr marL="457200" lvl="1" indent="-228600">
              <a:buFont typeface="+mj-lt"/>
              <a:buAutoNum type="arabicPeriod"/>
            </a:pPr>
            <a:r>
              <a:rPr lang="en-US" sz="1100" b="0" i="0" kern="1200" dirty="0" smtClean="0">
                <a:solidFill>
                  <a:schemeClr val="tx1"/>
                </a:solidFill>
                <a:latin typeface="+mn-lt"/>
                <a:ea typeface="+mn-ea"/>
                <a:cs typeface="+mn-cs"/>
              </a:rPr>
              <a:t>In the Pivot dialog: </a:t>
            </a:r>
          </a:p>
          <a:p>
            <a:pPr marL="800100" lvl="3" indent="-228600"/>
            <a:r>
              <a:rPr lang="en-US" sz="950" b="0" i="0" kern="1200" dirty="0" smtClean="0">
                <a:solidFill>
                  <a:schemeClr val="tx1"/>
                </a:solidFill>
                <a:latin typeface="+mn-lt"/>
                <a:ea typeface="+mn-ea"/>
                <a:cs typeface="+mn-cs"/>
              </a:rPr>
              <a:t>Pivot Columns - Select the columns to display. In the slide example, select Status. To add additional columns, click Add Pivot Column.</a:t>
            </a:r>
          </a:p>
          <a:p>
            <a:pPr marL="800100" lvl="3" indent="-228600"/>
            <a:r>
              <a:rPr lang="en-US" sz="1100" b="0" i="0" kern="1200" dirty="0" smtClean="0">
                <a:solidFill>
                  <a:schemeClr val="tx1"/>
                </a:solidFill>
                <a:latin typeface="+mn-lt"/>
                <a:ea typeface="+mn-ea"/>
                <a:cs typeface="+mn-cs"/>
              </a:rPr>
              <a:t>Row Columns - Select the rows to display. In the slide example, select Project. To add additional columns, click Add Row Column.</a:t>
            </a:r>
          </a:p>
          <a:p>
            <a:pPr marL="800100" lvl="3" indent="-228600"/>
            <a:r>
              <a:rPr lang="en-US" sz="1100" b="0" i="0" kern="1200" dirty="0" smtClean="0">
                <a:solidFill>
                  <a:schemeClr val="tx1"/>
                </a:solidFill>
                <a:latin typeface="+mn-lt"/>
                <a:ea typeface="+mn-ea"/>
                <a:cs typeface="+mn-cs"/>
              </a:rPr>
              <a:t>Computation</a:t>
            </a:r>
            <a:r>
              <a:rPr lang="en-US" sz="1100" b="0" i="0" kern="1200" baseline="0" dirty="0" smtClean="0">
                <a:solidFill>
                  <a:schemeClr val="tx1"/>
                </a:solidFill>
                <a:latin typeface="+mn-lt"/>
                <a:ea typeface="+mn-ea"/>
                <a:cs typeface="+mn-cs"/>
              </a:rPr>
              <a:t> - </a:t>
            </a:r>
            <a:r>
              <a:rPr lang="en-US" sz="1100" b="0" i="0" kern="1200" dirty="0" smtClean="0">
                <a:solidFill>
                  <a:schemeClr val="tx1"/>
                </a:solidFill>
                <a:latin typeface="+mn-lt"/>
                <a:ea typeface="+mn-ea"/>
                <a:cs typeface="+mn-cs"/>
              </a:rPr>
              <a:t>Select a function, column, label, and format mask. To create a sum, click the Sum check box (optional). In the slide example, you select Count for Functions,</a:t>
            </a:r>
            <a:r>
              <a:rPr lang="en-US" sz="1100" b="0" i="0" kern="1200" baseline="0" dirty="0" smtClean="0">
                <a:solidFill>
                  <a:schemeClr val="tx1"/>
                </a:solidFill>
                <a:latin typeface="+mn-lt"/>
                <a:ea typeface="+mn-ea"/>
                <a:cs typeface="+mn-cs"/>
              </a:rPr>
              <a:t> Task Name for Column, and specify the label as Task Count.</a:t>
            </a:r>
          </a:p>
          <a:p>
            <a:pPr marL="628650" lvl="2" indent="-228600">
              <a:buNone/>
            </a:pPr>
            <a:r>
              <a:rPr lang="en-US" sz="1100" b="0" i="0" kern="1200" baseline="0" dirty="0" smtClean="0">
                <a:solidFill>
                  <a:schemeClr val="tx1"/>
                </a:solidFill>
                <a:latin typeface="+mn-lt"/>
                <a:ea typeface="+mn-ea"/>
                <a:cs typeface="+mn-cs"/>
              </a:rPr>
              <a:t> </a:t>
            </a:r>
            <a:r>
              <a:rPr lang="en-US" sz="1100" b="0" i="0" kern="1200" dirty="0" smtClean="0">
                <a:solidFill>
                  <a:schemeClr val="tx1"/>
                </a:solidFill>
                <a:latin typeface="+mn-lt"/>
                <a:ea typeface="+mn-ea"/>
                <a:cs typeface="+mn-cs"/>
              </a:rPr>
              <a:t>Click Apply.</a:t>
            </a:r>
          </a:p>
          <a:p>
            <a:pPr marL="0" marR="0" indent="0" algn="l" defTabSz="914400" rtl="0" eaLnBrk="1" fontAlgn="auto" latinLnBrk="0" hangingPunct="1">
              <a:lnSpc>
                <a:spcPct val="100000"/>
              </a:lnSpc>
              <a:spcBef>
                <a:spcPts val="60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You can save an</a:t>
            </a:r>
            <a:r>
              <a:rPr lang="en-US" baseline="0" dirty="0" smtClean="0"/>
              <a:t> interactive </a:t>
            </a:r>
            <a:r>
              <a:rPr lang="en-US" dirty="0" smtClean="0"/>
              <a:t>report for future use. Note that while navigating between pages in an application, if you select the report, your changes will still be available. However, upon logging out from the application, your changes will not be saved unless you have saved the report. You can save multiple versions of a report and each will appear as a separate report. </a:t>
            </a:r>
            <a:endParaRPr lang="en-US" sz="11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The ability to save an interactive report is configurable by the application developer who creates the interactive report.</a:t>
            </a:r>
          </a:p>
          <a:p>
            <a:pPr marL="0" marR="0" indent="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End users can save an interactive report and classify it as Public or Private.</a:t>
            </a:r>
          </a:p>
          <a:p>
            <a:pPr marL="228600" marR="0" lvl="1"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050" b="1" i="0" kern="1200" dirty="0" smtClean="0">
                <a:solidFill>
                  <a:schemeClr val="tx1"/>
                </a:solidFill>
                <a:latin typeface="+mn-lt"/>
                <a:ea typeface="+mn-ea"/>
                <a:cs typeface="+mn-cs"/>
              </a:rPr>
              <a:t>Public</a:t>
            </a:r>
            <a:r>
              <a:rPr lang="en-US" sz="1050" b="1" i="0" kern="1200" baseline="0" dirty="0" smtClean="0">
                <a:solidFill>
                  <a:schemeClr val="tx1"/>
                </a:solidFill>
                <a:latin typeface="+mn-lt"/>
                <a:ea typeface="+mn-ea"/>
                <a:cs typeface="+mn-cs"/>
              </a:rPr>
              <a:t> Report</a:t>
            </a:r>
            <a:r>
              <a:rPr lang="en-US" sz="1050" b="0" i="0" kern="1200" baseline="0" dirty="0" smtClean="0">
                <a:solidFill>
                  <a:schemeClr val="tx1"/>
                </a:solidFill>
                <a:latin typeface="+mn-lt"/>
                <a:ea typeface="+mn-ea"/>
                <a:cs typeface="+mn-cs"/>
              </a:rPr>
              <a:t>:</a:t>
            </a:r>
            <a:r>
              <a:rPr lang="en-US" sz="1050" b="0" i="0" kern="1200" dirty="0" smtClean="0">
                <a:solidFill>
                  <a:schemeClr val="tx1"/>
                </a:solidFill>
                <a:latin typeface="+mn-lt"/>
                <a:ea typeface="+mn-ea"/>
                <a:cs typeface="+mn-cs"/>
              </a:rPr>
              <a:t> A Public report can be saved, renamed, or deleted by the end user who created it. Other users can view and save the layout as another report. </a:t>
            </a:r>
          </a:p>
          <a:p>
            <a:pPr marL="228600" marR="0" lvl="1"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050" b="1" i="0" kern="1200" dirty="0" smtClean="0">
                <a:solidFill>
                  <a:schemeClr val="tx1"/>
                </a:solidFill>
                <a:latin typeface="+mn-lt"/>
                <a:ea typeface="+mn-ea"/>
                <a:cs typeface="+mn-cs"/>
              </a:rPr>
              <a:t>Private Report</a:t>
            </a:r>
            <a:r>
              <a:rPr lang="en-US" sz="1050" b="0" i="0" kern="1200" dirty="0" smtClean="0">
                <a:solidFill>
                  <a:schemeClr val="tx1"/>
                </a:solidFill>
                <a:latin typeface="+mn-lt"/>
                <a:ea typeface="+mn-ea"/>
                <a:cs typeface="+mn-cs"/>
              </a:rPr>
              <a:t>: Only the end user that created the report can view, save, rename or delete the report.</a:t>
            </a: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dirty="0" smtClean="0"/>
              <a:t>To save a public or private interactive report, perform the following steps: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Go to the page containing the interactive report you want to save. Click the Actions menu and select Report then Save Report. The Save Report dialog appears.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In Save Report:</a:t>
            </a:r>
          </a:p>
          <a:p>
            <a:pPr marL="571500" marR="0" lvl="3" indent="0" algn="l" defTabSz="914400" rtl="0" eaLnBrk="1" fontAlgn="auto" latinLnBrk="0" hangingPunct="1">
              <a:lnSpc>
                <a:spcPct val="100000"/>
              </a:lnSpc>
              <a:spcBef>
                <a:spcPts val="600"/>
              </a:spcBef>
              <a:spcAft>
                <a:spcPts val="0"/>
              </a:spcAft>
              <a:buClrTx/>
              <a:buSzTx/>
              <a:tabLst/>
              <a:defRPr/>
            </a:pPr>
            <a:r>
              <a:rPr lang="en-US" dirty="0" smtClean="0"/>
              <a:t>Save - Select either As Named Report or As Default Report Settings option. This option is available for only developers. The slide example</a:t>
            </a:r>
            <a:r>
              <a:rPr lang="en-US" baseline="0" dirty="0" smtClean="0"/>
              <a:t> shows this option.</a:t>
            </a:r>
          </a:p>
          <a:p>
            <a:pPr marL="571500" marR="0" lvl="3" indent="0" algn="l" defTabSz="914400" rtl="0" eaLnBrk="1" fontAlgn="auto" latinLnBrk="0" hangingPunct="1">
              <a:lnSpc>
                <a:spcPct val="100000"/>
              </a:lnSpc>
              <a:spcBef>
                <a:spcPts val="600"/>
              </a:spcBef>
              <a:spcAft>
                <a:spcPts val="0"/>
              </a:spcAft>
              <a:buClrTx/>
              <a:buSzTx/>
              <a:tabLst/>
              <a:defRPr/>
            </a:pPr>
            <a:r>
              <a:rPr lang="en-US" dirty="0" smtClean="0"/>
              <a:t>Name - Enter a name for the report.</a:t>
            </a:r>
          </a:p>
          <a:p>
            <a:pPr marL="571500" marR="0" lvl="3" indent="0" algn="l" defTabSz="914400" rtl="0" eaLnBrk="1" fontAlgn="auto" latinLnBrk="0" hangingPunct="1">
              <a:lnSpc>
                <a:spcPct val="100000"/>
              </a:lnSpc>
              <a:spcBef>
                <a:spcPts val="600"/>
              </a:spcBef>
              <a:spcAft>
                <a:spcPts val="0"/>
              </a:spcAft>
              <a:buClrTx/>
              <a:buSzTx/>
              <a:tabLst/>
              <a:defRPr/>
            </a:pPr>
            <a:r>
              <a:rPr lang="en-US" dirty="0" smtClean="0"/>
              <a:t>Description - Enter an optional description.</a:t>
            </a:r>
          </a:p>
          <a:p>
            <a:pPr marL="571500" marR="0" lvl="3" indent="0" algn="l" defTabSz="914400" rtl="0" eaLnBrk="1" fontAlgn="auto" latinLnBrk="0" hangingPunct="1">
              <a:lnSpc>
                <a:spcPct val="100000"/>
              </a:lnSpc>
              <a:spcBef>
                <a:spcPts val="600"/>
              </a:spcBef>
              <a:spcAft>
                <a:spcPts val="0"/>
              </a:spcAft>
              <a:buClrTx/>
              <a:buSzTx/>
              <a:tabLst/>
              <a:defRPr/>
            </a:pPr>
            <a:r>
              <a:rPr lang="en-US" dirty="0" smtClean="0"/>
              <a:t>Public - Select this check box to make the report viewable to all users. Deselect this check box to make the report private.</a:t>
            </a:r>
          </a:p>
          <a:p>
            <a:pPr marL="400050" marR="0" lvl="2"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dirty="0" smtClean="0"/>
              <a:t>Click Apply.</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You</a:t>
            </a:r>
            <a:r>
              <a:rPr lang="en-US" baseline="0" dirty="0" smtClean="0"/>
              <a:t> can r</a:t>
            </a:r>
            <a:r>
              <a:rPr lang="en-US" dirty="0" smtClean="0"/>
              <a:t>eset a report back to the default settings. Resetting a report removes any customizations you have made. The slide example shows that the customizations</a:t>
            </a:r>
            <a:r>
              <a:rPr lang="en-US" baseline="0" dirty="0" smtClean="0"/>
              <a:t> made to the report are lost upon selecting the Reset option.</a:t>
            </a:r>
            <a:endParaRPr lang="en-US" dirty="0" smtClean="0"/>
          </a:p>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You can reset a report</a:t>
            </a:r>
            <a:r>
              <a:rPr lang="en-US" baseline="0" dirty="0" smtClean="0"/>
              <a:t> by s</a:t>
            </a:r>
            <a:r>
              <a:rPr lang="en-US" dirty="0" smtClean="0"/>
              <a:t>electing Reset from the Actions, Report submenu.</a:t>
            </a:r>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You can download an interactive report by selecting Download from the Actions menu. Available download formats depend upon your installation and report definition. Supported formats include comma-delimited file (CSV) format, HTML, Email, Microsoft Excel (XLS) format, Adobe Portable Document Format (PDF), and Microsoft Word Rich Text Format (RTF).</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The ability to download an interactive report is configurable by your application developer. The slide shows the available formats as CSV, HTML, and Email. In</a:t>
            </a:r>
            <a:r>
              <a:rPr lang="en-US" baseline="0" dirty="0" smtClean="0"/>
              <a:t> the example, you select CSV.</a:t>
            </a:r>
            <a:endParaRPr lang="en-US" dirty="0" smtClean="0"/>
          </a:p>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To download a report, perform the following steps:</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Click the Actions menu and select Download.</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Select a report download format and follow the provided instructions.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sz="1050" b="0" i="0" kern="1200" dirty="0" smtClean="0">
                <a:solidFill>
                  <a:schemeClr val="tx1"/>
                </a:solidFill>
                <a:latin typeface="+mn-lt"/>
                <a:ea typeface="+mn-ea"/>
                <a:cs typeface="+mn-cs"/>
              </a:rPr>
              <a:t>Clicking a column heading in an interactive report displays the Column Heading menu. Positioning the cursor over each icon displays a tooltip that describes its function.</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Column Heading menu options include:</a:t>
            </a:r>
          </a:p>
          <a:p>
            <a:pPr marL="0" marR="0" lvl="1" indent="0" algn="l" defTabSz="914400" rtl="0" eaLnBrk="1" fontAlgn="auto" latinLnBrk="0" hangingPunct="1">
              <a:lnSpc>
                <a:spcPct val="100000"/>
              </a:lnSpc>
              <a:spcBef>
                <a:spcPts val="600"/>
              </a:spcBef>
              <a:spcAft>
                <a:spcPts val="0"/>
              </a:spcAft>
              <a:buClrTx/>
              <a:buSzTx/>
              <a:tabLst/>
              <a:defRPr/>
            </a:pPr>
            <a:r>
              <a:rPr lang="en-US" dirty="0" smtClean="0"/>
              <a:t>Sort Ascending - Sorts the report by the column in ascending order.</a:t>
            </a:r>
          </a:p>
          <a:p>
            <a:pPr marL="0" marR="0" lvl="1" indent="0" algn="l" defTabSz="914400" rtl="0" eaLnBrk="1" fontAlgn="auto" latinLnBrk="0" hangingPunct="1">
              <a:lnSpc>
                <a:spcPct val="100000"/>
              </a:lnSpc>
              <a:spcBef>
                <a:spcPts val="600"/>
              </a:spcBef>
              <a:spcAft>
                <a:spcPts val="0"/>
              </a:spcAft>
              <a:buClrTx/>
              <a:buSzTx/>
              <a:tabLst/>
              <a:defRPr/>
            </a:pPr>
            <a:r>
              <a:rPr lang="en-US" dirty="0" smtClean="0"/>
              <a:t>Sort Descending - Sorts the report by the column in descending order.</a:t>
            </a:r>
          </a:p>
          <a:p>
            <a:pPr marL="0" marR="0" lvl="1" indent="0" algn="l" defTabSz="914400" rtl="0" eaLnBrk="1" fontAlgn="auto" latinLnBrk="0" hangingPunct="1">
              <a:lnSpc>
                <a:spcPct val="100000"/>
              </a:lnSpc>
              <a:spcBef>
                <a:spcPts val="600"/>
              </a:spcBef>
              <a:spcAft>
                <a:spcPts val="0"/>
              </a:spcAft>
              <a:buClrTx/>
              <a:buSzTx/>
              <a:tabLst/>
              <a:defRPr/>
            </a:pPr>
            <a:r>
              <a:rPr lang="en-US" dirty="0" smtClean="0"/>
              <a:t>Hide Column - Hides the column. Not all columns can be hidden. If a column cannot be hidden, the Hide Column icon does not display. To show a hidden column, select Reset from the Actions menu. </a:t>
            </a:r>
          </a:p>
          <a:p>
            <a:pPr marL="0" marR="0" lvl="1" indent="0" algn="l" defTabSz="914400" rtl="0" eaLnBrk="1" fontAlgn="auto" latinLnBrk="0" hangingPunct="1">
              <a:lnSpc>
                <a:spcPct val="100000"/>
              </a:lnSpc>
              <a:spcBef>
                <a:spcPts val="600"/>
              </a:spcBef>
              <a:spcAft>
                <a:spcPts val="0"/>
              </a:spcAft>
              <a:buClrTx/>
              <a:buSzTx/>
              <a:tabLst/>
              <a:defRPr/>
            </a:pPr>
            <a:r>
              <a:rPr lang="en-US" dirty="0" smtClean="0"/>
              <a:t>Control Break - Creates a break group on the column. This pulls the column out of the report as a master record.</a:t>
            </a:r>
          </a:p>
          <a:p>
            <a:pPr marL="0" marR="0" lvl="1" indent="0" algn="l" defTabSz="914400" rtl="0" eaLnBrk="1" fontAlgn="auto" latinLnBrk="0" hangingPunct="1">
              <a:lnSpc>
                <a:spcPct val="100000"/>
              </a:lnSpc>
              <a:spcBef>
                <a:spcPts val="600"/>
              </a:spcBef>
              <a:spcAft>
                <a:spcPts val="0"/>
              </a:spcAft>
              <a:buClrTx/>
              <a:buSzTx/>
              <a:tabLst/>
              <a:defRPr/>
            </a:pPr>
            <a:r>
              <a:rPr lang="en-US" dirty="0" smtClean="0"/>
              <a:t>Column Information - Displays help text about the column, if available. </a:t>
            </a:r>
          </a:p>
          <a:p>
            <a:pPr marL="0" marR="0" lvl="1" indent="0" algn="l" defTabSz="914400" rtl="0" eaLnBrk="1" fontAlgn="auto" latinLnBrk="0" hangingPunct="1">
              <a:lnSpc>
                <a:spcPct val="100000"/>
              </a:lnSpc>
              <a:spcBef>
                <a:spcPts val="600"/>
              </a:spcBef>
              <a:spcAft>
                <a:spcPts val="0"/>
              </a:spcAft>
              <a:buClrTx/>
              <a:buSzTx/>
              <a:tabLst/>
              <a:defRPr/>
            </a:pPr>
            <a:r>
              <a:rPr lang="en-US" dirty="0" smtClean="0"/>
              <a:t>Filter - Enter a case insensitive search criteria. Entering a value reduces the list of values at the bottom of the menu. You can then select a value from the bottom. The selected value will be created as a filter using either the equal sign (=) or contains depending on the List of Values Column Filter Type.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By default, an interactive report includes a search bar, an Actions menu, a Column Heading menu, and Edit icons in the first column of each row. Users can use these controls to alter the layout of report data by selecting columns, applying filters, highlighting, and sorting. Developers can customize an interactive report in Page Designer and configure how these controls display. In Part 2, you learn how to customize an interactive report (as a developer) for your end users.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FontTx/>
              <a:buNone/>
            </a:pPr>
            <a:r>
              <a:rPr lang="en-US" sz="1200" dirty="0" smtClean="0"/>
              <a:t>Developers  can change the way an interactive report is rendered to end users by editing the Region Attributes. </a:t>
            </a:r>
          </a:p>
          <a:p>
            <a:pPr lvl="0">
              <a:buFontTx/>
              <a:buNone/>
            </a:pPr>
            <a:r>
              <a:rPr lang="en-US" sz="1200" dirty="0" smtClean="0"/>
              <a:t>To edit region attributes in Page Designer, perform the following steps:</a:t>
            </a:r>
          </a:p>
          <a:p>
            <a:pPr marL="457200" lvl="1" indent="-228600">
              <a:buFont typeface="+mj-lt"/>
              <a:buAutoNum type="arabicPeriod"/>
            </a:pPr>
            <a:r>
              <a:rPr lang="en-US" sz="1150" dirty="0" smtClean="0"/>
              <a:t> </a:t>
            </a:r>
            <a:r>
              <a:rPr lang="en-US" sz="1200" dirty="0" smtClean="0"/>
              <a:t>View the page containing the region in Page Designer. Page Designer appears.</a:t>
            </a:r>
          </a:p>
          <a:p>
            <a:pPr marL="457200" lvl="1" indent="-228600">
              <a:buFont typeface="+mj-lt"/>
              <a:buAutoNum type="arabicPeriod"/>
            </a:pPr>
            <a:r>
              <a:rPr lang="en-US" sz="1200" dirty="0" smtClean="0"/>
              <a:t>In the Rendering tab, select the region. For example, in the slide, select Projects</a:t>
            </a:r>
            <a:r>
              <a:rPr lang="en-US" sz="1200" baseline="0" dirty="0" smtClean="0"/>
              <a:t> region. </a:t>
            </a:r>
          </a:p>
          <a:p>
            <a:pPr marL="457200" lvl="1" indent="-228600">
              <a:buFont typeface="+mj-lt"/>
              <a:buAutoNum type="arabicPeriod"/>
            </a:pPr>
            <a:r>
              <a:rPr lang="en-US" sz="1200" dirty="0" smtClean="0"/>
              <a:t>The Property Editor displays the region attributes in the right pane. Attributes are organized into functional groups. To expand or collapse these groups, click the Show Common, Show All, Collapse All, and Expand All icons.</a:t>
            </a:r>
          </a:p>
          <a:p>
            <a:pPr marL="457200" lvl="1" indent="-228600">
              <a:buFont typeface="+mj-lt"/>
              <a:buAutoNum type="arabicPeriod"/>
            </a:pPr>
            <a:r>
              <a:rPr lang="en-US" sz="1200" dirty="0" smtClean="0"/>
              <a:t>Edit the appropriate attributes.</a:t>
            </a:r>
          </a:p>
          <a:p>
            <a:pPr marL="457200" lvl="1" indent="-228600">
              <a:buFont typeface="+mj-lt"/>
              <a:buAutoNum type="arabicPeriod"/>
            </a:pPr>
            <a:r>
              <a:rPr lang="en-US" sz="1200" dirty="0" smtClean="0"/>
              <a:t>To save your changes click Save. To save and run the page, click Save and Run Page.</a:t>
            </a:r>
          </a:p>
          <a:p>
            <a:pPr marL="228600" lvl="0" indent="-228600">
              <a:buFontTx/>
              <a:buNone/>
            </a:pPr>
            <a:r>
              <a:rPr lang="en-US" sz="1250" dirty="0" smtClean="0"/>
              <a:t>A</a:t>
            </a:r>
            <a:r>
              <a:rPr lang="en-US" sz="1200" dirty="0" smtClean="0"/>
              <a:t>ll the attributes of the report region can be found in the Property Editor in the right column. You see Title, Type, Source &gt; SQL Query, Layout, </a:t>
            </a:r>
          </a:p>
          <a:p>
            <a:pPr marL="228600" lvl="0" indent="-228600">
              <a:buFontTx/>
              <a:buNone/>
            </a:pPr>
            <a:r>
              <a:rPr lang="en-US" sz="1200" dirty="0" smtClean="0"/>
              <a:t>Appearance, and other advanced features.</a:t>
            </a:r>
          </a:p>
          <a:p>
            <a:pPr marL="0" marR="0" lvl="1" indent="0" algn="l" defTabSz="914400" rtl="0" eaLnBrk="1" fontAlgn="auto" latinLnBrk="0" hangingPunct="1">
              <a:lnSpc>
                <a:spcPct val="100000"/>
              </a:lnSpc>
              <a:spcBef>
                <a:spcPts val="60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FontTx/>
              <a:buNone/>
            </a:pPr>
            <a:r>
              <a:rPr lang="en-US" sz="1200" dirty="0" smtClean="0"/>
              <a:t>The slide shows the interactive report source query has been modified. A</a:t>
            </a:r>
            <a:r>
              <a:rPr lang="en-US" sz="1200" baseline="0" dirty="0" smtClean="0"/>
              <a:t> new Commission column is added in the SQL to display commission details in the employees report.</a:t>
            </a:r>
          </a:p>
          <a:p>
            <a:pPr lvl="0">
              <a:buFontTx/>
              <a:buNone/>
            </a:pPr>
            <a:r>
              <a:rPr lang="en-US" dirty="0" smtClean="0"/>
              <a:t>Developers can change the query that is executed when the interactive report is run. To do this, you perform the following steps:</a:t>
            </a:r>
          </a:p>
          <a:p>
            <a:pPr marL="457200" lvl="1" indent="-228600">
              <a:buFont typeface="+mj-lt"/>
              <a:buAutoNum type="arabicPeriod"/>
            </a:pPr>
            <a:r>
              <a:rPr lang="en-US" dirty="0" smtClean="0"/>
              <a:t>Navigate to the page definition</a:t>
            </a:r>
            <a:r>
              <a:rPr lang="en-US" baseline="0" dirty="0" smtClean="0"/>
              <a:t> of your interactive report</a:t>
            </a:r>
          </a:p>
          <a:p>
            <a:pPr marL="457200" lvl="1" indent="-228600">
              <a:buFont typeface="+mj-lt"/>
              <a:buAutoNum type="arabicPeriod"/>
            </a:pPr>
            <a:r>
              <a:rPr lang="en-US" sz="1050" dirty="0" smtClean="0"/>
              <a:t>In the Rendering tab,</a:t>
            </a:r>
            <a:r>
              <a:rPr lang="en-US" sz="1050" baseline="0" dirty="0" smtClean="0"/>
              <a:t> e</a:t>
            </a:r>
            <a:r>
              <a:rPr lang="en-US" baseline="0" dirty="0" smtClean="0"/>
              <a:t>xpand Regions and select your report region.</a:t>
            </a:r>
          </a:p>
          <a:p>
            <a:pPr marL="457200" lvl="1" indent="-228600">
              <a:buFont typeface="+mj-lt"/>
              <a:buAutoNum type="arabicPeriod"/>
            </a:pPr>
            <a:r>
              <a:rPr lang="en-US" sz="1050" dirty="0" smtClean="0"/>
              <a:t>The Property Editor displays the region attributes in the right pane. Locate Source</a:t>
            </a:r>
            <a:r>
              <a:rPr lang="en-US" sz="1050" baseline="0" dirty="0" smtClean="0"/>
              <a:t> &gt; SQL Query.</a:t>
            </a:r>
          </a:p>
          <a:p>
            <a:pPr marL="457200" lvl="1" indent="-228600">
              <a:buFont typeface="+mj-lt"/>
              <a:buAutoNum type="arabicPeriod"/>
            </a:pPr>
            <a:r>
              <a:rPr lang="en-US" sz="1050" baseline="0" dirty="0" smtClean="0"/>
              <a:t>Replace the old query with the new query. Then, click Save and Run Page.</a:t>
            </a:r>
            <a:endParaRPr lang="en-US" baseline="0" dirty="0" smtClean="0"/>
          </a:p>
          <a:p>
            <a:pPr marL="457200" lvl="1" indent="-228600">
              <a:buFont typeface="+mj-lt"/>
              <a:buAutoNum type="arabicPeriod"/>
            </a:pPr>
            <a:endParaRPr lang="en-US" dirty="0" smtClean="0"/>
          </a:p>
          <a:p>
            <a:pPr lvl="2">
              <a:buFont typeface="Times New Roman" pitchFamily="18" charset="0"/>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sz="1050" b="0" i="0" kern="1200" dirty="0" smtClean="0">
                <a:solidFill>
                  <a:schemeClr val="tx1"/>
                </a:solidFill>
                <a:latin typeface="+mn-lt"/>
                <a:ea typeface="+mn-ea"/>
                <a:cs typeface="+mn-cs"/>
              </a:rPr>
              <a:t>Interactive report Attributes control how a report works.</a:t>
            </a:r>
            <a:r>
              <a:rPr lang="en-US" sz="1050" b="0" i="0" kern="1200" baseline="0" dirty="0" smtClean="0">
                <a:solidFill>
                  <a:schemeClr val="tx1"/>
                </a:solidFill>
                <a:latin typeface="+mn-lt"/>
                <a:ea typeface="+mn-ea"/>
                <a:cs typeface="+mn-cs"/>
              </a:rPr>
              <a:t> You </a:t>
            </a:r>
            <a:r>
              <a:rPr lang="en-US" sz="1050" b="0" i="0" kern="1200" dirty="0" smtClean="0">
                <a:solidFill>
                  <a:schemeClr val="tx1"/>
                </a:solidFill>
                <a:latin typeface="+mn-lt"/>
                <a:ea typeface="+mn-ea"/>
                <a:cs typeface="+mn-cs"/>
              </a:rPr>
              <a:t>can use these attributes to:</a:t>
            </a:r>
          </a:p>
          <a:p>
            <a:pPr marL="171450" marR="0" lvl="2"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900" b="0" i="0" kern="1200" dirty="0" smtClean="0">
                <a:solidFill>
                  <a:schemeClr val="tx1"/>
                </a:solidFill>
                <a:latin typeface="+mn-lt"/>
                <a:ea typeface="+mn-ea"/>
                <a:cs typeface="+mn-cs"/>
              </a:rPr>
              <a:t> Configure pagination</a:t>
            </a:r>
          </a:p>
          <a:p>
            <a:pPr marL="171450" marR="0" lvl="2"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900" b="0" i="0" kern="1200" dirty="0" smtClean="0">
                <a:solidFill>
                  <a:schemeClr val="tx1"/>
                </a:solidFill>
                <a:latin typeface="+mn-lt"/>
                <a:ea typeface="+mn-ea"/>
                <a:cs typeface="+mn-cs"/>
              </a:rPr>
              <a:t> Create error messages</a:t>
            </a:r>
          </a:p>
          <a:p>
            <a:pPr marL="171450" marR="0" lvl="2"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900" b="0" i="0" kern="1200" dirty="0" smtClean="0">
                <a:solidFill>
                  <a:schemeClr val="tx1"/>
                </a:solidFill>
                <a:latin typeface="+mn-lt"/>
                <a:ea typeface="+mn-ea"/>
                <a:cs typeface="+mn-cs"/>
              </a:rPr>
              <a:t> Configure the Search bar, Action menu, and download options</a:t>
            </a:r>
          </a:p>
          <a:p>
            <a:pPr marL="171450" marR="0" lvl="2"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900" b="0" i="0" kern="1200" dirty="0" smtClean="0">
                <a:solidFill>
                  <a:schemeClr val="tx1"/>
                </a:solidFill>
                <a:latin typeface="+mn-lt"/>
                <a:ea typeface="+mn-ea"/>
                <a:cs typeface="+mn-cs"/>
              </a:rPr>
              <a:t> Control if and how users save the report</a:t>
            </a:r>
          </a:p>
          <a:p>
            <a:pPr marL="171450" marR="0" lvl="2"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900" b="0" i="0" kern="1200" dirty="0" smtClean="0">
                <a:solidFill>
                  <a:schemeClr val="tx1"/>
                </a:solidFill>
                <a:latin typeface="+mn-lt"/>
                <a:ea typeface="+mn-ea"/>
                <a:cs typeface="+mn-cs"/>
              </a:rPr>
              <a:t> Configure supported views.</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To edit interactive report Attributes in Page Designer, perform the following steps:</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View the page in Page Designer. Page Designer appears.</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In the Rendering tab, locate the region containing the report. </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Under Region, select the Attributes node. The Property Editor displays the report attributes in the Property Editor.</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Edit the appropriate attributes. </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To save your changes click Save. To save and run the page, click Save and Run Page.</a:t>
            </a:r>
          </a:p>
          <a:p>
            <a:pPr marL="0" marR="0" lvl="0" indent="-228600" algn="l" defTabSz="914400" rtl="0" eaLnBrk="1" fontAlgn="auto" latinLnBrk="0" hangingPunct="1">
              <a:lnSpc>
                <a:spcPct val="100000"/>
              </a:lnSpc>
              <a:spcBef>
                <a:spcPts val="600"/>
              </a:spcBef>
              <a:spcAft>
                <a:spcPts val="0"/>
              </a:spcAft>
              <a:buClrTx/>
              <a:buSzTx/>
              <a:buFont typeface="+mj-lt"/>
              <a:buNone/>
              <a:tabLst/>
              <a:defRPr/>
            </a:pPr>
            <a:r>
              <a:rPr lang="en-US" sz="1100" b="0" i="0" kern="1200" dirty="0" smtClean="0">
                <a:solidFill>
                  <a:schemeClr val="tx1"/>
                </a:solidFill>
                <a:latin typeface="+mn-lt"/>
                <a:ea typeface="+mn-ea"/>
                <a:cs typeface="+mn-cs"/>
              </a:rPr>
              <a:t>Pagination provides the end user with information about the number of rows and the current position within the result set. You control how pagination displays by making selections from Pagination attributes on the Attributes page in the Property Editor.</a:t>
            </a:r>
          </a:p>
          <a:p>
            <a:pPr marL="0" marR="0" lvl="0" indent="-228600" algn="l" defTabSz="914400" rtl="0" eaLnBrk="1" fontAlgn="auto" latinLnBrk="0" hangingPunct="1">
              <a:lnSpc>
                <a:spcPct val="100000"/>
              </a:lnSpc>
              <a:spcBef>
                <a:spcPts val="600"/>
              </a:spcBef>
              <a:spcAft>
                <a:spcPts val="0"/>
              </a:spcAft>
              <a:buClrTx/>
              <a:buSzTx/>
              <a:buFont typeface="+mj-lt"/>
              <a:buNone/>
              <a:tabLst/>
              <a:defRPr/>
            </a:pPr>
            <a:r>
              <a:rPr lang="en-US" sz="1100" b="0" i="0" kern="1200" dirty="0" smtClean="0">
                <a:solidFill>
                  <a:schemeClr val="tx1"/>
                </a:solidFill>
                <a:latin typeface="+mn-lt"/>
                <a:ea typeface="+mn-ea"/>
                <a:cs typeface="+mn-cs"/>
              </a:rPr>
              <a:t>The slide example shows editing the pagination attributes.</a:t>
            </a:r>
            <a:r>
              <a:rPr lang="en-US" sz="1100" b="0" i="0" kern="1200" baseline="0" dirty="0" smtClean="0">
                <a:solidFill>
                  <a:schemeClr val="tx1"/>
                </a:solidFill>
                <a:latin typeface="+mn-lt"/>
                <a:ea typeface="+mn-ea"/>
                <a:cs typeface="+mn-cs"/>
              </a:rPr>
              <a:t> </a:t>
            </a:r>
            <a:r>
              <a:rPr lang="en-US" dirty="0" smtClean="0"/>
              <a:t>Often only a certain number of rows of a report display on a page. In order to include additional rows, the application end user must to navigate to the next page of the report. In the example, y</a:t>
            </a:r>
            <a:r>
              <a:rPr lang="en-US" sz="1100" b="0" i="0" kern="1200" baseline="0" dirty="0" smtClean="0">
                <a:solidFill>
                  <a:schemeClr val="tx1"/>
                </a:solidFill>
                <a:latin typeface="+mn-lt"/>
                <a:ea typeface="+mn-ea"/>
                <a:cs typeface="+mn-cs"/>
              </a:rPr>
              <a:t>ou select Row Ranges X to Y for Type. </a:t>
            </a:r>
            <a:r>
              <a:rPr lang="en-US" dirty="0" smtClean="0"/>
              <a:t>Pagination can be shown above or below the report (or both) and can be positioned on the left or right. In the slide example, you select Bottom – Right for Display Position.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lesson is divided in to two parts: Part 1 and Part 2. In</a:t>
            </a:r>
            <a:r>
              <a:rPr lang="en-US" baseline="0" dirty="0" smtClean="0"/>
              <a:t> part 1, you learn how to use and customize an interactive report as an end user. Part 2 deals with how to customize an interactive report as a developer.</a:t>
            </a: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sz="1050" b="0" i="0" kern="1200" dirty="0" smtClean="0">
                <a:solidFill>
                  <a:schemeClr val="tx1"/>
                </a:solidFill>
                <a:latin typeface="+mn-lt"/>
                <a:ea typeface="+mn-ea"/>
                <a:cs typeface="+mn-cs"/>
              </a:rPr>
              <a:t>All interactive reports include a search bar at the top of the page which includes the controls: a Select columns to search icon, Text area, Go button, and Actions menu. Developers can customize what controls display or remove the search bar.</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To customize the search bar, perform the following steps:</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View the attributes for the report. The Attributes display in the Property Editor.</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Locate and expand Search Bar.</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Configure the options under Search Bar.</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To save your changes click Save. To save and run the page, click Save and Run Page.</a:t>
            </a:r>
          </a:p>
          <a:p>
            <a:pPr marL="228600" marR="0" lvl="1" indent="-228600" algn="l" defTabSz="914400" rtl="0" eaLnBrk="1" fontAlgn="auto" latinLnBrk="0" hangingPunct="1">
              <a:lnSpc>
                <a:spcPct val="100000"/>
              </a:lnSpc>
              <a:spcBef>
                <a:spcPts val="600"/>
              </a:spcBef>
              <a:spcAft>
                <a:spcPts val="0"/>
              </a:spcAft>
              <a:buClrTx/>
              <a:buSzTx/>
              <a:buFontTx/>
              <a:buNone/>
              <a:tabLst/>
              <a:defRPr/>
            </a:pPr>
            <a:r>
              <a:rPr lang="en-US" dirty="0" smtClean="0"/>
              <a:t>Property</a:t>
            </a:r>
            <a:r>
              <a:rPr lang="en-US" baseline="0" dirty="0" smtClean="0"/>
              <a:t> Editor </a:t>
            </a:r>
            <a:r>
              <a:rPr lang="en-US" dirty="0" smtClean="0"/>
              <a:t>Search bar attributes:</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smtClean="0"/>
              <a:t>Include Search Bar</a:t>
            </a:r>
            <a:r>
              <a:rPr lang="en-US" dirty="0" smtClean="0"/>
              <a:t>: </a:t>
            </a:r>
            <a:r>
              <a:rPr lang="en-US" sz="900" b="0" i="0" kern="1200" dirty="0" smtClean="0">
                <a:solidFill>
                  <a:schemeClr val="tx1"/>
                </a:solidFill>
                <a:latin typeface="+mn-lt"/>
                <a:ea typeface="+mn-ea"/>
                <a:cs typeface="+mn-cs"/>
              </a:rPr>
              <a:t>Select </a:t>
            </a:r>
            <a:r>
              <a:rPr lang="en-US" sz="900" b="1" i="0" kern="1200" dirty="0" smtClean="0">
                <a:solidFill>
                  <a:schemeClr val="tx1"/>
                </a:solidFill>
                <a:latin typeface="+mn-lt"/>
                <a:ea typeface="+mn-ea"/>
                <a:cs typeface="+mn-cs"/>
              </a:rPr>
              <a:t>Yes</a:t>
            </a:r>
            <a:r>
              <a:rPr lang="en-US" sz="900" b="0" i="0" kern="1200" dirty="0" smtClean="0">
                <a:solidFill>
                  <a:schemeClr val="tx1"/>
                </a:solidFill>
                <a:latin typeface="+mn-lt"/>
                <a:ea typeface="+mn-ea"/>
                <a:cs typeface="+mn-cs"/>
              </a:rPr>
              <a:t> to include a search bar above the report. If you include the search bar, you can also fully customize which functions to display. Select </a:t>
            </a:r>
            <a:r>
              <a:rPr lang="en-US" sz="900" b="1" i="0" kern="1200" dirty="0" smtClean="0">
                <a:solidFill>
                  <a:schemeClr val="tx1"/>
                </a:solidFill>
                <a:latin typeface="+mn-lt"/>
                <a:ea typeface="+mn-ea"/>
                <a:cs typeface="+mn-cs"/>
              </a:rPr>
              <a:t>No</a:t>
            </a:r>
            <a:r>
              <a:rPr lang="en-US" sz="900" b="0" i="0" kern="1200" dirty="0" smtClean="0">
                <a:solidFill>
                  <a:schemeClr val="tx1"/>
                </a:solidFill>
                <a:latin typeface="+mn-lt"/>
                <a:ea typeface="+mn-ea"/>
                <a:cs typeface="+mn-cs"/>
              </a:rPr>
              <a:t> to not include the Search bar.</a:t>
            </a:r>
            <a:endParaRPr lang="en-US" dirty="0" smtClean="0"/>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smtClean="0"/>
              <a:t>Search Field</a:t>
            </a:r>
            <a:r>
              <a:rPr lang="en-US" dirty="0" smtClean="0"/>
              <a:t>: </a:t>
            </a:r>
            <a:r>
              <a:rPr lang="en-US" sz="900" b="0" i="0" kern="1200" dirty="0" smtClean="0">
                <a:solidFill>
                  <a:schemeClr val="tx1"/>
                </a:solidFill>
                <a:latin typeface="+mn-lt"/>
                <a:ea typeface="+mn-ea"/>
                <a:cs typeface="+mn-cs"/>
              </a:rPr>
              <a:t>Displays a text field in the search bar used to enter search criteria. </a:t>
            </a:r>
            <a:endParaRPr lang="en-US" dirty="0" smtClean="0"/>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smtClean="0"/>
              <a:t>Finder</a:t>
            </a:r>
            <a:r>
              <a:rPr lang="en-US" b="1" baseline="0" dirty="0" smtClean="0"/>
              <a:t> Drop Down</a:t>
            </a:r>
            <a:r>
              <a:rPr lang="en-US" baseline="0" dirty="0" smtClean="0"/>
              <a:t>: </a:t>
            </a:r>
            <a:r>
              <a:rPr lang="en-US" sz="900" b="0" i="0" kern="1200" dirty="0" smtClean="0">
                <a:solidFill>
                  <a:schemeClr val="tx1"/>
                </a:solidFill>
                <a:latin typeface="+mn-lt"/>
                <a:ea typeface="+mn-ea"/>
                <a:cs typeface="+mn-cs"/>
              </a:rPr>
              <a:t>Embedded within the Search field, displays a drop down list of displayed columns. If a column is selected then the search is only performed against the values in the selected column. Within the interactive report, this option is identified as Select columns to search.</a:t>
            </a:r>
            <a:endParaRPr lang="en-US" baseline="0" dirty="0" smtClean="0"/>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baseline="0" dirty="0" smtClean="0"/>
              <a:t>Reports Select List</a:t>
            </a:r>
            <a:r>
              <a:rPr lang="en-US" baseline="0" dirty="0" smtClean="0"/>
              <a:t>: </a:t>
            </a:r>
            <a:r>
              <a:rPr lang="en-US" sz="900" b="0" i="0" kern="1200" dirty="0" smtClean="0">
                <a:solidFill>
                  <a:schemeClr val="tx1"/>
                </a:solidFill>
                <a:latin typeface="+mn-lt"/>
                <a:ea typeface="+mn-ea"/>
                <a:cs typeface="+mn-cs"/>
              </a:rPr>
              <a:t>Displays a list of all available reports for the user, including primary, alternate, public and private reports. This list is only displayed if a report, other than the primary report, is accessible to the user.</a:t>
            </a:r>
            <a:endParaRPr lang="en-US" baseline="0" dirty="0" smtClean="0"/>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baseline="0" dirty="0" smtClean="0"/>
              <a:t>Rows Per Page Selector</a:t>
            </a:r>
            <a:r>
              <a:rPr lang="en-US" baseline="0" dirty="0" smtClean="0"/>
              <a:t>: </a:t>
            </a:r>
            <a:r>
              <a:rPr lang="en-US" sz="900" b="0" i="0" kern="1200" dirty="0" smtClean="0">
                <a:solidFill>
                  <a:schemeClr val="tx1"/>
                </a:solidFill>
                <a:latin typeface="+mn-lt"/>
                <a:ea typeface="+mn-ea"/>
                <a:cs typeface="+mn-cs"/>
              </a:rPr>
              <a:t>Displays a select list used to select the number of rows to display per page.</a:t>
            </a:r>
            <a:endParaRPr lang="en-US" baseline="0" dirty="0" smtClean="0"/>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baseline="0" dirty="0" smtClean="0"/>
              <a:t>Search Button Label</a:t>
            </a:r>
            <a:r>
              <a:rPr lang="en-US" baseline="0" dirty="0" smtClean="0"/>
              <a:t>: </a:t>
            </a:r>
            <a:r>
              <a:rPr lang="en-US" sz="900" b="0" i="0" kern="1200" dirty="0" smtClean="0">
                <a:solidFill>
                  <a:schemeClr val="tx1"/>
                </a:solidFill>
                <a:latin typeface="+mn-lt"/>
                <a:ea typeface="+mn-ea"/>
                <a:cs typeface="+mn-cs"/>
              </a:rPr>
              <a:t>Specify the text to use as search button label.</a:t>
            </a:r>
            <a:endParaRPr lang="en-US" baseline="0" dirty="0" smtClean="0"/>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baseline="0" dirty="0" smtClean="0"/>
              <a:t>Maximum Rows Per Page</a:t>
            </a:r>
            <a:r>
              <a:rPr lang="en-US" baseline="0" dirty="0" smtClean="0"/>
              <a:t>: </a:t>
            </a:r>
            <a:r>
              <a:rPr lang="en-US" sz="900" b="0" i="0" kern="1200" dirty="0" smtClean="0">
                <a:solidFill>
                  <a:schemeClr val="tx1"/>
                </a:solidFill>
                <a:latin typeface="+mn-lt"/>
                <a:ea typeface="+mn-ea"/>
                <a:cs typeface="+mn-cs"/>
              </a:rPr>
              <a:t>Enter the maximum number to display in the Rows Per Page Selector.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The Actions menu appears to the right of the Go button on the Search bar in an interactive report. Users use the Actions menu to customize how report information displays. Developers control what options display on Action menu in an interactive a report. All the options are selected Yes by default. Deselect (Select No) the option that you do not want in the Actions menu of the report. </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To customize the Actions menu, perform the following steps:</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View the report Attributes. The Attributes display in the Property Editor.</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Locate and expand the Actions Menu.</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Configure the options under Actions Menu by selecting Yes or No.</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To save your changes click Save. To save and run the page, click Save and Run Page.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31</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228600" marR="0" lvl="1" indent="-228600" algn="l" defTabSz="914400" rtl="0" eaLnBrk="1" fontAlgn="auto" latinLnBrk="0" hangingPunct="1">
              <a:lnSpc>
                <a:spcPct val="100000"/>
              </a:lnSpc>
              <a:spcBef>
                <a:spcPts val="600"/>
              </a:spcBef>
              <a:spcAft>
                <a:spcPts val="0"/>
              </a:spcAft>
              <a:buClrTx/>
              <a:buSzTx/>
              <a:buFont typeface="+mj-lt"/>
              <a:buNone/>
              <a:tabLst/>
              <a:defRPr/>
            </a:pPr>
            <a:r>
              <a:rPr lang="en-US" sz="1050" b="0" i="0" kern="1200" dirty="0" smtClean="0">
                <a:solidFill>
                  <a:schemeClr val="tx1"/>
                </a:solidFill>
                <a:latin typeface="+mn-lt"/>
                <a:ea typeface="+mn-ea"/>
                <a:cs typeface="+mn-cs"/>
              </a:rPr>
              <a:t>The Download option on the Actions menu enables users to download an interactive report as a comma-delimited file (CSV) format,</a:t>
            </a:r>
          </a:p>
          <a:p>
            <a:pPr marL="228600" marR="0" lvl="1" indent="-228600" algn="l" defTabSz="914400" rtl="0" eaLnBrk="1" fontAlgn="auto" latinLnBrk="0" hangingPunct="1">
              <a:lnSpc>
                <a:spcPct val="100000"/>
              </a:lnSpc>
              <a:spcBef>
                <a:spcPts val="600"/>
              </a:spcBef>
              <a:spcAft>
                <a:spcPts val="0"/>
              </a:spcAft>
              <a:buClrTx/>
              <a:buSzTx/>
              <a:buFont typeface="+mj-lt"/>
              <a:buNone/>
              <a:tabLst/>
              <a:defRPr/>
            </a:pPr>
            <a:r>
              <a:rPr lang="en-US" sz="1050" b="0" i="0" kern="1200" dirty="0" smtClean="0">
                <a:solidFill>
                  <a:schemeClr val="tx1"/>
                </a:solidFill>
                <a:latin typeface="+mn-lt"/>
                <a:ea typeface="+mn-ea"/>
                <a:cs typeface="+mn-cs"/>
              </a:rPr>
              <a:t>HTML, Microsoft Excel (XLS) format, Adobe Portable Document Format (PDF), Microsoft Word Rich Text Format (RTF), or as HTML </a:t>
            </a:r>
          </a:p>
          <a:p>
            <a:pPr marL="228600" marR="0" lvl="1" indent="-228600" algn="l" defTabSz="914400" rtl="0" eaLnBrk="1" fontAlgn="auto" latinLnBrk="0" hangingPunct="1">
              <a:lnSpc>
                <a:spcPct val="100000"/>
              </a:lnSpc>
              <a:spcBef>
                <a:spcPts val="600"/>
              </a:spcBef>
              <a:spcAft>
                <a:spcPts val="0"/>
              </a:spcAft>
              <a:buClrTx/>
              <a:buSzTx/>
              <a:buFont typeface="+mj-lt"/>
              <a:buNone/>
              <a:tabLst/>
              <a:defRPr/>
            </a:pPr>
            <a:r>
              <a:rPr lang="en-US" sz="1050" b="0" i="0" kern="1200" dirty="0" smtClean="0">
                <a:solidFill>
                  <a:schemeClr val="tx1"/>
                </a:solidFill>
                <a:latin typeface="+mn-lt"/>
                <a:ea typeface="+mn-ea"/>
                <a:cs typeface="+mn-cs"/>
              </a:rPr>
              <a:t>attached to an email.</a:t>
            </a:r>
          </a:p>
          <a:p>
            <a:pPr marL="0" marR="0" lvl="0" indent="-228600" algn="l" defTabSz="914400" rtl="0" eaLnBrk="1" fontAlgn="auto" latinLnBrk="0" hangingPunct="1">
              <a:lnSpc>
                <a:spcPct val="100000"/>
              </a:lnSpc>
              <a:spcBef>
                <a:spcPts val="600"/>
              </a:spcBef>
              <a:spcAft>
                <a:spcPts val="0"/>
              </a:spcAft>
              <a:buClrTx/>
              <a:buSzTx/>
              <a:buNone/>
              <a:tabLst/>
              <a:defRPr/>
            </a:pPr>
            <a:r>
              <a:rPr lang="en-US" dirty="0" smtClean="0"/>
              <a:t>To configure download formats, perform the following steps:</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View the attributes for the report. The Attributes display in the Property Editor.</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Edit the following attributes:</a:t>
            </a:r>
          </a:p>
          <a:p>
            <a:pPr marL="742950" marR="0" lvl="4"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Search Bar &gt; Include Search Bar - Select Yes.</a:t>
            </a:r>
          </a:p>
          <a:p>
            <a:pPr marL="742950" marR="0" lvl="4"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Actions Menu &gt; Include Actions Menu – Select Yes.</a:t>
            </a:r>
          </a:p>
          <a:p>
            <a:pPr marL="742950" marR="0" lvl="4"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Actions Menu &gt; Download - Select Yes.</a:t>
            </a:r>
          </a:p>
          <a:p>
            <a:pPr marL="742950" marR="0" lvl="4"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Download, Download Formats - Select download formats: CSV, HTML, Email, XLS,</a:t>
            </a:r>
            <a:r>
              <a:rPr lang="en-US" baseline="0" dirty="0" smtClean="0"/>
              <a:t> PDF, RTF</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To save your changes click Save. To save and run the page, click Save and Run Page.</a:t>
            </a:r>
          </a:p>
          <a:p>
            <a:pPr marL="0" marR="0" lvl="0" indent="-228600" algn="l" defTabSz="914400" rtl="0" eaLnBrk="1" fontAlgn="auto" latinLnBrk="0" hangingPunct="1">
              <a:lnSpc>
                <a:spcPct val="100000"/>
              </a:lnSpc>
              <a:spcBef>
                <a:spcPts val="600"/>
              </a:spcBef>
              <a:spcAft>
                <a:spcPts val="0"/>
              </a:spcAft>
              <a:buClrTx/>
              <a:buSzTx/>
              <a:buNone/>
              <a:tabLst/>
              <a:defRPr/>
            </a:pPr>
            <a:r>
              <a:rPr lang="en-US" b="1" dirty="0" smtClean="0"/>
              <a:t>Note</a:t>
            </a:r>
            <a:r>
              <a:rPr lang="en-US" dirty="0" smtClean="0"/>
              <a:t>: </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Selecting No for Download prevents the Download menu from displaying on the Actions menu. To fully prevent users from downloading data, deselect all Download Formats described in the next step.</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The Download option only appears on the Actions menu if a file format is selected. If a report server has not been defined within Instance Administration then certain options do not display. </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900" b="0" i="0" kern="1200" dirty="0" smtClean="0">
                <a:solidFill>
                  <a:schemeClr val="tx1"/>
                </a:solidFill>
                <a:latin typeface="+mn-lt"/>
                <a:ea typeface="+mn-ea"/>
                <a:cs typeface="+mn-cs"/>
              </a:rPr>
              <a:t>There is a 32K limit on downloads from the reports to advanced formats, such as PDF, XLS, and Word. If the end user has too many columns displayed then they may encounter an error when attempting to download the data to these advanced formats. Downloads may also take considerable time to complete for large data sets.</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900" b="0" i="0" kern="1200" dirty="0" smtClean="0">
                <a:solidFill>
                  <a:schemeClr val="tx1"/>
                </a:solidFill>
                <a:latin typeface="+mn-lt"/>
                <a:ea typeface="+mn-ea"/>
                <a:cs typeface="+mn-cs"/>
              </a:rPr>
              <a:t>The Group By and Pivot view do not support download formats of XLS, PDF, RTF even if they are enabled and report sever is configured.</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32</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228600" marR="0" lvl="1" indent="-228600" algn="l" defTabSz="914400" rtl="0" eaLnBrk="1" fontAlgn="auto" latinLnBrk="0" hangingPunct="1">
              <a:lnSpc>
                <a:spcPct val="100000"/>
              </a:lnSpc>
              <a:spcBef>
                <a:spcPts val="600"/>
              </a:spcBef>
              <a:spcAft>
                <a:spcPts val="0"/>
              </a:spcAft>
              <a:buClrTx/>
              <a:buSzTx/>
              <a:buFont typeface="+mj-lt"/>
              <a:buNone/>
              <a:tabLst/>
              <a:defRPr/>
            </a:pPr>
            <a:r>
              <a:rPr lang="en-US" sz="1050" b="0" i="0" kern="1200" dirty="0" smtClean="0">
                <a:solidFill>
                  <a:schemeClr val="tx1"/>
                </a:solidFill>
                <a:latin typeface="+mn-lt"/>
                <a:ea typeface="+mn-ea"/>
                <a:cs typeface="+mn-cs"/>
              </a:rPr>
              <a:t>The Download option on the Actions menu enables users to download an interactive report as a comma-delimited file (CSV) format,</a:t>
            </a:r>
          </a:p>
          <a:p>
            <a:pPr marL="228600" marR="0" lvl="1" indent="-228600" algn="l" defTabSz="914400" rtl="0" eaLnBrk="1" fontAlgn="auto" latinLnBrk="0" hangingPunct="1">
              <a:lnSpc>
                <a:spcPct val="100000"/>
              </a:lnSpc>
              <a:spcBef>
                <a:spcPts val="600"/>
              </a:spcBef>
              <a:spcAft>
                <a:spcPts val="0"/>
              </a:spcAft>
              <a:buClrTx/>
              <a:buSzTx/>
              <a:buFont typeface="+mj-lt"/>
              <a:buNone/>
              <a:tabLst/>
              <a:defRPr/>
            </a:pPr>
            <a:r>
              <a:rPr lang="en-US" sz="1050" b="0" i="0" kern="1200" dirty="0" smtClean="0">
                <a:solidFill>
                  <a:schemeClr val="tx1"/>
                </a:solidFill>
                <a:latin typeface="+mn-lt"/>
                <a:ea typeface="+mn-ea"/>
                <a:cs typeface="+mn-cs"/>
              </a:rPr>
              <a:t>HTML, Microsoft Excel (XLS) format, Adobe Portable Document Format (PDF), Microsoft Word Rich Text Format (RTF), or as HTML </a:t>
            </a:r>
          </a:p>
          <a:p>
            <a:pPr marL="228600" marR="0" lvl="1" indent="-228600" algn="l" defTabSz="914400" rtl="0" eaLnBrk="1" fontAlgn="auto" latinLnBrk="0" hangingPunct="1">
              <a:lnSpc>
                <a:spcPct val="100000"/>
              </a:lnSpc>
              <a:spcBef>
                <a:spcPts val="600"/>
              </a:spcBef>
              <a:spcAft>
                <a:spcPts val="0"/>
              </a:spcAft>
              <a:buClrTx/>
              <a:buSzTx/>
              <a:buFont typeface="+mj-lt"/>
              <a:buNone/>
              <a:tabLst/>
              <a:defRPr/>
            </a:pPr>
            <a:r>
              <a:rPr lang="en-US" sz="1050" b="0" i="0" kern="1200" dirty="0" smtClean="0">
                <a:solidFill>
                  <a:schemeClr val="tx1"/>
                </a:solidFill>
                <a:latin typeface="+mn-lt"/>
                <a:ea typeface="+mn-ea"/>
                <a:cs typeface="+mn-cs"/>
              </a:rPr>
              <a:t>attached to an email.</a:t>
            </a:r>
          </a:p>
          <a:p>
            <a:pPr marL="0" marR="0" lvl="0" indent="-228600" algn="l" defTabSz="914400" rtl="0" eaLnBrk="1" fontAlgn="auto" latinLnBrk="0" hangingPunct="1">
              <a:lnSpc>
                <a:spcPct val="100000"/>
              </a:lnSpc>
              <a:spcBef>
                <a:spcPts val="600"/>
              </a:spcBef>
              <a:spcAft>
                <a:spcPts val="0"/>
              </a:spcAft>
              <a:buClrTx/>
              <a:buSzTx/>
              <a:buNone/>
              <a:tabLst/>
              <a:defRPr/>
            </a:pPr>
            <a:r>
              <a:rPr lang="en-US" dirty="0" smtClean="0"/>
              <a:t>To configure download formats, perform the following steps:</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View the attributes for the report. The Attributes display in the Property Editor.</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Edit the following attributes:</a:t>
            </a:r>
          </a:p>
          <a:p>
            <a:pPr marL="742950" marR="0" lvl="4"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Search Bar &gt; Include Search Bar - Select Yes.</a:t>
            </a:r>
          </a:p>
          <a:p>
            <a:pPr marL="742950" marR="0" lvl="4"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Actions Menu &gt; Include Actions Menu – Select Yes.</a:t>
            </a:r>
          </a:p>
          <a:p>
            <a:pPr marL="742950" marR="0" lvl="4"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Actions Menu &gt; Download - Select Yes.</a:t>
            </a:r>
          </a:p>
          <a:p>
            <a:pPr marL="742950" marR="0" lvl="4"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Download, Download Formats - Select download formats: CSV, HTML, Email, XLS,</a:t>
            </a:r>
            <a:r>
              <a:rPr lang="en-US" baseline="0" dirty="0" smtClean="0"/>
              <a:t> PDF, RTF</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To save your changes click Save. To save and run the page, click Save and Run Page.</a:t>
            </a:r>
          </a:p>
          <a:p>
            <a:pPr marL="0" marR="0" lvl="0" indent="-228600" algn="l" defTabSz="914400" rtl="0" eaLnBrk="1" fontAlgn="auto" latinLnBrk="0" hangingPunct="1">
              <a:lnSpc>
                <a:spcPct val="100000"/>
              </a:lnSpc>
              <a:spcBef>
                <a:spcPts val="600"/>
              </a:spcBef>
              <a:spcAft>
                <a:spcPts val="0"/>
              </a:spcAft>
              <a:buClrTx/>
              <a:buSzTx/>
              <a:buNone/>
              <a:tabLst/>
              <a:defRPr/>
            </a:pPr>
            <a:r>
              <a:rPr lang="en-US" b="1" dirty="0" smtClean="0"/>
              <a:t>Note</a:t>
            </a:r>
            <a:r>
              <a:rPr lang="en-US" dirty="0" smtClean="0"/>
              <a:t>: </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Selecting No for Download prevents the Download menu from displaying on the Actions menu. To fully prevent users from downloading data, deselect all Download Formats described in the next step.</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The Download option only appears on the Actions menu if a file format is selected. If a report server has not been defined within Instance Administration then certain options do not display. </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900" b="0" i="0" kern="1200" dirty="0" smtClean="0">
                <a:solidFill>
                  <a:schemeClr val="tx1"/>
                </a:solidFill>
                <a:latin typeface="+mn-lt"/>
                <a:ea typeface="+mn-ea"/>
                <a:cs typeface="+mn-cs"/>
              </a:rPr>
              <a:t>There is a 32K limit on downloads from the reports to advanced formats, such as PDF, XLS, and Word. If the end user has too many columns displayed then they may encounter an error when attempting to download the data to these advanced formats. Downloads may also take considerable time to complete for large data sets.</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900" b="0" i="0" kern="1200" dirty="0" smtClean="0">
                <a:solidFill>
                  <a:schemeClr val="tx1"/>
                </a:solidFill>
                <a:latin typeface="+mn-lt"/>
                <a:ea typeface="+mn-ea"/>
                <a:cs typeface="+mn-cs"/>
              </a:rPr>
              <a:t>The Group By and Pivot view do not support download formats of XLS, PDF, RTF even if they are enabled and report sever is configured.</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None/>
            </a:pPr>
            <a:r>
              <a:rPr lang="en-US" sz="1100" b="0" i="0" kern="1200" dirty="0" smtClean="0">
                <a:solidFill>
                  <a:schemeClr val="tx1"/>
                </a:solidFill>
                <a:latin typeface="+mn-lt"/>
                <a:ea typeface="+mn-ea"/>
                <a:cs typeface="+mn-cs"/>
              </a:rPr>
              <a:t>By default, most interactive reports display as a report. You can optionally display columns as icons. When configured to display columns as icons, a View Icons icon displays on the Search bar. To use Icon view, you must identify the columns used to identify the icon, the label, and the target (that is, the link). As a best practice, set these columns to display as hidden since they are typically not useful for end users.</a:t>
            </a:r>
          </a:p>
          <a:p>
            <a:pPr lvl="0">
              <a:buNone/>
            </a:pPr>
            <a:r>
              <a:rPr lang="en-US" sz="1100" b="0" i="0" kern="1200" dirty="0" smtClean="0">
                <a:solidFill>
                  <a:schemeClr val="tx1"/>
                </a:solidFill>
                <a:latin typeface="+mn-lt"/>
                <a:ea typeface="+mn-ea"/>
                <a:cs typeface="+mn-cs"/>
              </a:rPr>
              <a:t>You can optionally display details about each column. When configured, a View Details icon displays on the Search bar. </a:t>
            </a:r>
            <a:r>
              <a:rPr lang="en-US" dirty="0" smtClean="0"/>
              <a:t>The Detail View enables you to display the report data by using HTML formatting. </a:t>
            </a:r>
          </a:p>
          <a:p>
            <a:pPr lvl="0">
              <a:buNone/>
            </a:pPr>
            <a:r>
              <a:rPr lang="en-US" dirty="0" smtClean="0"/>
              <a:t>The slide examples show the Products interactive report page in the Sample Database</a:t>
            </a:r>
            <a:r>
              <a:rPr lang="en-US" baseline="0" dirty="0" smtClean="0"/>
              <a:t> Application. You see the icon and detail views defined on this page.</a:t>
            </a:r>
            <a:endParaRPr lang="en-US" dirty="0" smtClean="0"/>
          </a:p>
          <a:p>
            <a:pPr marL="400050" marR="0" lvl="2" indent="-228600" algn="l" defTabSz="914400" rtl="0" eaLnBrk="1" fontAlgn="auto" latinLnBrk="0" hangingPunct="1">
              <a:lnSpc>
                <a:spcPct val="100000"/>
              </a:lnSpc>
              <a:spcBef>
                <a:spcPts val="600"/>
              </a:spcBef>
              <a:spcAft>
                <a:spcPts val="0"/>
              </a:spcAft>
              <a:buClrTx/>
              <a:buSzTx/>
              <a:buFont typeface="Arial"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34</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92500" lnSpcReduction="20000"/>
          </a:bodyPr>
          <a:lstStyle/>
          <a:p>
            <a:pPr marL="228600" marR="0" lvl="1" indent="-228600" algn="l" defTabSz="914400" rtl="0" eaLnBrk="1" fontAlgn="auto" latinLnBrk="0" hangingPunct="1">
              <a:lnSpc>
                <a:spcPct val="100000"/>
              </a:lnSpc>
              <a:spcBef>
                <a:spcPts val="600"/>
              </a:spcBef>
              <a:spcAft>
                <a:spcPts val="0"/>
              </a:spcAft>
              <a:buClrTx/>
              <a:buSzTx/>
              <a:buFont typeface="Arial" pitchFamily="34" charset="0"/>
              <a:buNone/>
              <a:tabLst/>
              <a:defRPr/>
            </a:pPr>
            <a:r>
              <a:rPr lang="en-US" sz="1050" b="0" i="0" kern="1200" dirty="0" smtClean="0">
                <a:solidFill>
                  <a:schemeClr val="tx1"/>
                </a:solidFill>
                <a:latin typeface="+mn-lt"/>
                <a:ea typeface="+mn-ea"/>
                <a:cs typeface="+mn-cs"/>
              </a:rPr>
              <a:t>A Link Column displays on the left side of an interactive report. Developers can configure a Link Column to link to a single row</a:t>
            </a:r>
          </a:p>
          <a:p>
            <a:pPr marL="228600" marR="0" lvl="1" indent="-228600" algn="l" defTabSz="914400" rtl="0" eaLnBrk="1" fontAlgn="auto" latinLnBrk="0" hangingPunct="1">
              <a:lnSpc>
                <a:spcPct val="100000"/>
              </a:lnSpc>
              <a:spcBef>
                <a:spcPts val="600"/>
              </a:spcBef>
              <a:spcAft>
                <a:spcPts val="0"/>
              </a:spcAft>
              <a:buClrTx/>
              <a:buSzTx/>
              <a:buFont typeface="Arial" pitchFamily="34" charset="0"/>
              <a:buNone/>
              <a:tabLst/>
              <a:defRPr/>
            </a:pPr>
            <a:r>
              <a:rPr lang="en-US" sz="1050" b="0" i="0" kern="1200" dirty="0" smtClean="0">
                <a:solidFill>
                  <a:schemeClr val="tx1"/>
                </a:solidFill>
                <a:latin typeface="+mn-lt"/>
                <a:ea typeface="+mn-ea"/>
                <a:cs typeface="+mn-cs"/>
              </a:rPr>
              <a:t>view, a custom target, or be excluded from the report. The slide example shows including a Link to Single Row View on the </a:t>
            </a:r>
          </a:p>
          <a:p>
            <a:pPr marL="228600" marR="0" lvl="1" indent="-228600" algn="l" defTabSz="914400" rtl="0" eaLnBrk="1" fontAlgn="auto" latinLnBrk="0" hangingPunct="1">
              <a:lnSpc>
                <a:spcPct val="100000"/>
              </a:lnSpc>
              <a:spcBef>
                <a:spcPts val="600"/>
              </a:spcBef>
              <a:spcAft>
                <a:spcPts val="0"/>
              </a:spcAft>
              <a:buClrTx/>
              <a:buSzTx/>
              <a:buFont typeface="Arial" pitchFamily="34" charset="0"/>
              <a:buNone/>
              <a:tabLst/>
              <a:defRPr/>
            </a:pPr>
            <a:r>
              <a:rPr lang="en-US" sz="1050" b="0" i="0" kern="1200" dirty="0" smtClean="0">
                <a:solidFill>
                  <a:schemeClr val="tx1"/>
                </a:solidFill>
                <a:latin typeface="+mn-lt"/>
                <a:ea typeface="+mn-ea"/>
                <a:cs typeface="+mn-cs"/>
              </a:rPr>
              <a:t>employees interactive report page. If you click the edit link for an employee, you are navigated to the Report View that displays</a:t>
            </a:r>
            <a:r>
              <a:rPr lang="en-US" sz="1050" b="0" i="0" kern="1200" baseline="0" dirty="0" smtClean="0">
                <a:solidFill>
                  <a:schemeClr val="tx1"/>
                </a:solidFill>
                <a:latin typeface="+mn-lt"/>
                <a:ea typeface="+mn-ea"/>
                <a:cs typeface="+mn-cs"/>
              </a:rPr>
              <a:t> </a:t>
            </a:r>
          </a:p>
          <a:p>
            <a:pPr marL="228600" marR="0" lvl="1" indent="-228600" algn="l" defTabSz="914400" rtl="0" eaLnBrk="1" fontAlgn="auto" latinLnBrk="0" hangingPunct="1">
              <a:lnSpc>
                <a:spcPct val="100000"/>
              </a:lnSpc>
              <a:spcBef>
                <a:spcPts val="600"/>
              </a:spcBef>
              <a:spcAft>
                <a:spcPts val="0"/>
              </a:spcAft>
              <a:buClrTx/>
              <a:buSzTx/>
              <a:buFont typeface="Arial" pitchFamily="34" charset="0"/>
              <a:buNone/>
              <a:tabLst/>
              <a:defRPr/>
            </a:pPr>
            <a:r>
              <a:rPr lang="en-US" sz="1050" b="0" i="0" kern="1200" baseline="0" dirty="0" smtClean="0">
                <a:solidFill>
                  <a:schemeClr val="tx1"/>
                </a:solidFill>
                <a:latin typeface="+mn-lt"/>
                <a:ea typeface="+mn-ea"/>
                <a:cs typeface="+mn-cs"/>
              </a:rPr>
              <a:t>employee's details.</a:t>
            </a:r>
            <a:r>
              <a:rPr lang="en-US" sz="1050" b="0" i="0" kern="1200" dirty="0" smtClean="0">
                <a:solidFill>
                  <a:schemeClr val="tx1"/>
                </a:solidFill>
                <a:latin typeface="+mn-lt"/>
                <a:ea typeface="+mn-ea"/>
                <a:cs typeface="+mn-cs"/>
              </a:rPr>
              <a:t> For </a:t>
            </a:r>
            <a:r>
              <a:rPr lang="en-US" sz="1050" b="0" i="0" kern="1200" baseline="0" dirty="0" smtClean="0">
                <a:solidFill>
                  <a:schemeClr val="tx1"/>
                </a:solidFill>
                <a:latin typeface="+mn-lt"/>
                <a:ea typeface="+mn-ea"/>
                <a:cs typeface="+mn-cs"/>
              </a:rPr>
              <a:t>example, in the slide, click the link next to </a:t>
            </a:r>
            <a:r>
              <a:rPr lang="en-US" sz="1050" b="0" i="0" kern="1200" baseline="0" dirty="0" err="1" smtClean="0">
                <a:solidFill>
                  <a:schemeClr val="tx1"/>
                </a:solidFill>
                <a:latin typeface="+mn-lt"/>
                <a:ea typeface="+mn-ea"/>
                <a:cs typeface="+mn-cs"/>
              </a:rPr>
              <a:t>Empno</a:t>
            </a:r>
            <a:r>
              <a:rPr lang="en-US" sz="1050" b="0" i="0" kern="1200" baseline="0" dirty="0" smtClean="0">
                <a:solidFill>
                  <a:schemeClr val="tx1"/>
                </a:solidFill>
                <a:latin typeface="+mn-lt"/>
                <a:ea typeface="+mn-ea"/>
                <a:cs typeface="+mn-cs"/>
              </a:rPr>
              <a:t> 7839, you are navigated to the Report View that shows</a:t>
            </a:r>
          </a:p>
          <a:p>
            <a:pPr marL="228600" marR="0" lvl="1" indent="-228600" algn="l" defTabSz="914400" rtl="0" eaLnBrk="1" fontAlgn="auto" latinLnBrk="0" hangingPunct="1">
              <a:lnSpc>
                <a:spcPct val="100000"/>
              </a:lnSpc>
              <a:spcBef>
                <a:spcPts val="600"/>
              </a:spcBef>
              <a:spcAft>
                <a:spcPts val="0"/>
              </a:spcAft>
              <a:buClrTx/>
              <a:buSzTx/>
              <a:buFont typeface="Arial" pitchFamily="34" charset="0"/>
              <a:buNone/>
              <a:tabLst/>
              <a:defRPr/>
            </a:pPr>
            <a:r>
              <a:rPr lang="en-US" sz="1050" b="0" i="0" kern="1200" baseline="0" dirty="0" smtClean="0">
                <a:solidFill>
                  <a:schemeClr val="tx1"/>
                </a:solidFill>
                <a:latin typeface="+mn-lt"/>
                <a:ea typeface="+mn-ea"/>
                <a:cs typeface="+mn-cs"/>
              </a:rPr>
              <a:t>the corresponding employee details.</a:t>
            </a:r>
            <a:endParaRPr lang="en-US" sz="1050" b="0" i="0" kern="1200" dirty="0" smtClean="0">
              <a:solidFill>
                <a:schemeClr val="tx1"/>
              </a:solidFill>
              <a:latin typeface="+mn-lt"/>
              <a:ea typeface="+mn-ea"/>
              <a:cs typeface="+mn-cs"/>
            </a:endParaRPr>
          </a:p>
          <a:p>
            <a:pPr lvl="0">
              <a:buFontTx/>
              <a:buNone/>
            </a:pPr>
            <a:r>
              <a:rPr lang="en-US" dirty="0" smtClean="0"/>
              <a:t>The single-row view is a display-only view of all the columns in the report. From the single-row view, you can navigate through all the rows by clicking the Previous and Next buttons. To return to the report, you click the Report View button.</a:t>
            </a:r>
          </a:p>
          <a:p>
            <a:pPr lvl="0">
              <a:buNone/>
            </a:pPr>
            <a:r>
              <a:rPr lang="en-US" dirty="0" smtClean="0"/>
              <a:t>If you choose to link to a custom page, you can pass item session state values. You learn how to link to a custom page in the </a:t>
            </a:r>
            <a:r>
              <a:rPr lang="en-US" i="1" dirty="0" smtClean="0"/>
              <a:t>Creating</a:t>
            </a:r>
            <a:r>
              <a:rPr lang="en-US" i="1" baseline="0" dirty="0" smtClean="0"/>
              <a:t> and Using Forms </a:t>
            </a:r>
            <a:r>
              <a:rPr lang="en-US" baseline="0" dirty="0" smtClean="0"/>
              <a:t>lesson. </a:t>
            </a:r>
            <a:r>
              <a:rPr lang="en-US" dirty="0" smtClean="0"/>
              <a:t>You can choose to completely remove the link column (Exclude</a:t>
            </a:r>
            <a:r>
              <a:rPr lang="en-US" baseline="0" dirty="0" smtClean="0"/>
              <a:t> Link Column)</a:t>
            </a:r>
            <a:r>
              <a:rPr lang="en-US" dirty="0" smtClean="0"/>
              <a:t> from the report. </a:t>
            </a:r>
            <a:endParaRPr lang="en-US" sz="1050" b="0" i="0" kern="1200" dirty="0" smtClean="0">
              <a:solidFill>
                <a:schemeClr val="tx1"/>
              </a:solidFill>
              <a:latin typeface="+mn-lt"/>
              <a:ea typeface="+mn-ea"/>
              <a:cs typeface="+mn-cs"/>
            </a:endParaRPr>
          </a:p>
          <a:p>
            <a:pPr marL="228600" marR="0" lvl="1" indent="-228600" algn="l" defTabSz="914400" rtl="0" eaLnBrk="1" fontAlgn="auto" latinLnBrk="0" hangingPunct="1">
              <a:lnSpc>
                <a:spcPct val="100000"/>
              </a:lnSpc>
              <a:spcBef>
                <a:spcPts val="600"/>
              </a:spcBef>
              <a:spcAft>
                <a:spcPts val="0"/>
              </a:spcAft>
              <a:buClrTx/>
              <a:buSzTx/>
              <a:buFont typeface="Arial" pitchFamily="34" charset="0"/>
              <a:buNone/>
              <a:tabLst/>
              <a:defRPr/>
            </a:pPr>
            <a:r>
              <a:rPr lang="en-US" dirty="0" smtClean="0"/>
              <a:t>To link to a single row view, perform the following steps:</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View the attributes for the report. The Attributes page displays in the Property Editor.</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Configure Link attributes.</a:t>
            </a:r>
          </a:p>
          <a:p>
            <a:pPr marL="742950" marR="0" lvl="4"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dirty="0" smtClean="0"/>
              <a:t>Locate and expand Link.</a:t>
            </a:r>
          </a:p>
          <a:p>
            <a:pPr marL="742950" marR="0" lvl="4"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dirty="0" smtClean="0"/>
              <a:t>Link Column - Select Link to Single Row View.</a:t>
            </a:r>
          </a:p>
          <a:p>
            <a:pPr marL="742950" marR="0" lvl="4"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dirty="0" smtClean="0"/>
              <a:t>Uniquely Identify Rows by - Select ROWID or Unique Column. If you select, Unique Column, specify the column in the Unique Column field. In the slide example, you select ROWID.</a:t>
            </a:r>
          </a:p>
          <a:p>
            <a:pPr marL="742950" marR="0" lvl="4"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dirty="0" smtClean="0"/>
              <a:t>Link Icon - Accept the default or specify the path to another icon. Accept the remaining defaults.</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Configure Single Row View attributes:</a:t>
            </a:r>
          </a:p>
          <a:p>
            <a:pPr marL="742950" marR="0" lvl="4"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dirty="0" smtClean="0"/>
              <a:t>Locate and expand Single Row View.</a:t>
            </a:r>
          </a:p>
          <a:p>
            <a:pPr marL="742950" marR="0" lvl="4"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dirty="0" smtClean="0"/>
              <a:t>Exclude Null Values - Specify whether null columns are hidden on the Single Record View.</a:t>
            </a:r>
          </a:p>
          <a:p>
            <a:pPr marL="742950" marR="0" lvl="4"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dirty="0" smtClean="0"/>
              <a:t>Only Displayed Columns - Specify whether only those columns currently displayed are displayed in the Single Record View. If you specify No then hidden report columns may also be shown on the Single Record View.</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To save your changes click Save. To save and run the page, click Save and Run Page.</a:t>
            </a:r>
          </a:p>
          <a:p>
            <a:pPr marL="228600" marR="0" lvl="1" indent="-228600" algn="l" defTabSz="914400" rtl="0" eaLnBrk="1" fontAlgn="auto" latinLnBrk="0" hangingPunct="1">
              <a:lnSpc>
                <a:spcPct val="100000"/>
              </a:lnSpc>
              <a:spcBef>
                <a:spcPts val="600"/>
              </a:spcBef>
              <a:spcAft>
                <a:spcPts val="0"/>
              </a:spcAft>
              <a:buClrTx/>
              <a:buSzTx/>
              <a:buFont typeface="+mj-lt"/>
              <a:buNone/>
              <a:tabLst/>
              <a:defRPr/>
            </a:pPr>
            <a:r>
              <a:rPr lang="en-US" sz="1050" b="0" i="0" kern="1200" dirty="0" smtClean="0">
                <a:solidFill>
                  <a:schemeClr val="tx1"/>
                </a:solidFill>
                <a:latin typeface="+mn-lt"/>
                <a:ea typeface="+mn-ea"/>
                <a:cs typeface="+mn-cs"/>
              </a:rPr>
              <a:t>A Link Column cannot be sorted, hidden, or moved by an end user and does not interact with the standard column link defined on</a:t>
            </a:r>
          </a:p>
          <a:p>
            <a:pPr marL="228600" marR="0" lvl="1" indent="-228600" algn="l" defTabSz="914400" rtl="0" eaLnBrk="1" fontAlgn="auto" latinLnBrk="0" hangingPunct="1">
              <a:lnSpc>
                <a:spcPct val="100000"/>
              </a:lnSpc>
              <a:spcBef>
                <a:spcPts val="600"/>
              </a:spcBef>
              <a:spcAft>
                <a:spcPts val="0"/>
              </a:spcAft>
              <a:buClrTx/>
              <a:buSzTx/>
              <a:buFont typeface="+mj-lt"/>
              <a:buNone/>
              <a:tabLst/>
              <a:defRPr/>
            </a:pPr>
            <a:r>
              <a:rPr lang="en-US" sz="1050" b="0" i="0" kern="1200" dirty="0" smtClean="0">
                <a:solidFill>
                  <a:schemeClr val="tx1"/>
                </a:solidFill>
                <a:latin typeface="+mn-lt"/>
                <a:ea typeface="+mn-ea"/>
                <a:cs typeface="+mn-cs"/>
              </a:rPr>
              <a:t>the Column Attributes page.</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35</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228600" marR="0" lvl="1" indent="-228600" algn="l" defTabSz="914400" rtl="0" eaLnBrk="1" fontAlgn="auto" latinLnBrk="0" hangingPunct="1">
              <a:lnSpc>
                <a:spcPct val="100000"/>
              </a:lnSpc>
              <a:spcBef>
                <a:spcPts val="600"/>
              </a:spcBef>
              <a:spcAft>
                <a:spcPts val="0"/>
              </a:spcAft>
              <a:buClrTx/>
              <a:buSzTx/>
              <a:buFont typeface="Arial" pitchFamily="34" charset="0"/>
              <a:buNone/>
              <a:tabLst/>
              <a:defRPr/>
            </a:pPr>
            <a:r>
              <a:rPr lang="en-US" dirty="0" smtClean="0"/>
              <a:t>All users can save a private or public interactive report. Developers have additional save capabilities in that they can save the report that initially displays,</a:t>
            </a:r>
          </a:p>
          <a:p>
            <a:pPr marL="228600" marR="0" lvl="1" indent="-228600" algn="l" defTabSz="914400" rtl="0" eaLnBrk="1" fontAlgn="auto" latinLnBrk="0" hangingPunct="1">
              <a:lnSpc>
                <a:spcPct val="100000"/>
              </a:lnSpc>
              <a:spcBef>
                <a:spcPts val="600"/>
              </a:spcBef>
              <a:spcAft>
                <a:spcPts val="0"/>
              </a:spcAft>
              <a:buClrTx/>
              <a:buSzTx/>
              <a:buFont typeface="Arial" pitchFamily="34" charset="0"/>
              <a:buNone/>
              <a:tabLst/>
              <a:defRPr/>
            </a:pPr>
            <a:r>
              <a:rPr lang="en-US" dirty="0" smtClean="0"/>
              <a:t>called the Primary Default, or create an Alternative Default report.</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smtClean="0"/>
              <a:t>Primary Default (Developer only)</a:t>
            </a:r>
            <a:r>
              <a:rPr lang="en-US" dirty="0" smtClean="0"/>
              <a:t>: The Primary Default is the report that initially displays. Primary Default reports cannot be renamed or deleted.</a:t>
            </a:r>
          </a:p>
          <a:p>
            <a:pPr marL="4000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smtClean="0"/>
              <a:t>Alternative Report (Developer only)</a:t>
            </a:r>
            <a:r>
              <a:rPr lang="en-US" dirty="0" smtClean="0"/>
              <a:t>: Enables developers to create multiple report layouts. Only developers can save, rename, or delete an Alternative Report.</a:t>
            </a:r>
          </a:p>
          <a:p>
            <a:pPr marL="228600" marR="0" lvl="1" indent="-228600" algn="l" defTabSz="914400" rtl="0" eaLnBrk="1" fontAlgn="auto" latinLnBrk="0" hangingPunct="1">
              <a:lnSpc>
                <a:spcPct val="100000"/>
              </a:lnSpc>
              <a:spcBef>
                <a:spcPts val="600"/>
              </a:spcBef>
              <a:spcAft>
                <a:spcPts val="0"/>
              </a:spcAft>
              <a:buClrTx/>
              <a:buSzTx/>
              <a:buFont typeface="Arial" pitchFamily="34" charset="0"/>
              <a:buNone/>
              <a:tabLst/>
              <a:defRPr/>
            </a:pPr>
            <a:r>
              <a:rPr lang="en-US" dirty="0" smtClean="0"/>
              <a:t>The slide shows saving</a:t>
            </a:r>
            <a:r>
              <a:rPr lang="en-US" baseline="0" dirty="0" smtClean="0"/>
              <a:t> the default report as both Primary and Alternative Report types.</a:t>
            </a:r>
          </a:p>
          <a:p>
            <a:pPr marL="228600" marR="0" lvl="1" indent="-228600" algn="l" defTabSz="914400" rtl="0" eaLnBrk="1" fontAlgn="auto" latinLnBrk="0" hangingPunct="1">
              <a:lnSpc>
                <a:spcPct val="100000"/>
              </a:lnSpc>
              <a:spcBef>
                <a:spcPts val="600"/>
              </a:spcBef>
              <a:spcAft>
                <a:spcPts val="0"/>
              </a:spcAft>
              <a:buClrTx/>
              <a:buSzTx/>
              <a:buFont typeface="Arial" pitchFamily="34" charset="0"/>
              <a:buNone/>
              <a:tabLst/>
              <a:defRPr/>
            </a:pPr>
            <a:r>
              <a:rPr lang="en-US" baseline="0" dirty="0" smtClean="0"/>
              <a:t>To save an interactive report as a Primary or Alternative report types, perform the following steps:</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baseline="0" dirty="0" smtClean="0"/>
              <a:t>Click Actions &gt; Report and select Save Report.</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baseline="0" dirty="0" smtClean="0"/>
              <a:t>In the Save Report dialog, select As Default Report Settings from the Save select list.</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baseline="0" dirty="0" smtClean="0"/>
              <a:t>In the Save Default Report, specify if you want to save the report as Primary or Alternative. </a:t>
            </a:r>
          </a:p>
          <a:p>
            <a:pPr marL="742950" marR="0" lvl="4"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baseline="0" dirty="0" smtClean="0"/>
              <a:t>If you select Primary, click Apply. </a:t>
            </a:r>
          </a:p>
          <a:p>
            <a:pPr marL="742950" marR="0" lvl="4"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baseline="0" dirty="0" smtClean="0"/>
              <a:t>If you select Alternative, specify a name for your alternative report and click Apply.</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baseline="0" dirty="0" smtClean="0"/>
              <a:t>The primary and alternative report types are displayed as Saved Reports list.</a:t>
            </a:r>
          </a:p>
          <a:p>
            <a:pPr marL="400050" marR="0" lvl="2" indent="-228600" algn="l" defTabSz="914400" rtl="0" eaLnBrk="1" fontAlgn="auto" latinLnBrk="0" hangingPunct="1">
              <a:lnSpc>
                <a:spcPct val="100000"/>
              </a:lnSpc>
              <a:spcBef>
                <a:spcPts val="600"/>
              </a:spcBef>
              <a:spcAft>
                <a:spcPts val="0"/>
              </a:spcAft>
              <a:buClrTx/>
              <a:buSzTx/>
              <a:buFont typeface="+mj-lt"/>
              <a:buAutoNum type="arabicPeriod"/>
              <a:tabLst/>
              <a:defRPr/>
            </a:pPr>
            <a:endParaRPr lang="en-US" baseline="0" dirty="0" smtClean="0"/>
          </a:p>
          <a:p>
            <a:pPr marL="228600" marR="0" lvl="1" indent="-228600" algn="l" defTabSz="914400" rtl="0" eaLnBrk="1" fontAlgn="auto" latinLnBrk="0" hangingPunct="1">
              <a:lnSpc>
                <a:spcPct val="100000"/>
              </a:lnSpc>
              <a:spcBef>
                <a:spcPts val="600"/>
              </a:spcBef>
              <a:spcAft>
                <a:spcPts val="0"/>
              </a:spcAft>
              <a:buClrTx/>
              <a:buSzTx/>
              <a:buFont typeface="Arial"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36</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37</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38</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298712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39</a:t>
            </a:fld>
            <a:endParaRPr lang="en-US" dirty="0"/>
          </a:p>
        </p:txBody>
      </p:sp>
    </p:spTree>
    <p:extLst>
      <p:ext uri="{BB962C8B-B14F-4D97-AF65-F5344CB8AC3E}">
        <p14:creationId xmlns="" xmlns:p14="http://schemas.microsoft.com/office/powerpoint/2010/main" val="179847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92500" lnSpcReduction="10000"/>
          </a:bodyPr>
          <a:lstStyle/>
          <a:p>
            <a:pPr lvl="0">
              <a:buClr>
                <a:schemeClr val="accent1"/>
              </a:buClr>
              <a:buFont typeface="Arial"/>
              <a:buNone/>
            </a:pPr>
            <a:r>
              <a:rPr lang="en-US" sz="2850" dirty="0" smtClean="0">
                <a:solidFill>
                  <a:srgbClr val="000000"/>
                </a:solidFill>
              </a:rPr>
              <a:t>In Part 1, you learn how to use and customize an interactive report as an end user. You learn how to:</a:t>
            </a:r>
          </a:p>
          <a:p>
            <a:pPr lvl="1">
              <a:buClr>
                <a:schemeClr val="accent1"/>
              </a:buClr>
            </a:pPr>
            <a:r>
              <a:rPr lang="en-US" sz="2950" dirty="0" smtClean="0">
                <a:solidFill>
                  <a:srgbClr val="000000"/>
                </a:solidFill>
              </a:rPr>
              <a:t>Add column and row filters</a:t>
            </a:r>
          </a:p>
          <a:p>
            <a:pPr lvl="1">
              <a:buClr>
                <a:schemeClr val="accent1"/>
              </a:buClr>
            </a:pPr>
            <a:r>
              <a:rPr lang="en-US" sz="2950" dirty="0" smtClean="0">
                <a:solidFill>
                  <a:srgbClr val="000000"/>
                </a:solidFill>
              </a:rPr>
              <a:t>Sort columns</a:t>
            </a:r>
          </a:p>
          <a:p>
            <a:pPr lvl="1">
              <a:buClr>
                <a:schemeClr val="accent1"/>
              </a:buClr>
            </a:pPr>
            <a:r>
              <a:rPr lang="en-US" sz="2950" dirty="0" smtClean="0">
                <a:solidFill>
                  <a:srgbClr val="000000"/>
                </a:solidFill>
              </a:rPr>
              <a:t>Highlight rows</a:t>
            </a:r>
          </a:p>
          <a:p>
            <a:pPr lvl="1">
              <a:buClr>
                <a:schemeClr val="accent1"/>
              </a:buClr>
            </a:pPr>
            <a:r>
              <a:rPr lang="en-US" sz="2950" dirty="0" smtClean="0">
                <a:solidFill>
                  <a:srgbClr val="000000"/>
                </a:solidFill>
              </a:rPr>
              <a:t>Create control breaks</a:t>
            </a:r>
          </a:p>
          <a:p>
            <a:pPr lvl="1">
              <a:buClr>
                <a:schemeClr val="accent1"/>
              </a:buClr>
            </a:pPr>
            <a:r>
              <a:rPr lang="en-US" sz="2950" dirty="0" smtClean="0">
                <a:solidFill>
                  <a:srgbClr val="000000"/>
                </a:solidFill>
              </a:rPr>
              <a:t>Add a chart</a:t>
            </a:r>
          </a:p>
          <a:p>
            <a:pPr lvl="1">
              <a:buClr>
                <a:schemeClr val="accent1"/>
              </a:buClr>
            </a:pPr>
            <a:r>
              <a:rPr lang="en-US" sz="2950" dirty="0" smtClean="0">
                <a:solidFill>
                  <a:srgbClr val="000000"/>
                </a:solidFill>
              </a:rPr>
              <a:t>Create a Pivot report, and Group By report</a:t>
            </a:r>
          </a:p>
          <a:p>
            <a:pPr lvl="1">
              <a:buClr>
                <a:schemeClr val="accent1"/>
              </a:buClr>
            </a:pPr>
            <a:r>
              <a:rPr lang="en-US" sz="2950" dirty="0" smtClean="0">
                <a:solidFill>
                  <a:srgbClr val="000000"/>
                </a:solidFill>
              </a:rPr>
              <a:t>Perform a flashback query</a:t>
            </a:r>
          </a:p>
          <a:p>
            <a:pPr lvl="1">
              <a:buClr>
                <a:schemeClr val="accent1"/>
              </a:buClr>
            </a:pPr>
            <a:r>
              <a:rPr lang="en-US" sz="2950" dirty="0" smtClean="0">
                <a:solidFill>
                  <a:srgbClr val="000000"/>
                </a:solidFill>
              </a:rPr>
              <a:t>Save and download a report</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dirty="0"/>
          </a:p>
        </p:txBody>
      </p:sp>
    </p:spTree>
    <p:extLst>
      <p:ext uri="{BB962C8B-B14F-4D97-AF65-F5344CB8AC3E}">
        <p14:creationId xmlns="" xmlns:p14="http://schemas.microsoft.com/office/powerpoint/2010/main" val="3991295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41</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sz="1100" b="0" i="0" kern="1200" dirty="0" smtClean="0">
                <a:solidFill>
                  <a:schemeClr val="tx1"/>
                </a:solidFill>
                <a:latin typeface="+mn-lt"/>
                <a:ea typeface="+mn-ea"/>
                <a:cs typeface="+mn-cs"/>
              </a:rPr>
              <a:t>An interactive report is contained in a page within a database application. To access an interactive report you must go to the database application URL, log in using your account credentials (that is, your username and password), and then navigate to the report page.</a:t>
            </a:r>
          </a:p>
          <a:p>
            <a:pPr lvl="0">
              <a:buFontTx/>
              <a:buNone/>
            </a:pPr>
            <a:r>
              <a:rPr lang="en-US" sz="1100" b="0" i="0" kern="1200" dirty="0" smtClean="0">
                <a:solidFill>
                  <a:schemeClr val="tx1"/>
                </a:solidFill>
                <a:latin typeface="+mn-lt"/>
                <a:ea typeface="+mn-ea"/>
                <a:cs typeface="+mn-cs"/>
              </a:rPr>
              <a:t>Interactive reports enable end users to create highly customized reports. Users can alter the report layout by hiding or exposing specific columns and applying filters, highlighting, and sorting. They can also define breaks, aggregations, charts, group data, and add their own computations. Once customized, the report can be saved as either a private or public report. Most interactive reports include a search bar, Actions menu, Column Heading menu, and edit icons in the first column of each row.</a:t>
            </a:r>
          </a:p>
          <a:p>
            <a:pPr lvl="0">
              <a:buFontTx/>
              <a:buNone/>
            </a:pPr>
            <a:r>
              <a:rPr lang="en-US" sz="1100" b="0" i="0" kern="1200" dirty="0" smtClean="0">
                <a:solidFill>
                  <a:schemeClr val="tx1"/>
                </a:solidFill>
                <a:latin typeface="+mn-lt"/>
                <a:ea typeface="+mn-ea"/>
                <a:cs typeface="+mn-cs"/>
              </a:rPr>
              <a:t>The slide shows components of an interactive report.</a:t>
            </a:r>
          </a:p>
          <a:p>
            <a:pPr lvl="2">
              <a:buFont typeface="Arial" pitchFamily="34" charset="0"/>
              <a:buChar char="•"/>
            </a:pPr>
            <a:r>
              <a:rPr lang="en-US" b="1" dirty="0" smtClean="0"/>
              <a:t>Search bar:</a:t>
            </a:r>
            <a:r>
              <a:rPr lang="en-US" dirty="0" smtClean="0"/>
              <a:t> The search bar </a:t>
            </a:r>
            <a:r>
              <a:rPr lang="en-US" sz="900" b="0" i="0" kern="1200" dirty="0" smtClean="0">
                <a:solidFill>
                  <a:schemeClr val="tx1"/>
                </a:solidFill>
                <a:latin typeface="+mn-lt"/>
                <a:ea typeface="+mn-ea"/>
                <a:cs typeface="+mn-cs"/>
              </a:rPr>
              <a:t>displays above interactive report</a:t>
            </a:r>
            <a:r>
              <a:rPr lang="en-US" dirty="0" smtClean="0"/>
              <a:t> and provides features such as the Select Columns icon, Text Area, Go button, and the Actions menu button.</a:t>
            </a:r>
          </a:p>
          <a:p>
            <a:pPr lvl="2">
              <a:buFont typeface="Arial" pitchFamily="34" charset="0"/>
              <a:buChar char="•"/>
            </a:pPr>
            <a:r>
              <a:rPr lang="en-US" b="1" dirty="0" smtClean="0"/>
              <a:t>Column heading menu:</a:t>
            </a:r>
            <a:r>
              <a:rPr lang="en-US" dirty="0" smtClean="0"/>
              <a:t> Click any column heading to see a column heading menu. This menu allows you to change the sort order, hide columns, create break groups on a column, view Help text about the column, and create a filter.</a:t>
            </a:r>
            <a:endParaRPr lang="en-US" b="1" dirty="0" smtClean="0"/>
          </a:p>
          <a:p>
            <a:pPr lvl="2">
              <a:buFont typeface="Arial" pitchFamily="34" charset="0"/>
              <a:buChar char="•"/>
            </a:pPr>
            <a:r>
              <a:rPr lang="en-US" b="1" dirty="0" smtClean="0"/>
              <a:t>Saved reports: </a:t>
            </a:r>
            <a:r>
              <a:rPr lang="en-US" dirty="0" smtClean="0"/>
              <a:t>You can create and save alternative views of a report.</a:t>
            </a:r>
            <a:endParaRPr lang="en-US" b="1" dirty="0" smtClean="0"/>
          </a:p>
          <a:p>
            <a:pPr lvl="2">
              <a:buFont typeface="Arial" pitchFamily="34" charset="0"/>
              <a:buChar char="•"/>
            </a:pPr>
            <a:r>
              <a:rPr lang="en-US" b="1" dirty="0" smtClean="0"/>
              <a:t>Actions menu: </a:t>
            </a:r>
            <a:r>
              <a:rPr lang="en-US" sz="900" b="0" i="0" kern="1200" dirty="0" smtClean="0">
                <a:solidFill>
                  <a:schemeClr val="tx1"/>
                </a:solidFill>
                <a:latin typeface="+mn-lt"/>
                <a:ea typeface="+mn-ea"/>
                <a:cs typeface="+mn-cs"/>
              </a:rPr>
              <a:t>The Actions menu appears to the right of the Go button on the Search bar. End users use the Actions menu to customize an interactive report. </a:t>
            </a:r>
            <a:r>
              <a:rPr lang="en-US" dirty="0" smtClean="0"/>
              <a:t> Actions</a:t>
            </a:r>
            <a:r>
              <a:rPr lang="en-US" baseline="0" dirty="0" smtClean="0"/>
              <a:t> menu includes Data, Format, and Reports submenus.</a:t>
            </a:r>
            <a:endParaRPr lang="en-US" dirty="0" smtClean="0"/>
          </a:p>
          <a:p>
            <a:pPr lvl="2">
              <a:buFont typeface="Arial" pitchFamily="34" charset="0"/>
              <a:buChar char="•"/>
            </a:pPr>
            <a:r>
              <a:rPr lang="en-US" b="1" dirty="0" smtClean="0"/>
              <a:t>Link to custom target: </a:t>
            </a:r>
            <a:r>
              <a:rPr lang="en-US" dirty="0" smtClean="0"/>
              <a:t>You can link to another page in your application. </a:t>
            </a:r>
          </a:p>
          <a:p>
            <a:pPr lvl="0">
              <a:buFont typeface="Arial" pitchFamily="34" charset="0"/>
              <a:buChar char="•"/>
            </a:pPr>
            <a:endParaRPr lang="en-US" dirty="0" smtClean="0"/>
          </a:p>
          <a:p>
            <a:pPr lvl="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 xmlns:p14="http://schemas.microsoft.com/office/powerpoint/2010/main" val="162988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smtClean="0"/>
              <a:t>The slide</a:t>
            </a:r>
            <a:r>
              <a:rPr lang="en-US" baseline="0" dirty="0" smtClean="0"/>
              <a:t> example shows performing a search on the entire interactive report. Application Express allows you to </a:t>
            </a:r>
            <a:r>
              <a:rPr lang="en-US" dirty="0" smtClean="0"/>
              <a:t>perform a non-case-sensitive search on the entire interactive report or on a specific column. </a:t>
            </a:r>
          </a:p>
          <a:p>
            <a:pPr lvl="0">
              <a:buFontTx/>
              <a:buNone/>
            </a:pPr>
            <a:r>
              <a:rPr lang="en-US" baseline="0" dirty="0" smtClean="0"/>
              <a:t>In the slide example, you enter 'public' in the text area and click the Go button. Application Express performs a search on the entire interactive report and displays all rows that include the text 'public' and also creates a filter named </a:t>
            </a:r>
            <a:r>
              <a:rPr lang="en-US" b="1" baseline="0" dirty="0" smtClean="0"/>
              <a:t>Row text contains 'public'</a:t>
            </a:r>
            <a:r>
              <a:rPr lang="en-US" baseline="0" dirty="0" smtClean="0"/>
              <a:t>. </a:t>
            </a:r>
          </a:p>
          <a:p>
            <a:pPr lvl="0">
              <a:buFontTx/>
              <a:buNone/>
            </a:pPr>
            <a:r>
              <a:rPr lang="en-US" baseline="0" dirty="0" smtClean="0"/>
              <a:t>To perform a search in the entire interactive report, enter your search criteria in the text area and click Go. A fil</a:t>
            </a:r>
            <a:r>
              <a:rPr lang="en-US" dirty="0" smtClean="0"/>
              <a:t>ter is applied on the report and all the rows that contain the search criteria are displayed.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smtClean="0"/>
              <a:t>To remove the filter, click the Remove Filter icon (red X) next to the filter that you want to remove. Alternatively, you can enable or disable the filter by using the Enable/Disable check box.</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b="1" dirty="0" smtClean="0"/>
              <a:t>Note</a:t>
            </a:r>
            <a:r>
              <a:rPr lang="en-US" dirty="0" smtClean="0"/>
              <a:t>:</a:t>
            </a:r>
            <a:r>
              <a:rPr lang="en-US" baseline="0" dirty="0" smtClean="0"/>
              <a:t> When you search for information using the Search bar, you </a:t>
            </a:r>
            <a:r>
              <a:rPr lang="en-US" dirty="0" smtClean="0"/>
              <a:t>create a filter. You can also use the Filter option from the Actions menu to add or modify a filter. </a:t>
            </a:r>
          </a:p>
          <a:p>
            <a:pPr lvl="0">
              <a:buFontTx/>
              <a:buNone/>
            </a:pPr>
            <a:endParaRPr lang="en-US" dirty="0" smtClean="0"/>
          </a:p>
          <a:p>
            <a:pPr lvl="0">
              <a:buFontTx/>
              <a:buNone/>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 xmlns:p14="http://schemas.microsoft.com/office/powerpoint/2010/main" val="22806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None/>
            </a:pPr>
            <a:r>
              <a:rPr lang="en-US" dirty="0" smtClean="0"/>
              <a:t>The slide shows an example of searching the report within</a:t>
            </a:r>
            <a:r>
              <a:rPr lang="en-US" baseline="0" dirty="0" smtClean="0"/>
              <a:t> a specific column, Project. Application Express searches within the Project column and displays all rows that contain the text 'public' and creates a filter named  </a:t>
            </a:r>
            <a:r>
              <a:rPr lang="en-US" b="1" baseline="0" dirty="0" smtClean="0"/>
              <a:t>'Project contains public</a:t>
            </a:r>
            <a:r>
              <a:rPr lang="en-US" baseline="0" dirty="0" smtClean="0"/>
              <a:t>'.</a:t>
            </a:r>
          </a:p>
          <a:p>
            <a:pPr lvl="0">
              <a:buNone/>
            </a:pPr>
            <a:r>
              <a:rPr lang="en-US" dirty="0" smtClean="0"/>
              <a:t>To search within a specific column, perform the following steps:</a:t>
            </a:r>
          </a:p>
          <a:p>
            <a:pPr lvl="2">
              <a:buFont typeface="Times New Roman" pitchFamily="18" charset="0"/>
              <a:buNone/>
            </a:pPr>
            <a:r>
              <a:rPr lang="en-US" dirty="0" smtClean="0"/>
              <a:t>1. The Select columns to search icon displays to the left of the search bar. Click this icon to display a listing of all columns in the current report. Select</a:t>
            </a:r>
            <a:br>
              <a:rPr lang="en-US" dirty="0" smtClean="0"/>
            </a:br>
            <a:r>
              <a:rPr lang="en-US" dirty="0" smtClean="0"/>
              <a:t>  the column to search on. </a:t>
            </a:r>
          </a:p>
          <a:p>
            <a:pPr lvl="2">
              <a:buFont typeface="Times New Roman" pitchFamily="18" charset="0"/>
              <a:buNone/>
            </a:pPr>
            <a:r>
              <a:rPr lang="en-US" dirty="0" smtClean="0"/>
              <a:t>2. Enter key words</a:t>
            </a:r>
            <a:r>
              <a:rPr lang="en-US" baseline="0" dirty="0" smtClean="0"/>
              <a:t> in the text area </a:t>
            </a:r>
            <a:r>
              <a:rPr lang="en-US" dirty="0" smtClean="0"/>
              <a:t>and click </a:t>
            </a:r>
            <a:r>
              <a:rPr lang="en-US" b="1" dirty="0" smtClean="0"/>
              <a:t>Go</a:t>
            </a:r>
            <a:r>
              <a:rPr lang="en-US" dirty="0" smtClean="0"/>
              <a:t>.</a:t>
            </a:r>
          </a:p>
          <a:p>
            <a:pPr lvl="2">
              <a:buFont typeface="Times New Roman" pitchFamily="18" charset="0"/>
              <a:buNone/>
            </a:pPr>
            <a:r>
              <a:rPr lang="en-US" dirty="0" smtClean="0"/>
              <a:t>3. The search is applied and the results are displayed.</a:t>
            </a:r>
          </a:p>
          <a:p>
            <a:pPr lvl="0">
              <a:buNone/>
            </a:pPr>
            <a:r>
              <a:rPr lang="en-US" dirty="0" smtClean="0"/>
              <a:t>Application Express allows you to create multiple filters on a report. For a row to be displayed, the row must satisfy all the filters (an </a:t>
            </a:r>
            <a:r>
              <a:rPr lang="en-US" dirty="0" smtClean="0">
                <a:latin typeface="Courier New" pitchFamily="49" charset="0"/>
                <a:cs typeface="Courier New" pitchFamily="49" charset="0"/>
              </a:rPr>
              <a:t>AND</a:t>
            </a:r>
            <a:r>
              <a:rPr lang="en-US" dirty="0" smtClean="0"/>
              <a:t> condition is implied).</a:t>
            </a: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b="1" dirty="0" smtClean="0"/>
              <a:t>Note</a:t>
            </a:r>
            <a:r>
              <a:rPr lang="en-US" dirty="0" smtClean="0"/>
              <a:t>: As an alternative to</a:t>
            </a:r>
            <a:r>
              <a:rPr lang="en-US" baseline="0" dirty="0" smtClean="0"/>
              <a:t> this approach, you can even search using Column Heading Menu – Filter…</a:t>
            </a:r>
            <a:endParaRPr lang="en-US" dirty="0" smtClean="0"/>
          </a:p>
          <a:p>
            <a:pPr lv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 xmlns:p14="http://schemas.microsoft.com/office/powerpoint/2010/main" val="195473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End users can customize their</a:t>
            </a:r>
            <a:r>
              <a:rPr lang="en-US" baseline="0" dirty="0" smtClean="0"/>
              <a:t> report to include specific columns and also can decide the order in which the columns appear in the report. </a:t>
            </a:r>
            <a:r>
              <a:rPr lang="en-US" dirty="0" smtClean="0"/>
              <a:t>The slide example shows using the Select</a:t>
            </a:r>
            <a:r>
              <a:rPr lang="en-US" baseline="0" dirty="0" smtClean="0"/>
              <a:t> Columns option under the Actions menu to choose columns that you want to display in your interactive report. In the example, you do not want to display the Assigned To and Available Budget columns in the report. And also, you move the Start Date and End Date columns so that they are displayed after the Budget column.</a:t>
            </a:r>
          </a:p>
          <a:p>
            <a:r>
              <a:rPr lang="en-US" baseline="0" dirty="0" smtClean="0"/>
              <a:t>To customize your report to include specific columns, perform the following steps:</a:t>
            </a:r>
          </a:p>
          <a:p>
            <a:pPr marL="457200" lvl="1" indent="-228600">
              <a:buFont typeface="+mj-lt"/>
              <a:buAutoNum type="arabicPeriod"/>
            </a:pPr>
            <a:r>
              <a:rPr lang="en-US" baseline="0" dirty="0" smtClean="0"/>
              <a:t>Click the Actions menu and select Columns. The Select Columns dialog appears.</a:t>
            </a:r>
          </a:p>
          <a:p>
            <a:pPr marL="457200" lvl="1" indent="-228600">
              <a:buFont typeface="+mj-lt"/>
              <a:buAutoNum type="arabicPeriod"/>
            </a:pPr>
            <a:r>
              <a:rPr lang="en-US" baseline="0" dirty="0" smtClean="0"/>
              <a:t>Select the columns you want to move. Click the center arrows to move a column from Display in Report to Do Not Display. To select multiple columns at once, press and hold the CTRL key.</a:t>
            </a:r>
          </a:p>
          <a:p>
            <a:pPr marL="457200" lvl="1" indent="-228600">
              <a:buFont typeface="+mj-lt"/>
              <a:buAutoNum type="arabicPeriod"/>
            </a:pPr>
            <a:r>
              <a:rPr lang="en-US" baseline="0" dirty="0" smtClean="0"/>
              <a:t>To change the order of the columns, click the Top, Up, Down, and Bottom arrows on the right.</a:t>
            </a:r>
          </a:p>
          <a:p>
            <a:pPr marL="457200" lvl="1" indent="-228600">
              <a:buFont typeface="+mj-lt"/>
              <a:buAutoNum type="arabicPeriod"/>
            </a:pPr>
            <a:r>
              <a:rPr lang="en-US" baseline="0" dirty="0" smtClean="0"/>
              <a:t>Click Apply. A revised report appears.</a:t>
            </a:r>
          </a:p>
          <a:p>
            <a:r>
              <a:rPr lang="en-US" b="1" dirty="0" smtClean="0"/>
              <a:t>Note</a:t>
            </a:r>
            <a:r>
              <a:rPr lang="en-US" dirty="0" smtClean="0"/>
              <a:t>: You can use Column</a:t>
            </a:r>
            <a:r>
              <a:rPr lang="en-US" baseline="0" dirty="0" smtClean="0"/>
              <a:t> Heading Menu to hide a column.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End users can create row and column filters on an interactive report. </a:t>
            </a:r>
            <a:r>
              <a:rPr lang="en-US" sz="1200" dirty="0" smtClean="0"/>
              <a:t>You can create two types of filters:</a:t>
            </a:r>
          </a:p>
          <a:p>
            <a:pPr lvl="1">
              <a:buFont typeface="Arial" pitchFamily="34" charset="0"/>
              <a:buChar char="•"/>
            </a:pPr>
            <a:r>
              <a:rPr lang="en-US" sz="1200" b="1" dirty="0" smtClean="0"/>
              <a:t>Column</a:t>
            </a:r>
            <a:r>
              <a:rPr lang="en-US" sz="1200" dirty="0" smtClean="0"/>
              <a:t>: Creates a custom column filter. Select a column, select a standard Oracle operator (=, !=, not in, between), and enter an expression to compare against. Expressions are case sensitive. Use the percent sign (%) as a wildcard. Note that the selected column does not need to be one that currently displays. For example: </a:t>
            </a:r>
            <a:r>
              <a:rPr lang="en-US" sz="1000" b="1" dirty="0" smtClean="0">
                <a:latin typeface="Courier New" pitchFamily="49" charset="0"/>
                <a:cs typeface="Courier New" pitchFamily="49" charset="0"/>
              </a:rPr>
              <a:t>STATE_NAME like A%</a:t>
            </a:r>
          </a:p>
          <a:p>
            <a:pPr lvl="1">
              <a:buFont typeface="Arial" pitchFamily="34" charset="0"/>
              <a:buChar char="•"/>
            </a:pPr>
            <a:r>
              <a:rPr lang="en-US" sz="1200" b="1" dirty="0" smtClean="0"/>
              <a:t>Row</a:t>
            </a:r>
            <a:r>
              <a:rPr lang="en-US" sz="1200" dirty="0" smtClean="0"/>
              <a:t>: Creates a custom row filter. This filter creates a complex WHERE clauses using column aliases and any Oracle functions or operators. For example:  </a:t>
            </a:r>
            <a:r>
              <a:rPr lang="en-US" sz="1200" b="1" dirty="0" smtClean="0">
                <a:latin typeface="Courier New" pitchFamily="49" charset="0"/>
                <a:cs typeface="Courier New" pitchFamily="49" charset="0"/>
              </a:rPr>
              <a:t>G = 'VA' or G = 'CT' </a:t>
            </a:r>
            <a:r>
              <a:rPr lang="en-US" sz="1200" dirty="0" smtClean="0"/>
              <a:t>(Where G is the alias for CUSTOMER_STATE)</a:t>
            </a:r>
          </a:p>
          <a:p>
            <a:pPr lvl="0">
              <a:buFont typeface="Arial" pitchFamily="34" charset="0"/>
              <a:buNone/>
            </a:pPr>
            <a:r>
              <a:rPr lang="en-US" sz="1250" dirty="0" smtClean="0"/>
              <a:t>To add a column filter or a row filter, you use the Actions menu and select Filter. The</a:t>
            </a:r>
            <a:r>
              <a:rPr lang="en-US" sz="1250" baseline="0" dirty="0" smtClean="0"/>
              <a:t> next two slides include examples of creating a column and row filter.</a:t>
            </a:r>
            <a:endParaRPr lang="en-US" sz="125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9932002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 xmlns:p14="http://schemas.microsoft.com/office/powerpoint/2010/main" val="2670370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596256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945098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1027766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 xmlns:p14="http://schemas.microsoft.com/office/powerpoint/2010/main" val="520166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 xmlns:p14="http://schemas.microsoft.com/office/powerpoint/2010/main" val="53371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1226334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2428125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373938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2404157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 xmlns:p14="http://schemas.microsoft.com/office/powerpoint/2010/main" val="37870018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 xmlns:p14="http://schemas.microsoft.com/office/powerpoint/2010/main" val="3337699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 xmlns:p14="http://schemas.microsoft.com/office/powerpoint/2010/main" val="4163620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 xmlns:p14="http://schemas.microsoft.com/office/powerpoint/2010/main" val="3608229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 xmlns:p14="http://schemas.microsoft.com/office/powerpoint/2010/main" val="3457850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 xmlns:p14="http://schemas.microsoft.com/office/powerpoint/2010/main" val="3058274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 xmlns:p14="http://schemas.microsoft.com/office/powerpoint/2010/main" val="908982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 xmlns:p14="http://schemas.microsoft.com/office/powerpoint/2010/main" val="2790854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74544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 xmlns:p14="http://schemas.microsoft.com/office/powerpoint/2010/main" val="2720634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860819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187660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 xmlns:p14="http://schemas.microsoft.com/office/powerpoint/2010/main" val="2597889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 xmlns:p14="http://schemas.microsoft.com/office/powerpoint/2010/main" val="2358871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 xmlns:p14="http://schemas.microsoft.com/office/powerpoint/2010/main" val="370913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 xmlns:p14="http://schemas.microsoft.com/office/powerpoint/2010/main" val="106575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 xmlns:p14="http://schemas.microsoft.com/office/powerpoint/2010/main" val="3862187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 xmlns:p14="http://schemas.microsoft.com/office/powerpoint/2010/main" val="217345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20752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681229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 xmlns:p14="http://schemas.microsoft.com/office/powerpoint/2010/main" val="1513853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5334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3.gif"/></Relationships>
</file>

<file path=ppt/slides/_rels/slide1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gif"/></Relationships>
</file>

<file path=ppt/slides/_rels/slide1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9.gif"/><Relationship Id="rId4" Type="http://schemas.openxmlformats.org/officeDocument/2006/relationships/image" Target="../media/image38.gif"/></Relationships>
</file>

<file path=ppt/slides/_rels/slide1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image" Target="../media/image41.gif"/></Relationships>
</file>

<file path=ppt/slides/_rels/slide1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5.gif"/><Relationship Id="rId4" Type="http://schemas.openxmlformats.org/officeDocument/2006/relationships/image" Target="../media/image44.gif"/></Relationships>
</file>

<file path=ppt/slides/_rels/slide1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8.gif"/><Relationship Id="rId4" Type="http://schemas.openxmlformats.org/officeDocument/2006/relationships/image" Target="../media/image47.gif"/></Relationships>
</file>

<file path=ppt/slides/_rels/slide16.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1.gif"/><Relationship Id="rId4" Type="http://schemas.openxmlformats.org/officeDocument/2006/relationships/image" Target="../media/image50.gif"/></Relationships>
</file>

<file path=ppt/slides/_rels/slide1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4.gif"/><Relationship Id="rId4" Type="http://schemas.openxmlformats.org/officeDocument/2006/relationships/image" Target="../media/image53.gif"/></Relationships>
</file>

<file path=ppt/slides/_rels/slide1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7.gif"/><Relationship Id="rId4" Type="http://schemas.openxmlformats.org/officeDocument/2006/relationships/image" Target="../media/image56.gif"/></Relationships>
</file>

<file path=ppt/slides/_rels/slide1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0.gif"/><Relationship Id="rId4" Type="http://schemas.openxmlformats.org/officeDocument/2006/relationships/image" Target="../media/image59.gif"/></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3.gif"/><Relationship Id="rId4" Type="http://schemas.openxmlformats.org/officeDocument/2006/relationships/image" Target="../media/image62.gif"/></Relationships>
</file>

<file path=ppt/slides/_rels/slide21.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6.gif"/><Relationship Id="rId4" Type="http://schemas.openxmlformats.org/officeDocument/2006/relationships/image" Target="../media/image65.gif"/></Relationships>
</file>

<file path=ppt/slides/_rels/slide22.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9.gif"/><Relationship Id="rId4" Type="http://schemas.openxmlformats.org/officeDocument/2006/relationships/image" Target="../media/image68.gif"/></Relationships>
</file>

<file path=ppt/slides/_rels/slide23.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2.gif"/><Relationship Id="rId4" Type="http://schemas.openxmlformats.org/officeDocument/2006/relationships/image" Target="../media/image71.gif"/></Relationships>
</file>

<file path=ppt/slides/_rels/slide24.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5.gif"/><Relationship Id="rId4" Type="http://schemas.openxmlformats.org/officeDocument/2006/relationships/image" Target="../media/image74.gif"/></Relationships>
</file>

<file path=ppt/slides/_rels/slide25.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81.gif"/><Relationship Id="rId4" Type="http://schemas.openxmlformats.org/officeDocument/2006/relationships/image" Target="../media/image80.gif"/></Relationships>
</file>

<file path=ppt/slides/_rels/slide29.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87.gif"/><Relationship Id="rId4" Type="http://schemas.openxmlformats.org/officeDocument/2006/relationships/image" Target="../media/image86.gif"/></Relationships>
</file>

<file path=ppt/slides/_rels/slide32.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90.gif"/><Relationship Id="rId4" Type="http://schemas.openxmlformats.org/officeDocument/2006/relationships/image" Target="../media/image89.gif"/></Relationships>
</file>

<file path=ppt/slides/_rels/slide33.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90.gif"/><Relationship Id="rId4" Type="http://schemas.openxmlformats.org/officeDocument/2006/relationships/image" Target="../media/image89.gif"/></Relationships>
</file>

<file path=ppt/slides/_rels/slide34.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93.gif"/><Relationship Id="rId4" Type="http://schemas.openxmlformats.org/officeDocument/2006/relationships/image" Target="../media/image92.gif"/></Relationships>
</file>

<file path=ppt/slides/_rels/slide35.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96.gif"/><Relationship Id="rId4" Type="http://schemas.openxmlformats.org/officeDocument/2006/relationships/image" Target="../media/image95.gif"/></Relationships>
</file>

<file path=ppt/slides/_rels/slide36.xml.rels><?xml version="1.0" encoding="UTF-8" standalone="yes"?>
<Relationships xmlns="http://schemas.openxmlformats.org/package/2006/relationships"><Relationship Id="rId3" Type="http://schemas.openxmlformats.org/officeDocument/2006/relationships/image" Target="../media/image97.gif"/><Relationship Id="rId7" Type="http://schemas.openxmlformats.org/officeDocument/2006/relationships/image" Target="../media/image101.gi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00.gif"/><Relationship Id="rId5" Type="http://schemas.openxmlformats.org/officeDocument/2006/relationships/image" Target="../media/image99.gif"/><Relationship Id="rId4" Type="http://schemas.openxmlformats.org/officeDocument/2006/relationships/image" Target="../media/image98.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gif"/><Relationship Id="rId4"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55056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Adding a Column Filter</a:t>
            </a:r>
            <a:endParaRPr lang="en-US" b="1" dirty="0"/>
          </a:p>
        </p:txBody>
      </p:sp>
      <p:pic>
        <p:nvPicPr>
          <p:cNvPr id="3" name="Picture 2" descr="Snap31.gif"/>
          <p:cNvPicPr>
            <a:picLocks noChangeAspect="1"/>
          </p:cNvPicPr>
          <p:nvPr/>
        </p:nvPicPr>
        <p:blipFill>
          <a:blip r:embed="rId3" cstate="print"/>
          <a:stretch>
            <a:fillRect/>
          </a:stretch>
        </p:blipFill>
        <p:spPr>
          <a:xfrm>
            <a:off x="2741612" y="1371600"/>
            <a:ext cx="1362456" cy="1981202"/>
          </a:xfrm>
          <a:prstGeom prst="rect">
            <a:avLst/>
          </a:prstGeom>
          <a:ln>
            <a:solidFill>
              <a:schemeClr val="tx1"/>
            </a:solidFill>
          </a:ln>
        </p:spPr>
      </p:pic>
      <p:pic>
        <p:nvPicPr>
          <p:cNvPr id="4" name="Picture 3" descr="Snap32.gif"/>
          <p:cNvPicPr>
            <a:picLocks noChangeAspect="1"/>
          </p:cNvPicPr>
          <p:nvPr/>
        </p:nvPicPr>
        <p:blipFill>
          <a:blip r:embed="rId4" cstate="print"/>
          <a:stretch>
            <a:fillRect/>
          </a:stretch>
        </p:blipFill>
        <p:spPr>
          <a:xfrm>
            <a:off x="4418012" y="1371600"/>
            <a:ext cx="4908042" cy="1981200"/>
          </a:xfrm>
          <a:prstGeom prst="rect">
            <a:avLst/>
          </a:prstGeom>
          <a:ln>
            <a:solidFill>
              <a:schemeClr val="tx1"/>
            </a:solidFill>
          </a:ln>
        </p:spPr>
      </p:pic>
      <p:pic>
        <p:nvPicPr>
          <p:cNvPr id="5" name="Picture 4" descr="Snap33.gif"/>
          <p:cNvPicPr>
            <a:picLocks noChangeAspect="1"/>
          </p:cNvPicPr>
          <p:nvPr/>
        </p:nvPicPr>
        <p:blipFill>
          <a:blip r:embed="rId5" cstate="print"/>
          <a:stretch>
            <a:fillRect/>
          </a:stretch>
        </p:blipFill>
        <p:spPr>
          <a:xfrm>
            <a:off x="2741612" y="3505200"/>
            <a:ext cx="6774180" cy="2712720"/>
          </a:xfrm>
          <a:prstGeom prst="rect">
            <a:avLst/>
          </a:prstGeom>
          <a:ln>
            <a:solidFill>
              <a:schemeClr val="tx1"/>
            </a:solidFill>
          </a:ln>
        </p:spPr>
      </p:pic>
      <p:sp>
        <p:nvSpPr>
          <p:cNvPr id="6" name="Shape 174"/>
          <p:cNvSpPr/>
          <p:nvPr/>
        </p:nvSpPr>
        <p:spPr>
          <a:xfrm rot="5400000">
            <a:off x="9980612" y="4495800"/>
            <a:ext cx="0" cy="9144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7" name="Shape 174"/>
          <p:cNvSpPr/>
          <p:nvPr/>
        </p:nvSpPr>
        <p:spPr>
          <a:xfrm rot="5400000">
            <a:off x="9028112" y="3543300"/>
            <a:ext cx="28194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8" name="Shape 174"/>
          <p:cNvSpPr/>
          <p:nvPr/>
        </p:nvSpPr>
        <p:spPr>
          <a:xfrm rot="5400000">
            <a:off x="9866312" y="1562100"/>
            <a:ext cx="0" cy="11430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9" name="Oval 8"/>
          <p:cNvSpPr>
            <a:spLocks noChangeArrowheads="1"/>
          </p:cNvSpPr>
          <p:nvPr/>
        </p:nvSpPr>
        <p:spPr bwMode="blackWhite">
          <a:xfrm>
            <a:off x="3808412" y="1295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0" name="Oval 9"/>
          <p:cNvSpPr>
            <a:spLocks noChangeArrowheads="1"/>
          </p:cNvSpPr>
          <p:nvPr/>
        </p:nvSpPr>
        <p:spPr bwMode="blackWhite">
          <a:xfrm>
            <a:off x="8532812" y="1295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Adding a Row Filter</a:t>
            </a:r>
            <a:endParaRPr lang="en-US" b="1" dirty="0"/>
          </a:p>
        </p:txBody>
      </p:sp>
      <p:pic>
        <p:nvPicPr>
          <p:cNvPr id="3" name="Picture 2" descr="Snap31.gif"/>
          <p:cNvPicPr>
            <a:picLocks noChangeAspect="1"/>
          </p:cNvPicPr>
          <p:nvPr/>
        </p:nvPicPr>
        <p:blipFill>
          <a:blip r:embed="rId3" cstate="print"/>
          <a:stretch>
            <a:fillRect/>
          </a:stretch>
        </p:blipFill>
        <p:spPr>
          <a:xfrm>
            <a:off x="760412" y="1295400"/>
            <a:ext cx="1362456" cy="1981202"/>
          </a:xfrm>
          <a:prstGeom prst="rect">
            <a:avLst/>
          </a:prstGeom>
          <a:ln>
            <a:solidFill>
              <a:schemeClr val="tx1"/>
            </a:solidFill>
          </a:ln>
        </p:spPr>
      </p:pic>
      <p:pic>
        <p:nvPicPr>
          <p:cNvPr id="4" name="Picture 3" descr="Snap34.gif"/>
          <p:cNvPicPr>
            <a:picLocks noChangeAspect="1"/>
          </p:cNvPicPr>
          <p:nvPr/>
        </p:nvPicPr>
        <p:blipFill>
          <a:blip r:embed="rId4" cstate="print"/>
          <a:stretch>
            <a:fillRect/>
          </a:stretch>
        </p:blipFill>
        <p:spPr>
          <a:xfrm>
            <a:off x="1065212" y="2819400"/>
            <a:ext cx="3758184" cy="3408426"/>
          </a:xfrm>
          <a:prstGeom prst="rect">
            <a:avLst/>
          </a:prstGeom>
          <a:ln>
            <a:solidFill>
              <a:schemeClr val="tx1"/>
            </a:solidFill>
          </a:ln>
        </p:spPr>
      </p:pic>
      <p:pic>
        <p:nvPicPr>
          <p:cNvPr id="5" name="Picture 4" descr="Snap35.gif"/>
          <p:cNvPicPr>
            <a:picLocks noChangeAspect="1"/>
          </p:cNvPicPr>
          <p:nvPr/>
        </p:nvPicPr>
        <p:blipFill>
          <a:blip r:embed="rId5" cstate="print"/>
          <a:stretch>
            <a:fillRect/>
          </a:stretch>
        </p:blipFill>
        <p:spPr>
          <a:xfrm>
            <a:off x="4951412" y="1447800"/>
            <a:ext cx="6457188" cy="2591562"/>
          </a:xfrm>
          <a:prstGeom prst="rect">
            <a:avLst/>
          </a:prstGeom>
          <a:ln>
            <a:solidFill>
              <a:schemeClr val="tx1"/>
            </a:solidFill>
          </a:ln>
        </p:spPr>
      </p:pic>
      <p:sp>
        <p:nvSpPr>
          <p:cNvPr id="6" name="Shape 174"/>
          <p:cNvSpPr/>
          <p:nvPr/>
        </p:nvSpPr>
        <p:spPr>
          <a:xfrm rot="5400000">
            <a:off x="6399212" y="3352800"/>
            <a:ext cx="0" cy="32004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7" name="Shape 174"/>
          <p:cNvSpPr/>
          <p:nvPr/>
        </p:nvSpPr>
        <p:spPr>
          <a:xfrm rot="5400000" flipH="1">
            <a:off x="7542212" y="4495800"/>
            <a:ext cx="9144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8" name="Oval 7"/>
          <p:cNvSpPr>
            <a:spLocks noChangeArrowheads="1"/>
          </p:cNvSpPr>
          <p:nvPr/>
        </p:nvSpPr>
        <p:spPr bwMode="blackWhite">
          <a:xfrm>
            <a:off x="1903412" y="1295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9" name="Oval 8"/>
          <p:cNvSpPr>
            <a:spLocks noChangeArrowheads="1"/>
          </p:cNvSpPr>
          <p:nvPr/>
        </p:nvSpPr>
        <p:spPr bwMode="blackWhite">
          <a:xfrm>
            <a:off x="4037012" y="2590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Selecting Column Sort Order</a:t>
            </a:r>
            <a:endParaRPr lang="en-US" b="1" dirty="0"/>
          </a:p>
        </p:txBody>
      </p:sp>
      <p:pic>
        <p:nvPicPr>
          <p:cNvPr id="5" name="Picture 4" descr="Snap40.gif"/>
          <p:cNvPicPr>
            <a:picLocks noChangeAspect="1"/>
          </p:cNvPicPr>
          <p:nvPr/>
        </p:nvPicPr>
        <p:blipFill>
          <a:blip r:embed="rId3" cstate="print"/>
          <a:stretch>
            <a:fillRect/>
          </a:stretch>
        </p:blipFill>
        <p:spPr>
          <a:xfrm>
            <a:off x="3275012" y="1447800"/>
            <a:ext cx="2330196" cy="2438400"/>
          </a:xfrm>
          <a:prstGeom prst="rect">
            <a:avLst/>
          </a:prstGeom>
          <a:ln>
            <a:solidFill>
              <a:schemeClr val="tx1"/>
            </a:solidFill>
          </a:ln>
        </p:spPr>
      </p:pic>
      <p:pic>
        <p:nvPicPr>
          <p:cNvPr id="6" name="Picture 5" descr="Snap41.gif"/>
          <p:cNvPicPr>
            <a:picLocks noChangeAspect="1"/>
          </p:cNvPicPr>
          <p:nvPr/>
        </p:nvPicPr>
        <p:blipFill>
          <a:blip r:embed="rId4" cstate="print"/>
          <a:stretch>
            <a:fillRect/>
          </a:stretch>
        </p:blipFill>
        <p:spPr>
          <a:xfrm>
            <a:off x="6475412" y="1447800"/>
            <a:ext cx="3383280" cy="2407920"/>
          </a:xfrm>
          <a:prstGeom prst="rect">
            <a:avLst/>
          </a:prstGeom>
          <a:ln>
            <a:solidFill>
              <a:schemeClr val="tx1"/>
            </a:solidFill>
          </a:ln>
        </p:spPr>
      </p:pic>
      <p:pic>
        <p:nvPicPr>
          <p:cNvPr id="7" name="Picture 6" descr="Snap42.gif"/>
          <p:cNvPicPr>
            <a:picLocks noChangeAspect="1"/>
          </p:cNvPicPr>
          <p:nvPr/>
        </p:nvPicPr>
        <p:blipFill>
          <a:blip r:embed="rId5" cstate="print"/>
          <a:stretch>
            <a:fillRect/>
          </a:stretch>
        </p:blipFill>
        <p:spPr>
          <a:xfrm>
            <a:off x="3275012" y="4267200"/>
            <a:ext cx="6682740" cy="1988820"/>
          </a:xfrm>
          <a:prstGeom prst="rect">
            <a:avLst/>
          </a:prstGeom>
          <a:ln>
            <a:solidFill>
              <a:schemeClr val="tx1"/>
            </a:solidFill>
          </a:ln>
        </p:spPr>
      </p:pic>
      <p:sp>
        <p:nvSpPr>
          <p:cNvPr id="8" name="Oval 7"/>
          <p:cNvSpPr>
            <a:spLocks noChangeArrowheads="1"/>
          </p:cNvSpPr>
          <p:nvPr/>
        </p:nvSpPr>
        <p:spPr bwMode="blackWhite">
          <a:xfrm>
            <a:off x="5408612" y="1600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9" name="Oval 8"/>
          <p:cNvSpPr>
            <a:spLocks noChangeArrowheads="1"/>
          </p:cNvSpPr>
          <p:nvPr/>
        </p:nvSpPr>
        <p:spPr bwMode="blackWhite">
          <a:xfrm>
            <a:off x="9675812" y="1676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0" name="Shape 174"/>
          <p:cNvSpPr/>
          <p:nvPr/>
        </p:nvSpPr>
        <p:spPr>
          <a:xfrm rot="5400000">
            <a:off x="10285412" y="4724400"/>
            <a:ext cx="0" cy="6096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1" name="Shape 174"/>
          <p:cNvSpPr/>
          <p:nvPr/>
        </p:nvSpPr>
        <p:spPr>
          <a:xfrm rot="5400000" flipH="1">
            <a:off x="9713912" y="4152900"/>
            <a:ext cx="17526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2" name="Shape 174"/>
          <p:cNvSpPr/>
          <p:nvPr/>
        </p:nvSpPr>
        <p:spPr>
          <a:xfrm rot="5400000" flipH="1">
            <a:off x="10247312" y="2933700"/>
            <a:ext cx="0" cy="6858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Creating an Aggregation Against a Column</a:t>
            </a:r>
            <a:endParaRPr lang="en-US" b="1" dirty="0"/>
          </a:p>
        </p:txBody>
      </p:sp>
      <p:sp>
        <p:nvSpPr>
          <p:cNvPr id="18" name="Shape 174"/>
          <p:cNvSpPr/>
          <p:nvPr/>
        </p:nvSpPr>
        <p:spPr>
          <a:xfrm rot="5400000" flipV="1">
            <a:off x="2436812" y="3276600"/>
            <a:ext cx="0" cy="12192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9" name="Rectangle 18"/>
          <p:cNvSpPr txBox="1">
            <a:spLocks noChangeArrowheads="1"/>
          </p:cNvSpPr>
          <p:nvPr/>
        </p:nvSpPr>
        <p:spPr>
          <a:xfrm>
            <a:off x="8532812" y="6019800"/>
            <a:ext cx="15240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Sum of Budget</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
        <p:nvSpPr>
          <p:cNvPr id="23" name="Shape 174"/>
          <p:cNvSpPr/>
          <p:nvPr/>
        </p:nvSpPr>
        <p:spPr>
          <a:xfrm rot="5400000" flipV="1">
            <a:off x="1522412" y="4191000"/>
            <a:ext cx="6096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20" name="Picture 19" descr="Snap55.gif"/>
          <p:cNvPicPr>
            <a:picLocks noChangeAspect="1"/>
          </p:cNvPicPr>
          <p:nvPr/>
        </p:nvPicPr>
        <p:blipFill>
          <a:blip r:embed="rId3" cstate="print"/>
          <a:stretch>
            <a:fillRect/>
          </a:stretch>
        </p:blipFill>
        <p:spPr>
          <a:xfrm>
            <a:off x="760412" y="1295400"/>
            <a:ext cx="2057400" cy="2057400"/>
          </a:xfrm>
          <a:prstGeom prst="rect">
            <a:avLst/>
          </a:prstGeom>
          <a:ln>
            <a:solidFill>
              <a:schemeClr val="tx1"/>
            </a:solidFill>
          </a:ln>
        </p:spPr>
      </p:pic>
      <p:pic>
        <p:nvPicPr>
          <p:cNvPr id="21" name="Picture 20" descr="Snap56.gif"/>
          <p:cNvPicPr>
            <a:picLocks noChangeAspect="1"/>
          </p:cNvPicPr>
          <p:nvPr/>
        </p:nvPicPr>
        <p:blipFill>
          <a:blip r:embed="rId4" cstate="print"/>
          <a:stretch>
            <a:fillRect/>
          </a:stretch>
        </p:blipFill>
        <p:spPr>
          <a:xfrm>
            <a:off x="684212" y="4495800"/>
            <a:ext cx="2095500" cy="1684020"/>
          </a:xfrm>
          <a:prstGeom prst="rect">
            <a:avLst/>
          </a:prstGeom>
          <a:ln>
            <a:solidFill>
              <a:schemeClr val="tx1"/>
            </a:solidFill>
          </a:ln>
        </p:spPr>
      </p:pic>
      <p:sp>
        <p:nvSpPr>
          <p:cNvPr id="27" name="Oval 26"/>
          <p:cNvSpPr>
            <a:spLocks noChangeArrowheads="1"/>
          </p:cNvSpPr>
          <p:nvPr/>
        </p:nvSpPr>
        <p:spPr bwMode="blackWhite">
          <a:xfrm>
            <a:off x="2589212" y="13716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8" name="Oval 27"/>
          <p:cNvSpPr>
            <a:spLocks noChangeArrowheads="1"/>
          </p:cNvSpPr>
          <p:nvPr/>
        </p:nvSpPr>
        <p:spPr bwMode="blackWhite">
          <a:xfrm>
            <a:off x="2513012" y="44196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pic>
        <p:nvPicPr>
          <p:cNvPr id="29" name="Picture 28" descr="Snap61.gif"/>
          <p:cNvPicPr>
            <a:picLocks noChangeAspect="1"/>
          </p:cNvPicPr>
          <p:nvPr/>
        </p:nvPicPr>
        <p:blipFill>
          <a:blip r:embed="rId5" cstate="print"/>
          <a:stretch>
            <a:fillRect/>
          </a:stretch>
        </p:blipFill>
        <p:spPr>
          <a:xfrm>
            <a:off x="3046413" y="1600201"/>
            <a:ext cx="7596835" cy="4145661"/>
          </a:xfrm>
          <a:prstGeom prst="rect">
            <a:avLst/>
          </a:prstGeom>
          <a:ln>
            <a:solidFill>
              <a:schemeClr val="tx1"/>
            </a:solidFill>
          </a:ln>
        </p:spPr>
      </p:pic>
      <p:cxnSp>
        <p:nvCxnSpPr>
          <p:cNvPr id="33" name="Curved Connector 32"/>
          <p:cNvCxnSpPr/>
          <p:nvPr/>
        </p:nvCxnSpPr>
        <p:spPr>
          <a:xfrm flipV="1">
            <a:off x="9980612" y="5715000"/>
            <a:ext cx="457200" cy="3810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16200000" flipV="1">
            <a:off x="10590212" y="3505200"/>
            <a:ext cx="381000" cy="2286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1" name="Rectangle 18"/>
          <p:cNvSpPr txBox="1">
            <a:spLocks noChangeArrowheads="1"/>
          </p:cNvSpPr>
          <p:nvPr/>
        </p:nvSpPr>
        <p:spPr>
          <a:xfrm>
            <a:off x="10666412" y="3810000"/>
            <a:ext cx="8382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Sum of Budget</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Adding a Computed Column</a:t>
            </a:r>
            <a:endParaRPr lang="en-US" b="1" dirty="0"/>
          </a:p>
        </p:txBody>
      </p:sp>
      <p:sp>
        <p:nvSpPr>
          <p:cNvPr id="18" name="Shape 174"/>
          <p:cNvSpPr/>
          <p:nvPr/>
        </p:nvSpPr>
        <p:spPr>
          <a:xfrm rot="5400000" flipV="1">
            <a:off x="3541712" y="3848100"/>
            <a:ext cx="3810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9" name="Rectangle 18"/>
          <p:cNvSpPr txBox="1">
            <a:spLocks noChangeArrowheads="1"/>
          </p:cNvSpPr>
          <p:nvPr/>
        </p:nvSpPr>
        <p:spPr>
          <a:xfrm>
            <a:off x="9447212" y="3657600"/>
            <a:ext cx="1676400" cy="3810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Computed column</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
        <p:nvSpPr>
          <p:cNvPr id="23" name="Shape 174"/>
          <p:cNvSpPr/>
          <p:nvPr/>
        </p:nvSpPr>
        <p:spPr>
          <a:xfrm rot="5400000" flipV="1">
            <a:off x="4151312" y="3238500"/>
            <a:ext cx="0" cy="8382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cxnSp>
        <p:nvCxnSpPr>
          <p:cNvPr id="24" name="Curved Connector 23"/>
          <p:cNvCxnSpPr/>
          <p:nvPr/>
        </p:nvCxnSpPr>
        <p:spPr>
          <a:xfrm rot="5400000">
            <a:off x="9523412" y="3962400"/>
            <a:ext cx="533400" cy="5334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3" name="Picture 12" descr="Snap50.gif"/>
          <p:cNvPicPr>
            <a:picLocks noChangeAspect="1"/>
          </p:cNvPicPr>
          <p:nvPr/>
        </p:nvPicPr>
        <p:blipFill>
          <a:blip r:embed="rId3" cstate="print"/>
          <a:stretch>
            <a:fillRect/>
          </a:stretch>
        </p:blipFill>
        <p:spPr>
          <a:xfrm>
            <a:off x="2208212" y="1219200"/>
            <a:ext cx="1973580" cy="2095500"/>
          </a:xfrm>
          <a:prstGeom prst="rect">
            <a:avLst/>
          </a:prstGeom>
          <a:ln>
            <a:solidFill>
              <a:schemeClr val="tx1"/>
            </a:solidFill>
          </a:ln>
        </p:spPr>
      </p:pic>
      <p:pic>
        <p:nvPicPr>
          <p:cNvPr id="14" name="Picture 13" descr="Snap52.gif"/>
          <p:cNvPicPr>
            <a:picLocks noChangeAspect="1"/>
          </p:cNvPicPr>
          <p:nvPr/>
        </p:nvPicPr>
        <p:blipFill>
          <a:blip r:embed="rId4" cstate="print"/>
          <a:stretch>
            <a:fillRect/>
          </a:stretch>
        </p:blipFill>
        <p:spPr>
          <a:xfrm>
            <a:off x="4570412" y="1219200"/>
            <a:ext cx="4727067" cy="2779776"/>
          </a:xfrm>
          <a:prstGeom prst="rect">
            <a:avLst/>
          </a:prstGeom>
          <a:ln>
            <a:solidFill>
              <a:schemeClr val="tx1"/>
            </a:solidFill>
          </a:ln>
        </p:spPr>
      </p:pic>
      <p:pic>
        <p:nvPicPr>
          <p:cNvPr id="15" name="Picture 14" descr="Snap53.gif"/>
          <p:cNvPicPr>
            <a:picLocks noChangeAspect="1"/>
          </p:cNvPicPr>
          <p:nvPr/>
        </p:nvPicPr>
        <p:blipFill>
          <a:blip r:embed="rId5" cstate="print"/>
          <a:stretch>
            <a:fillRect/>
          </a:stretch>
        </p:blipFill>
        <p:spPr>
          <a:xfrm>
            <a:off x="2208212" y="4038600"/>
            <a:ext cx="7216140" cy="2301240"/>
          </a:xfrm>
          <a:prstGeom prst="rect">
            <a:avLst/>
          </a:prstGeom>
          <a:ln>
            <a:solidFill>
              <a:schemeClr val="tx1"/>
            </a:solidFill>
          </a:ln>
        </p:spPr>
      </p:pic>
      <p:sp>
        <p:nvSpPr>
          <p:cNvPr id="16" name="Oval 15"/>
          <p:cNvSpPr>
            <a:spLocks noChangeArrowheads="1"/>
          </p:cNvSpPr>
          <p:nvPr/>
        </p:nvSpPr>
        <p:spPr bwMode="blackWhite">
          <a:xfrm>
            <a:off x="3960812" y="1295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7" name="Oval 16"/>
          <p:cNvSpPr>
            <a:spLocks noChangeArrowheads="1"/>
          </p:cNvSpPr>
          <p:nvPr/>
        </p:nvSpPr>
        <p:spPr bwMode="blackWhite">
          <a:xfrm>
            <a:off x="9142412" y="1295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5" name="Rectangle 24"/>
          <p:cNvSpPr/>
          <p:nvPr/>
        </p:nvSpPr>
        <p:spPr>
          <a:xfrm>
            <a:off x="8532812" y="4495800"/>
            <a:ext cx="914400" cy="1828800"/>
          </a:xfrm>
          <a:prstGeom prst="rect">
            <a:avLst/>
          </a:prstGeom>
          <a:noFill/>
          <a:ln w="444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Performing a Flashback Query</a:t>
            </a:r>
            <a:endParaRPr lang="en-US" b="1" dirty="0"/>
          </a:p>
        </p:txBody>
      </p:sp>
      <p:sp>
        <p:nvSpPr>
          <p:cNvPr id="18" name="Shape 174"/>
          <p:cNvSpPr/>
          <p:nvPr/>
        </p:nvSpPr>
        <p:spPr>
          <a:xfrm rot="5400000" flipV="1">
            <a:off x="7123112" y="4076700"/>
            <a:ext cx="3810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9" name="Rectangle 18"/>
          <p:cNvSpPr txBox="1">
            <a:spLocks noChangeArrowheads="1"/>
          </p:cNvSpPr>
          <p:nvPr/>
        </p:nvSpPr>
        <p:spPr>
          <a:xfrm>
            <a:off x="10666412" y="4495800"/>
            <a:ext cx="1143000" cy="5334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Data that </a:t>
            </a:r>
            <a:r>
              <a:rPr lang="en-US" b="1" dirty="0" smtClean="0">
                <a:solidFill>
                  <a:srgbClr val="00B050"/>
                </a:solidFill>
                <a:latin typeface="LavosHandy™" pitchFamily="66" charset="0"/>
              </a:rPr>
              <a:t>existed 5 minutes ago</a:t>
            </a:r>
            <a:endParaRPr kumimoji="0" lang="en-US" b="1" i="0" u="none" strike="noStrike" kern="1200" cap="none" spc="0" normalizeH="0" baseline="0" noProof="0" dirty="0" smtClean="0">
              <a:ln>
                <a:noFill/>
              </a:ln>
              <a:solidFill>
                <a:srgbClr val="00B050"/>
              </a:solidFill>
              <a:effectLst/>
              <a:uLnTx/>
              <a:uFillTx/>
              <a:latin typeface="LavosHandy™" pitchFamily="66" charset="0"/>
            </a:endParaRPr>
          </a:p>
        </p:txBody>
      </p:sp>
      <p:sp>
        <p:nvSpPr>
          <p:cNvPr id="23" name="Shape 174"/>
          <p:cNvSpPr/>
          <p:nvPr/>
        </p:nvSpPr>
        <p:spPr>
          <a:xfrm rot="5400000" flipV="1">
            <a:off x="3160712" y="4076700"/>
            <a:ext cx="3810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15" name="Picture 14" descr="Snap65.gif"/>
          <p:cNvPicPr>
            <a:picLocks noChangeAspect="1"/>
          </p:cNvPicPr>
          <p:nvPr/>
        </p:nvPicPr>
        <p:blipFill>
          <a:blip r:embed="rId3" cstate="print"/>
          <a:stretch>
            <a:fillRect/>
          </a:stretch>
        </p:blipFill>
        <p:spPr>
          <a:xfrm>
            <a:off x="608012" y="4267200"/>
            <a:ext cx="3627120" cy="1623060"/>
          </a:xfrm>
          <a:prstGeom prst="rect">
            <a:avLst/>
          </a:prstGeom>
          <a:ln>
            <a:solidFill>
              <a:schemeClr val="tx1"/>
            </a:solidFill>
          </a:ln>
        </p:spPr>
      </p:pic>
      <p:sp>
        <p:nvSpPr>
          <p:cNvPr id="26" name="Oval 25"/>
          <p:cNvSpPr>
            <a:spLocks noChangeArrowheads="1"/>
          </p:cNvSpPr>
          <p:nvPr/>
        </p:nvSpPr>
        <p:spPr bwMode="blackWhite">
          <a:xfrm>
            <a:off x="2208212" y="5715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pic>
        <p:nvPicPr>
          <p:cNvPr id="30" name="Picture 29" descr="Snap69.gif"/>
          <p:cNvPicPr>
            <a:picLocks noChangeAspect="1"/>
          </p:cNvPicPr>
          <p:nvPr/>
        </p:nvPicPr>
        <p:blipFill>
          <a:blip r:embed="rId4" cstate="print"/>
          <a:stretch>
            <a:fillRect/>
          </a:stretch>
        </p:blipFill>
        <p:spPr>
          <a:xfrm>
            <a:off x="608012" y="1447800"/>
            <a:ext cx="8069580" cy="2164080"/>
          </a:xfrm>
          <a:prstGeom prst="rect">
            <a:avLst/>
          </a:prstGeom>
          <a:ln>
            <a:solidFill>
              <a:schemeClr val="tx1"/>
            </a:solidFill>
          </a:ln>
        </p:spPr>
      </p:pic>
      <p:sp>
        <p:nvSpPr>
          <p:cNvPr id="31" name="Oval 30"/>
          <p:cNvSpPr>
            <a:spLocks noChangeArrowheads="1"/>
          </p:cNvSpPr>
          <p:nvPr/>
        </p:nvSpPr>
        <p:spPr bwMode="blackWhite">
          <a:xfrm>
            <a:off x="8456612" y="1524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34" name="Shape 174"/>
          <p:cNvSpPr/>
          <p:nvPr/>
        </p:nvSpPr>
        <p:spPr>
          <a:xfrm rot="5400000" flipV="1">
            <a:off x="5332412" y="1905000"/>
            <a:ext cx="0" cy="39624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36" name="Picture 35" descr="Snap66.gif"/>
          <p:cNvPicPr>
            <a:picLocks noChangeAspect="1"/>
          </p:cNvPicPr>
          <p:nvPr/>
        </p:nvPicPr>
        <p:blipFill>
          <a:blip r:embed="rId5" cstate="print"/>
          <a:stretch>
            <a:fillRect/>
          </a:stretch>
        </p:blipFill>
        <p:spPr>
          <a:xfrm>
            <a:off x="4570412" y="4267200"/>
            <a:ext cx="6059043" cy="1976247"/>
          </a:xfrm>
          <a:prstGeom prst="rect">
            <a:avLst/>
          </a:prstGeom>
          <a:ln>
            <a:solidFill>
              <a:schemeClr val="tx1"/>
            </a:solidFill>
          </a:ln>
        </p:spPr>
      </p:pic>
      <p:cxnSp>
        <p:nvCxnSpPr>
          <p:cNvPr id="37" name="Curved Connector 36"/>
          <p:cNvCxnSpPr/>
          <p:nvPr/>
        </p:nvCxnSpPr>
        <p:spPr>
          <a:xfrm rot="5400000">
            <a:off x="10552112" y="5219700"/>
            <a:ext cx="533400" cy="4572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Creating a Control Break</a:t>
            </a:r>
            <a:endParaRPr lang="en-US" b="1" dirty="0"/>
          </a:p>
        </p:txBody>
      </p:sp>
      <p:pic>
        <p:nvPicPr>
          <p:cNvPr id="13" name="Picture 12" descr="Snap43.gif"/>
          <p:cNvPicPr>
            <a:picLocks noChangeAspect="1"/>
          </p:cNvPicPr>
          <p:nvPr/>
        </p:nvPicPr>
        <p:blipFill>
          <a:blip r:embed="rId3" cstate="print"/>
          <a:stretch>
            <a:fillRect/>
          </a:stretch>
        </p:blipFill>
        <p:spPr>
          <a:xfrm>
            <a:off x="684212" y="1295400"/>
            <a:ext cx="2286000" cy="2110740"/>
          </a:xfrm>
          <a:prstGeom prst="rect">
            <a:avLst/>
          </a:prstGeom>
          <a:ln>
            <a:solidFill>
              <a:schemeClr val="tx1"/>
            </a:solidFill>
          </a:ln>
        </p:spPr>
      </p:pic>
      <p:pic>
        <p:nvPicPr>
          <p:cNvPr id="14" name="Picture 13" descr="Snap44.gif"/>
          <p:cNvPicPr>
            <a:picLocks noChangeAspect="1"/>
          </p:cNvPicPr>
          <p:nvPr/>
        </p:nvPicPr>
        <p:blipFill>
          <a:blip r:embed="rId4" cstate="print"/>
          <a:stretch>
            <a:fillRect/>
          </a:stretch>
        </p:blipFill>
        <p:spPr>
          <a:xfrm>
            <a:off x="684212" y="3733800"/>
            <a:ext cx="2286000" cy="2438400"/>
          </a:xfrm>
          <a:prstGeom prst="rect">
            <a:avLst/>
          </a:prstGeom>
          <a:ln>
            <a:solidFill>
              <a:schemeClr val="tx1"/>
            </a:solidFill>
          </a:ln>
        </p:spPr>
      </p:pic>
      <p:pic>
        <p:nvPicPr>
          <p:cNvPr id="15" name="Picture 14" descr="Snap45.gif"/>
          <p:cNvPicPr>
            <a:picLocks noChangeAspect="1"/>
          </p:cNvPicPr>
          <p:nvPr/>
        </p:nvPicPr>
        <p:blipFill>
          <a:blip r:embed="rId5" cstate="print"/>
          <a:stretch>
            <a:fillRect/>
          </a:stretch>
        </p:blipFill>
        <p:spPr>
          <a:xfrm>
            <a:off x="3960812" y="1219200"/>
            <a:ext cx="6705600" cy="4953000"/>
          </a:xfrm>
          <a:prstGeom prst="rect">
            <a:avLst/>
          </a:prstGeom>
          <a:ln>
            <a:solidFill>
              <a:schemeClr val="tx1"/>
            </a:solidFill>
          </a:ln>
        </p:spPr>
      </p:pic>
      <p:sp>
        <p:nvSpPr>
          <p:cNvPr id="16" name="Oval 15"/>
          <p:cNvSpPr>
            <a:spLocks noChangeArrowheads="1"/>
          </p:cNvSpPr>
          <p:nvPr/>
        </p:nvSpPr>
        <p:spPr bwMode="blackWhite">
          <a:xfrm>
            <a:off x="2741612" y="1219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7" name="Oval 16"/>
          <p:cNvSpPr>
            <a:spLocks noChangeArrowheads="1"/>
          </p:cNvSpPr>
          <p:nvPr/>
        </p:nvSpPr>
        <p:spPr bwMode="blackWhite">
          <a:xfrm>
            <a:off x="2665412" y="3581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8" name="Shape 174"/>
          <p:cNvSpPr/>
          <p:nvPr/>
        </p:nvSpPr>
        <p:spPr>
          <a:xfrm rot="5400000" flipV="1">
            <a:off x="3465512" y="4229100"/>
            <a:ext cx="0" cy="9906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9" name="Rectangle 18"/>
          <p:cNvSpPr txBox="1">
            <a:spLocks noChangeArrowheads="1"/>
          </p:cNvSpPr>
          <p:nvPr/>
        </p:nvSpPr>
        <p:spPr>
          <a:xfrm>
            <a:off x="8456612" y="1676400"/>
            <a:ext cx="2133600" cy="3810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FF0000"/>
                </a:solidFill>
                <a:effectLst/>
                <a:uLnTx/>
                <a:uFillTx/>
                <a:latin typeface="LavosHandy™" pitchFamily="66" charset="0"/>
              </a:rPr>
              <a:t>Control break on the Project column</a:t>
            </a: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Adding Highlighting in an Interactive Report</a:t>
            </a:r>
            <a:endParaRPr lang="en-US" b="1" dirty="0"/>
          </a:p>
        </p:txBody>
      </p:sp>
      <p:sp>
        <p:nvSpPr>
          <p:cNvPr id="18" name="Shape 174"/>
          <p:cNvSpPr/>
          <p:nvPr/>
        </p:nvSpPr>
        <p:spPr>
          <a:xfrm rot="5400000" flipV="1">
            <a:off x="5218112" y="2476500"/>
            <a:ext cx="0" cy="9906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9" name="Rectangle 18"/>
          <p:cNvSpPr txBox="1">
            <a:spLocks noChangeArrowheads="1"/>
          </p:cNvSpPr>
          <p:nvPr/>
        </p:nvSpPr>
        <p:spPr>
          <a:xfrm>
            <a:off x="3275012" y="2209800"/>
            <a:ext cx="2133600" cy="3810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Rows with Projects' status is On-hold</a:t>
            </a:r>
            <a:r>
              <a:rPr kumimoji="0" lang="en-US" b="1" i="0" u="none" strike="noStrike" kern="1200" cap="none" spc="0" normalizeH="0" noProof="0" dirty="0" smtClean="0">
                <a:ln>
                  <a:noFill/>
                </a:ln>
                <a:solidFill>
                  <a:srgbClr val="00B050"/>
                </a:solidFill>
                <a:effectLst/>
                <a:uLnTx/>
                <a:uFillTx/>
                <a:latin typeface="LavosHandy™" pitchFamily="66" charset="0"/>
              </a:rPr>
              <a:t> are highlighted</a:t>
            </a:r>
            <a:r>
              <a:rPr kumimoji="0" lang="en-US" b="1" i="0" u="none" strike="noStrike" kern="1200" cap="none" spc="0" normalizeH="0" noProof="0" dirty="0" smtClean="0">
                <a:ln>
                  <a:noFill/>
                </a:ln>
                <a:solidFill>
                  <a:srgbClr val="FF0000"/>
                </a:solidFill>
                <a:effectLst/>
                <a:uLnTx/>
                <a:uFillTx/>
                <a:latin typeface="LavosHandy™" pitchFamily="66" charset="0"/>
              </a:rPr>
              <a:t>.</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pic>
        <p:nvPicPr>
          <p:cNvPr id="10" name="Picture 9" descr="Snap46.gif"/>
          <p:cNvPicPr>
            <a:picLocks noChangeAspect="1"/>
          </p:cNvPicPr>
          <p:nvPr/>
        </p:nvPicPr>
        <p:blipFill>
          <a:blip r:embed="rId3" cstate="print"/>
          <a:stretch>
            <a:fillRect/>
          </a:stretch>
        </p:blipFill>
        <p:spPr>
          <a:xfrm>
            <a:off x="608012" y="1828800"/>
            <a:ext cx="2339340" cy="2133600"/>
          </a:xfrm>
          <a:prstGeom prst="rect">
            <a:avLst/>
          </a:prstGeom>
          <a:ln>
            <a:solidFill>
              <a:schemeClr val="tx1"/>
            </a:solidFill>
          </a:ln>
        </p:spPr>
      </p:pic>
      <p:pic>
        <p:nvPicPr>
          <p:cNvPr id="11" name="Picture 10" descr="Snap47.gif"/>
          <p:cNvPicPr>
            <a:picLocks noChangeAspect="1"/>
          </p:cNvPicPr>
          <p:nvPr/>
        </p:nvPicPr>
        <p:blipFill>
          <a:blip r:embed="rId4" cstate="print"/>
          <a:stretch>
            <a:fillRect/>
          </a:stretch>
        </p:blipFill>
        <p:spPr>
          <a:xfrm>
            <a:off x="608012" y="4114800"/>
            <a:ext cx="4922520" cy="2110740"/>
          </a:xfrm>
          <a:prstGeom prst="rect">
            <a:avLst/>
          </a:prstGeom>
          <a:ln>
            <a:solidFill>
              <a:schemeClr val="tx1"/>
            </a:solidFill>
          </a:ln>
        </p:spPr>
      </p:pic>
      <p:pic>
        <p:nvPicPr>
          <p:cNvPr id="12" name="Picture 11" descr="Snap49.gif"/>
          <p:cNvPicPr>
            <a:picLocks noChangeAspect="1"/>
          </p:cNvPicPr>
          <p:nvPr/>
        </p:nvPicPr>
        <p:blipFill>
          <a:blip r:embed="rId5" cstate="print"/>
          <a:stretch>
            <a:fillRect/>
          </a:stretch>
        </p:blipFill>
        <p:spPr>
          <a:xfrm>
            <a:off x="5713412" y="1905000"/>
            <a:ext cx="5742432" cy="4315968"/>
          </a:xfrm>
          <a:prstGeom prst="rect">
            <a:avLst/>
          </a:prstGeom>
          <a:ln>
            <a:solidFill>
              <a:schemeClr val="tx1"/>
            </a:solidFill>
          </a:ln>
        </p:spPr>
      </p:pic>
      <p:sp>
        <p:nvSpPr>
          <p:cNvPr id="20" name="Oval 19"/>
          <p:cNvSpPr>
            <a:spLocks noChangeArrowheads="1"/>
          </p:cNvSpPr>
          <p:nvPr/>
        </p:nvSpPr>
        <p:spPr bwMode="blackWhite">
          <a:xfrm>
            <a:off x="3351212" y="3886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1" name="Oval 20"/>
          <p:cNvSpPr>
            <a:spLocks noChangeArrowheads="1"/>
          </p:cNvSpPr>
          <p:nvPr/>
        </p:nvSpPr>
        <p:spPr bwMode="blackWhite">
          <a:xfrm>
            <a:off x="2741612" y="1828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3" name="Shape 174"/>
          <p:cNvSpPr/>
          <p:nvPr/>
        </p:nvSpPr>
        <p:spPr>
          <a:xfrm rot="5400000" flipV="1">
            <a:off x="4151312" y="3543300"/>
            <a:ext cx="11430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cxnSp>
        <p:nvCxnSpPr>
          <p:cNvPr id="24" name="Curved Connector 23"/>
          <p:cNvCxnSpPr/>
          <p:nvPr/>
        </p:nvCxnSpPr>
        <p:spPr>
          <a:xfrm flipV="1">
            <a:off x="5332412" y="2362200"/>
            <a:ext cx="457200" cy="2286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Creating a Chart</a:t>
            </a:r>
            <a:endParaRPr lang="en-US" b="1" dirty="0"/>
          </a:p>
        </p:txBody>
      </p:sp>
      <p:sp>
        <p:nvSpPr>
          <p:cNvPr id="18" name="Shape 174"/>
          <p:cNvSpPr/>
          <p:nvPr/>
        </p:nvSpPr>
        <p:spPr>
          <a:xfrm rot="5400000" flipV="1">
            <a:off x="3922712" y="1866900"/>
            <a:ext cx="0" cy="22098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9" name="Rectangle 18"/>
          <p:cNvSpPr txBox="1">
            <a:spLocks noChangeArrowheads="1"/>
          </p:cNvSpPr>
          <p:nvPr/>
        </p:nvSpPr>
        <p:spPr>
          <a:xfrm>
            <a:off x="10056812" y="1524000"/>
            <a:ext cx="11430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View Chart</a:t>
            </a:r>
          </a:p>
        </p:txBody>
      </p:sp>
      <p:sp>
        <p:nvSpPr>
          <p:cNvPr id="34" name="Shape 174"/>
          <p:cNvSpPr/>
          <p:nvPr/>
        </p:nvSpPr>
        <p:spPr>
          <a:xfrm rot="5400000" flipV="1">
            <a:off x="2322512" y="3467100"/>
            <a:ext cx="9906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cxnSp>
        <p:nvCxnSpPr>
          <p:cNvPr id="37" name="Curved Connector 36"/>
          <p:cNvCxnSpPr/>
          <p:nvPr/>
        </p:nvCxnSpPr>
        <p:spPr>
          <a:xfrm rot="16200000" flipH="1">
            <a:off x="10171112" y="1790700"/>
            <a:ext cx="381000" cy="1524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3" name="Picture 12" descr="Snap74.gif"/>
          <p:cNvPicPr>
            <a:picLocks noChangeAspect="1"/>
          </p:cNvPicPr>
          <p:nvPr/>
        </p:nvPicPr>
        <p:blipFill>
          <a:blip r:embed="rId3" cstate="print"/>
          <a:stretch>
            <a:fillRect/>
          </a:stretch>
        </p:blipFill>
        <p:spPr>
          <a:xfrm>
            <a:off x="5027612" y="2057400"/>
            <a:ext cx="6225540" cy="4061460"/>
          </a:xfrm>
          <a:prstGeom prst="rect">
            <a:avLst/>
          </a:prstGeom>
          <a:ln>
            <a:solidFill>
              <a:schemeClr val="tx1"/>
            </a:solidFill>
          </a:ln>
        </p:spPr>
      </p:pic>
      <p:pic>
        <p:nvPicPr>
          <p:cNvPr id="14" name="Picture 13" descr="Snap72.gif"/>
          <p:cNvPicPr>
            <a:picLocks noChangeAspect="1"/>
          </p:cNvPicPr>
          <p:nvPr/>
        </p:nvPicPr>
        <p:blipFill>
          <a:blip r:embed="rId4" cstate="print"/>
          <a:stretch>
            <a:fillRect/>
          </a:stretch>
        </p:blipFill>
        <p:spPr>
          <a:xfrm>
            <a:off x="912812" y="2057400"/>
            <a:ext cx="1216152" cy="1828038"/>
          </a:xfrm>
          <a:prstGeom prst="rect">
            <a:avLst/>
          </a:prstGeom>
          <a:ln>
            <a:solidFill>
              <a:schemeClr val="tx1"/>
            </a:solidFill>
          </a:ln>
        </p:spPr>
      </p:pic>
      <p:pic>
        <p:nvPicPr>
          <p:cNvPr id="16" name="Picture 15" descr="Snap73.gif"/>
          <p:cNvPicPr>
            <a:picLocks noChangeAspect="1"/>
          </p:cNvPicPr>
          <p:nvPr/>
        </p:nvPicPr>
        <p:blipFill>
          <a:blip r:embed="rId5" cstate="print"/>
          <a:stretch>
            <a:fillRect/>
          </a:stretch>
        </p:blipFill>
        <p:spPr>
          <a:xfrm>
            <a:off x="912812" y="3962400"/>
            <a:ext cx="3938016" cy="2164461"/>
          </a:xfrm>
          <a:prstGeom prst="rect">
            <a:avLst/>
          </a:prstGeom>
          <a:ln>
            <a:solidFill>
              <a:schemeClr val="tx1"/>
            </a:solidFill>
          </a:ln>
        </p:spPr>
      </p:pic>
      <p:sp>
        <p:nvSpPr>
          <p:cNvPr id="17" name="Oval 16"/>
          <p:cNvSpPr>
            <a:spLocks noChangeArrowheads="1"/>
          </p:cNvSpPr>
          <p:nvPr/>
        </p:nvSpPr>
        <p:spPr bwMode="blackWhite">
          <a:xfrm>
            <a:off x="1903412" y="2438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0" name="Oval 19"/>
          <p:cNvSpPr>
            <a:spLocks noChangeArrowheads="1"/>
          </p:cNvSpPr>
          <p:nvPr/>
        </p:nvSpPr>
        <p:spPr bwMode="blackWhite">
          <a:xfrm>
            <a:off x="3884612" y="3733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cxnSp>
        <p:nvCxnSpPr>
          <p:cNvPr id="24" name="Curved Connector 23"/>
          <p:cNvCxnSpPr/>
          <p:nvPr/>
        </p:nvCxnSpPr>
        <p:spPr>
          <a:xfrm rot="16200000" flipH="1">
            <a:off x="9294812" y="1752600"/>
            <a:ext cx="381000" cy="3810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7" name="Rectangle 18"/>
          <p:cNvSpPr txBox="1">
            <a:spLocks noChangeArrowheads="1"/>
          </p:cNvSpPr>
          <p:nvPr/>
        </p:nvSpPr>
        <p:spPr>
          <a:xfrm>
            <a:off x="8532812" y="1600200"/>
            <a:ext cx="14478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View Report</a:t>
            </a: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Creating a Group By</a:t>
            </a:r>
          </a:p>
        </p:txBody>
      </p:sp>
      <p:sp>
        <p:nvSpPr>
          <p:cNvPr id="18" name="Shape 174"/>
          <p:cNvSpPr/>
          <p:nvPr/>
        </p:nvSpPr>
        <p:spPr>
          <a:xfrm rot="5400000" flipV="1">
            <a:off x="4837112" y="1866900"/>
            <a:ext cx="0" cy="25146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4" name="Shape 174"/>
          <p:cNvSpPr/>
          <p:nvPr/>
        </p:nvSpPr>
        <p:spPr>
          <a:xfrm rot="5400000" flipV="1">
            <a:off x="3084512" y="3619500"/>
            <a:ext cx="9906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23" name="Picture 22" descr="Snap76.gif"/>
          <p:cNvPicPr>
            <a:picLocks noChangeAspect="1"/>
          </p:cNvPicPr>
          <p:nvPr/>
        </p:nvPicPr>
        <p:blipFill>
          <a:blip r:embed="rId3" cstate="print"/>
          <a:stretch>
            <a:fillRect/>
          </a:stretch>
        </p:blipFill>
        <p:spPr>
          <a:xfrm>
            <a:off x="6094412" y="1600200"/>
            <a:ext cx="5615940" cy="4415790"/>
          </a:xfrm>
          <a:prstGeom prst="rect">
            <a:avLst/>
          </a:prstGeom>
          <a:ln>
            <a:solidFill>
              <a:schemeClr val="tx1"/>
            </a:solidFill>
          </a:ln>
        </p:spPr>
      </p:pic>
      <p:pic>
        <p:nvPicPr>
          <p:cNvPr id="25" name="Picture 24" descr="Snap75.gif"/>
          <p:cNvPicPr>
            <a:picLocks noChangeAspect="1"/>
          </p:cNvPicPr>
          <p:nvPr/>
        </p:nvPicPr>
        <p:blipFill>
          <a:blip r:embed="rId4" cstate="print"/>
          <a:stretch>
            <a:fillRect/>
          </a:stretch>
        </p:blipFill>
        <p:spPr>
          <a:xfrm>
            <a:off x="760412" y="4114800"/>
            <a:ext cx="5109210" cy="1775460"/>
          </a:xfrm>
          <a:prstGeom prst="rect">
            <a:avLst/>
          </a:prstGeom>
          <a:ln>
            <a:solidFill>
              <a:schemeClr val="tx1"/>
            </a:solidFill>
          </a:ln>
        </p:spPr>
      </p:pic>
      <p:pic>
        <p:nvPicPr>
          <p:cNvPr id="26" name="Picture 25" descr="Snap77.gif"/>
          <p:cNvPicPr>
            <a:picLocks noChangeAspect="1"/>
          </p:cNvPicPr>
          <p:nvPr/>
        </p:nvPicPr>
        <p:blipFill>
          <a:blip r:embed="rId5" cstate="print"/>
          <a:stretch>
            <a:fillRect/>
          </a:stretch>
        </p:blipFill>
        <p:spPr>
          <a:xfrm>
            <a:off x="684212" y="1524000"/>
            <a:ext cx="1143000" cy="1859280"/>
          </a:xfrm>
          <a:prstGeom prst="rect">
            <a:avLst/>
          </a:prstGeom>
          <a:ln>
            <a:solidFill>
              <a:schemeClr val="tx1"/>
            </a:solidFill>
          </a:ln>
        </p:spPr>
      </p:pic>
      <p:sp>
        <p:nvSpPr>
          <p:cNvPr id="28" name="Oval 27"/>
          <p:cNvSpPr>
            <a:spLocks noChangeArrowheads="1"/>
          </p:cNvSpPr>
          <p:nvPr/>
        </p:nvSpPr>
        <p:spPr bwMode="blackWhite">
          <a:xfrm>
            <a:off x="1903412" y="3886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9" name="Oval 28"/>
          <p:cNvSpPr>
            <a:spLocks noChangeArrowheads="1"/>
          </p:cNvSpPr>
          <p:nvPr/>
        </p:nvSpPr>
        <p:spPr bwMode="blackWhite">
          <a:xfrm>
            <a:off x="1598612" y="1828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684212" y="4267200"/>
            <a:ext cx="11125200" cy="16986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r>
              <a:rPr lang="en-US" sz="4400" b="1" dirty="0" smtClean="0">
                <a:solidFill>
                  <a:srgbClr val="000000"/>
                </a:solidFill>
                <a:latin typeface="Helvetica Neue Light"/>
                <a:cs typeface="Helvetica Neue Light"/>
              </a:rPr>
              <a:t>Unit 6: Managing and Customizing Interactive Reports</a:t>
            </a: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5" name="Picture 4" descr="apex-round-128.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54612" y="1066800"/>
            <a:ext cx="1778000" cy="1778000"/>
          </a:xfrm>
          <a:prstGeom prst="rect">
            <a:avLst/>
          </a:prstGeom>
        </p:spPr>
      </p:pic>
    </p:spTree>
    <p:extLst>
      <p:ext uri="{BB962C8B-B14F-4D97-AF65-F5344CB8AC3E}">
        <p14:creationId xmlns="" xmlns:p14="http://schemas.microsoft.com/office/powerpoint/2010/main" val="24370618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Specifying a Group By Sort Order</a:t>
            </a:r>
          </a:p>
        </p:txBody>
      </p:sp>
      <p:sp>
        <p:nvSpPr>
          <p:cNvPr id="18" name="Shape 174"/>
          <p:cNvSpPr/>
          <p:nvPr/>
        </p:nvSpPr>
        <p:spPr>
          <a:xfrm rot="5400000" flipV="1">
            <a:off x="7313612" y="2819400"/>
            <a:ext cx="10668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4" name="Shape 174"/>
          <p:cNvSpPr/>
          <p:nvPr/>
        </p:nvSpPr>
        <p:spPr>
          <a:xfrm rot="5400000" flipV="1">
            <a:off x="7237412" y="1676400"/>
            <a:ext cx="0" cy="12192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10" name="Picture 9" descr="Snap80.gif"/>
          <p:cNvPicPr>
            <a:picLocks noChangeAspect="1"/>
          </p:cNvPicPr>
          <p:nvPr/>
        </p:nvPicPr>
        <p:blipFill>
          <a:blip r:embed="rId3" cstate="print"/>
          <a:stretch>
            <a:fillRect/>
          </a:stretch>
        </p:blipFill>
        <p:spPr>
          <a:xfrm>
            <a:off x="3656012" y="3352800"/>
            <a:ext cx="6896100" cy="2895600"/>
          </a:xfrm>
          <a:prstGeom prst="rect">
            <a:avLst/>
          </a:prstGeom>
          <a:ln>
            <a:solidFill>
              <a:schemeClr val="tx1"/>
            </a:solidFill>
          </a:ln>
        </p:spPr>
      </p:pic>
      <p:pic>
        <p:nvPicPr>
          <p:cNvPr id="11" name="Picture 10" descr="Snap79.gif"/>
          <p:cNvPicPr>
            <a:picLocks noChangeAspect="1"/>
          </p:cNvPicPr>
          <p:nvPr/>
        </p:nvPicPr>
        <p:blipFill>
          <a:blip r:embed="rId4" cstate="print"/>
          <a:stretch>
            <a:fillRect/>
          </a:stretch>
        </p:blipFill>
        <p:spPr>
          <a:xfrm>
            <a:off x="3351212" y="1371600"/>
            <a:ext cx="3276600" cy="1828800"/>
          </a:xfrm>
          <a:prstGeom prst="rect">
            <a:avLst/>
          </a:prstGeom>
          <a:ln>
            <a:solidFill>
              <a:schemeClr val="tx1"/>
            </a:solidFill>
          </a:ln>
        </p:spPr>
      </p:pic>
      <p:sp>
        <p:nvSpPr>
          <p:cNvPr id="14" name="Oval 13"/>
          <p:cNvSpPr>
            <a:spLocks noChangeArrowheads="1"/>
          </p:cNvSpPr>
          <p:nvPr/>
        </p:nvSpPr>
        <p:spPr bwMode="blackWhite">
          <a:xfrm>
            <a:off x="6475412" y="17526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pic>
        <p:nvPicPr>
          <p:cNvPr id="15" name="Picture 14" descr="Snap78.gif"/>
          <p:cNvPicPr>
            <a:picLocks noChangeAspect="1"/>
          </p:cNvPicPr>
          <p:nvPr/>
        </p:nvPicPr>
        <p:blipFill>
          <a:blip r:embed="rId5" cstate="print"/>
          <a:stretch>
            <a:fillRect/>
          </a:stretch>
        </p:blipFill>
        <p:spPr>
          <a:xfrm>
            <a:off x="989012" y="1371600"/>
            <a:ext cx="2095500" cy="1828800"/>
          </a:xfrm>
          <a:prstGeom prst="rect">
            <a:avLst/>
          </a:prstGeom>
          <a:ln>
            <a:solidFill>
              <a:schemeClr val="tx1"/>
            </a:solidFill>
          </a:ln>
        </p:spPr>
      </p:pic>
      <p:sp>
        <p:nvSpPr>
          <p:cNvPr id="16" name="Oval 15"/>
          <p:cNvSpPr>
            <a:spLocks noChangeArrowheads="1"/>
          </p:cNvSpPr>
          <p:nvPr/>
        </p:nvSpPr>
        <p:spPr bwMode="blackWhite">
          <a:xfrm>
            <a:off x="2817812" y="1447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Creating a Pivot Report</a:t>
            </a:r>
          </a:p>
        </p:txBody>
      </p:sp>
      <p:sp>
        <p:nvSpPr>
          <p:cNvPr id="18" name="Shape 174"/>
          <p:cNvSpPr/>
          <p:nvPr/>
        </p:nvSpPr>
        <p:spPr>
          <a:xfrm rot="5400000">
            <a:off x="9294812" y="4724400"/>
            <a:ext cx="0" cy="7620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4" name="Shape 174"/>
          <p:cNvSpPr/>
          <p:nvPr/>
        </p:nvSpPr>
        <p:spPr>
          <a:xfrm rot="5400000" flipV="1">
            <a:off x="9294812" y="2438400"/>
            <a:ext cx="0" cy="7620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12" name="Picture 11" descr="Snap81.gif"/>
          <p:cNvPicPr>
            <a:picLocks noChangeAspect="1"/>
          </p:cNvPicPr>
          <p:nvPr/>
        </p:nvPicPr>
        <p:blipFill>
          <a:blip r:embed="rId3" cstate="print"/>
          <a:stretch>
            <a:fillRect/>
          </a:stretch>
        </p:blipFill>
        <p:spPr>
          <a:xfrm>
            <a:off x="2360612" y="1143000"/>
            <a:ext cx="1127760" cy="2606040"/>
          </a:xfrm>
          <a:prstGeom prst="rect">
            <a:avLst/>
          </a:prstGeom>
          <a:ln>
            <a:solidFill>
              <a:schemeClr val="tx1"/>
            </a:solidFill>
          </a:ln>
        </p:spPr>
      </p:pic>
      <p:pic>
        <p:nvPicPr>
          <p:cNvPr id="17" name="Picture 16" descr="Snap83.gif"/>
          <p:cNvPicPr>
            <a:picLocks noChangeAspect="1"/>
          </p:cNvPicPr>
          <p:nvPr/>
        </p:nvPicPr>
        <p:blipFill>
          <a:blip r:embed="rId4" cstate="print"/>
          <a:stretch>
            <a:fillRect/>
          </a:stretch>
        </p:blipFill>
        <p:spPr>
          <a:xfrm>
            <a:off x="4265612" y="1143000"/>
            <a:ext cx="4648200" cy="2590800"/>
          </a:xfrm>
          <a:prstGeom prst="rect">
            <a:avLst/>
          </a:prstGeom>
          <a:ln>
            <a:solidFill>
              <a:schemeClr val="tx1"/>
            </a:solidFill>
          </a:ln>
        </p:spPr>
      </p:pic>
      <p:pic>
        <p:nvPicPr>
          <p:cNvPr id="20" name="Picture 19" descr="Snap84.gif"/>
          <p:cNvPicPr>
            <a:picLocks noChangeAspect="1"/>
          </p:cNvPicPr>
          <p:nvPr/>
        </p:nvPicPr>
        <p:blipFill>
          <a:blip r:embed="rId5" cstate="print"/>
          <a:stretch>
            <a:fillRect/>
          </a:stretch>
        </p:blipFill>
        <p:spPr>
          <a:xfrm>
            <a:off x="2360612" y="3886200"/>
            <a:ext cx="6551295" cy="2454021"/>
          </a:xfrm>
          <a:prstGeom prst="rect">
            <a:avLst/>
          </a:prstGeom>
          <a:ln>
            <a:solidFill>
              <a:schemeClr val="tx1"/>
            </a:solidFill>
          </a:ln>
        </p:spPr>
      </p:pic>
      <p:sp>
        <p:nvSpPr>
          <p:cNvPr id="22" name="Shape 174"/>
          <p:cNvSpPr/>
          <p:nvPr/>
        </p:nvSpPr>
        <p:spPr>
          <a:xfrm rot="5400000" flipV="1">
            <a:off x="8532812" y="3962400"/>
            <a:ext cx="22860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3" name="Oval 22"/>
          <p:cNvSpPr>
            <a:spLocks noChangeArrowheads="1"/>
          </p:cNvSpPr>
          <p:nvPr/>
        </p:nvSpPr>
        <p:spPr bwMode="blackWhite">
          <a:xfrm>
            <a:off x="8761412" y="13716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4" name="Oval 23"/>
          <p:cNvSpPr>
            <a:spLocks noChangeArrowheads="1"/>
          </p:cNvSpPr>
          <p:nvPr/>
        </p:nvSpPr>
        <p:spPr bwMode="blackWhite">
          <a:xfrm>
            <a:off x="3275012" y="1447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5" name="Rectangle 18"/>
          <p:cNvSpPr txBox="1">
            <a:spLocks noChangeArrowheads="1"/>
          </p:cNvSpPr>
          <p:nvPr/>
        </p:nvSpPr>
        <p:spPr>
          <a:xfrm>
            <a:off x="684212" y="4419600"/>
            <a:ext cx="12954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FF0000"/>
                </a:solidFill>
                <a:effectLst/>
                <a:uLnTx/>
                <a:uFillTx/>
                <a:latin typeface="LavosHandy™" pitchFamily="66" charset="0"/>
              </a:rPr>
              <a:t>Pivot</a:t>
            </a:r>
            <a:r>
              <a:rPr kumimoji="0" lang="en-US" b="1" i="0" u="none" strike="noStrike" kern="1200" cap="none" spc="0" normalizeH="0" noProof="0" dirty="0" smtClean="0">
                <a:ln>
                  <a:noFill/>
                </a:ln>
                <a:solidFill>
                  <a:srgbClr val="FF0000"/>
                </a:solidFill>
                <a:effectLst/>
                <a:uLnTx/>
                <a:uFillTx/>
                <a:latin typeface="LavosHandy™" pitchFamily="66" charset="0"/>
              </a:rPr>
              <a:t> Column</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cxnSp>
        <p:nvCxnSpPr>
          <p:cNvPr id="26" name="Curved Connector 25"/>
          <p:cNvCxnSpPr/>
          <p:nvPr/>
        </p:nvCxnSpPr>
        <p:spPr>
          <a:xfrm>
            <a:off x="1979612" y="4572000"/>
            <a:ext cx="533400" cy="3810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3" name="Rectangle 18"/>
          <p:cNvSpPr txBox="1">
            <a:spLocks noChangeArrowheads="1"/>
          </p:cNvSpPr>
          <p:nvPr/>
        </p:nvSpPr>
        <p:spPr>
          <a:xfrm>
            <a:off x="9904412" y="4191000"/>
            <a:ext cx="12954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FF0000"/>
                </a:solidFill>
                <a:effectLst/>
                <a:uLnTx/>
                <a:uFillTx/>
                <a:latin typeface="LavosHandy™" pitchFamily="66" charset="0"/>
              </a:rPr>
              <a:t>Row</a:t>
            </a:r>
            <a:r>
              <a:rPr kumimoji="0" lang="en-US" b="1" i="0" u="none" strike="noStrike" kern="1200" cap="none" spc="0" normalizeH="0" noProof="0" dirty="0" smtClean="0">
                <a:ln>
                  <a:noFill/>
                </a:ln>
                <a:solidFill>
                  <a:srgbClr val="FF0000"/>
                </a:solidFill>
                <a:effectLst/>
                <a:uLnTx/>
                <a:uFillTx/>
                <a:latin typeface="LavosHandy™" pitchFamily="66" charset="0"/>
              </a:rPr>
              <a:t> Column</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
        <p:nvSpPr>
          <p:cNvPr id="35" name="Rectangle 34"/>
          <p:cNvSpPr/>
          <p:nvPr/>
        </p:nvSpPr>
        <p:spPr>
          <a:xfrm>
            <a:off x="4799012" y="4648200"/>
            <a:ext cx="4114800" cy="228600"/>
          </a:xfrm>
          <a:prstGeom prst="rect">
            <a:avLst/>
          </a:prstGeom>
          <a:noFill/>
          <a:ln w="444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36" name="Curved Connector 35"/>
          <p:cNvCxnSpPr/>
          <p:nvPr/>
        </p:nvCxnSpPr>
        <p:spPr>
          <a:xfrm rot="10800000" flipV="1">
            <a:off x="8913812" y="4267200"/>
            <a:ext cx="990600" cy="5334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313612" y="3886200"/>
            <a:ext cx="304800" cy="304800"/>
          </a:xfrm>
          <a:prstGeom prst="rect">
            <a:avLst/>
          </a:prstGeom>
          <a:noFill/>
          <a:ln w="444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Saving an Interactive Report</a:t>
            </a:r>
          </a:p>
        </p:txBody>
      </p:sp>
      <p:sp>
        <p:nvSpPr>
          <p:cNvPr id="18" name="Shape 174"/>
          <p:cNvSpPr/>
          <p:nvPr/>
        </p:nvSpPr>
        <p:spPr>
          <a:xfrm rot="5400000">
            <a:off x="8951912" y="2857500"/>
            <a:ext cx="11430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4" name="Shape 174"/>
          <p:cNvSpPr/>
          <p:nvPr/>
        </p:nvSpPr>
        <p:spPr>
          <a:xfrm rot="5400000" flipV="1">
            <a:off x="9142412" y="1905000"/>
            <a:ext cx="0" cy="7620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19" name="Picture 18" descr="Snap88.gif"/>
          <p:cNvPicPr>
            <a:picLocks noChangeAspect="1"/>
          </p:cNvPicPr>
          <p:nvPr/>
        </p:nvPicPr>
        <p:blipFill>
          <a:blip r:embed="rId3" cstate="print"/>
          <a:stretch>
            <a:fillRect/>
          </a:stretch>
        </p:blipFill>
        <p:spPr>
          <a:xfrm>
            <a:off x="3122612" y="3429000"/>
            <a:ext cx="7002780" cy="2827020"/>
          </a:xfrm>
          <a:prstGeom prst="rect">
            <a:avLst/>
          </a:prstGeom>
          <a:ln>
            <a:solidFill>
              <a:schemeClr val="tx1"/>
            </a:solidFill>
          </a:ln>
        </p:spPr>
      </p:pic>
      <p:pic>
        <p:nvPicPr>
          <p:cNvPr id="21" name="Picture 20" descr="Snap86.gif"/>
          <p:cNvPicPr>
            <a:picLocks noChangeAspect="1"/>
          </p:cNvPicPr>
          <p:nvPr/>
        </p:nvPicPr>
        <p:blipFill>
          <a:blip r:embed="rId4" cstate="print"/>
          <a:stretch>
            <a:fillRect/>
          </a:stretch>
        </p:blipFill>
        <p:spPr>
          <a:xfrm>
            <a:off x="989012" y="1371600"/>
            <a:ext cx="2011680" cy="2179320"/>
          </a:xfrm>
          <a:prstGeom prst="rect">
            <a:avLst/>
          </a:prstGeom>
          <a:ln>
            <a:solidFill>
              <a:schemeClr val="tx1"/>
            </a:solidFill>
          </a:ln>
        </p:spPr>
      </p:pic>
      <p:pic>
        <p:nvPicPr>
          <p:cNvPr id="27" name="Picture 26" descr="Snap87.gif"/>
          <p:cNvPicPr>
            <a:picLocks noChangeAspect="1"/>
          </p:cNvPicPr>
          <p:nvPr/>
        </p:nvPicPr>
        <p:blipFill>
          <a:blip r:embed="rId5" cstate="print"/>
          <a:stretch>
            <a:fillRect/>
          </a:stretch>
        </p:blipFill>
        <p:spPr>
          <a:xfrm>
            <a:off x="4037012" y="1371600"/>
            <a:ext cx="4709160" cy="1676400"/>
          </a:xfrm>
          <a:prstGeom prst="rect">
            <a:avLst/>
          </a:prstGeom>
          <a:ln>
            <a:solidFill>
              <a:schemeClr val="tx1"/>
            </a:solidFill>
          </a:ln>
        </p:spPr>
      </p:pic>
      <p:sp>
        <p:nvSpPr>
          <p:cNvPr id="28" name="Rectangle 27"/>
          <p:cNvSpPr/>
          <p:nvPr/>
        </p:nvSpPr>
        <p:spPr>
          <a:xfrm>
            <a:off x="4037012" y="1676400"/>
            <a:ext cx="4572000" cy="457200"/>
          </a:xfrm>
          <a:prstGeom prst="rect">
            <a:avLst/>
          </a:prstGeom>
          <a:noFill/>
          <a:ln w="34925">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9" name="Oval 28"/>
          <p:cNvSpPr>
            <a:spLocks noChangeArrowheads="1"/>
          </p:cNvSpPr>
          <p:nvPr/>
        </p:nvSpPr>
        <p:spPr bwMode="blackWhite">
          <a:xfrm>
            <a:off x="8685212" y="17526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30" name="Oval 29"/>
          <p:cNvSpPr>
            <a:spLocks noChangeArrowheads="1"/>
          </p:cNvSpPr>
          <p:nvPr/>
        </p:nvSpPr>
        <p:spPr bwMode="blackWhite">
          <a:xfrm>
            <a:off x="2817812" y="1676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Resetting a Report</a:t>
            </a:r>
          </a:p>
        </p:txBody>
      </p:sp>
      <p:sp>
        <p:nvSpPr>
          <p:cNvPr id="34" name="Shape 174"/>
          <p:cNvSpPr/>
          <p:nvPr/>
        </p:nvSpPr>
        <p:spPr>
          <a:xfrm rot="5400000" flipV="1">
            <a:off x="9942512" y="2171700"/>
            <a:ext cx="0" cy="6858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4" name="Shape 174"/>
          <p:cNvSpPr/>
          <p:nvPr/>
        </p:nvSpPr>
        <p:spPr>
          <a:xfrm rot="5400000">
            <a:off x="10018712" y="5372100"/>
            <a:ext cx="0" cy="5334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5" name="Shape 174"/>
          <p:cNvSpPr/>
          <p:nvPr/>
        </p:nvSpPr>
        <p:spPr>
          <a:xfrm rot="5400000" flipV="1">
            <a:off x="8723312" y="4076700"/>
            <a:ext cx="31242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2" name="Rectangle 18"/>
          <p:cNvSpPr txBox="1">
            <a:spLocks noChangeArrowheads="1"/>
          </p:cNvSpPr>
          <p:nvPr/>
        </p:nvSpPr>
        <p:spPr>
          <a:xfrm>
            <a:off x="2284412" y="5105400"/>
            <a:ext cx="12954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After reset</a:t>
            </a:r>
          </a:p>
        </p:txBody>
      </p:sp>
      <p:cxnSp>
        <p:nvCxnSpPr>
          <p:cNvPr id="23" name="Curved Connector 22"/>
          <p:cNvCxnSpPr/>
          <p:nvPr/>
        </p:nvCxnSpPr>
        <p:spPr>
          <a:xfrm>
            <a:off x="3503612" y="5334000"/>
            <a:ext cx="457200" cy="2286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7" name="Picture 16" descr="Snap124.gif"/>
          <p:cNvPicPr>
            <a:picLocks noChangeAspect="1"/>
          </p:cNvPicPr>
          <p:nvPr/>
        </p:nvPicPr>
        <p:blipFill>
          <a:blip r:embed="rId3" cstate="print"/>
          <a:stretch>
            <a:fillRect/>
          </a:stretch>
        </p:blipFill>
        <p:spPr>
          <a:xfrm>
            <a:off x="989012" y="1371600"/>
            <a:ext cx="6362700" cy="2583180"/>
          </a:xfrm>
          <a:prstGeom prst="rect">
            <a:avLst/>
          </a:prstGeom>
          <a:ln>
            <a:solidFill>
              <a:schemeClr val="tx1"/>
            </a:solidFill>
          </a:ln>
        </p:spPr>
      </p:pic>
      <p:pic>
        <p:nvPicPr>
          <p:cNvPr id="19" name="Picture 18" descr="Snap125.gif"/>
          <p:cNvPicPr>
            <a:picLocks noChangeAspect="1"/>
          </p:cNvPicPr>
          <p:nvPr/>
        </p:nvPicPr>
        <p:blipFill>
          <a:blip r:embed="rId4" cstate="print"/>
          <a:stretch>
            <a:fillRect/>
          </a:stretch>
        </p:blipFill>
        <p:spPr>
          <a:xfrm>
            <a:off x="7542212" y="1905000"/>
            <a:ext cx="2065020" cy="1325880"/>
          </a:xfrm>
          <a:prstGeom prst="rect">
            <a:avLst/>
          </a:prstGeom>
          <a:ln>
            <a:solidFill>
              <a:schemeClr val="tx1"/>
            </a:solidFill>
          </a:ln>
        </p:spPr>
      </p:pic>
      <p:pic>
        <p:nvPicPr>
          <p:cNvPr id="21" name="Picture 20" descr="Snap126.gif"/>
          <p:cNvPicPr>
            <a:picLocks noChangeAspect="1"/>
          </p:cNvPicPr>
          <p:nvPr/>
        </p:nvPicPr>
        <p:blipFill>
          <a:blip r:embed="rId5" cstate="print"/>
          <a:stretch>
            <a:fillRect/>
          </a:stretch>
        </p:blipFill>
        <p:spPr>
          <a:xfrm>
            <a:off x="3960812" y="4343400"/>
            <a:ext cx="5791200" cy="1943100"/>
          </a:xfrm>
          <a:prstGeom prst="rect">
            <a:avLst/>
          </a:prstGeom>
          <a:ln>
            <a:solidFill>
              <a:schemeClr val="tx1"/>
            </a:solidFill>
          </a:ln>
        </p:spPr>
      </p:pic>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Downloading a Report</a:t>
            </a:r>
          </a:p>
        </p:txBody>
      </p:sp>
      <p:sp>
        <p:nvSpPr>
          <p:cNvPr id="14" name="Shape 174"/>
          <p:cNvSpPr/>
          <p:nvPr/>
        </p:nvSpPr>
        <p:spPr>
          <a:xfrm rot="5400000">
            <a:off x="9828212" y="2895600"/>
            <a:ext cx="13716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5" name="Shape 174"/>
          <p:cNvSpPr/>
          <p:nvPr/>
        </p:nvSpPr>
        <p:spPr>
          <a:xfrm rot="5400000" flipV="1">
            <a:off x="10209212" y="1905000"/>
            <a:ext cx="0" cy="6096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19" name="Picture 18" descr="Snap94.gif"/>
          <p:cNvPicPr>
            <a:picLocks noChangeAspect="1"/>
          </p:cNvPicPr>
          <p:nvPr/>
        </p:nvPicPr>
        <p:blipFill>
          <a:blip r:embed="rId3" cstate="print"/>
          <a:stretch>
            <a:fillRect/>
          </a:stretch>
        </p:blipFill>
        <p:spPr>
          <a:xfrm>
            <a:off x="7389812" y="1371600"/>
            <a:ext cx="2514600" cy="1744980"/>
          </a:xfrm>
          <a:prstGeom prst="rect">
            <a:avLst/>
          </a:prstGeom>
          <a:ln>
            <a:solidFill>
              <a:schemeClr val="tx1"/>
            </a:solidFill>
          </a:ln>
        </p:spPr>
      </p:pic>
      <p:pic>
        <p:nvPicPr>
          <p:cNvPr id="21" name="Picture 20" descr="Snap97.gif"/>
          <p:cNvPicPr>
            <a:picLocks noChangeAspect="1"/>
          </p:cNvPicPr>
          <p:nvPr/>
        </p:nvPicPr>
        <p:blipFill>
          <a:blip r:embed="rId4" cstate="print"/>
          <a:stretch>
            <a:fillRect/>
          </a:stretch>
        </p:blipFill>
        <p:spPr>
          <a:xfrm>
            <a:off x="684212" y="1371600"/>
            <a:ext cx="6370320" cy="3459480"/>
          </a:xfrm>
          <a:prstGeom prst="rect">
            <a:avLst/>
          </a:prstGeom>
          <a:ln>
            <a:solidFill>
              <a:schemeClr val="tx1"/>
            </a:solidFill>
          </a:ln>
        </p:spPr>
      </p:pic>
      <p:pic>
        <p:nvPicPr>
          <p:cNvPr id="24" name="Picture 23" descr="Snap95.gif"/>
          <p:cNvPicPr>
            <a:picLocks noChangeAspect="1"/>
          </p:cNvPicPr>
          <p:nvPr/>
        </p:nvPicPr>
        <p:blipFill>
          <a:blip r:embed="rId5" cstate="print"/>
          <a:stretch>
            <a:fillRect/>
          </a:stretch>
        </p:blipFill>
        <p:spPr>
          <a:xfrm>
            <a:off x="7466012" y="3581400"/>
            <a:ext cx="3680460" cy="2735580"/>
          </a:xfrm>
          <a:prstGeom prst="rect">
            <a:avLst/>
          </a:prstGeom>
          <a:ln>
            <a:solidFill>
              <a:schemeClr val="tx1"/>
            </a:solidFill>
          </a:ln>
        </p:spPr>
      </p:pic>
      <p:sp>
        <p:nvSpPr>
          <p:cNvPr id="27" name="Oval 26"/>
          <p:cNvSpPr>
            <a:spLocks noChangeArrowheads="1"/>
          </p:cNvSpPr>
          <p:nvPr/>
        </p:nvSpPr>
        <p:spPr bwMode="blackWhite">
          <a:xfrm>
            <a:off x="8532812" y="2971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8" name="Oval 27"/>
          <p:cNvSpPr>
            <a:spLocks noChangeArrowheads="1"/>
          </p:cNvSpPr>
          <p:nvPr/>
        </p:nvSpPr>
        <p:spPr bwMode="blackWhite">
          <a:xfrm>
            <a:off x="2741612" y="4724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Using the Column Heading Menu</a:t>
            </a:r>
          </a:p>
        </p:txBody>
      </p:sp>
      <p:pic>
        <p:nvPicPr>
          <p:cNvPr id="10" name="Picture 9" descr="Snap98.gif"/>
          <p:cNvPicPr>
            <a:picLocks noChangeAspect="1"/>
          </p:cNvPicPr>
          <p:nvPr/>
        </p:nvPicPr>
        <p:blipFill>
          <a:blip r:embed="rId3" cstate="print"/>
          <a:stretch>
            <a:fillRect/>
          </a:stretch>
        </p:blipFill>
        <p:spPr>
          <a:xfrm>
            <a:off x="2360612" y="2590800"/>
            <a:ext cx="7677912" cy="2237994"/>
          </a:xfrm>
          <a:prstGeom prst="rect">
            <a:avLst/>
          </a:prstGeom>
          <a:ln>
            <a:solidFill>
              <a:schemeClr val="tx1"/>
            </a:solidFill>
          </a:ln>
        </p:spPr>
      </p:pic>
      <p:sp>
        <p:nvSpPr>
          <p:cNvPr id="11" name="Rectangle 18"/>
          <p:cNvSpPr txBox="1">
            <a:spLocks noChangeArrowheads="1"/>
          </p:cNvSpPr>
          <p:nvPr/>
        </p:nvSpPr>
        <p:spPr>
          <a:xfrm>
            <a:off x="760412" y="3124200"/>
            <a:ext cx="16002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Sort Ascending</a:t>
            </a:r>
          </a:p>
        </p:txBody>
      </p:sp>
      <p:cxnSp>
        <p:nvCxnSpPr>
          <p:cNvPr id="12" name="Curved Connector 11"/>
          <p:cNvCxnSpPr/>
          <p:nvPr/>
        </p:nvCxnSpPr>
        <p:spPr>
          <a:xfrm>
            <a:off x="2284412" y="3276600"/>
            <a:ext cx="685800" cy="3810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817812" y="2743200"/>
            <a:ext cx="1066800" cy="6096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5" name="Rectangle 18"/>
          <p:cNvSpPr txBox="1">
            <a:spLocks noChangeArrowheads="1"/>
          </p:cNvSpPr>
          <p:nvPr/>
        </p:nvSpPr>
        <p:spPr>
          <a:xfrm>
            <a:off x="1674812" y="2286000"/>
            <a:ext cx="19050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Sort Descending</a:t>
            </a:r>
          </a:p>
        </p:txBody>
      </p:sp>
      <p:cxnSp>
        <p:nvCxnSpPr>
          <p:cNvPr id="29" name="Curved Connector 28"/>
          <p:cNvCxnSpPr/>
          <p:nvPr/>
        </p:nvCxnSpPr>
        <p:spPr>
          <a:xfrm rot="16200000" flipH="1">
            <a:off x="3503612" y="2819400"/>
            <a:ext cx="1066800" cy="3048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5400000">
            <a:off x="4341812" y="2743200"/>
            <a:ext cx="1143000" cy="5334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8" name="Rectangle 18"/>
          <p:cNvSpPr txBox="1">
            <a:spLocks noChangeArrowheads="1"/>
          </p:cNvSpPr>
          <p:nvPr/>
        </p:nvSpPr>
        <p:spPr>
          <a:xfrm>
            <a:off x="3656012" y="2209800"/>
            <a:ext cx="12192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Hide</a:t>
            </a:r>
            <a:r>
              <a:rPr kumimoji="0" lang="en-US" b="1" i="0" u="none" strike="noStrike" kern="1200" cap="none" spc="0" normalizeH="0" noProof="0" dirty="0" smtClean="0">
                <a:ln>
                  <a:noFill/>
                </a:ln>
                <a:solidFill>
                  <a:srgbClr val="00B050"/>
                </a:solidFill>
                <a:effectLst/>
                <a:uLnTx/>
                <a:uFillTx/>
                <a:latin typeface="LavosHandy™" pitchFamily="66" charset="0"/>
              </a:rPr>
              <a:t> Column</a:t>
            </a:r>
            <a:endParaRPr kumimoji="0" lang="en-US" b="1" i="0" u="none" strike="noStrike" kern="1200" cap="none" spc="0" normalizeH="0" baseline="0" noProof="0" dirty="0" smtClean="0">
              <a:ln>
                <a:noFill/>
              </a:ln>
              <a:solidFill>
                <a:srgbClr val="00B050"/>
              </a:solidFill>
              <a:effectLst/>
              <a:uLnTx/>
              <a:uFillTx/>
              <a:latin typeface="LavosHandy™" pitchFamily="66" charset="0"/>
            </a:endParaRPr>
          </a:p>
        </p:txBody>
      </p:sp>
      <p:sp>
        <p:nvSpPr>
          <p:cNvPr id="43" name="Rectangle 18"/>
          <p:cNvSpPr txBox="1">
            <a:spLocks noChangeArrowheads="1"/>
          </p:cNvSpPr>
          <p:nvPr/>
        </p:nvSpPr>
        <p:spPr>
          <a:xfrm>
            <a:off x="5027612" y="2209800"/>
            <a:ext cx="14478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Control Break</a:t>
            </a: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000000"/>
                </a:solidFill>
              </a:rPr>
              <a:t>Part 2:</a:t>
            </a:r>
            <a:r>
              <a:rPr lang="en-US" b="1" dirty="0" smtClean="0">
                <a:solidFill>
                  <a:srgbClr val="FF0000"/>
                </a:solidFill>
              </a:rPr>
              <a:t> </a:t>
            </a:r>
            <a:r>
              <a:rPr lang="en-US" b="1" dirty="0" smtClean="0">
                <a:solidFill>
                  <a:srgbClr val="000000"/>
                </a:solidFill>
              </a:rPr>
              <a:t>Customizing an interactive report as a developer</a:t>
            </a:r>
            <a:br>
              <a:rPr lang="en-US" b="1" dirty="0" smtClean="0">
                <a:solidFill>
                  <a:srgbClr val="000000"/>
                </a:solidFill>
              </a:rPr>
            </a:br>
            <a:endParaRPr lang="en-US" b="1" dirty="0">
              <a:solidFill>
                <a:srgbClr val="FF0000"/>
              </a:solidFill>
            </a:endParaRPr>
          </a:p>
        </p:txBody>
      </p:sp>
      <p:pic>
        <p:nvPicPr>
          <p:cNvPr id="4" name="Picture 3" descr="OCIC_Personas_Database-Administrator-M_red.png"/>
          <p:cNvPicPr>
            <a:picLocks noChangeAspect="1"/>
          </p:cNvPicPr>
          <p:nvPr/>
        </p:nvPicPr>
        <p:blipFill>
          <a:blip r:embed="rId3" cstate="print"/>
          <a:stretch>
            <a:fillRect/>
          </a:stretch>
        </p:blipFill>
        <p:spPr>
          <a:xfrm>
            <a:off x="3579812" y="990600"/>
            <a:ext cx="3657607" cy="3657607"/>
          </a:xfrm>
          <a:prstGeom prst="rect">
            <a:avLst/>
          </a:prstGeom>
        </p:spPr>
      </p:pic>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Editing Interactive Report Region Attributes</a:t>
            </a:r>
          </a:p>
        </p:txBody>
      </p:sp>
      <p:sp>
        <p:nvSpPr>
          <p:cNvPr id="11" name="Rectangle 18"/>
          <p:cNvSpPr txBox="1">
            <a:spLocks noChangeArrowheads="1"/>
          </p:cNvSpPr>
          <p:nvPr/>
        </p:nvSpPr>
        <p:spPr>
          <a:xfrm>
            <a:off x="760412" y="3733800"/>
            <a:ext cx="16002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Report</a:t>
            </a:r>
            <a:r>
              <a:rPr kumimoji="0" lang="en-US" b="1" i="0" u="none" strike="noStrike" kern="1200" cap="none" spc="0" normalizeH="0" noProof="0" dirty="0" smtClean="0">
                <a:ln>
                  <a:noFill/>
                </a:ln>
                <a:solidFill>
                  <a:srgbClr val="00B050"/>
                </a:solidFill>
                <a:effectLst/>
                <a:uLnTx/>
                <a:uFillTx/>
                <a:latin typeface="LavosHandy™" pitchFamily="66" charset="0"/>
              </a:rPr>
              <a:t> region</a:t>
            </a:r>
            <a:endParaRPr kumimoji="0" lang="en-US" b="1" i="0" u="none" strike="noStrike" kern="1200" cap="none" spc="0" normalizeH="0" baseline="0" noProof="0" dirty="0" smtClean="0">
              <a:ln>
                <a:noFill/>
              </a:ln>
              <a:solidFill>
                <a:srgbClr val="00B050"/>
              </a:solidFill>
              <a:effectLst/>
              <a:uLnTx/>
              <a:uFillTx/>
              <a:latin typeface="LavosHandy™" pitchFamily="66" charset="0"/>
            </a:endParaRPr>
          </a:p>
        </p:txBody>
      </p:sp>
      <p:cxnSp>
        <p:nvCxnSpPr>
          <p:cNvPr id="12" name="Curved Connector 11"/>
          <p:cNvCxnSpPr/>
          <p:nvPr/>
        </p:nvCxnSpPr>
        <p:spPr>
          <a:xfrm>
            <a:off x="1751012" y="3962400"/>
            <a:ext cx="457200" cy="3810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3" name="Picture 12" descr="Snap99.gif"/>
          <p:cNvPicPr>
            <a:picLocks noChangeAspect="1"/>
          </p:cNvPicPr>
          <p:nvPr/>
        </p:nvPicPr>
        <p:blipFill>
          <a:blip r:embed="rId3" cstate="print"/>
          <a:stretch>
            <a:fillRect/>
          </a:stretch>
        </p:blipFill>
        <p:spPr>
          <a:xfrm>
            <a:off x="2208212" y="1676400"/>
            <a:ext cx="8641080" cy="4030980"/>
          </a:xfrm>
          <a:prstGeom prst="rect">
            <a:avLst/>
          </a:prstGeom>
          <a:ln>
            <a:solidFill>
              <a:schemeClr val="tx1"/>
            </a:solidFill>
          </a:ln>
        </p:spPr>
      </p:pic>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Modifying an Interactive Report Source Query</a:t>
            </a:r>
          </a:p>
        </p:txBody>
      </p:sp>
      <p:pic>
        <p:nvPicPr>
          <p:cNvPr id="6" name="Picture 5" descr="Snap129.gif"/>
          <p:cNvPicPr>
            <a:picLocks noChangeAspect="1"/>
          </p:cNvPicPr>
          <p:nvPr/>
        </p:nvPicPr>
        <p:blipFill>
          <a:blip r:embed="rId3" cstate="print"/>
          <a:stretch>
            <a:fillRect/>
          </a:stretch>
        </p:blipFill>
        <p:spPr>
          <a:xfrm>
            <a:off x="6627812" y="1371600"/>
            <a:ext cx="4869180" cy="3415284"/>
          </a:xfrm>
          <a:prstGeom prst="rect">
            <a:avLst/>
          </a:prstGeom>
          <a:ln>
            <a:solidFill>
              <a:schemeClr val="tx1"/>
            </a:solidFill>
          </a:ln>
        </p:spPr>
      </p:pic>
      <p:pic>
        <p:nvPicPr>
          <p:cNvPr id="8" name="Picture 7" descr="Snap128.gif"/>
          <p:cNvPicPr>
            <a:picLocks noChangeAspect="1"/>
          </p:cNvPicPr>
          <p:nvPr/>
        </p:nvPicPr>
        <p:blipFill>
          <a:blip r:embed="rId4" cstate="print"/>
          <a:stretch>
            <a:fillRect/>
          </a:stretch>
        </p:blipFill>
        <p:spPr>
          <a:xfrm>
            <a:off x="3884612" y="4343400"/>
            <a:ext cx="2423160" cy="1760220"/>
          </a:xfrm>
          <a:prstGeom prst="rect">
            <a:avLst/>
          </a:prstGeom>
          <a:ln>
            <a:solidFill>
              <a:schemeClr val="tx1"/>
            </a:solidFill>
          </a:ln>
        </p:spPr>
      </p:pic>
      <p:pic>
        <p:nvPicPr>
          <p:cNvPr id="9" name="Picture 8" descr="Snap130.gif"/>
          <p:cNvPicPr>
            <a:picLocks noChangeAspect="1"/>
          </p:cNvPicPr>
          <p:nvPr/>
        </p:nvPicPr>
        <p:blipFill>
          <a:blip r:embed="rId5" cstate="print"/>
          <a:stretch>
            <a:fillRect/>
          </a:stretch>
        </p:blipFill>
        <p:spPr>
          <a:xfrm>
            <a:off x="912812" y="1371600"/>
            <a:ext cx="5431536" cy="2729484"/>
          </a:xfrm>
          <a:prstGeom prst="rect">
            <a:avLst/>
          </a:prstGeom>
          <a:ln>
            <a:solidFill>
              <a:schemeClr val="tx1"/>
            </a:solidFill>
          </a:ln>
        </p:spPr>
      </p:pic>
      <p:sp>
        <p:nvSpPr>
          <p:cNvPr id="10" name="Shape 174"/>
          <p:cNvSpPr/>
          <p:nvPr/>
        </p:nvSpPr>
        <p:spPr>
          <a:xfrm rot="5400000">
            <a:off x="5484812" y="4038600"/>
            <a:ext cx="6096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5" name="Shape 174"/>
          <p:cNvSpPr/>
          <p:nvPr/>
        </p:nvSpPr>
        <p:spPr>
          <a:xfrm rot="5400000" flipH="1">
            <a:off x="8723312" y="5143500"/>
            <a:ext cx="6858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6" name="Shape 174"/>
          <p:cNvSpPr/>
          <p:nvPr/>
        </p:nvSpPr>
        <p:spPr>
          <a:xfrm rot="5400000" flipV="1">
            <a:off x="7694612" y="4114800"/>
            <a:ext cx="0" cy="27432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7" name="Rectangle 18"/>
          <p:cNvSpPr txBox="1">
            <a:spLocks noChangeArrowheads="1"/>
          </p:cNvSpPr>
          <p:nvPr/>
        </p:nvSpPr>
        <p:spPr>
          <a:xfrm>
            <a:off x="1446212" y="4800600"/>
            <a:ext cx="22860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Modified SQL Query</a:t>
            </a:r>
          </a:p>
        </p:txBody>
      </p:sp>
      <p:cxnSp>
        <p:nvCxnSpPr>
          <p:cNvPr id="18" name="Curved Connector 17"/>
          <p:cNvCxnSpPr/>
          <p:nvPr/>
        </p:nvCxnSpPr>
        <p:spPr>
          <a:xfrm>
            <a:off x="3427412" y="4953000"/>
            <a:ext cx="457200" cy="3810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514012" y="1752600"/>
            <a:ext cx="990600" cy="3048000"/>
          </a:xfrm>
          <a:prstGeom prst="rect">
            <a:avLst/>
          </a:prstGeom>
          <a:noFill/>
          <a:ln w="444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20" name="Curved Connector 19"/>
          <p:cNvCxnSpPr/>
          <p:nvPr/>
        </p:nvCxnSpPr>
        <p:spPr>
          <a:xfrm rot="5400000" flipH="1" flipV="1">
            <a:off x="10590212" y="4876800"/>
            <a:ext cx="457200" cy="3048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3" name="Rectangle 18"/>
          <p:cNvSpPr txBox="1">
            <a:spLocks noChangeArrowheads="1"/>
          </p:cNvSpPr>
          <p:nvPr/>
        </p:nvSpPr>
        <p:spPr>
          <a:xfrm>
            <a:off x="9294812" y="5257800"/>
            <a:ext cx="2514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Commission column added</a:t>
            </a: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Editing Interactive Report Attributes</a:t>
            </a:r>
          </a:p>
        </p:txBody>
      </p:sp>
      <p:sp>
        <p:nvSpPr>
          <p:cNvPr id="11" name="Rectangle 18"/>
          <p:cNvSpPr txBox="1">
            <a:spLocks noChangeArrowheads="1"/>
          </p:cNvSpPr>
          <p:nvPr/>
        </p:nvSpPr>
        <p:spPr>
          <a:xfrm>
            <a:off x="8685212" y="3962400"/>
            <a:ext cx="22098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Setting Pagination</a:t>
            </a:r>
          </a:p>
        </p:txBody>
      </p:sp>
      <p:pic>
        <p:nvPicPr>
          <p:cNvPr id="6" name="Picture 5" descr="Snap100.gif"/>
          <p:cNvPicPr>
            <a:picLocks noChangeAspect="1"/>
          </p:cNvPicPr>
          <p:nvPr/>
        </p:nvPicPr>
        <p:blipFill>
          <a:blip r:embed="rId3" cstate="print"/>
          <a:stretch>
            <a:fillRect/>
          </a:stretch>
        </p:blipFill>
        <p:spPr>
          <a:xfrm>
            <a:off x="684212" y="1371600"/>
            <a:ext cx="7838694" cy="4800600"/>
          </a:xfrm>
          <a:prstGeom prst="rect">
            <a:avLst/>
          </a:prstGeom>
          <a:ln>
            <a:solidFill>
              <a:schemeClr val="tx1"/>
            </a:solidFill>
          </a:ln>
        </p:spPr>
      </p:pic>
      <p:pic>
        <p:nvPicPr>
          <p:cNvPr id="9" name="Picture 8" descr="Snap101.gif"/>
          <p:cNvPicPr>
            <a:picLocks noChangeAspect="1"/>
          </p:cNvPicPr>
          <p:nvPr/>
        </p:nvPicPr>
        <p:blipFill>
          <a:blip r:embed="rId4" cstate="print"/>
          <a:stretch>
            <a:fillRect/>
          </a:stretch>
        </p:blipFill>
        <p:spPr>
          <a:xfrm>
            <a:off x="8609012" y="4495800"/>
            <a:ext cx="2743200" cy="1676400"/>
          </a:xfrm>
          <a:prstGeom prst="rect">
            <a:avLst/>
          </a:prstGeom>
          <a:ln>
            <a:solidFill>
              <a:schemeClr val="tx1"/>
            </a:solidFill>
          </a:ln>
        </p:spPr>
      </p:pic>
      <p:cxnSp>
        <p:nvCxnSpPr>
          <p:cNvPr id="10" name="Curved Connector 9"/>
          <p:cNvCxnSpPr/>
          <p:nvPr/>
        </p:nvCxnSpPr>
        <p:spPr>
          <a:xfrm>
            <a:off x="9523412" y="4191000"/>
            <a:ext cx="457200" cy="3810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FF0000"/>
                </a:solidFill>
              </a:rPr>
              <a:t>Lesson Objectives</a:t>
            </a:r>
            <a:endParaRPr lang="en-US" b="1" dirty="0">
              <a:solidFill>
                <a:srgbClr val="FF0000"/>
              </a:solidFill>
            </a:endParaRPr>
          </a:p>
        </p:txBody>
      </p:sp>
      <p:sp>
        <p:nvSpPr>
          <p:cNvPr id="3" name="Content Placeholder 2"/>
          <p:cNvSpPr>
            <a:spLocks noGrp="1"/>
          </p:cNvSpPr>
          <p:nvPr>
            <p:ph idx="1"/>
          </p:nvPr>
        </p:nvSpPr>
        <p:spPr>
          <a:xfrm>
            <a:off x="684212" y="1143000"/>
            <a:ext cx="11125200" cy="5105400"/>
          </a:xfrm>
        </p:spPr>
        <p:txBody>
          <a:bodyPr>
            <a:noAutofit/>
          </a:bodyPr>
          <a:lstStyle/>
          <a:p>
            <a:pPr marL="174625" indent="-174625">
              <a:buClr>
                <a:srgbClr val="000000"/>
              </a:buClr>
              <a:buNone/>
            </a:pPr>
            <a:r>
              <a:rPr lang="en-US" dirty="0" smtClean="0">
                <a:solidFill>
                  <a:srgbClr val="000000"/>
                </a:solidFill>
              </a:rPr>
              <a:t>After completing this lesson, you should be able to:</a:t>
            </a:r>
          </a:p>
          <a:p>
            <a:pPr lvl="1">
              <a:buClr>
                <a:schemeClr val="accent1"/>
              </a:buClr>
              <a:buFont typeface="Arial"/>
              <a:buChar char="•"/>
            </a:pPr>
            <a:r>
              <a:rPr lang="en-US" sz="2800" dirty="0" smtClean="0">
                <a:solidFill>
                  <a:srgbClr val="000000"/>
                </a:solidFill>
              </a:rPr>
              <a:t>Describe interactive report components</a:t>
            </a:r>
          </a:p>
          <a:p>
            <a:pPr lvl="1">
              <a:buClr>
                <a:schemeClr val="accent1"/>
              </a:buClr>
              <a:buFont typeface="Arial"/>
              <a:buChar char="•"/>
            </a:pPr>
            <a:r>
              <a:rPr lang="en-US" sz="2800" dirty="0" smtClean="0">
                <a:solidFill>
                  <a:srgbClr val="000000"/>
                </a:solidFill>
              </a:rPr>
              <a:t>Use and customize an interactive report as an end user</a:t>
            </a:r>
          </a:p>
          <a:p>
            <a:pPr lvl="1">
              <a:buClr>
                <a:schemeClr val="accent1"/>
              </a:buClr>
              <a:buFont typeface="Arial"/>
              <a:buChar char="•"/>
            </a:pPr>
            <a:r>
              <a:rPr lang="en-US" sz="2800" dirty="0" smtClean="0">
                <a:solidFill>
                  <a:srgbClr val="000000"/>
                </a:solidFill>
              </a:rPr>
              <a:t>Manage interactive report attributes</a:t>
            </a:r>
          </a:p>
          <a:p>
            <a:pPr lvl="1">
              <a:buClr>
                <a:schemeClr val="accent1"/>
              </a:buClr>
              <a:buFont typeface="Arial"/>
              <a:buChar char="•"/>
            </a:pPr>
            <a:r>
              <a:rPr lang="en-US" sz="2800" dirty="0" smtClean="0">
                <a:solidFill>
                  <a:srgbClr val="000000"/>
                </a:solidFill>
              </a:rPr>
              <a:t>Configure the display of interactive report controls as a developer</a:t>
            </a:r>
          </a:p>
          <a:p>
            <a:pPr lvl="1">
              <a:buClr>
                <a:schemeClr val="accent1"/>
              </a:buClr>
              <a:buFont typeface="Arial"/>
              <a:buChar char="•"/>
            </a:pPr>
            <a:endParaRPr lang="en-US" sz="2800" dirty="0" smtClean="0">
              <a:solidFill>
                <a:srgbClr val="000000"/>
              </a:solidFill>
            </a:endParaRPr>
          </a:p>
          <a:p>
            <a:pPr>
              <a:buClr>
                <a:schemeClr val="accent1"/>
              </a:buClr>
              <a:buFont typeface="Arial"/>
              <a:buChar char="•"/>
            </a:pPr>
            <a:endParaRPr lang="en-US" dirty="0" smtClean="0">
              <a:solidFill>
                <a:srgbClr val="000000"/>
              </a:solidFill>
            </a:endParaRPr>
          </a:p>
          <a:p>
            <a:pPr>
              <a:buClr>
                <a:schemeClr val="accent1"/>
              </a:buClr>
              <a:buFont typeface="Arial"/>
              <a:buChar char="•"/>
            </a:pPr>
            <a:endParaRPr lang="en-US" dirty="0" smtClean="0">
              <a:solidFill>
                <a:schemeClr val="bg1">
                  <a:lumMod val="50000"/>
                </a:schemeClr>
              </a:solidFill>
            </a:endParaRPr>
          </a:p>
          <a:p>
            <a:pPr>
              <a:buClr>
                <a:schemeClr val="accent1"/>
              </a:buClr>
              <a:buFont typeface="Arial"/>
              <a:buChar char="•"/>
            </a:pPr>
            <a:endParaRPr lang="en-US" dirty="0" smtClean="0">
              <a:solidFill>
                <a:schemeClr val="bg1">
                  <a:lumMod val="50000"/>
                </a:schemeClr>
              </a:solidFill>
            </a:endParaRPr>
          </a:p>
          <a:p>
            <a:pPr>
              <a:buClr>
                <a:schemeClr val="accent1"/>
              </a:buClr>
              <a:buFont typeface="Arial"/>
              <a:buChar char="•"/>
            </a:pPr>
            <a:endParaRPr lang="en-US" dirty="0" smtClean="0">
              <a:solidFill>
                <a:schemeClr val="bg1">
                  <a:lumMod val="50000"/>
                </a:schemeClr>
              </a:solidFill>
            </a:endParaRPr>
          </a:p>
          <a:p>
            <a:pPr>
              <a:buClr>
                <a:srgbClr val="000000"/>
              </a:buClr>
              <a:buFont typeface="Arial"/>
              <a:buChar char="•"/>
            </a:pPr>
            <a:endParaRPr lang="en-US" dirty="0">
              <a:solidFill>
                <a:schemeClr val="bg1">
                  <a:lumMod val="50000"/>
                </a:schemeClr>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Customizing the Search Bar</a:t>
            </a:r>
          </a:p>
        </p:txBody>
      </p:sp>
      <p:pic>
        <p:nvPicPr>
          <p:cNvPr id="8" name="Picture 7" descr="Snap109.gif"/>
          <p:cNvPicPr>
            <a:picLocks noChangeAspect="1"/>
          </p:cNvPicPr>
          <p:nvPr/>
        </p:nvPicPr>
        <p:blipFill>
          <a:blip r:embed="rId3" cstate="print"/>
          <a:stretch>
            <a:fillRect/>
          </a:stretch>
        </p:blipFill>
        <p:spPr>
          <a:xfrm>
            <a:off x="1522412" y="1295400"/>
            <a:ext cx="7612380" cy="4770120"/>
          </a:xfrm>
          <a:prstGeom prst="rect">
            <a:avLst/>
          </a:prstGeom>
          <a:ln>
            <a:solidFill>
              <a:schemeClr val="tx1"/>
            </a:solidFill>
          </a:ln>
        </p:spPr>
      </p:pic>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Customizing the Actions Menu</a:t>
            </a:r>
          </a:p>
        </p:txBody>
      </p:sp>
      <p:pic>
        <p:nvPicPr>
          <p:cNvPr id="5" name="Picture 4" descr="Snap110.gif"/>
          <p:cNvPicPr>
            <a:picLocks noChangeAspect="1"/>
          </p:cNvPicPr>
          <p:nvPr/>
        </p:nvPicPr>
        <p:blipFill>
          <a:blip r:embed="rId3" cstate="print"/>
          <a:stretch>
            <a:fillRect/>
          </a:stretch>
        </p:blipFill>
        <p:spPr>
          <a:xfrm>
            <a:off x="760412" y="1752600"/>
            <a:ext cx="7002780" cy="4404360"/>
          </a:xfrm>
          <a:prstGeom prst="rect">
            <a:avLst/>
          </a:prstGeom>
          <a:ln>
            <a:solidFill>
              <a:schemeClr val="tx1"/>
            </a:solidFill>
          </a:ln>
        </p:spPr>
      </p:pic>
      <p:grpSp>
        <p:nvGrpSpPr>
          <p:cNvPr id="13" name="Group 12"/>
          <p:cNvGrpSpPr/>
          <p:nvPr/>
        </p:nvGrpSpPr>
        <p:grpSpPr>
          <a:xfrm>
            <a:off x="8380412" y="1143000"/>
            <a:ext cx="1874520" cy="5097489"/>
            <a:chOff x="8380412" y="1143000"/>
            <a:chExt cx="1874520" cy="5097489"/>
          </a:xfrm>
        </p:grpSpPr>
        <p:pic>
          <p:nvPicPr>
            <p:cNvPr id="6" name="Picture 5" descr="Snap104.gif"/>
            <p:cNvPicPr>
              <a:picLocks noChangeAspect="1"/>
            </p:cNvPicPr>
            <p:nvPr/>
          </p:nvPicPr>
          <p:blipFill>
            <a:blip r:embed="rId4" cstate="print"/>
            <a:stretch>
              <a:fillRect/>
            </a:stretch>
          </p:blipFill>
          <p:spPr>
            <a:xfrm>
              <a:off x="8380412" y="4343400"/>
              <a:ext cx="1874520" cy="1897089"/>
            </a:xfrm>
            <a:prstGeom prst="rect">
              <a:avLst/>
            </a:prstGeom>
          </p:spPr>
        </p:pic>
        <p:pic>
          <p:nvPicPr>
            <p:cNvPr id="8" name="Picture 7" descr="Snap103.gif"/>
            <p:cNvPicPr>
              <a:picLocks noChangeAspect="1"/>
            </p:cNvPicPr>
            <p:nvPr/>
          </p:nvPicPr>
          <p:blipFill>
            <a:blip r:embed="rId5" cstate="print"/>
            <a:stretch>
              <a:fillRect/>
            </a:stretch>
          </p:blipFill>
          <p:spPr>
            <a:xfrm>
              <a:off x="8380412" y="1143000"/>
              <a:ext cx="1866900" cy="3145540"/>
            </a:xfrm>
            <a:prstGeom prst="rect">
              <a:avLst/>
            </a:prstGeom>
          </p:spPr>
        </p:pic>
      </p:grpSp>
      <p:sp>
        <p:nvSpPr>
          <p:cNvPr id="12" name="Rectangle 11"/>
          <p:cNvSpPr/>
          <p:nvPr/>
        </p:nvSpPr>
        <p:spPr>
          <a:xfrm>
            <a:off x="8380412" y="1066800"/>
            <a:ext cx="2057400" cy="52578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Specifying the Download Formats</a:t>
            </a:r>
          </a:p>
        </p:txBody>
      </p:sp>
      <p:pic>
        <p:nvPicPr>
          <p:cNvPr id="9" name="Picture 8" descr="Snap111.gif"/>
          <p:cNvPicPr>
            <a:picLocks noChangeAspect="1"/>
          </p:cNvPicPr>
          <p:nvPr/>
        </p:nvPicPr>
        <p:blipFill>
          <a:blip r:embed="rId3" cstate="print"/>
          <a:stretch>
            <a:fillRect/>
          </a:stretch>
        </p:blipFill>
        <p:spPr>
          <a:xfrm>
            <a:off x="760412" y="1524000"/>
            <a:ext cx="7589520" cy="4617720"/>
          </a:xfrm>
          <a:prstGeom prst="rect">
            <a:avLst/>
          </a:prstGeom>
          <a:ln>
            <a:solidFill>
              <a:schemeClr val="tx1"/>
            </a:solidFill>
          </a:ln>
        </p:spPr>
      </p:pic>
      <p:pic>
        <p:nvPicPr>
          <p:cNvPr id="10" name="Picture 9" descr="Snap112.gif"/>
          <p:cNvPicPr>
            <a:picLocks noChangeAspect="1"/>
          </p:cNvPicPr>
          <p:nvPr/>
        </p:nvPicPr>
        <p:blipFill>
          <a:blip r:embed="rId4" cstate="print"/>
          <a:stretch>
            <a:fillRect/>
          </a:stretch>
        </p:blipFill>
        <p:spPr>
          <a:xfrm>
            <a:off x="8532812" y="1524000"/>
            <a:ext cx="2392680" cy="1082040"/>
          </a:xfrm>
          <a:prstGeom prst="rect">
            <a:avLst/>
          </a:prstGeom>
          <a:ln>
            <a:solidFill>
              <a:schemeClr val="tx1"/>
            </a:solidFill>
          </a:ln>
        </p:spPr>
      </p:pic>
      <p:sp>
        <p:nvSpPr>
          <p:cNvPr id="11" name="Rectangle 18"/>
          <p:cNvSpPr txBox="1">
            <a:spLocks noChangeArrowheads="1"/>
          </p:cNvSpPr>
          <p:nvPr/>
        </p:nvSpPr>
        <p:spPr>
          <a:xfrm>
            <a:off x="8913812" y="2743200"/>
            <a:ext cx="2133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Include Search Bar</a:t>
            </a:r>
          </a:p>
        </p:txBody>
      </p:sp>
      <p:cxnSp>
        <p:nvCxnSpPr>
          <p:cNvPr id="13" name="Curved Connector 12"/>
          <p:cNvCxnSpPr/>
          <p:nvPr/>
        </p:nvCxnSpPr>
        <p:spPr>
          <a:xfrm rot="16200000" flipV="1">
            <a:off x="9790112" y="2324100"/>
            <a:ext cx="609600" cy="2286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22" idx="1"/>
          </p:cNvCxnSpPr>
          <p:nvPr/>
        </p:nvCxnSpPr>
        <p:spPr>
          <a:xfrm rot="10800000">
            <a:off x="7237412" y="3886200"/>
            <a:ext cx="1219200" cy="7239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2" name="Rectangle 18"/>
          <p:cNvSpPr txBox="1">
            <a:spLocks noChangeArrowheads="1"/>
          </p:cNvSpPr>
          <p:nvPr/>
        </p:nvSpPr>
        <p:spPr>
          <a:xfrm>
            <a:off x="8456612" y="4495800"/>
            <a:ext cx="2133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Include Download</a:t>
            </a:r>
          </a:p>
        </p:txBody>
      </p:sp>
      <p:sp>
        <p:nvSpPr>
          <p:cNvPr id="23" name="Rectangle 18"/>
          <p:cNvSpPr txBox="1">
            <a:spLocks noChangeArrowheads="1"/>
          </p:cNvSpPr>
          <p:nvPr/>
        </p:nvSpPr>
        <p:spPr>
          <a:xfrm>
            <a:off x="8913812" y="4953000"/>
            <a:ext cx="2514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Specify download</a:t>
            </a:r>
            <a:r>
              <a:rPr kumimoji="0" lang="en-US" b="1" i="0" u="none" strike="noStrike" kern="1200" cap="none" spc="0" normalizeH="0" noProof="0" dirty="0" smtClean="0">
                <a:ln>
                  <a:noFill/>
                </a:ln>
                <a:solidFill>
                  <a:srgbClr val="000000"/>
                </a:solidFill>
                <a:effectLst/>
                <a:uLnTx/>
                <a:uFillTx/>
                <a:latin typeface="LavosHandy™" pitchFamily="66" charset="0"/>
              </a:rPr>
              <a:t> formats</a:t>
            </a:r>
            <a:endParaRPr kumimoji="0" lang="en-US" b="1" i="0" u="none" strike="noStrike" kern="1200" cap="none" spc="0" normalizeH="0" baseline="0" noProof="0" dirty="0" smtClean="0">
              <a:ln>
                <a:noFill/>
              </a:ln>
              <a:solidFill>
                <a:srgbClr val="000000"/>
              </a:solidFill>
              <a:effectLst/>
              <a:uLnTx/>
              <a:uFillTx/>
              <a:latin typeface="LavosHandy™" pitchFamily="66" charset="0"/>
            </a:endParaRPr>
          </a:p>
        </p:txBody>
      </p:sp>
      <p:cxnSp>
        <p:nvCxnSpPr>
          <p:cNvPr id="24" name="Curved Connector 23"/>
          <p:cNvCxnSpPr/>
          <p:nvPr/>
        </p:nvCxnSpPr>
        <p:spPr>
          <a:xfrm rot="10800000" flipV="1">
            <a:off x="8304212" y="5105400"/>
            <a:ext cx="609600" cy="3810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29" name="Picture 28" descr="Snap113.gif"/>
          <p:cNvPicPr>
            <a:picLocks noChangeAspect="1"/>
          </p:cNvPicPr>
          <p:nvPr/>
        </p:nvPicPr>
        <p:blipFill>
          <a:blip r:embed="rId5" cstate="print"/>
          <a:stretch>
            <a:fillRect/>
          </a:stretch>
        </p:blipFill>
        <p:spPr>
          <a:xfrm>
            <a:off x="8532812" y="2971800"/>
            <a:ext cx="2438400" cy="716280"/>
          </a:xfrm>
          <a:prstGeom prst="rect">
            <a:avLst/>
          </a:prstGeom>
          <a:ln>
            <a:solidFill>
              <a:schemeClr val="tx1"/>
            </a:solidFill>
          </a:ln>
        </p:spPr>
      </p:pic>
      <p:cxnSp>
        <p:nvCxnSpPr>
          <p:cNvPr id="31" name="Curved Connector 30"/>
          <p:cNvCxnSpPr/>
          <p:nvPr/>
        </p:nvCxnSpPr>
        <p:spPr>
          <a:xfrm rot="5400000" flipH="1" flipV="1">
            <a:off x="9142412" y="3581400"/>
            <a:ext cx="457200" cy="4572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3" name="Rectangle 18"/>
          <p:cNvSpPr txBox="1">
            <a:spLocks noChangeArrowheads="1"/>
          </p:cNvSpPr>
          <p:nvPr/>
        </p:nvSpPr>
        <p:spPr>
          <a:xfrm>
            <a:off x="8380412" y="4038600"/>
            <a:ext cx="2133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Include Actions Menu</a:t>
            </a: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Specifying the Download Formats</a:t>
            </a:r>
          </a:p>
        </p:txBody>
      </p:sp>
      <p:pic>
        <p:nvPicPr>
          <p:cNvPr id="9" name="Picture 8" descr="Snap111.gif"/>
          <p:cNvPicPr>
            <a:picLocks noChangeAspect="1"/>
          </p:cNvPicPr>
          <p:nvPr/>
        </p:nvPicPr>
        <p:blipFill>
          <a:blip r:embed="rId3" cstate="print"/>
          <a:stretch>
            <a:fillRect/>
          </a:stretch>
        </p:blipFill>
        <p:spPr>
          <a:xfrm>
            <a:off x="760412" y="1524000"/>
            <a:ext cx="7589520" cy="4617720"/>
          </a:xfrm>
          <a:prstGeom prst="rect">
            <a:avLst/>
          </a:prstGeom>
          <a:ln>
            <a:solidFill>
              <a:schemeClr val="tx1"/>
            </a:solidFill>
          </a:ln>
        </p:spPr>
      </p:pic>
      <p:pic>
        <p:nvPicPr>
          <p:cNvPr id="10" name="Picture 9" descr="Snap112.gif"/>
          <p:cNvPicPr>
            <a:picLocks noChangeAspect="1"/>
          </p:cNvPicPr>
          <p:nvPr/>
        </p:nvPicPr>
        <p:blipFill>
          <a:blip r:embed="rId4" cstate="print"/>
          <a:stretch>
            <a:fillRect/>
          </a:stretch>
        </p:blipFill>
        <p:spPr>
          <a:xfrm>
            <a:off x="8532812" y="1524000"/>
            <a:ext cx="2392680" cy="1082040"/>
          </a:xfrm>
          <a:prstGeom prst="rect">
            <a:avLst/>
          </a:prstGeom>
          <a:ln>
            <a:solidFill>
              <a:schemeClr val="tx1"/>
            </a:solidFill>
          </a:ln>
        </p:spPr>
      </p:pic>
      <p:sp>
        <p:nvSpPr>
          <p:cNvPr id="11" name="Rectangle 18"/>
          <p:cNvSpPr txBox="1">
            <a:spLocks noChangeArrowheads="1"/>
          </p:cNvSpPr>
          <p:nvPr/>
        </p:nvSpPr>
        <p:spPr>
          <a:xfrm>
            <a:off x="8913812" y="2743200"/>
            <a:ext cx="2133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Include Search Bar</a:t>
            </a:r>
          </a:p>
        </p:txBody>
      </p:sp>
      <p:cxnSp>
        <p:nvCxnSpPr>
          <p:cNvPr id="13" name="Curved Connector 12"/>
          <p:cNvCxnSpPr/>
          <p:nvPr/>
        </p:nvCxnSpPr>
        <p:spPr>
          <a:xfrm rot="16200000" flipV="1">
            <a:off x="9790112" y="2324100"/>
            <a:ext cx="609600" cy="2286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22" idx="1"/>
          </p:cNvCxnSpPr>
          <p:nvPr/>
        </p:nvCxnSpPr>
        <p:spPr>
          <a:xfrm rot="10800000">
            <a:off x="7237412" y="3886200"/>
            <a:ext cx="1219200" cy="7239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2" name="Rectangle 18"/>
          <p:cNvSpPr txBox="1">
            <a:spLocks noChangeArrowheads="1"/>
          </p:cNvSpPr>
          <p:nvPr/>
        </p:nvSpPr>
        <p:spPr>
          <a:xfrm>
            <a:off x="8456612" y="4495800"/>
            <a:ext cx="2133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Include Download</a:t>
            </a:r>
          </a:p>
        </p:txBody>
      </p:sp>
      <p:sp>
        <p:nvSpPr>
          <p:cNvPr id="23" name="Rectangle 18"/>
          <p:cNvSpPr txBox="1">
            <a:spLocks noChangeArrowheads="1"/>
          </p:cNvSpPr>
          <p:nvPr/>
        </p:nvSpPr>
        <p:spPr>
          <a:xfrm>
            <a:off x="8913812" y="4953000"/>
            <a:ext cx="2514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Specify download</a:t>
            </a:r>
            <a:r>
              <a:rPr kumimoji="0" lang="en-US" b="1" i="0" u="none" strike="noStrike" kern="1200" cap="none" spc="0" normalizeH="0" noProof="0" dirty="0" smtClean="0">
                <a:ln>
                  <a:noFill/>
                </a:ln>
                <a:solidFill>
                  <a:srgbClr val="000000"/>
                </a:solidFill>
                <a:effectLst/>
                <a:uLnTx/>
                <a:uFillTx/>
                <a:latin typeface="LavosHandy™" pitchFamily="66" charset="0"/>
              </a:rPr>
              <a:t> formats</a:t>
            </a:r>
            <a:endParaRPr kumimoji="0" lang="en-US" b="1" i="0" u="none" strike="noStrike" kern="1200" cap="none" spc="0" normalizeH="0" baseline="0" noProof="0" dirty="0" smtClean="0">
              <a:ln>
                <a:noFill/>
              </a:ln>
              <a:solidFill>
                <a:srgbClr val="000000"/>
              </a:solidFill>
              <a:effectLst/>
              <a:uLnTx/>
              <a:uFillTx/>
              <a:latin typeface="LavosHandy™" pitchFamily="66" charset="0"/>
            </a:endParaRPr>
          </a:p>
        </p:txBody>
      </p:sp>
      <p:cxnSp>
        <p:nvCxnSpPr>
          <p:cNvPr id="24" name="Curved Connector 23"/>
          <p:cNvCxnSpPr/>
          <p:nvPr/>
        </p:nvCxnSpPr>
        <p:spPr>
          <a:xfrm rot="10800000" flipV="1">
            <a:off x="8304212" y="5105400"/>
            <a:ext cx="609600" cy="3810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29" name="Picture 28" descr="Snap113.gif"/>
          <p:cNvPicPr>
            <a:picLocks noChangeAspect="1"/>
          </p:cNvPicPr>
          <p:nvPr/>
        </p:nvPicPr>
        <p:blipFill>
          <a:blip r:embed="rId5" cstate="print"/>
          <a:stretch>
            <a:fillRect/>
          </a:stretch>
        </p:blipFill>
        <p:spPr>
          <a:xfrm>
            <a:off x="8532812" y="2971800"/>
            <a:ext cx="2438400" cy="716280"/>
          </a:xfrm>
          <a:prstGeom prst="rect">
            <a:avLst/>
          </a:prstGeom>
          <a:ln>
            <a:solidFill>
              <a:schemeClr val="tx1"/>
            </a:solidFill>
          </a:ln>
        </p:spPr>
      </p:pic>
      <p:cxnSp>
        <p:nvCxnSpPr>
          <p:cNvPr id="31" name="Curved Connector 30"/>
          <p:cNvCxnSpPr/>
          <p:nvPr/>
        </p:nvCxnSpPr>
        <p:spPr>
          <a:xfrm rot="5400000" flipH="1" flipV="1">
            <a:off x="9142412" y="3581400"/>
            <a:ext cx="457200" cy="4572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3" name="Rectangle 18"/>
          <p:cNvSpPr txBox="1">
            <a:spLocks noChangeArrowheads="1"/>
          </p:cNvSpPr>
          <p:nvPr/>
        </p:nvSpPr>
        <p:spPr>
          <a:xfrm>
            <a:off x="8380412" y="4038600"/>
            <a:ext cx="2133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Include Actions Menu</a:t>
            </a: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Including the Icon and Detail Views</a:t>
            </a:r>
          </a:p>
        </p:txBody>
      </p:sp>
      <p:pic>
        <p:nvPicPr>
          <p:cNvPr id="15" name="Picture 14" descr="Snap116.gif"/>
          <p:cNvPicPr>
            <a:picLocks noChangeAspect="1"/>
          </p:cNvPicPr>
          <p:nvPr/>
        </p:nvPicPr>
        <p:blipFill>
          <a:blip r:embed="rId3" cstate="print"/>
          <a:stretch>
            <a:fillRect/>
          </a:stretch>
        </p:blipFill>
        <p:spPr>
          <a:xfrm>
            <a:off x="912812" y="1219200"/>
            <a:ext cx="2758440" cy="4427220"/>
          </a:xfrm>
          <a:prstGeom prst="rect">
            <a:avLst/>
          </a:prstGeom>
          <a:ln>
            <a:solidFill>
              <a:schemeClr val="tx1"/>
            </a:solidFill>
          </a:ln>
        </p:spPr>
      </p:pic>
      <p:pic>
        <p:nvPicPr>
          <p:cNvPr id="16" name="Picture 15" descr="Snap118.gif"/>
          <p:cNvPicPr>
            <a:picLocks noChangeAspect="1"/>
          </p:cNvPicPr>
          <p:nvPr/>
        </p:nvPicPr>
        <p:blipFill>
          <a:blip r:embed="rId4" cstate="print"/>
          <a:stretch>
            <a:fillRect/>
          </a:stretch>
        </p:blipFill>
        <p:spPr>
          <a:xfrm>
            <a:off x="4341812" y="1219200"/>
            <a:ext cx="5479542" cy="2085594"/>
          </a:xfrm>
          <a:prstGeom prst="rect">
            <a:avLst/>
          </a:prstGeom>
          <a:ln>
            <a:solidFill>
              <a:schemeClr val="tx1"/>
            </a:solidFill>
          </a:ln>
        </p:spPr>
      </p:pic>
      <p:pic>
        <p:nvPicPr>
          <p:cNvPr id="18" name="Picture 17" descr="Snap119.gif"/>
          <p:cNvPicPr>
            <a:picLocks noChangeAspect="1"/>
          </p:cNvPicPr>
          <p:nvPr/>
        </p:nvPicPr>
        <p:blipFill>
          <a:blip r:embed="rId5" cstate="print"/>
          <a:stretch>
            <a:fillRect/>
          </a:stretch>
        </p:blipFill>
        <p:spPr>
          <a:xfrm>
            <a:off x="5637212" y="2667000"/>
            <a:ext cx="5440680" cy="3704844"/>
          </a:xfrm>
          <a:prstGeom prst="rect">
            <a:avLst/>
          </a:prstGeom>
          <a:ln>
            <a:solidFill>
              <a:schemeClr val="tx1"/>
            </a:solidFill>
          </a:ln>
        </p:spPr>
      </p:pic>
      <p:sp>
        <p:nvSpPr>
          <p:cNvPr id="19" name="Rectangle 18"/>
          <p:cNvSpPr txBox="1">
            <a:spLocks noChangeArrowheads="1"/>
          </p:cNvSpPr>
          <p:nvPr/>
        </p:nvSpPr>
        <p:spPr>
          <a:xfrm>
            <a:off x="9980612" y="2209800"/>
            <a:ext cx="12192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Icon View</a:t>
            </a:r>
          </a:p>
        </p:txBody>
      </p:sp>
      <p:sp>
        <p:nvSpPr>
          <p:cNvPr id="26" name="Rectangle 18"/>
          <p:cNvSpPr txBox="1">
            <a:spLocks noChangeArrowheads="1"/>
          </p:cNvSpPr>
          <p:nvPr/>
        </p:nvSpPr>
        <p:spPr>
          <a:xfrm>
            <a:off x="3960812" y="4343400"/>
            <a:ext cx="14478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Detail View</a:t>
            </a:r>
          </a:p>
        </p:txBody>
      </p:sp>
      <p:cxnSp>
        <p:nvCxnSpPr>
          <p:cNvPr id="27" name="Curved Connector 26"/>
          <p:cNvCxnSpPr/>
          <p:nvPr/>
        </p:nvCxnSpPr>
        <p:spPr>
          <a:xfrm rot="16200000" flipV="1">
            <a:off x="9752012" y="1828800"/>
            <a:ext cx="381000" cy="2286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flipV="1">
            <a:off x="5180012" y="4038600"/>
            <a:ext cx="457200" cy="3810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Managing Link Columns</a:t>
            </a:r>
          </a:p>
        </p:txBody>
      </p:sp>
      <p:pic>
        <p:nvPicPr>
          <p:cNvPr id="10" name="Picture 9" descr="Snap122.gif"/>
          <p:cNvPicPr>
            <a:picLocks noChangeAspect="1"/>
          </p:cNvPicPr>
          <p:nvPr/>
        </p:nvPicPr>
        <p:blipFill>
          <a:blip r:embed="rId3" cstate="print"/>
          <a:stretch>
            <a:fillRect/>
          </a:stretch>
        </p:blipFill>
        <p:spPr>
          <a:xfrm>
            <a:off x="684212" y="1219200"/>
            <a:ext cx="4023360" cy="4549140"/>
          </a:xfrm>
          <a:prstGeom prst="rect">
            <a:avLst/>
          </a:prstGeom>
          <a:ln>
            <a:solidFill>
              <a:schemeClr val="tx1"/>
            </a:solidFill>
          </a:ln>
        </p:spPr>
      </p:pic>
      <p:pic>
        <p:nvPicPr>
          <p:cNvPr id="11" name="Picture 10" descr="Snap120.gif"/>
          <p:cNvPicPr>
            <a:picLocks noChangeAspect="1"/>
          </p:cNvPicPr>
          <p:nvPr/>
        </p:nvPicPr>
        <p:blipFill>
          <a:blip r:embed="rId4" cstate="print"/>
          <a:stretch>
            <a:fillRect/>
          </a:stretch>
        </p:blipFill>
        <p:spPr>
          <a:xfrm>
            <a:off x="7008812" y="3124200"/>
            <a:ext cx="4480560" cy="3162300"/>
          </a:xfrm>
          <a:prstGeom prst="rect">
            <a:avLst/>
          </a:prstGeom>
          <a:ln>
            <a:solidFill>
              <a:schemeClr val="tx1"/>
            </a:solidFill>
          </a:ln>
        </p:spPr>
      </p:pic>
      <p:pic>
        <p:nvPicPr>
          <p:cNvPr id="12" name="Picture 11" descr="Snap121.gif"/>
          <p:cNvPicPr>
            <a:picLocks noChangeAspect="1"/>
          </p:cNvPicPr>
          <p:nvPr/>
        </p:nvPicPr>
        <p:blipFill>
          <a:blip r:embed="rId5" cstate="print"/>
          <a:stretch>
            <a:fillRect/>
          </a:stretch>
        </p:blipFill>
        <p:spPr>
          <a:xfrm>
            <a:off x="5256212" y="1219200"/>
            <a:ext cx="3855720" cy="1714500"/>
          </a:xfrm>
          <a:prstGeom prst="rect">
            <a:avLst/>
          </a:prstGeom>
          <a:ln>
            <a:solidFill>
              <a:schemeClr val="tx1"/>
            </a:solidFill>
          </a:ln>
        </p:spPr>
      </p:pic>
      <p:sp>
        <p:nvSpPr>
          <p:cNvPr id="13" name="Shape 174"/>
          <p:cNvSpPr/>
          <p:nvPr/>
        </p:nvSpPr>
        <p:spPr>
          <a:xfrm rot="5400000" flipV="1">
            <a:off x="4799012" y="2971800"/>
            <a:ext cx="13716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4" name="Shape 174"/>
          <p:cNvSpPr/>
          <p:nvPr/>
        </p:nvSpPr>
        <p:spPr>
          <a:xfrm rot="5400000" flipV="1">
            <a:off x="6208712" y="2933700"/>
            <a:ext cx="0" cy="14478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1125200" cy="609600"/>
          </a:xfrm>
        </p:spPr>
        <p:txBody>
          <a:bodyPr anchor="t">
            <a:noAutofit/>
          </a:bodyPr>
          <a:lstStyle/>
          <a:p>
            <a:r>
              <a:rPr lang="en-US" b="1" dirty="0" smtClean="0"/>
              <a:t>Saving an Interactive Report</a:t>
            </a:r>
          </a:p>
        </p:txBody>
      </p:sp>
      <p:sp>
        <p:nvSpPr>
          <p:cNvPr id="19" name="Rectangle 18"/>
          <p:cNvSpPr txBox="1">
            <a:spLocks noChangeArrowheads="1"/>
          </p:cNvSpPr>
          <p:nvPr/>
        </p:nvSpPr>
        <p:spPr>
          <a:xfrm>
            <a:off x="5637212" y="4800600"/>
            <a:ext cx="2133600" cy="4572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Primary and Alternative</a:t>
            </a:r>
            <a:r>
              <a:rPr kumimoji="0" lang="en-US" b="1" i="0" u="none" strike="noStrike" kern="1200" cap="none" spc="0" normalizeH="0" noProof="0" dirty="0" smtClean="0">
                <a:ln>
                  <a:noFill/>
                </a:ln>
                <a:solidFill>
                  <a:srgbClr val="000000"/>
                </a:solidFill>
                <a:effectLst/>
                <a:uLnTx/>
                <a:uFillTx/>
                <a:latin typeface="LavosHandy™" pitchFamily="66" charset="0"/>
              </a:rPr>
              <a:t> reports</a:t>
            </a:r>
            <a:endParaRPr kumimoji="0" lang="en-US" b="1" i="0" u="none" strike="noStrike" kern="1200" cap="none" spc="0" normalizeH="0" baseline="0" noProof="0" dirty="0" smtClean="0">
              <a:ln>
                <a:noFill/>
              </a:ln>
              <a:solidFill>
                <a:srgbClr val="000000"/>
              </a:solidFill>
              <a:effectLst/>
              <a:uLnTx/>
              <a:uFillTx/>
              <a:latin typeface="LavosHandy™" pitchFamily="66" charset="0"/>
            </a:endParaRPr>
          </a:p>
        </p:txBody>
      </p:sp>
      <p:pic>
        <p:nvPicPr>
          <p:cNvPr id="15" name="Picture 14" descr="Snap17.gif"/>
          <p:cNvPicPr>
            <a:picLocks noChangeAspect="1"/>
          </p:cNvPicPr>
          <p:nvPr/>
        </p:nvPicPr>
        <p:blipFill>
          <a:blip r:embed="rId3" cstate="print"/>
          <a:stretch>
            <a:fillRect/>
          </a:stretch>
        </p:blipFill>
        <p:spPr>
          <a:xfrm>
            <a:off x="684214" y="1143003"/>
            <a:ext cx="5330571" cy="2623185"/>
          </a:xfrm>
          <a:prstGeom prst="rect">
            <a:avLst/>
          </a:prstGeom>
          <a:ln>
            <a:solidFill>
              <a:schemeClr val="tx1"/>
            </a:solidFill>
          </a:ln>
        </p:spPr>
      </p:pic>
      <p:pic>
        <p:nvPicPr>
          <p:cNvPr id="16" name="Picture 15" descr="Snap18.gif"/>
          <p:cNvPicPr>
            <a:picLocks noChangeAspect="1"/>
          </p:cNvPicPr>
          <p:nvPr/>
        </p:nvPicPr>
        <p:blipFill>
          <a:blip r:embed="rId4" cstate="print"/>
          <a:stretch>
            <a:fillRect/>
          </a:stretch>
        </p:blipFill>
        <p:spPr>
          <a:xfrm>
            <a:off x="6780212" y="2895600"/>
            <a:ext cx="3200400" cy="1611630"/>
          </a:xfrm>
          <a:prstGeom prst="rect">
            <a:avLst/>
          </a:prstGeom>
          <a:ln>
            <a:solidFill>
              <a:schemeClr val="tx1"/>
            </a:solidFill>
          </a:ln>
        </p:spPr>
      </p:pic>
      <p:pic>
        <p:nvPicPr>
          <p:cNvPr id="17" name="Picture 16" descr="Snap19.gif"/>
          <p:cNvPicPr>
            <a:picLocks noChangeAspect="1"/>
          </p:cNvPicPr>
          <p:nvPr/>
        </p:nvPicPr>
        <p:blipFill>
          <a:blip r:embed="rId5" cstate="print"/>
          <a:stretch>
            <a:fillRect/>
          </a:stretch>
        </p:blipFill>
        <p:spPr>
          <a:xfrm>
            <a:off x="7923212" y="4648200"/>
            <a:ext cx="3203448" cy="1676400"/>
          </a:xfrm>
          <a:prstGeom prst="rect">
            <a:avLst/>
          </a:prstGeom>
          <a:ln>
            <a:solidFill>
              <a:schemeClr val="tx1"/>
            </a:solidFill>
          </a:ln>
        </p:spPr>
      </p:pic>
      <p:pic>
        <p:nvPicPr>
          <p:cNvPr id="18" name="Picture 17" descr="Snap20.gif"/>
          <p:cNvPicPr>
            <a:picLocks noChangeAspect="1"/>
          </p:cNvPicPr>
          <p:nvPr/>
        </p:nvPicPr>
        <p:blipFill>
          <a:blip r:embed="rId6" cstate="print"/>
          <a:stretch>
            <a:fillRect/>
          </a:stretch>
        </p:blipFill>
        <p:spPr>
          <a:xfrm>
            <a:off x="684212" y="4038600"/>
            <a:ext cx="4741164" cy="2117979"/>
          </a:xfrm>
          <a:prstGeom prst="rect">
            <a:avLst/>
          </a:prstGeom>
          <a:ln>
            <a:solidFill>
              <a:schemeClr val="tx1"/>
            </a:solidFill>
          </a:ln>
        </p:spPr>
      </p:pic>
      <p:sp>
        <p:nvSpPr>
          <p:cNvPr id="23" name="Shape 174"/>
          <p:cNvSpPr/>
          <p:nvPr/>
        </p:nvSpPr>
        <p:spPr>
          <a:xfrm rot="5400000" flipV="1">
            <a:off x="6323012" y="2438400"/>
            <a:ext cx="0" cy="6096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4" name="Shape 174"/>
          <p:cNvSpPr/>
          <p:nvPr/>
        </p:nvSpPr>
        <p:spPr>
          <a:xfrm rot="5400000" flipV="1">
            <a:off x="6170612" y="2286000"/>
            <a:ext cx="9144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26" name="Shape 174"/>
          <p:cNvSpPr/>
          <p:nvPr/>
        </p:nvSpPr>
        <p:spPr>
          <a:xfrm rot="5400000" flipV="1">
            <a:off x="7542212" y="2667000"/>
            <a:ext cx="4572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28" name="Picture 27" descr="Snap21.gif"/>
          <p:cNvPicPr>
            <a:picLocks noChangeAspect="1"/>
          </p:cNvPicPr>
          <p:nvPr/>
        </p:nvPicPr>
        <p:blipFill>
          <a:blip r:embed="rId7" cstate="print"/>
          <a:stretch>
            <a:fillRect/>
          </a:stretch>
        </p:blipFill>
        <p:spPr>
          <a:xfrm>
            <a:off x="6856412" y="1143000"/>
            <a:ext cx="4527423" cy="939165"/>
          </a:xfrm>
          <a:prstGeom prst="rect">
            <a:avLst/>
          </a:prstGeom>
          <a:ln>
            <a:solidFill>
              <a:schemeClr val="tx1"/>
            </a:solidFill>
          </a:ln>
        </p:spPr>
      </p:pic>
      <p:sp>
        <p:nvSpPr>
          <p:cNvPr id="29" name="Shape 174"/>
          <p:cNvSpPr/>
          <p:nvPr/>
        </p:nvSpPr>
        <p:spPr>
          <a:xfrm rot="5400000" flipV="1">
            <a:off x="6742112" y="1714500"/>
            <a:ext cx="0" cy="2286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0" name="Shape 174"/>
          <p:cNvSpPr/>
          <p:nvPr/>
        </p:nvSpPr>
        <p:spPr>
          <a:xfrm rot="5400000" flipV="1">
            <a:off x="8647112" y="2247900"/>
            <a:ext cx="3810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1" name="Shape 174"/>
          <p:cNvSpPr/>
          <p:nvPr/>
        </p:nvSpPr>
        <p:spPr>
          <a:xfrm rot="5400000" flipV="1">
            <a:off x="9104312" y="1104900"/>
            <a:ext cx="0" cy="26670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2" name="Shape 174"/>
          <p:cNvSpPr/>
          <p:nvPr/>
        </p:nvSpPr>
        <p:spPr>
          <a:xfrm rot="5400000" flipV="1">
            <a:off x="9332912" y="3543300"/>
            <a:ext cx="22098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cxnSp>
        <p:nvCxnSpPr>
          <p:cNvPr id="33" name="Curved Connector 32"/>
          <p:cNvCxnSpPr/>
          <p:nvPr/>
        </p:nvCxnSpPr>
        <p:spPr>
          <a:xfrm rot="10800000">
            <a:off x="4722812" y="4419600"/>
            <a:ext cx="914400" cy="457200"/>
          </a:xfrm>
          <a:prstGeom prst="curvedConnector3">
            <a:avLst>
              <a:gd name="adj1" fmla="val 50000"/>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5" name="Oval 34"/>
          <p:cNvSpPr>
            <a:spLocks noChangeArrowheads="1"/>
          </p:cNvSpPr>
          <p:nvPr/>
        </p:nvSpPr>
        <p:spPr bwMode="blackWhite">
          <a:xfrm>
            <a:off x="5713412" y="1143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36" name="Oval 35"/>
          <p:cNvSpPr>
            <a:spLocks noChangeArrowheads="1"/>
          </p:cNvSpPr>
          <p:nvPr/>
        </p:nvSpPr>
        <p:spPr bwMode="blackWhite">
          <a:xfrm>
            <a:off x="11123612" y="1905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37" name="Oval 36"/>
          <p:cNvSpPr>
            <a:spLocks noChangeArrowheads="1"/>
          </p:cNvSpPr>
          <p:nvPr/>
        </p:nvSpPr>
        <p:spPr bwMode="blackWhite">
          <a:xfrm>
            <a:off x="8837612" y="2819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a:t>
            </a:r>
            <a:endParaRPr lang="en-US" sz="2000" b="1" dirty="0">
              <a:solidFill>
                <a:srgbClr val="000000"/>
              </a:solidFill>
            </a:endParaRPr>
          </a:p>
        </p:txBody>
      </p:sp>
      <p:sp>
        <p:nvSpPr>
          <p:cNvPr id="38" name="Oval 37"/>
          <p:cNvSpPr>
            <a:spLocks noChangeArrowheads="1"/>
          </p:cNvSpPr>
          <p:nvPr/>
        </p:nvSpPr>
        <p:spPr bwMode="blackWhite">
          <a:xfrm>
            <a:off x="10361612" y="4724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3b</a:t>
            </a:r>
            <a:endParaRPr lang="en-US" sz="2000" b="1" dirty="0">
              <a:solidFill>
                <a:srgbClr val="000000"/>
              </a:solidFill>
            </a:endParaRPr>
          </a:p>
        </p:txBody>
      </p:sp>
      <p:sp>
        <p:nvSpPr>
          <p:cNvPr id="39" name="Oval 38"/>
          <p:cNvSpPr>
            <a:spLocks noChangeArrowheads="1"/>
          </p:cNvSpPr>
          <p:nvPr/>
        </p:nvSpPr>
        <p:spPr bwMode="blackWhite">
          <a:xfrm>
            <a:off x="5256212" y="5715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FF0000"/>
                </a:solidFill>
              </a:rPr>
              <a:t>Summary</a:t>
            </a:r>
            <a:endParaRPr lang="en-US" b="1" dirty="0">
              <a:solidFill>
                <a:srgbClr val="FF0000"/>
              </a:solidFill>
            </a:endParaRPr>
          </a:p>
        </p:txBody>
      </p:sp>
      <p:sp>
        <p:nvSpPr>
          <p:cNvPr id="3" name="Content Placeholder 2"/>
          <p:cNvSpPr>
            <a:spLocks noGrp="1"/>
          </p:cNvSpPr>
          <p:nvPr>
            <p:ph idx="1"/>
          </p:nvPr>
        </p:nvSpPr>
        <p:spPr>
          <a:xfrm>
            <a:off x="684212" y="1143000"/>
            <a:ext cx="11125200" cy="5105400"/>
          </a:xfrm>
        </p:spPr>
        <p:txBody>
          <a:bodyPr>
            <a:noAutofit/>
          </a:bodyPr>
          <a:lstStyle/>
          <a:p>
            <a:pPr marL="174625" indent="-174625">
              <a:buClr>
                <a:srgbClr val="000000"/>
              </a:buClr>
              <a:buNone/>
            </a:pPr>
            <a:r>
              <a:rPr lang="en-US" dirty="0" smtClean="0">
                <a:solidFill>
                  <a:srgbClr val="000000"/>
                </a:solidFill>
              </a:rPr>
              <a:t>In this lesson, you learned how to:</a:t>
            </a:r>
          </a:p>
          <a:p>
            <a:pPr lvl="1">
              <a:buClr>
                <a:schemeClr val="accent1"/>
              </a:buClr>
              <a:buFont typeface="Arial"/>
              <a:buChar char="•"/>
            </a:pPr>
            <a:r>
              <a:rPr lang="en-US" sz="2800" dirty="0" smtClean="0">
                <a:solidFill>
                  <a:srgbClr val="000000"/>
                </a:solidFill>
              </a:rPr>
              <a:t>Customize an interactive report as an end user</a:t>
            </a:r>
          </a:p>
          <a:p>
            <a:pPr lvl="1">
              <a:buClr>
                <a:schemeClr val="accent1"/>
              </a:buClr>
              <a:buFont typeface="Arial"/>
              <a:buChar char="•"/>
            </a:pPr>
            <a:r>
              <a:rPr lang="en-US" sz="2800" dirty="0" smtClean="0">
                <a:solidFill>
                  <a:srgbClr val="000000"/>
                </a:solidFill>
              </a:rPr>
              <a:t>Customize the display of an interactive report as a developer</a:t>
            </a:r>
          </a:p>
          <a:p>
            <a:pPr lvl="1">
              <a:buClr>
                <a:schemeClr val="accent1"/>
              </a:buClr>
              <a:buFont typeface="Arial"/>
              <a:buChar char="•"/>
            </a:pPr>
            <a:endParaRPr lang="en-US" sz="2800" dirty="0" smtClean="0">
              <a:solidFill>
                <a:srgbClr val="000000"/>
              </a:solidFill>
            </a:endParaRPr>
          </a:p>
          <a:p>
            <a:pPr>
              <a:buClr>
                <a:schemeClr val="accent1"/>
              </a:buClr>
              <a:buFont typeface="Arial"/>
              <a:buChar char="•"/>
            </a:pPr>
            <a:endParaRPr lang="en-US" dirty="0" smtClean="0">
              <a:solidFill>
                <a:srgbClr val="000000"/>
              </a:solidFill>
            </a:endParaRPr>
          </a:p>
          <a:p>
            <a:pPr>
              <a:buClr>
                <a:schemeClr val="accent1"/>
              </a:buClr>
              <a:buFont typeface="Arial"/>
              <a:buChar char="•"/>
            </a:pPr>
            <a:endParaRPr lang="en-US" dirty="0" smtClean="0">
              <a:solidFill>
                <a:schemeClr val="bg1">
                  <a:lumMod val="50000"/>
                </a:schemeClr>
              </a:solidFill>
            </a:endParaRPr>
          </a:p>
          <a:p>
            <a:pPr>
              <a:buClr>
                <a:schemeClr val="accent1"/>
              </a:buClr>
              <a:buFont typeface="Arial"/>
              <a:buChar char="•"/>
            </a:pPr>
            <a:endParaRPr lang="en-US" dirty="0" smtClean="0">
              <a:solidFill>
                <a:schemeClr val="bg1">
                  <a:lumMod val="50000"/>
                </a:schemeClr>
              </a:solidFill>
            </a:endParaRPr>
          </a:p>
          <a:p>
            <a:pPr>
              <a:buClr>
                <a:schemeClr val="accent1"/>
              </a:buClr>
              <a:buFont typeface="Arial"/>
              <a:buChar char="•"/>
            </a:pPr>
            <a:endParaRPr lang="en-US" dirty="0" smtClean="0">
              <a:solidFill>
                <a:schemeClr val="bg1">
                  <a:lumMod val="50000"/>
                </a:schemeClr>
              </a:solidFill>
            </a:endParaRPr>
          </a:p>
          <a:p>
            <a:pPr>
              <a:buClr>
                <a:srgbClr val="000000"/>
              </a:buClr>
              <a:buFont typeface="Arial"/>
              <a:buChar char="•"/>
            </a:pPr>
            <a:endParaRPr lang="en-US" dirty="0">
              <a:solidFill>
                <a:schemeClr val="bg1">
                  <a:lumMod val="50000"/>
                </a:schemeClr>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000000"/>
                </a:solidFill>
              </a:rPr>
              <a:t>Part 1:Customizing an Interactive Report as an End User</a:t>
            </a:r>
            <a:r>
              <a:rPr lang="en-US" sz="3200" dirty="0" smtClean="0">
                <a:solidFill>
                  <a:schemeClr val="bg2"/>
                </a:solidFill>
              </a:rPr>
              <a:t/>
            </a:r>
            <a:br>
              <a:rPr lang="en-US" sz="3200" dirty="0" smtClean="0">
                <a:solidFill>
                  <a:schemeClr val="bg2"/>
                </a:solidFill>
              </a:rPr>
            </a:br>
            <a:r>
              <a:rPr lang="en-US" b="1" dirty="0" smtClean="0">
                <a:solidFill>
                  <a:srgbClr val="FF0000"/>
                </a:solidFill>
              </a:rPr>
              <a:t> </a:t>
            </a:r>
            <a:endParaRPr lang="en-US" b="1" dirty="0">
              <a:solidFill>
                <a:srgbClr val="FF0000"/>
              </a:solidFill>
            </a:endParaRPr>
          </a:p>
        </p:txBody>
      </p:sp>
      <p:pic>
        <p:nvPicPr>
          <p:cNvPr id="5" name="Picture 4" descr="OCIC_Personas_Person-on-Laptop_red_rgb.png"/>
          <p:cNvPicPr>
            <a:picLocks noChangeAspect="1"/>
          </p:cNvPicPr>
          <p:nvPr/>
        </p:nvPicPr>
        <p:blipFill>
          <a:blip r:embed="rId3" cstate="print"/>
          <a:stretch>
            <a:fillRect/>
          </a:stretch>
        </p:blipFill>
        <p:spPr>
          <a:xfrm>
            <a:off x="3732212" y="1447800"/>
            <a:ext cx="3657607" cy="3657607"/>
          </a:xfrm>
          <a:prstGeom prst="rect">
            <a:avLst/>
          </a:prstGeom>
        </p:spPr>
      </p:pic>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75989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373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81000"/>
            <a:ext cx="11430000" cy="381000"/>
          </a:xfrm>
        </p:spPr>
        <p:txBody>
          <a:bodyPr/>
          <a:lstStyle/>
          <a:p>
            <a:r>
              <a:rPr lang="en-US" b="1" dirty="0" smtClean="0"/>
              <a:t>Using Interactive Report Components</a:t>
            </a:r>
            <a:endParaRPr lang="en-US" b="1" dirty="0"/>
          </a:p>
        </p:txBody>
      </p:sp>
      <p:sp>
        <p:nvSpPr>
          <p:cNvPr id="60" name="Rectangle 18"/>
          <p:cNvSpPr txBox="1">
            <a:spLocks noChangeArrowheads="1"/>
          </p:cNvSpPr>
          <p:nvPr/>
        </p:nvSpPr>
        <p:spPr>
          <a:xfrm>
            <a:off x="7770812" y="3352800"/>
            <a:ext cx="22098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Column Heading Menu</a:t>
            </a:r>
          </a:p>
        </p:txBody>
      </p:sp>
      <p:sp>
        <p:nvSpPr>
          <p:cNvPr id="71" name="Rectangle 18"/>
          <p:cNvSpPr txBox="1">
            <a:spLocks noChangeArrowheads="1"/>
          </p:cNvSpPr>
          <p:nvPr/>
        </p:nvSpPr>
        <p:spPr>
          <a:xfrm>
            <a:off x="8456612" y="2286000"/>
            <a:ext cx="1371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Actions Menu</a:t>
            </a:r>
          </a:p>
        </p:txBody>
      </p:sp>
      <p:sp>
        <p:nvSpPr>
          <p:cNvPr id="74" name="Rectangle 18"/>
          <p:cNvSpPr txBox="1">
            <a:spLocks noChangeArrowheads="1"/>
          </p:cNvSpPr>
          <p:nvPr/>
        </p:nvSpPr>
        <p:spPr>
          <a:xfrm>
            <a:off x="3122612" y="1371600"/>
            <a:ext cx="12192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Search Bar</a:t>
            </a:r>
          </a:p>
        </p:txBody>
      </p:sp>
      <p:sp>
        <p:nvSpPr>
          <p:cNvPr id="79" name="Rectangle 18"/>
          <p:cNvSpPr txBox="1">
            <a:spLocks noChangeArrowheads="1"/>
          </p:cNvSpPr>
          <p:nvPr/>
        </p:nvSpPr>
        <p:spPr>
          <a:xfrm>
            <a:off x="1446212" y="5181600"/>
            <a:ext cx="12192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Link Column</a:t>
            </a:r>
          </a:p>
        </p:txBody>
      </p:sp>
      <p:sp>
        <p:nvSpPr>
          <p:cNvPr id="86" name="Rectangle 18"/>
          <p:cNvSpPr txBox="1">
            <a:spLocks noChangeArrowheads="1"/>
          </p:cNvSpPr>
          <p:nvPr/>
        </p:nvSpPr>
        <p:spPr>
          <a:xfrm>
            <a:off x="5103812" y="1295400"/>
            <a:ext cx="1752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Saved Reports</a:t>
            </a:r>
          </a:p>
        </p:txBody>
      </p:sp>
      <p:pic>
        <p:nvPicPr>
          <p:cNvPr id="24" name="Picture 23" descr="Snap10.gif"/>
          <p:cNvPicPr>
            <a:picLocks noChangeAspect="1"/>
          </p:cNvPicPr>
          <p:nvPr/>
        </p:nvPicPr>
        <p:blipFill>
          <a:blip r:embed="rId3" cstate="print"/>
          <a:stretch>
            <a:fillRect/>
          </a:stretch>
        </p:blipFill>
        <p:spPr>
          <a:xfrm>
            <a:off x="9904412" y="1752600"/>
            <a:ext cx="1252728" cy="4069080"/>
          </a:xfrm>
          <a:prstGeom prst="rect">
            <a:avLst/>
          </a:prstGeom>
          <a:ln>
            <a:solidFill>
              <a:schemeClr val="tx1"/>
            </a:solidFill>
          </a:ln>
        </p:spPr>
      </p:pic>
      <p:cxnSp>
        <p:nvCxnSpPr>
          <p:cNvPr id="25" name="Curved Connector 24"/>
          <p:cNvCxnSpPr/>
          <p:nvPr/>
        </p:nvCxnSpPr>
        <p:spPr>
          <a:xfrm rot="5400000" flipH="1" flipV="1">
            <a:off x="9599612" y="1981200"/>
            <a:ext cx="304800" cy="3048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56" name="Picture 55" descr="Snap14.gif"/>
          <p:cNvPicPr>
            <a:picLocks noChangeAspect="1"/>
          </p:cNvPicPr>
          <p:nvPr/>
        </p:nvPicPr>
        <p:blipFill>
          <a:blip r:embed="rId4" cstate="print"/>
          <a:stretch>
            <a:fillRect/>
          </a:stretch>
        </p:blipFill>
        <p:spPr>
          <a:xfrm>
            <a:off x="760412" y="1828800"/>
            <a:ext cx="6797040" cy="3192780"/>
          </a:xfrm>
          <a:prstGeom prst="rect">
            <a:avLst/>
          </a:prstGeom>
          <a:ln>
            <a:solidFill>
              <a:schemeClr val="tx1"/>
            </a:solidFill>
          </a:ln>
        </p:spPr>
      </p:pic>
      <p:cxnSp>
        <p:nvCxnSpPr>
          <p:cNvPr id="58" name="Curved Connector 57"/>
          <p:cNvCxnSpPr/>
          <p:nvPr/>
        </p:nvCxnSpPr>
        <p:spPr>
          <a:xfrm rot="10800000">
            <a:off x="7161212" y="2971800"/>
            <a:ext cx="609600" cy="5334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rot="10800000" flipV="1">
            <a:off x="4494212" y="1371600"/>
            <a:ext cx="609600" cy="5334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rot="10800000" flipV="1">
            <a:off x="2589212" y="1447800"/>
            <a:ext cx="533400" cy="4191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rot="10800000">
            <a:off x="912812" y="5029200"/>
            <a:ext cx="533400" cy="2667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81000"/>
            <a:ext cx="11430000" cy="381000"/>
          </a:xfrm>
        </p:spPr>
        <p:txBody>
          <a:bodyPr/>
          <a:lstStyle/>
          <a:p>
            <a:r>
              <a:rPr lang="en-US" b="1" dirty="0" smtClean="0"/>
              <a:t>Searching for Information in an Interactive Report</a:t>
            </a:r>
            <a:endParaRPr lang="en-US" b="1" dirty="0"/>
          </a:p>
        </p:txBody>
      </p:sp>
      <p:pic>
        <p:nvPicPr>
          <p:cNvPr id="27" name="Picture 26" descr="Snap24.gif"/>
          <p:cNvPicPr>
            <a:picLocks noChangeAspect="1"/>
          </p:cNvPicPr>
          <p:nvPr/>
        </p:nvPicPr>
        <p:blipFill>
          <a:blip r:embed="rId3" cstate="print"/>
          <a:stretch>
            <a:fillRect/>
          </a:stretch>
        </p:blipFill>
        <p:spPr>
          <a:xfrm>
            <a:off x="836612" y="1295400"/>
            <a:ext cx="5689854" cy="2092071"/>
          </a:xfrm>
          <a:prstGeom prst="rect">
            <a:avLst/>
          </a:prstGeom>
          <a:ln>
            <a:solidFill>
              <a:schemeClr val="tx1"/>
            </a:solidFill>
          </a:ln>
        </p:spPr>
      </p:pic>
      <p:pic>
        <p:nvPicPr>
          <p:cNvPr id="28" name="Picture 27" descr="Snap25.gif"/>
          <p:cNvPicPr>
            <a:picLocks noChangeAspect="1"/>
          </p:cNvPicPr>
          <p:nvPr/>
        </p:nvPicPr>
        <p:blipFill>
          <a:blip r:embed="rId4" cstate="print"/>
          <a:stretch>
            <a:fillRect/>
          </a:stretch>
        </p:blipFill>
        <p:spPr>
          <a:xfrm>
            <a:off x="4799012" y="3429000"/>
            <a:ext cx="6103620" cy="2873502"/>
          </a:xfrm>
          <a:prstGeom prst="rect">
            <a:avLst/>
          </a:prstGeom>
          <a:ln>
            <a:solidFill>
              <a:schemeClr val="tx1"/>
            </a:solidFill>
          </a:ln>
        </p:spPr>
      </p:pic>
      <p:sp>
        <p:nvSpPr>
          <p:cNvPr id="31" name="Shape 174"/>
          <p:cNvSpPr/>
          <p:nvPr/>
        </p:nvSpPr>
        <p:spPr>
          <a:xfrm rot="5400000" flipV="1">
            <a:off x="2474912" y="4229100"/>
            <a:ext cx="16002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34" name="Shape 174"/>
          <p:cNvSpPr/>
          <p:nvPr/>
        </p:nvSpPr>
        <p:spPr>
          <a:xfrm rot="5400000" flipV="1">
            <a:off x="4037012" y="4267200"/>
            <a:ext cx="0" cy="15240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cxnSp>
        <p:nvCxnSpPr>
          <p:cNvPr id="35" name="Curved Connector 34"/>
          <p:cNvCxnSpPr/>
          <p:nvPr/>
        </p:nvCxnSpPr>
        <p:spPr>
          <a:xfrm rot="10800000">
            <a:off x="6551612" y="1676400"/>
            <a:ext cx="457200" cy="3048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6" name="Rectangle 18"/>
          <p:cNvSpPr txBox="1">
            <a:spLocks noChangeArrowheads="1"/>
          </p:cNvSpPr>
          <p:nvPr/>
        </p:nvSpPr>
        <p:spPr>
          <a:xfrm>
            <a:off x="7008812" y="1752600"/>
            <a:ext cx="3962400" cy="4572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Enter your search criteria</a:t>
            </a:r>
            <a:r>
              <a:rPr kumimoji="0" lang="en-US" b="1" i="0" u="none" strike="noStrike" kern="1200" cap="none" spc="0" normalizeH="0" noProof="0" dirty="0" smtClean="0">
                <a:ln>
                  <a:noFill/>
                </a:ln>
                <a:solidFill>
                  <a:srgbClr val="00B050"/>
                </a:solidFill>
                <a:effectLst/>
                <a:uLnTx/>
                <a:uFillTx/>
                <a:latin typeface="LavosHandy™" pitchFamily="66" charset="0"/>
              </a:rPr>
              <a:t> in the text area and click Go.</a:t>
            </a:r>
            <a:endParaRPr kumimoji="0" lang="en-US" b="1" i="0" u="none" strike="noStrike" kern="1200" cap="none" spc="0" normalizeH="0" baseline="0" noProof="0" dirty="0" smtClean="0">
              <a:ln>
                <a:noFill/>
              </a:ln>
              <a:solidFill>
                <a:srgbClr val="00B050"/>
              </a:solidFill>
              <a:effectLst/>
              <a:uLnTx/>
              <a:uFillTx/>
              <a:latin typeface="LavosHandy™" pitchFamily="66" charset="0"/>
            </a:endParaRPr>
          </a:p>
        </p:txBody>
      </p:sp>
      <p:sp>
        <p:nvSpPr>
          <p:cNvPr id="38" name="Rectangle 18"/>
          <p:cNvSpPr txBox="1">
            <a:spLocks noChangeArrowheads="1"/>
          </p:cNvSpPr>
          <p:nvPr/>
        </p:nvSpPr>
        <p:spPr>
          <a:xfrm>
            <a:off x="1065212" y="5486400"/>
            <a:ext cx="3505200" cy="4572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All rows that contain the search</a:t>
            </a:r>
            <a:r>
              <a:rPr kumimoji="0" lang="en-US" b="1" i="0" u="none" strike="noStrike" kern="1200" cap="none" spc="0" normalizeH="0" noProof="0" dirty="0" smtClean="0">
                <a:ln>
                  <a:noFill/>
                </a:ln>
                <a:solidFill>
                  <a:srgbClr val="00B050"/>
                </a:solidFill>
                <a:effectLst/>
                <a:uLnTx/>
                <a:uFillTx/>
                <a:latin typeface="LavosHandy™" pitchFamily="66" charset="0"/>
              </a:rPr>
              <a:t> criteria are displayed.</a:t>
            </a:r>
            <a:endParaRPr kumimoji="0" lang="en-US" b="1" i="0" u="none" strike="noStrike" kern="1200" cap="none" spc="0" normalizeH="0" baseline="0" noProof="0" dirty="0" smtClean="0">
              <a:ln>
                <a:noFill/>
              </a:ln>
              <a:solidFill>
                <a:srgbClr val="00B050"/>
              </a:solidFill>
              <a:effectLst/>
              <a:uLnTx/>
              <a:uFillTx/>
              <a:latin typeface="LavosHandy™" pitchFamily="66" charset="0"/>
            </a:endParaRPr>
          </a:p>
        </p:txBody>
      </p:sp>
      <p:cxnSp>
        <p:nvCxnSpPr>
          <p:cNvPr id="39" name="Curved Connector 38"/>
          <p:cNvCxnSpPr/>
          <p:nvPr/>
        </p:nvCxnSpPr>
        <p:spPr>
          <a:xfrm flipV="1">
            <a:off x="4189412" y="5257800"/>
            <a:ext cx="533400" cy="4572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81000"/>
            <a:ext cx="11430000" cy="381000"/>
          </a:xfrm>
        </p:spPr>
        <p:txBody>
          <a:bodyPr/>
          <a:lstStyle/>
          <a:p>
            <a:r>
              <a:rPr lang="en-US" b="1" dirty="0" smtClean="0"/>
              <a:t>Searching for Information Within a Specific Column</a:t>
            </a:r>
            <a:endParaRPr lang="en-US" b="1" dirty="0"/>
          </a:p>
        </p:txBody>
      </p:sp>
      <p:pic>
        <p:nvPicPr>
          <p:cNvPr id="6" name="Picture 5" descr="Snap21.gif"/>
          <p:cNvPicPr>
            <a:picLocks noChangeAspect="1"/>
          </p:cNvPicPr>
          <p:nvPr/>
        </p:nvPicPr>
        <p:blipFill>
          <a:blip r:embed="rId3" cstate="print"/>
          <a:stretch>
            <a:fillRect/>
          </a:stretch>
        </p:blipFill>
        <p:spPr>
          <a:xfrm>
            <a:off x="4265612" y="3810000"/>
            <a:ext cx="6645402" cy="2562606"/>
          </a:xfrm>
          <a:prstGeom prst="rect">
            <a:avLst/>
          </a:prstGeom>
          <a:ln>
            <a:solidFill>
              <a:schemeClr val="tx1"/>
            </a:solidFill>
          </a:ln>
        </p:spPr>
      </p:pic>
      <p:pic>
        <p:nvPicPr>
          <p:cNvPr id="7" name="Picture 6" descr="Snap22.gif"/>
          <p:cNvPicPr>
            <a:picLocks noChangeAspect="1"/>
          </p:cNvPicPr>
          <p:nvPr/>
        </p:nvPicPr>
        <p:blipFill>
          <a:blip r:embed="rId4" cstate="print"/>
          <a:stretch>
            <a:fillRect/>
          </a:stretch>
        </p:blipFill>
        <p:spPr>
          <a:xfrm>
            <a:off x="1446212" y="1371600"/>
            <a:ext cx="5390388" cy="2372868"/>
          </a:xfrm>
          <a:prstGeom prst="rect">
            <a:avLst/>
          </a:prstGeom>
          <a:ln>
            <a:solidFill>
              <a:schemeClr val="tx1"/>
            </a:solidFill>
          </a:ln>
        </p:spPr>
      </p:pic>
      <p:pic>
        <p:nvPicPr>
          <p:cNvPr id="8" name="Picture 7" descr="Snap23.gif"/>
          <p:cNvPicPr>
            <a:picLocks noChangeAspect="1"/>
          </p:cNvPicPr>
          <p:nvPr/>
        </p:nvPicPr>
        <p:blipFill>
          <a:blip r:embed="rId5" cstate="print"/>
          <a:stretch>
            <a:fillRect/>
          </a:stretch>
        </p:blipFill>
        <p:spPr>
          <a:xfrm>
            <a:off x="3122612" y="2438400"/>
            <a:ext cx="6019800" cy="975360"/>
          </a:xfrm>
          <a:prstGeom prst="rect">
            <a:avLst/>
          </a:prstGeom>
          <a:ln>
            <a:solidFill>
              <a:schemeClr val="tx1"/>
            </a:solidFill>
          </a:ln>
        </p:spPr>
      </p:pic>
      <p:sp>
        <p:nvSpPr>
          <p:cNvPr id="9" name="Oval 8"/>
          <p:cNvSpPr>
            <a:spLocks noChangeArrowheads="1"/>
          </p:cNvSpPr>
          <p:nvPr/>
        </p:nvSpPr>
        <p:spPr bwMode="blackWhite">
          <a:xfrm>
            <a:off x="6704012" y="1524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0" name="Oval 9"/>
          <p:cNvSpPr>
            <a:spLocks noChangeArrowheads="1"/>
          </p:cNvSpPr>
          <p:nvPr/>
        </p:nvSpPr>
        <p:spPr bwMode="blackWhite">
          <a:xfrm>
            <a:off x="8990012" y="2743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1" name="Shape 174"/>
          <p:cNvSpPr/>
          <p:nvPr/>
        </p:nvSpPr>
        <p:spPr>
          <a:xfrm rot="5400000" flipV="1">
            <a:off x="4075112" y="5143500"/>
            <a:ext cx="0" cy="3810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2" name="Shape 174"/>
          <p:cNvSpPr/>
          <p:nvPr/>
        </p:nvSpPr>
        <p:spPr>
          <a:xfrm rot="5400000" flipV="1">
            <a:off x="2932112" y="4381500"/>
            <a:ext cx="19050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cxnSp>
        <p:nvCxnSpPr>
          <p:cNvPr id="14" name="Curved Connector 13"/>
          <p:cNvCxnSpPr/>
          <p:nvPr/>
        </p:nvCxnSpPr>
        <p:spPr>
          <a:xfrm rot="10800000" flipV="1">
            <a:off x="1979612" y="1219200"/>
            <a:ext cx="533400" cy="2286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6" name="Rectangle 18"/>
          <p:cNvSpPr txBox="1">
            <a:spLocks noChangeArrowheads="1"/>
          </p:cNvSpPr>
          <p:nvPr/>
        </p:nvSpPr>
        <p:spPr>
          <a:xfrm>
            <a:off x="2513012" y="1066800"/>
            <a:ext cx="25908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Select columns to search</a:t>
            </a:r>
          </a:p>
        </p:txBody>
      </p:sp>
      <p:sp>
        <p:nvSpPr>
          <p:cNvPr id="19" name="Rectangle 18"/>
          <p:cNvSpPr txBox="1">
            <a:spLocks noChangeArrowheads="1"/>
          </p:cNvSpPr>
          <p:nvPr/>
        </p:nvSpPr>
        <p:spPr>
          <a:xfrm>
            <a:off x="1293812" y="5486400"/>
            <a:ext cx="2438400" cy="685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Search performed within the selected column</a:t>
            </a:r>
          </a:p>
        </p:txBody>
      </p:sp>
      <p:cxnSp>
        <p:nvCxnSpPr>
          <p:cNvPr id="20" name="Curved Connector 19"/>
          <p:cNvCxnSpPr/>
          <p:nvPr/>
        </p:nvCxnSpPr>
        <p:spPr>
          <a:xfrm flipV="1">
            <a:off x="3579812" y="5486400"/>
            <a:ext cx="685800" cy="3048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nchor="t">
            <a:noAutofit/>
          </a:bodyPr>
          <a:lstStyle/>
          <a:p>
            <a:r>
              <a:rPr lang="en-US" b="1" dirty="0" smtClean="0"/>
              <a:t>Selecting Columns To Display</a:t>
            </a:r>
            <a:endParaRPr lang="en-US" b="1" dirty="0"/>
          </a:p>
        </p:txBody>
      </p:sp>
      <p:pic>
        <p:nvPicPr>
          <p:cNvPr id="5" name="Picture 4" descr="Snap29.gif"/>
          <p:cNvPicPr>
            <a:picLocks noChangeAspect="1"/>
          </p:cNvPicPr>
          <p:nvPr/>
        </p:nvPicPr>
        <p:blipFill>
          <a:blip r:embed="rId3" cstate="print"/>
          <a:stretch>
            <a:fillRect/>
          </a:stretch>
        </p:blipFill>
        <p:spPr>
          <a:xfrm>
            <a:off x="2360612" y="4114800"/>
            <a:ext cx="7345680" cy="2209800"/>
          </a:xfrm>
          <a:prstGeom prst="rect">
            <a:avLst/>
          </a:prstGeom>
          <a:ln>
            <a:solidFill>
              <a:schemeClr val="tx1"/>
            </a:solidFill>
          </a:ln>
        </p:spPr>
      </p:pic>
      <p:pic>
        <p:nvPicPr>
          <p:cNvPr id="7" name="Picture 6" descr="Snap27.gif"/>
          <p:cNvPicPr>
            <a:picLocks noChangeAspect="1"/>
          </p:cNvPicPr>
          <p:nvPr/>
        </p:nvPicPr>
        <p:blipFill>
          <a:blip r:embed="rId4" cstate="print"/>
          <a:stretch>
            <a:fillRect/>
          </a:stretch>
        </p:blipFill>
        <p:spPr>
          <a:xfrm>
            <a:off x="3732212" y="1143000"/>
            <a:ext cx="2842260" cy="2667000"/>
          </a:xfrm>
          <a:prstGeom prst="rect">
            <a:avLst/>
          </a:prstGeom>
          <a:ln>
            <a:solidFill>
              <a:schemeClr val="tx1"/>
            </a:solidFill>
          </a:ln>
        </p:spPr>
      </p:pic>
      <p:pic>
        <p:nvPicPr>
          <p:cNvPr id="8" name="Picture 7" descr="Snap28.gif"/>
          <p:cNvPicPr>
            <a:picLocks noChangeAspect="1"/>
          </p:cNvPicPr>
          <p:nvPr/>
        </p:nvPicPr>
        <p:blipFill>
          <a:blip r:embed="rId5" cstate="print"/>
          <a:stretch>
            <a:fillRect/>
          </a:stretch>
        </p:blipFill>
        <p:spPr>
          <a:xfrm>
            <a:off x="6780212" y="1143000"/>
            <a:ext cx="2939034" cy="2667000"/>
          </a:xfrm>
          <a:prstGeom prst="rect">
            <a:avLst/>
          </a:prstGeom>
          <a:ln>
            <a:solidFill>
              <a:schemeClr val="tx1"/>
            </a:solidFill>
          </a:ln>
        </p:spPr>
      </p:pic>
      <p:pic>
        <p:nvPicPr>
          <p:cNvPr id="9" name="Picture 8" descr="Snap30.gif"/>
          <p:cNvPicPr>
            <a:picLocks noChangeAspect="1"/>
          </p:cNvPicPr>
          <p:nvPr/>
        </p:nvPicPr>
        <p:blipFill>
          <a:blip r:embed="rId6" cstate="print"/>
          <a:stretch>
            <a:fillRect/>
          </a:stretch>
        </p:blipFill>
        <p:spPr>
          <a:xfrm>
            <a:off x="2360612" y="1143000"/>
            <a:ext cx="1097737" cy="2643530"/>
          </a:xfrm>
          <a:prstGeom prst="rect">
            <a:avLst/>
          </a:prstGeom>
          <a:ln>
            <a:solidFill>
              <a:schemeClr val="tx1"/>
            </a:solidFill>
          </a:ln>
        </p:spPr>
      </p:pic>
      <p:sp>
        <p:nvSpPr>
          <p:cNvPr id="10" name="Oval 9"/>
          <p:cNvSpPr>
            <a:spLocks noChangeArrowheads="1"/>
          </p:cNvSpPr>
          <p:nvPr/>
        </p:nvSpPr>
        <p:spPr bwMode="blackWhite">
          <a:xfrm>
            <a:off x="3656012" y="3505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1" name="Oval 10"/>
          <p:cNvSpPr>
            <a:spLocks noChangeArrowheads="1"/>
          </p:cNvSpPr>
          <p:nvPr/>
        </p:nvSpPr>
        <p:spPr bwMode="blackWhite">
          <a:xfrm>
            <a:off x="2055812" y="3505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2" name="Oval 11"/>
          <p:cNvSpPr>
            <a:spLocks noChangeArrowheads="1"/>
          </p:cNvSpPr>
          <p:nvPr/>
        </p:nvSpPr>
        <p:spPr bwMode="blackWhite">
          <a:xfrm>
            <a:off x="6704012" y="3505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3" name="Shape 174"/>
          <p:cNvSpPr/>
          <p:nvPr/>
        </p:nvSpPr>
        <p:spPr>
          <a:xfrm rot="5400000" flipV="1">
            <a:off x="10285412" y="2286000"/>
            <a:ext cx="0" cy="10668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4" name="Shape 174"/>
          <p:cNvSpPr/>
          <p:nvPr/>
        </p:nvSpPr>
        <p:spPr>
          <a:xfrm rot="5400000" flipV="1">
            <a:off x="9828212" y="3810000"/>
            <a:ext cx="1981200" cy="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5" name="Shape 174"/>
          <p:cNvSpPr/>
          <p:nvPr/>
        </p:nvSpPr>
        <p:spPr>
          <a:xfrm rot="5400000" flipH="1">
            <a:off x="10247312" y="4229100"/>
            <a:ext cx="0" cy="114300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6" name="Rectangle 18"/>
          <p:cNvSpPr txBox="1">
            <a:spLocks noChangeArrowheads="1"/>
          </p:cNvSpPr>
          <p:nvPr/>
        </p:nvSpPr>
        <p:spPr>
          <a:xfrm>
            <a:off x="9980612" y="1600200"/>
            <a:ext cx="1371600" cy="4572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LavosHandy™" pitchFamily="66" charset="0"/>
              </a:rPr>
              <a:t>Reordering columns</a:t>
            </a:r>
          </a:p>
        </p:txBody>
      </p:sp>
      <p:cxnSp>
        <p:nvCxnSpPr>
          <p:cNvPr id="17" name="Curved Connector 16"/>
          <p:cNvCxnSpPr/>
          <p:nvPr/>
        </p:nvCxnSpPr>
        <p:spPr>
          <a:xfrm rot="10800000" flipV="1">
            <a:off x="9523412" y="1905000"/>
            <a:ext cx="457200" cy="3048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Adding a Filter in an Interactive Report</a:t>
            </a:r>
            <a:endParaRPr lang="en-US" b="1" dirty="0"/>
          </a:p>
        </p:txBody>
      </p:sp>
      <p:sp>
        <p:nvSpPr>
          <p:cNvPr id="3" name="Content Placeholder 2"/>
          <p:cNvSpPr>
            <a:spLocks noGrp="1"/>
          </p:cNvSpPr>
          <p:nvPr>
            <p:ph idx="1"/>
          </p:nvPr>
        </p:nvSpPr>
        <p:spPr>
          <a:xfrm>
            <a:off x="836612" y="1066800"/>
            <a:ext cx="10363200" cy="1371600"/>
          </a:xfrm>
        </p:spPr>
        <p:txBody>
          <a:bodyPr>
            <a:noAutofit/>
          </a:bodyPr>
          <a:lstStyle/>
          <a:p>
            <a:pPr marL="0" indent="0">
              <a:buClr>
                <a:srgbClr val="000000"/>
              </a:buClr>
              <a:buNone/>
            </a:pPr>
            <a:r>
              <a:rPr lang="en-US" dirty="0" smtClean="0">
                <a:solidFill>
                  <a:srgbClr val="000000"/>
                </a:solidFill>
              </a:rPr>
              <a:t>You can create two types of filters in an interactive report:</a:t>
            </a:r>
          </a:p>
          <a:p>
            <a:pPr lvl="1">
              <a:buClr>
                <a:schemeClr val="accent1"/>
              </a:buClr>
              <a:buFont typeface="Arial"/>
              <a:buChar char="•"/>
            </a:pPr>
            <a:r>
              <a:rPr lang="en-US" sz="2800" dirty="0" smtClean="0">
                <a:solidFill>
                  <a:srgbClr val="000000"/>
                </a:solidFill>
              </a:rPr>
              <a:t>Column Filter</a:t>
            </a:r>
          </a:p>
          <a:p>
            <a:pPr lvl="1">
              <a:buClr>
                <a:schemeClr val="accent1"/>
              </a:buClr>
              <a:buFont typeface="Arial"/>
              <a:buChar char="•"/>
            </a:pPr>
            <a:r>
              <a:rPr lang="en-US" sz="2800" dirty="0" smtClean="0">
                <a:solidFill>
                  <a:srgbClr val="000000"/>
                </a:solidFill>
              </a:rPr>
              <a:t>Row Filter</a:t>
            </a:r>
          </a:p>
          <a:p>
            <a:pPr>
              <a:buClr>
                <a:srgbClr val="000000"/>
              </a:buClr>
              <a:buFont typeface="Arial"/>
              <a:buChar char="•"/>
            </a:pPr>
            <a:endParaRPr lang="en-US" dirty="0" smtClean="0">
              <a:solidFill>
                <a:schemeClr val="bg1">
                  <a:lumMod val="50000"/>
                </a:schemeClr>
              </a:solidFill>
            </a:endParaRPr>
          </a:p>
          <a:p>
            <a:pPr>
              <a:buClr>
                <a:srgbClr val="000000"/>
              </a:buClr>
              <a:buFont typeface="Arial"/>
              <a:buChar char="•"/>
            </a:pPr>
            <a:endParaRPr lang="en-US" dirty="0">
              <a:solidFill>
                <a:schemeClr val="bg1">
                  <a:lumMod val="50000"/>
                </a:schemeClr>
              </a:solidFill>
            </a:endParaRPr>
          </a:p>
        </p:txBody>
      </p:sp>
      <p:pic>
        <p:nvPicPr>
          <p:cNvPr id="4" name="Picture 3" descr="Snap36.gif"/>
          <p:cNvPicPr>
            <a:picLocks noChangeAspect="1"/>
          </p:cNvPicPr>
          <p:nvPr/>
        </p:nvPicPr>
        <p:blipFill>
          <a:blip r:embed="rId3" cstate="print"/>
          <a:stretch>
            <a:fillRect/>
          </a:stretch>
        </p:blipFill>
        <p:spPr>
          <a:xfrm>
            <a:off x="5713412" y="1600200"/>
            <a:ext cx="1224153" cy="2176272"/>
          </a:xfrm>
          <a:prstGeom prst="rect">
            <a:avLst/>
          </a:prstGeom>
          <a:ln>
            <a:solidFill>
              <a:schemeClr val="tx1"/>
            </a:solidFill>
          </a:ln>
        </p:spPr>
      </p:pic>
      <p:pic>
        <p:nvPicPr>
          <p:cNvPr id="7" name="Picture 6" descr="Snap38.gif"/>
          <p:cNvPicPr>
            <a:picLocks noChangeAspect="1"/>
          </p:cNvPicPr>
          <p:nvPr/>
        </p:nvPicPr>
        <p:blipFill>
          <a:blip r:embed="rId4" cstate="print"/>
          <a:stretch>
            <a:fillRect/>
          </a:stretch>
        </p:blipFill>
        <p:spPr>
          <a:xfrm>
            <a:off x="1522412" y="3886200"/>
            <a:ext cx="4780026" cy="2194560"/>
          </a:xfrm>
          <a:prstGeom prst="rect">
            <a:avLst/>
          </a:prstGeom>
          <a:ln>
            <a:solidFill>
              <a:schemeClr val="tx1"/>
            </a:solidFill>
          </a:ln>
        </p:spPr>
      </p:pic>
      <p:pic>
        <p:nvPicPr>
          <p:cNvPr id="8" name="Picture 7" descr="Snap39.gif"/>
          <p:cNvPicPr>
            <a:picLocks noChangeAspect="1"/>
          </p:cNvPicPr>
          <p:nvPr/>
        </p:nvPicPr>
        <p:blipFill>
          <a:blip r:embed="rId5" cstate="print"/>
          <a:stretch>
            <a:fillRect/>
          </a:stretch>
        </p:blipFill>
        <p:spPr>
          <a:xfrm>
            <a:off x="6399212" y="3886200"/>
            <a:ext cx="4732020" cy="2209800"/>
          </a:xfrm>
          <a:prstGeom prst="rect">
            <a:avLst/>
          </a:prstGeom>
          <a:ln>
            <a:solidFill>
              <a:schemeClr val="tx1"/>
            </a:solidFill>
          </a:ln>
        </p:spPr>
      </p:pic>
      <p:sp>
        <p:nvSpPr>
          <p:cNvPr id="9" name="Shape 174"/>
          <p:cNvSpPr/>
          <p:nvPr/>
        </p:nvSpPr>
        <p:spPr>
          <a:xfrm rot="5400000">
            <a:off x="3008312" y="3162300"/>
            <a:ext cx="14478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0" name="Shape 174"/>
          <p:cNvSpPr/>
          <p:nvPr/>
        </p:nvSpPr>
        <p:spPr>
          <a:xfrm rot="5400000" flipH="1">
            <a:off x="4722812" y="1447800"/>
            <a:ext cx="0" cy="19812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1" name="Shape 174"/>
          <p:cNvSpPr/>
          <p:nvPr/>
        </p:nvSpPr>
        <p:spPr>
          <a:xfrm rot="5400000">
            <a:off x="8189912" y="3162300"/>
            <a:ext cx="1447800" cy="0"/>
          </a:xfrm>
          <a:prstGeom prst="line">
            <a:avLst/>
          </a:prstGeom>
          <a:ln w="285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2" name="Shape 174"/>
          <p:cNvSpPr/>
          <p:nvPr/>
        </p:nvSpPr>
        <p:spPr>
          <a:xfrm rot="5400000" flipH="1">
            <a:off x="7923212" y="1447800"/>
            <a:ext cx="0" cy="1981200"/>
          </a:xfrm>
          <a:prstGeom prst="line">
            <a:avLst/>
          </a:prstGeom>
          <a:ln w="285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 xmlns:thm15="http://schemas.microsoft.com/office/thememl/2012/main"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11940</TotalTime>
  <Words>6655</Words>
  <Application>Microsoft Office PowerPoint</Application>
  <PresentationFormat>Custom</PresentationFormat>
  <Paragraphs>471</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Oracle_16x9_2014_521</vt:lpstr>
      <vt:lpstr>Slide 1</vt:lpstr>
      <vt:lpstr>Slide 2</vt:lpstr>
      <vt:lpstr>Lesson Objectives</vt:lpstr>
      <vt:lpstr>Part 1:Customizing an Interactive Report as an End User  </vt:lpstr>
      <vt:lpstr>Using Interactive Report Components</vt:lpstr>
      <vt:lpstr>Searching for Information in an Interactive Report</vt:lpstr>
      <vt:lpstr>Searching for Information Within a Specific Column</vt:lpstr>
      <vt:lpstr>Selecting Columns To Display</vt:lpstr>
      <vt:lpstr>Adding a Filter in an Interactive Report</vt:lpstr>
      <vt:lpstr>Adding a Column Filter</vt:lpstr>
      <vt:lpstr>Adding a Row Filter</vt:lpstr>
      <vt:lpstr>Selecting Column Sort Order</vt:lpstr>
      <vt:lpstr>Creating an Aggregation Against a Column</vt:lpstr>
      <vt:lpstr>Adding a Computed Column</vt:lpstr>
      <vt:lpstr>Performing a Flashback Query</vt:lpstr>
      <vt:lpstr>Creating a Control Break</vt:lpstr>
      <vt:lpstr>Adding Highlighting in an Interactive Report</vt:lpstr>
      <vt:lpstr>Creating a Chart</vt:lpstr>
      <vt:lpstr>Creating a Group By</vt:lpstr>
      <vt:lpstr>Specifying a Group By Sort Order</vt:lpstr>
      <vt:lpstr>Creating a Pivot Report</vt:lpstr>
      <vt:lpstr>Saving an Interactive Report</vt:lpstr>
      <vt:lpstr>Resetting a Report</vt:lpstr>
      <vt:lpstr>Downloading a Report</vt:lpstr>
      <vt:lpstr>Using the Column Heading Menu</vt:lpstr>
      <vt:lpstr>Part 2: Customizing an interactive report as a developer </vt:lpstr>
      <vt:lpstr>Editing Interactive Report Region Attributes</vt:lpstr>
      <vt:lpstr>Modifying an Interactive Report Source Query</vt:lpstr>
      <vt:lpstr>Editing Interactive Report Attributes</vt:lpstr>
      <vt:lpstr>Customizing the Search Bar</vt:lpstr>
      <vt:lpstr>Customizing the Actions Menu</vt:lpstr>
      <vt:lpstr>Specifying the Download Formats</vt:lpstr>
      <vt:lpstr>Specifying the Download Formats</vt:lpstr>
      <vt:lpstr>Including the Icon and Detail Views</vt:lpstr>
      <vt:lpstr>Managing Link Columns</vt:lpstr>
      <vt:lpstr>Saving an Interactive Report</vt:lpstr>
      <vt:lpstr>Summary</vt:lpstr>
      <vt:lpstr>Slide 38</vt:lpstr>
      <vt:lpstr>Hands-On Lab</vt:lpstr>
      <vt:lpstr>Slide 40</vt:lpstr>
      <vt:lpstr>Slide 41</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777</cp:revision>
  <dcterms:created xsi:type="dcterms:W3CDTF">2014-06-19T18:11:18Z</dcterms:created>
  <dcterms:modified xsi:type="dcterms:W3CDTF">2017-06-21T16:16:37Z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