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4" r:id="rId2"/>
    <p:sldId id="598" r:id="rId3"/>
    <p:sldId id="775" r:id="rId4"/>
    <p:sldId id="756" r:id="rId5"/>
    <p:sldId id="783" r:id="rId6"/>
    <p:sldId id="777" r:id="rId7"/>
    <p:sldId id="753" r:id="rId8"/>
    <p:sldId id="754" r:id="rId9"/>
    <p:sldId id="755" r:id="rId10"/>
    <p:sldId id="778" r:id="rId11"/>
    <p:sldId id="779" r:id="rId12"/>
    <p:sldId id="758" r:id="rId13"/>
    <p:sldId id="782" r:id="rId14"/>
    <p:sldId id="781" r:id="rId15"/>
    <p:sldId id="757" r:id="rId16"/>
    <p:sldId id="759" r:id="rId17"/>
    <p:sldId id="763" r:id="rId18"/>
    <p:sldId id="767" r:id="rId19"/>
    <p:sldId id="769" r:id="rId20"/>
    <p:sldId id="771" r:id="rId21"/>
    <p:sldId id="772" r:id="rId22"/>
    <p:sldId id="776" r:id="rId23"/>
    <p:sldId id="557" r:id="rId24"/>
    <p:sldId id="714" r:id="rId25"/>
    <p:sldId id="288" r:id="rId26"/>
    <p:sldId id="289"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3BF81C"/>
    <a:srgbClr val="15FF7F"/>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150" autoAdjust="0"/>
  </p:normalViewPr>
  <p:slideViewPr>
    <p:cSldViewPr>
      <p:cViewPr>
        <p:scale>
          <a:sx n="70" d="100"/>
          <a:sy n="70" d="100"/>
        </p:scale>
        <p:origin x="-1080" y="-240"/>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An interactive report is a formatted result of a SQL query. Both the Create Application Wizard and Create Page Wizard support the creation of interactive reports. You choose a table on which to build a report, or provide a custom SQL SELECT statement or a PL/SQL function returning a SQL SELECT statement. Interactive reports are only supported for Desktop applications. End users can customize the report layout and data displayed by selecting options on the Actions menu. </a:t>
            </a:r>
          </a:p>
          <a:p>
            <a:r>
              <a:rPr lang="en-US" dirty="0" smtClean="0"/>
              <a:t>You can restrict the capabilities of interactive reports available to end users (such as disabling download or support for hiding column). </a:t>
            </a:r>
          </a:p>
          <a:p>
            <a:r>
              <a:rPr lang="en-US" dirty="0" smtClean="0"/>
              <a:t>When viewing an interactive report, end users can customize how and what data displays. By default, interactive reports include a search bar, an Actions menu, column heading menus, and Edit icons in the first column of each row. Using options on the Actions menu, users can alter the report layout by hiding or exposing specific columns and applying filters, highlighting, and sorting. They can also define breaks, aggregations, charts, group bys, and add their own computations. Once customized, the report can be saved as either a private or public report. </a:t>
            </a:r>
          </a:p>
          <a:p>
            <a:r>
              <a:rPr lang="en-US" dirty="0" smtClean="0"/>
              <a:t>When defining an interactive report you can:</a:t>
            </a:r>
          </a:p>
          <a:p>
            <a:pPr lvl="1">
              <a:buFont typeface="Arial" pitchFamily="34" charset="0"/>
              <a:buChar char="•"/>
            </a:pPr>
            <a:r>
              <a:rPr lang="en-US" dirty="0" smtClean="0"/>
              <a:t>Include multiple interactive reports per page</a:t>
            </a:r>
          </a:p>
          <a:p>
            <a:pPr lvl="1">
              <a:buFont typeface="Arial" pitchFamily="34" charset="0"/>
              <a:buChar char="•"/>
            </a:pPr>
            <a:r>
              <a:rPr lang="en-US" dirty="0" smtClean="0"/>
              <a:t>Display 100 columns using report columns. </a:t>
            </a:r>
          </a:p>
          <a:p>
            <a:pPr lvl="1">
              <a:buFont typeface="Arial" pitchFamily="34" charset="0"/>
              <a:buChar char="•"/>
            </a:pPr>
            <a:r>
              <a:rPr lang="en-US" dirty="0" smtClean="0"/>
              <a:t>Include 999 rows per column heading filter (if no custom LOV is specified in the column attributes)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204132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To use the context menu,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On your application home page, click a page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View the page definition in page designer.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In the left pane, select </a:t>
            </a:r>
            <a:r>
              <a:rPr lang="en-US" sz="900" b="1" kern="1200" baseline="0" dirty="0" smtClean="0">
                <a:solidFill>
                  <a:schemeClr val="tx1"/>
                </a:solidFill>
                <a:latin typeface="+mn-lt"/>
                <a:ea typeface="+mn-ea"/>
                <a:cs typeface="+mn-cs"/>
              </a:rPr>
              <a:t>Rendering</a:t>
            </a:r>
            <a:r>
              <a:rPr lang="en-US" sz="900" kern="1200" baseline="0" dirty="0" smtClean="0">
                <a:solidFill>
                  <a:schemeClr val="tx1"/>
                </a:solidFill>
                <a:latin typeface="+mn-lt"/>
                <a:ea typeface="+mn-ea"/>
                <a:cs typeface="+mn-cs"/>
              </a:rPr>
              <a:t> tab.</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Right-click the </a:t>
            </a:r>
            <a:r>
              <a:rPr lang="en-US" sz="900" b="1" kern="1200" baseline="0" dirty="0" smtClean="0">
                <a:solidFill>
                  <a:schemeClr val="tx1"/>
                </a:solidFill>
                <a:latin typeface="+mn-lt"/>
                <a:ea typeface="+mn-ea"/>
                <a:cs typeface="+mn-cs"/>
              </a:rPr>
              <a:t>Regions</a:t>
            </a:r>
            <a:r>
              <a:rPr lang="en-US" sz="900" kern="1200" baseline="0" dirty="0" smtClean="0">
                <a:solidFill>
                  <a:schemeClr val="tx1"/>
                </a:solidFill>
                <a:latin typeface="+mn-lt"/>
                <a:ea typeface="+mn-ea"/>
                <a:cs typeface="+mn-cs"/>
              </a:rPr>
              <a:t> node and select </a:t>
            </a:r>
            <a:r>
              <a:rPr lang="en-US" sz="900" b="1" kern="1200" baseline="0" dirty="0" smtClean="0">
                <a:solidFill>
                  <a:schemeClr val="tx1"/>
                </a:solidFill>
                <a:latin typeface="+mn-lt"/>
                <a:ea typeface="+mn-ea"/>
                <a:cs typeface="+mn-cs"/>
              </a:rPr>
              <a:t>Create Region</a:t>
            </a:r>
            <a:r>
              <a:rPr lang="en-US" sz="900" kern="1200" baseline="0" dirty="0" smtClean="0">
                <a:solidFill>
                  <a:schemeClr val="tx1"/>
                </a:solidFill>
                <a:latin typeface="+mn-lt"/>
                <a:ea typeface="+mn-ea"/>
                <a:cs typeface="+mn-cs"/>
              </a:rPr>
              <a:t>.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Edit the appropriate attributes in the Property Editor.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Then, click </a:t>
            </a:r>
            <a:r>
              <a:rPr lang="en-US" sz="900" b="1" kern="1200" baseline="0" dirty="0" smtClean="0">
                <a:solidFill>
                  <a:schemeClr val="tx1"/>
                </a:solidFill>
                <a:latin typeface="+mn-lt"/>
                <a:ea typeface="+mn-ea"/>
                <a:cs typeface="+mn-cs"/>
              </a:rPr>
              <a:t>Save</a:t>
            </a:r>
            <a:r>
              <a:rPr lang="en-US" sz="900" kern="1200" baseline="0" dirty="0" smtClean="0">
                <a:solidFill>
                  <a:schemeClr val="tx1"/>
                </a:solidFill>
                <a:latin typeface="+mn-lt"/>
                <a:ea typeface="+mn-ea"/>
                <a:cs typeface="+mn-cs"/>
              </a:rPr>
              <a:t> or </a:t>
            </a:r>
            <a:r>
              <a:rPr lang="en-US" sz="900" b="1" kern="1200" baseline="0" dirty="0" smtClean="0">
                <a:solidFill>
                  <a:schemeClr val="tx1"/>
                </a:solidFill>
                <a:latin typeface="+mn-lt"/>
                <a:ea typeface="+mn-ea"/>
                <a:cs typeface="+mn-cs"/>
              </a:rPr>
              <a:t>Save and Run Page</a:t>
            </a:r>
            <a:r>
              <a:rPr lang="en-US" sz="900"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38515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An interactive grid presents users a set of data in a searchable, customizable report. In an editable interactive grid, users can also add to, modify, and refresh the data set directly on the page. Functionally, an interactive grid includes most customization capabilities available in interactive reports plus the ability to rearrange the report interactively using the mouse. </a:t>
            </a:r>
          </a:p>
          <a:p>
            <a:r>
              <a:rPr lang="en-US" dirty="0" smtClean="0"/>
              <a:t>Users can lock, hide, filter, freeze, highlight, and sort individual columns with the Actions and Column Heading menus. Advanced users can also define breaks, aggregations, and computations against columns. Users can also directly customize the appearance of an interactive grid. Users can use the mouse to resize the width of a column and drag and drop columns into different places in the grid. Both the Create Application wizard and Create Page wizard support the creation of interactive grids. </a:t>
            </a:r>
          </a:p>
          <a:p>
            <a:r>
              <a:rPr lang="en-US" b="1" dirty="0" smtClean="0"/>
              <a:t>Note</a:t>
            </a:r>
            <a:r>
              <a:rPr lang="en-US" dirty="0" smtClean="0"/>
              <a:t>:  Interactive Report generates all the HTML markup on the server as part of the APEX page. The data returned from the SQL query is rendered along with all the other markup that makes up the UI; the toolbar, the dialogs, and everything. The client side behaviors are implemented in a single monolithic JavaScript module. In contrast, Interactive grid does all the HTML rendering on the client. The server provides the data in JSON format. Edits in an interactive grid are saved to the server in JSON format as well.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74988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Interactive grid is a rich, client-side region type that allows rapid editing of multiple rows of data in a dynamic, JSON-enabled grid. You can use multiple interactive grids on a single page. Interactive grid includes all the features you expect for powerful reporting, including fixed headers, frozen columns, scroll pagination, multiple filters, sorting, aggregates, computations, and more. You can easily edit your text, numerical data, list of values, and much more. </a:t>
            </a:r>
          </a:p>
          <a:p>
            <a:r>
              <a:rPr lang="en-US" dirty="0" smtClean="0"/>
              <a:t>Built using modern guidelines and techniques, this component of Application Express provides outstanding keyboard support and usability. You can migrate any existing tabular forms to Interactive Grids using the Upgrade Application wizard. </a:t>
            </a:r>
          </a:p>
          <a:p>
            <a:r>
              <a:rPr lang="en-US" dirty="0" smtClean="0"/>
              <a:t>Interactive grid is designed to support all item types and item type plug-ins. With interactive grids, you can now easily create master-detail relationships, and go any number of levels deep and across. You can create all types of master-detail-detail screens with ease. The slide graphic shows Master Detail Layout of </a:t>
            </a:r>
            <a:r>
              <a:rPr lang="en-US" smtClean="0"/>
              <a:t>any combination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188278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You learned that by running the Create Application wizard, you can create a new application that contains one or multiple report pages. </a:t>
            </a:r>
            <a:r>
              <a:rPr lang="en-US" sz="1100" dirty="0" smtClean="0">
                <a:latin typeface="Arial" pitchFamily="34" charset="0"/>
                <a:cs typeface="Arial" pitchFamily="34" charset="0"/>
              </a:rPr>
              <a:t>To add an interactive grid page in the Create</a:t>
            </a:r>
            <a:r>
              <a:rPr lang="en-US" sz="1100" baseline="0" dirty="0" smtClean="0">
                <a:latin typeface="Arial" pitchFamily="34" charset="0"/>
                <a:cs typeface="Arial" pitchFamily="34" charset="0"/>
              </a:rPr>
              <a:t> Application wizard, perform the following steps:</a:t>
            </a:r>
            <a:endParaRPr lang="en-US" sz="1100" dirty="0" smtClean="0">
              <a:latin typeface="Arial" pitchFamily="34" charset="0"/>
              <a:cs typeface="Arial" pitchFamily="34" charset="0"/>
            </a:endParaRPr>
          </a:p>
          <a:p>
            <a:pPr marL="342900" lvl="1" indent="-228600">
              <a:buFont typeface="+mj-lt"/>
              <a:buAutoNum type="arabicPeriod"/>
            </a:pPr>
            <a:r>
              <a:rPr lang="en-US" sz="1100" dirty="0" smtClean="0">
                <a:latin typeface="Arial" pitchFamily="34" charset="0"/>
                <a:cs typeface="Arial" pitchFamily="34" charset="0"/>
              </a:rPr>
              <a:t>On the Application Builder home page, click </a:t>
            </a:r>
            <a:r>
              <a:rPr lang="en-US" sz="1100" b="1" dirty="0" smtClean="0">
                <a:latin typeface="Arial" pitchFamily="34" charset="0"/>
                <a:cs typeface="Arial" pitchFamily="34" charset="0"/>
              </a:rPr>
              <a:t>Create</a:t>
            </a:r>
            <a:r>
              <a:rPr lang="en-US" sz="1100" dirty="0" smtClean="0">
                <a:latin typeface="Arial" pitchFamily="34" charset="0"/>
                <a:cs typeface="Arial" pitchFamily="34" charset="0"/>
              </a:rPr>
              <a:t>. For the application type, select </a:t>
            </a:r>
            <a:r>
              <a:rPr lang="en-US" sz="1100" b="1" dirty="0" smtClean="0">
                <a:latin typeface="Arial" pitchFamily="34" charset="0"/>
                <a:cs typeface="Arial" pitchFamily="34" charset="0"/>
              </a:rPr>
              <a:t>Desktop</a:t>
            </a:r>
            <a:r>
              <a:rPr lang="en-US" sz="1100" dirty="0" smtClean="0">
                <a:latin typeface="Arial" pitchFamily="34" charset="0"/>
                <a:cs typeface="Arial" pitchFamily="34" charset="0"/>
              </a:rPr>
              <a:t> and click </a:t>
            </a:r>
            <a:r>
              <a:rPr lang="en-US" sz="1100" b="1" dirty="0" smtClean="0">
                <a:latin typeface="Arial" pitchFamily="34" charset="0"/>
                <a:cs typeface="Arial" pitchFamily="34" charset="0"/>
              </a:rPr>
              <a:t>Next</a:t>
            </a:r>
            <a:r>
              <a:rPr lang="en-US" sz="1100" dirty="0" smtClean="0">
                <a:latin typeface="Arial" pitchFamily="34" charset="0"/>
                <a:cs typeface="Arial" pitchFamily="34" charset="0"/>
              </a:rPr>
              <a:t>. </a:t>
            </a:r>
          </a:p>
          <a:p>
            <a:pPr marL="342900" lvl="1" indent="-228600">
              <a:buFont typeface="+mj-lt"/>
              <a:buAutoNum type="arabicPeriod"/>
            </a:pPr>
            <a:r>
              <a:rPr lang="en-US" sz="1100" dirty="0" smtClean="0">
                <a:latin typeface="Arial" pitchFamily="34" charset="0"/>
                <a:cs typeface="Arial" pitchFamily="34" charset="0"/>
              </a:rPr>
              <a:t>For Name, enter the name used to identify the application to developers. Accept the remaining defaults on this</a:t>
            </a:r>
            <a:r>
              <a:rPr lang="en-US" sz="1100" baseline="0" dirty="0" smtClean="0">
                <a:latin typeface="Arial" pitchFamily="34" charset="0"/>
                <a:cs typeface="Arial" pitchFamily="34" charset="0"/>
              </a:rPr>
              <a:t> page,</a:t>
            </a:r>
            <a:r>
              <a:rPr lang="en-US" sz="1100" dirty="0" smtClean="0">
                <a:latin typeface="Arial" pitchFamily="34" charset="0"/>
                <a:cs typeface="Arial" pitchFamily="34" charset="0"/>
              </a:rPr>
              <a:t> and click </a:t>
            </a:r>
            <a:r>
              <a:rPr lang="en-US" sz="1100" b="1" dirty="0" smtClean="0">
                <a:latin typeface="Arial" pitchFamily="34" charset="0"/>
                <a:cs typeface="Arial" pitchFamily="34" charset="0"/>
              </a:rPr>
              <a:t>Next</a:t>
            </a:r>
            <a:r>
              <a:rPr lang="en-US" sz="1100" dirty="0" smtClean="0">
                <a:latin typeface="Arial" pitchFamily="34" charset="0"/>
                <a:cs typeface="Arial" pitchFamily="34" charset="0"/>
              </a:rPr>
              <a:t>.</a:t>
            </a:r>
          </a:p>
          <a:p>
            <a:pPr marL="3429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latin typeface="Arial" pitchFamily="34" charset="0"/>
                <a:cs typeface="Arial" pitchFamily="34" charset="0"/>
              </a:rPr>
              <a:t>Now, you add pages to your application. Click </a:t>
            </a:r>
            <a:r>
              <a:rPr lang="en-US" sz="1100" b="1" dirty="0" smtClean="0">
                <a:latin typeface="Arial" pitchFamily="34" charset="0"/>
                <a:cs typeface="Arial" pitchFamily="34" charset="0"/>
              </a:rPr>
              <a:t>Add Page</a:t>
            </a:r>
            <a:r>
              <a:rPr lang="en-US" sz="1100" dirty="0" smtClean="0">
                <a:latin typeface="Arial" pitchFamily="34" charset="0"/>
                <a:cs typeface="Arial" pitchFamily="34" charset="0"/>
              </a:rPr>
              <a:t>. </a:t>
            </a:r>
          </a:p>
          <a:p>
            <a:pPr marL="3429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latin typeface="Arial" pitchFamily="34" charset="0"/>
                <a:cs typeface="Arial" pitchFamily="34" charset="0"/>
              </a:rPr>
              <a:t>You</a:t>
            </a:r>
            <a:r>
              <a:rPr lang="en-US" sz="1100" baseline="0" dirty="0" smtClean="0">
                <a:latin typeface="Arial" pitchFamily="34" charset="0"/>
                <a:cs typeface="Arial" pitchFamily="34" charset="0"/>
              </a:rPr>
              <a:t> can add an interactive grid page to your application. To do this, for Select Page Type, you choose either Report or Editable Interactive Grid. If you select an Editable Interactive Grid, you choose a table on which to build the interactive grid. In an editable interactive grid, users can also add to, modify, and refresh the data set directly on the page. </a:t>
            </a:r>
            <a:br>
              <a:rPr lang="en-US" sz="1100" baseline="0" dirty="0" smtClean="0">
                <a:latin typeface="Arial" pitchFamily="34" charset="0"/>
                <a:cs typeface="Arial" pitchFamily="34" charset="0"/>
              </a:rPr>
            </a:br>
            <a:r>
              <a:rPr lang="en-US" sz="1100" baseline="0" dirty="0" smtClean="0">
                <a:latin typeface="Arial" pitchFamily="34" charset="0"/>
                <a:cs typeface="Arial" pitchFamily="34" charset="0"/>
              </a:rPr>
              <a:t>If you select a Report, you select Interactive Grid for Report Type. If your page source is a table, then you select a table from Table Name select list. If Your page source is SQL Query, enter the report query for Query. Alternatively, if you want to build your query graphically, click Query Builder. In the slide example, you select / enter the following:</a:t>
            </a:r>
          </a:p>
          <a:p>
            <a:pPr marL="685800" marR="0" lvl="3" indent="-228600" algn="l" defTabSz="914400" rtl="0" eaLnBrk="1" fontAlgn="auto" latinLnBrk="0" hangingPunct="1">
              <a:lnSpc>
                <a:spcPct val="100000"/>
              </a:lnSpc>
              <a:spcBef>
                <a:spcPts val="600"/>
              </a:spcBef>
              <a:spcAft>
                <a:spcPts val="0"/>
              </a:spcAft>
              <a:buClrTx/>
              <a:buSzTx/>
              <a:tabLst/>
              <a:defRPr/>
            </a:pPr>
            <a:r>
              <a:rPr lang="en-US" sz="950" baseline="0" dirty="0" smtClean="0">
                <a:latin typeface="Arial" pitchFamily="34" charset="0"/>
                <a:cs typeface="Arial" pitchFamily="34" charset="0"/>
              </a:rPr>
              <a:t>Select Page Type: Report</a:t>
            </a:r>
          </a:p>
          <a:p>
            <a:pPr marL="685800" marR="0" lvl="3" indent="-228600" algn="l" defTabSz="914400" rtl="0" eaLnBrk="1" fontAlgn="auto" latinLnBrk="0" hangingPunct="1">
              <a:lnSpc>
                <a:spcPct val="100000"/>
              </a:lnSpc>
              <a:spcBef>
                <a:spcPts val="600"/>
              </a:spcBef>
              <a:spcAft>
                <a:spcPts val="0"/>
              </a:spcAft>
              <a:buClrTx/>
              <a:buSzTx/>
              <a:tabLst/>
              <a:defRPr/>
            </a:pPr>
            <a:r>
              <a:rPr lang="en-US" sz="950" baseline="0" dirty="0" smtClean="0">
                <a:latin typeface="Arial" pitchFamily="34" charset="0"/>
                <a:cs typeface="Arial" pitchFamily="34" charset="0"/>
              </a:rPr>
              <a:t>Parent Page: Home</a:t>
            </a:r>
          </a:p>
          <a:p>
            <a:pPr marL="685800" marR="0" lvl="3" indent="-228600" algn="l" defTabSz="914400" rtl="0" eaLnBrk="1" fontAlgn="auto" latinLnBrk="0" hangingPunct="1">
              <a:lnSpc>
                <a:spcPct val="100000"/>
              </a:lnSpc>
              <a:spcBef>
                <a:spcPts val="600"/>
              </a:spcBef>
              <a:spcAft>
                <a:spcPts val="0"/>
              </a:spcAft>
              <a:buClrTx/>
              <a:buSzTx/>
              <a:tabLst/>
              <a:defRPr/>
            </a:pPr>
            <a:r>
              <a:rPr lang="en-US" sz="950" baseline="0" dirty="0" smtClean="0">
                <a:latin typeface="Arial" pitchFamily="34" charset="0"/>
                <a:cs typeface="Arial" pitchFamily="34" charset="0"/>
              </a:rPr>
              <a:t>Page Source: Table</a:t>
            </a:r>
          </a:p>
          <a:p>
            <a:pPr marL="685800" marR="0" lvl="3" indent="-228600" algn="l" defTabSz="914400" rtl="0" eaLnBrk="1" fontAlgn="auto" latinLnBrk="0" hangingPunct="1">
              <a:lnSpc>
                <a:spcPct val="100000"/>
              </a:lnSpc>
              <a:spcBef>
                <a:spcPts val="600"/>
              </a:spcBef>
              <a:spcAft>
                <a:spcPts val="0"/>
              </a:spcAft>
              <a:buClrTx/>
              <a:buSzTx/>
              <a:tabLst/>
              <a:defRPr/>
            </a:pPr>
            <a:r>
              <a:rPr lang="en-US" sz="950" baseline="0" dirty="0" smtClean="0">
                <a:latin typeface="Arial" pitchFamily="34" charset="0"/>
                <a:cs typeface="Arial" pitchFamily="34" charset="0"/>
              </a:rPr>
              <a:t>Table Name: EBA_DEMO_PROJECTS</a:t>
            </a:r>
          </a:p>
          <a:p>
            <a:pPr marL="685800" marR="0" lvl="3" indent="-228600" algn="l" defTabSz="914400" rtl="0" eaLnBrk="1" fontAlgn="auto" latinLnBrk="0" hangingPunct="1">
              <a:lnSpc>
                <a:spcPct val="100000"/>
              </a:lnSpc>
              <a:spcBef>
                <a:spcPts val="600"/>
              </a:spcBef>
              <a:spcAft>
                <a:spcPts val="0"/>
              </a:spcAft>
              <a:buClrTx/>
              <a:buSzTx/>
              <a:tabLst/>
              <a:defRPr/>
            </a:pPr>
            <a:r>
              <a:rPr lang="en-US" sz="950" baseline="0" dirty="0" smtClean="0">
                <a:latin typeface="Arial" pitchFamily="34" charset="0"/>
                <a:cs typeface="Arial" pitchFamily="34" charset="0"/>
              </a:rPr>
              <a:t>Report Type: Interactive Grid</a:t>
            </a:r>
          </a:p>
          <a:p>
            <a:pPr marL="514350" marR="0" lvl="2" indent="-228600" algn="l" defTabSz="914400" rtl="0" eaLnBrk="1" fontAlgn="auto" latinLnBrk="0" hangingPunct="1">
              <a:lnSpc>
                <a:spcPct val="100000"/>
              </a:lnSpc>
              <a:spcBef>
                <a:spcPts val="600"/>
              </a:spcBef>
              <a:spcAft>
                <a:spcPts val="0"/>
              </a:spcAft>
              <a:buClrTx/>
              <a:buSzTx/>
              <a:buFontTx/>
              <a:buNone/>
              <a:tabLst/>
              <a:defRPr/>
            </a:pPr>
            <a:r>
              <a:rPr lang="en-US" sz="950" baseline="0" dirty="0" smtClean="0">
                <a:latin typeface="Arial" pitchFamily="34" charset="0"/>
                <a:cs typeface="Arial" pitchFamily="34" charset="0"/>
              </a:rPr>
              <a:t>Follow the on-screen instructions. </a:t>
            </a:r>
          </a:p>
          <a:p>
            <a:pPr marL="514350" marR="0" lvl="2" indent="-228600" algn="l" defTabSz="914400" rtl="0" eaLnBrk="1" fontAlgn="auto" latinLnBrk="0" hangingPunct="1">
              <a:lnSpc>
                <a:spcPct val="100000"/>
              </a:lnSpc>
              <a:spcBef>
                <a:spcPts val="600"/>
              </a:spcBef>
              <a:spcAft>
                <a:spcPts val="0"/>
              </a:spcAft>
              <a:buClrTx/>
              <a:buSzTx/>
              <a:buFontTx/>
              <a:buNone/>
              <a:tabLst/>
              <a:defRPr/>
            </a:pPr>
            <a:r>
              <a:rPr lang="en-US" sz="950" baseline="0" dirty="0" smtClean="0">
                <a:latin typeface="Arial" pitchFamily="34" charset="0"/>
                <a:cs typeface="Arial" pitchFamily="34" charset="0"/>
              </a:rPr>
              <a:t>You already learned how to create a database application in the lesson titled </a:t>
            </a:r>
            <a:r>
              <a:rPr lang="en-US" sz="950" i="1" baseline="0" dirty="0" smtClean="0">
                <a:latin typeface="Arial" pitchFamily="34" charset="0"/>
                <a:cs typeface="Arial" pitchFamily="34" charset="0"/>
              </a:rPr>
              <a:t>Creating a Database Application</a:t>
            </a:r>
            <a:r>
              <a:rPr lang="en-US" sz="950" baseline="0" dirty="0" smtClean="0">
                <a:latin typeface="Arial" pitchFamily="34" charset="0"/>
                <a:cs typeface="Arial" pitchFamily="34" charset="0"/>
              </a:rPr>
              <a:t>.</a:t>
            </a:r>
            <a:br>
              <a:rPr lang="en-US" sz="950" baseline="0" dirty="0" smtClean="0">
                <a:latin typeface="Arial" pitchFamily="34" charset="0"/>
                <a:cs typeface="Arial" pitchFamily="34" charset="0"/>
              </a:rPr>
            </a:br>
            <a:endParaRPr lang="en-US" sz="95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73508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slide example shows how to create an interactive grid using the create page wizard. To create an interactive grid, perform the following steps:</a:t>
            </a:r>
          </a:p>
          <a:p>
            <a:pPr marL="342900" lvl="1" indent="-228600">
              <a:buFont typeface="+mj-lt"/>
              <a:buAutoNum type="arabicPeriod"/>
            </a:pPr>
            <a:r>
              <a:rPr lang="en-US" kern="1200" baseline="0" dirty="0" smtClean="0">
                <a:solidFill>
                  <a:schemeClr val="tx1"/>
                </a:solidFill>
                <a:latin typeface="+mn-lt"/>
                <a:ea typeface="+mn-ea"/>
                <a:cs typeface="+mn-cs"/>
              </a:rPr>
              <a:t>Navigate to your application home page. Click </a:t>
            </a:r>
            <a:r>
              <a:rPr lang="en-US" b="1" kern="1200" baseline="0" dirty="0" smtClean="0">
                <a:solidFill>
                  <a:schemeClr val="tx1"/>
                </a:solidFill>
                <a:latin typeface="+mn-lt"/>
                <a:ea typeface="+mn-ea"/>
                <a:cs typeface="+mn-cs"/>
              </a:rPr>
              <a:t>Create Page</a:t>
            </a:r>
            <a:r>
              <a:rPr lang="en-US" kern="1200" baseline="0" dirty="0" smtClean="0">
                <a:solidFill>
                  <a:schemeClr val="tx1"/>
                </a:solidFill>
                <a:latin typeface="+mn-lt"/>
                <a:ea typeface="+mn-ea"/>
                <a:cs typeface="+mn-cs"/>
              </a:rPr>
              <a:t>. Select </a:t>
            </a:r>
            <a:r>
              <a:rPr lang="en-US" b="1" kern="1200" baseline="0" dirty="0" smtClean="0">
                <a:solidFill>
                  <a:schemeClr val="tx1"/>
                </a:solidFill>
                <a:latin typeface="+mn-lt"/>
                <a:ea typeface="+mn-ea"/>
                <a:cs typeface="+mn-cs"/>
              </a:rPr>
              <a:t>Report</a:t>
            </a:r>
            <a:r>
              <a:rPr lang="en-US" kern="1200" baseline="0" dirty="0" smtClean="0">
                <a:solidFill>
                  <a:schemeClr val="tx1"/>
                </a:solidFill>
                <a:latin typeface="+mn-lt"/>
                <a:ea typeface="+mn-ea"/>
                <a:cs typeface="+mn-cs"/>
              </a:rPr>
              <a:t> for page type and click </a:t>
            </a:r>
            <a:r>
              <a:rPr lang="en-US" b="1" kern="1200" baseline="0" dirty="0" smtClean="0">
                <a:solidFill>
                  <a:schemeClr val="tx1"/>
                </a:solidFill>
                <a:latin typeface="+mn-lt"/>
                <a:ea typeface="+mn-ea"/>
                <a:cs typeface="+mn-cs"/>
              </a:rPr>
              <a:t>Next</a:t>
            </a:r>
            <a:r>
              <a:rPr lang="en-US" kern="1200" baseline="0" dirty="0" smtClean="0">
                <a:solidFill>
                  <a:schemeClr val="tx1"/>
                </a:solidFill>
                <a:latin typeface="+mn-lt"/>
                <a:ea typeface="+mn-ea"/>
                <a:cs typeface="+mn-cs"/>
              </a:rPr>
              <a:t>.</a:t>
            </a:r>
          </a:p>
          <a:p>
            <a:pPr marL="342900" lvl="1" indent="-228600">
              <a:buFont typeface="+mj-lt"/>
              <a:buAutoNum type="arabicPeriod"/>
            </a:pPr>
            <a:r>
              <a:rPr lang="en-US" kern="1200" baseline="0" dirty="0" smtClean="0">
                <a:solidFill>
                  <a:schemeClr val="tx1"/>
                </a:solidFill>
                <a:latin typeface="+mn-lt"/>
                <a:ea typeface="+mn-ea"/>
                <a:cs typeface="+mn-cs"/>
              </a:rPr>
              <a:t>Select  </a:t>
            </a:r>
            <a:r>
              <a:rPr lang="en-US" b="1" kern="1200" baseline="0" dirty="0" smtClean="0">
                <a:solidFill>
                  <a:schemeClr val="tx1"/>
                </a:solidFill>
                <a:latin typeface="+mn-lt"/>
                <a:ea typeface="+mn-ea"/>
                <a:cs typeface="+mn-cs"/>
              </a:rPr>
              <a:t>Interactive Grid </a:t>
            </a:r>
            <a:r>
              <a:rPr lang="en-US" kern="1200" baseline="0" dirty="0" smtClean="0">
                <a:solidFill>
                  <a:schemeClr val="tx1"/>
                </a:solidFill>
                <a:latin typeface="+mn-lt"/>
                <a:ea typeface="+mn-ea"/>
                <a:cs typeface="+mn-cs"/>
              </a:rPr>
              <a:t>for report type and click </a:t>
            </a:r>
            <a:r>
              <a:rPr lang="en-US" b="1" kern="1200" baseline="0" dirty="0" smtClean="0">
                <a:solidFill>
                  <a:schemeClr val="tx1"/>
                </a:solidFill>
                <a:latin typeface="+mn-lt"/>
                <a:ea typeface="+mn-ea"/>
                <a:cs typeface="+mn-cs"/>
              </a:rPr>
              <a:t>Next</a:t>
            </a:r>
            <a:r>
              <a:rPr lang="en-US" kern="1200" baseline="0" dirty="0" smtClean="0">
                <a:solidFill>
                  <a:schemeClr val="tx1"/>
                </a:solidFill>
                <a:latin typeface="+mn-lt"/>
                <a:ea typeface="+mn-ea"/>
                <a:cs typeface="+mn-cs"/>
              </a:rPr>
              <a:t>.</a:t>
            </a:r>
          </a:p>
          <a:p>
            <a:pPr marL="342900" lvl="1" indent="-228600">
              <a:buFont typeface="+mj-lt"/>
              <a:buAutoNum type="arabicPeriod"/>
            </a:pPr>
            <a:r>
              <a:rPr lang="en-US" kern="1200" baseline="0" dirty="0" smtClean="0">
                <a:solidFill>
                  <a:schemeClr val="tx1"/>
                </a:solidFill>
                <a:latin typeface="+mn-lt"/>
                <a:ea typeface="+mn-ea"/>
                <a:cs typeface="+mn-cs"/>
              </a:rPr>
              <a:t>For Page Attributes, enter a name for Page Name, accept the remaining defaults and click </a:t>
            </a:r>
            <a:r>
              <a:rPr lang="en-US" b="1" kern="1200" baseline="0" dirty="0" smtClean="0">
                <a:solidFill>
                  <a:schemeClr val="tx1"/>
                </a:solidFill>
                <a:latin typeface="+mn-lt"/>
                <a:ea typeface="+mn-ea"/>
                <a:cs typeface="+mn-cs"/>
              </a:rPr>
              <a:t>Next</a:t>
            </a:r>
            <a:r>
              <a:rPr lang="en-US" kern="1200" baseline="0" dirty="0" smtClean="0">
                <a:solidFill>
                  <a:schemeClr val="tx1"/>
                </a:solidFill>
                <a:latin typeface="+mn-lt"/>
                <a:ea typeface="+mn-ea"/>
                <a:cs typeface="+mn-cs"/>
              </a:rPr>
              <a:t>.</a:t>
            </a:r>
            <a:br>
              <a:rPr lang="en-US" kern="1200" baseline="0" dirty="0" smtClean="0">
                <a:solidFill>
                  <a:schemeClr val="tx1"/>
                </a:solidFill>
                <a:latin typeface="+mn-lt"/>
                <a:ea typeface="+mn-ea"/>
                <a:cs typeface="+mn-cs"/>
              </a:rPr>
            </a:br>
            <a:r>
              <a:rPr lang="en-US" kern="1200" baseline="0" dirty="0" smtClean="0">
                <a:solidFill>
                  <a:schemeClr val="tx1"/>
                </a:solidFill>
                <a:latin typeface="+mn-lt"/>
                <a:ea typeface="+mn-ea"/>
                <a:cs typeface="+mn-cs"/>
              </a:rPr>
              <a:t>In this step, you can specify if you </a:t>
            </a:r>
            <a:r>
              <a:rPr lang="en-US" sz="1050" b="0" i="0" kern="1200" dirty="0" smtClean="0">
                <a:solidFill>
                  <a:schemeClr val="tx1"/>
                </a:solidFill>
                <a:latin typeface="+mn-lt"/>
                <a:ea typeface="+mn-ea"/>
                <a:cs typeface="+mn-cs"/>
              </a:rPr>
              <a:t>want to use a breadcrumb navigation control on your page. </a:t>
            </a:r>
            <a:r>
              <a:rPr lang="en-US" kern="1200" baseline="0" dirty="0" smtClean="0">
                <a:solidFill>
                  <a:schemeClr val="tx1"/>
                </a:solidFill>
                <a:latin typeface="+mn-lt"/>
                <a:ea typeface="+mn-ea"/>
                <a:cs typeface="+mn-cs"/>
              </a:rPr>
              <a:t>In the slide example, you select Breadcrumb for Breadcrumb, Home for Parent Entry and specify Employees for Entry Name.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4124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4"/>
            </a:pPr>
            <a:r>
              <a:rPr lang="en-US" sz="1100" b="0" i="0" kern="1200" dirty="0" smtClean="0">
                <a:solidFill>
                  <a:schemeClr val="tx1"/>
                </a:solidFill>
                <a:latin typeface="+mn-lt"/>
                <a:ea typeface="+mn-ea"/>
                <a:cs typeface="+mn-cs"/>
              </a:rPr>
              <a:t>Select how you want this page to be integrated into the navigation menu</a:t>
            </a:r>
            <a:r>
              <a:rPr lang="en-US" sz="1100" b="0" i="0" kern="1200" baseline="0" dirty="0" smtClean="0">
                <a:solidFill>
                  <a:schemeClr val="tx1"/>
                </a:solidFill>
                <a:latin typeface="+mn-lt"/>
                <a:ea typeface="+mn-ea"/>
                <a:cs typeface="+mn-cs"/>
              </a:rPr>
              <a:t> and click Next. In the slide example, you select / enter:</a:t>
            </a:r>
          </a:p>
          <a:p>
            <a:pPr marL="800100" lvl="3" indent="-228600"/>
            <a:r>
              <a:rPr lang="en-US" sz="950" b="0" i="0" kern="1200" baseline="0" dirty="0" smtClean="0">
                <a:solidFill>
                  <a:schemeClr val="tx1"/>
                </a:solidFill>
                <a:latin typeface="+mn-lt"/>
                <a:ea typeface="+mn-ea"/>
                <a:cs typeface="+mn-cs"/>
              </a:rPr>
              <a:t>Create new navigation menu entry for Navigation Preference</a:t>
            </a:r>
          </a:p>
          <a:p>
            <a:pPr marL="800100" lvl="3" indent="-228600"/>
            <a:r>
              <a:rPr lang="en-US" sz="950" b="0" i="0" kern="1200" baseline="0" dirty="0" smtClean="0">
                <a:solidFill>
                  <a:schemeClr val="tx1"/>
                </a:solidFill>
                <a:latin typeface="+mn-lt"/>
                <a:ea typeface="+mn-ea"/>
                <a:cs typeface="+mn-cs"/>
              </a:rPr>
              <a:t>Employees for New Navigation Menu Entry</a:t>
            </a:r>
          </a:p>
          <a:p>
            <a:pPr marL="800100" lvl="3" indent="-228600"/>
            <a:r>
              <a:rPr lang="en-US" sz="950" b="0" i="0" kern="1200" baseline="0" dirty="0" smtClean="0">
                <a:solidFill>
                  <a:schemeClr val="tx1"/>
                </a:solidFill>
                <a:latin typeface="+mn-lt"/>
                <a:ea typeface="+mn-ea"/>
                <a:cs typeface="+mn-cs"/>
              </a:rPr>
              <a:t>Home for Parent Navigation Menu Entry</a:t>
            </a:r>
          </a:p>
          <a:p>
            <a:pPr marL="457200" lvl="1" indent="-228600">
              <a:buFont typeface="+mj-lt"/>
              <a:buAutoNum type="arabicPeriod" startAt="4"/>
            </a:pPr>
            <a:r>
              <a:rPr lang="en-US" sz="1050" b="0" i="0" kern="1200" dirty="0" smtClean="0">
                <a:solidFill>
                  <a:schemeClr val="tx1"/>
                </a:solidFill>
                <a:latin typeface="+mn-lt"/>
                <a:ea typeface="+mn-ea"/>
                <a:cs typeface="+mn-cs"/>
              </a:rPr>
              <a:t>For</a:t>
            </a:r>
            <a:r>
              <a:rPr lang="en-US" sz="1050" b="0" i="0" kern="1200" baseline="0" dirty="0" smtClean="0">
                <a:solidFill>
                  <a:schemeClr val="tx1"/>
                </a:solidFill>
                <a:latin typeface="+mn-lt"/>
                <a:ea typeface="+mn-ea"/>
                <a:cs typeface="+mn-cs"/>
              </a:rPr>
              <a:t> Report Source:</a:t>
            </a:r>
          </a:p>
          <a:p>
            <a:pPr marL="800100" lvl="3" indent="-228600">
              <a:buFont typeface="Arial" pitchFamily="34" charset="0"/>
              <a:buChar char="•"/>
            </a:pPr>
            <a:r>
              <a:rPr lang="en-US" sz="900" b="0" i="0" kern="1200" dirty="0" smtClean="0">
                <a:solidFill>
                  <a:schemeClr val="tx1"/>
                </a:solidFill>
                <a:latin typeface="+mn-lt"/>
                <a:ea typeface="+mn-ea"/>
                <a:cs typeface="+mn-cs"/>
              </a:rPr>
              <a:t>Select whether to enable editing for this Interactive Grid. The default</a:t>
            </a:r>
            <a:r>
              <a:rPr lang="en-US" sz="900" b="0" i="0" kern="1200" baseline="0" dirty="0" smtClean="0">
                <a:solidFill>
                  <a:schemeClr val="tx1"/>
                </a:solidFill>
                <a:latin typeface="+mn-lt"/>
                <a:ea typeface="+mn-ea"/>
                <a:cs typeface="+mn-cs"/>
              </a:rPr>
              <a:t> selection is No.</a:t>
            </a:r>
          </a:p>
          <a:p>
            <a:pPr marL="800100" lvl="3" indent="-228600">
              <a:buFont typeface="Arial" pitchFamily="34" charset="0"/>
              <a:buChar char="•"/>
            </a:pPr>
            <a:r>
              <a:rPr lang="en-US" sz="900" b="0" i="0" kern="1200" baseline="0" dirty="0" smtClean="0">
                <a:solidFill>
                  <a:schemeClr val="tx1"/>
                </a:solidFill>
                <a:latin typeface="+mn-lt"/>
                <a:ea typeface="+mn-ea"/>
                <a:cs typeface="+mn-cs"/>
              </a:rPr>
              <a:t>Specify the source type to be either a table or a SQL query:</a:t>
            </a:r>
          </a:p>
          <a:p>
            <a:pPr marL="971550" lvl="4" indent="-228600">
              <a:buFont typeface="Wingdings" pitchFamily="2" charset="2"/>
              <a:buChar char="Ø"/>
            </a:pPr>
            <a:r>
              <a:rPr lang="en-US" sz="800" b="0" i="0" kern="1200" baseline="0" dirty="0" smtClean="0">
                <a:solidFill>
                  <a:schemeClr val="tx1"/>
                </a:solidFill>
                <a:latin typeface="+mn-lt"/>
                <a:ea typeface="+mn-ea"/>
                <a:cs typeface="+mn-cs"/>
              </a:rPr>
              <a:t>If you select SQL Query source type, enter the SQL and click Create.</a:t>
            </a:r>
          </a:p>
          <a:p>
            <a:pPr marL="971550" lvl="4" indent="-228600">
              <a:buFont typeface="Wingdings" pitchFamily="2" charset="2"/>
              <a:buChar char="Ø"/>
            </a:pPr>
            <a:r>
              <a:rPr lang="en-US" sz="800" b="0" i="0" kern="1200" baseline="0" dirty="0" smtClean="0">
                <a:solidFill>
                  <a:schemeClr val="tx1"/>
                </a:solidFill>
                <a:latin typeface="+mn-lt"/>
                <a:ea typeface="+mn-ea"/>
                <a:cs typeface="+mn-cs"/>
              </a:rPr>
              <a:t>If you select Table source type, select the table name, select the columns to be displayed in the report and click Create.</a:t>
            </a:r>
            <a:endParaRPr lang="en-US" sz="8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1773250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A classic report is the formatted result of a SQL query. Developers choose a table on which to build a report, or provide a custom SQL SELECT statement or a PL/SQL function returning a SQL SELECT statement. With the exception of sorting and simple filtering, end users cannot customize a classic report.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24368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The slide example shows creating a Classic Report by dragging the report region from the gallery and dropping it in the CONTENT BODY section of the page.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To drag and drop a classic report region,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On your application home page, click a page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View the page definition in page designer.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In the gallery at the bottom of the central pane, select </a:t>
            </a:r>
            <a:r>
              <a:rPr lang="en-US" sz="900" b="1" kern="1200" baseline="0" dirty="0" smtClean="0">
                <a:solidFill>
                  <a:schemeClr val="tx1"/>
                </a:solidFill>
                <a:latin typeface="+mn-lt"/>
                <a:ea typeface="+mn-ea"/>
                <a:cs typeface="+mn-cs"/>
              </a:rPr>
              <a:t>Classic Report</a:t>
            </a:r>
            <a:r>
              <a:rPr lang="en-US" sz="900" kern="1200" baseline="0" dirty="0" smtClean="0">
                <a:solidFill>
                  <a:schemeClr val="tx1"/>
                </a:solidFill>
                <a:latin typeface="+mn-lt"/>
                <a:ea typeface="+mn-ea"/>
                <a:cs typeface="+mn-cs"/>
              </a:rPr>
              <a:t>.</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Click and hold the mouse on </a:t>
            </a:r>
            <a:r>
              <a:rPr lang="en-US" sz="900" b="1" kern="1200" baseline="0" dirty="0" smtClean="0">
                <a:solidFill>
                  <a:schemeClr val="tx1"/>
                </a:solidFill>
                <a:latin typeface="+mn-lt"/>
                <a:ea typeface="+mn-ea"/>
                <a:cs typeface="+mn-cs"/>
              </a:rPr>
              <a:t>Classic Report </a:t>
            </a:r>
            <a:r>
              <a:rPr lang="en-US" sz="900" kern="1200" baseline="0" dirty="0" smtClean="0">
                <a:solidFill>
                  <a:schemeClr val="tx1"/>
                </a:solidFill>
                <a:latin typeface="+mn-lt"/>
                <a:ea typeface="+mn-ea"/>
                <a:cs typeface="+mn-cs"/>
              </a:rPr>
              <a:t>and drag it to the desired location on the Layout tab. </a:t>
            </a:r>
            <a:r>
              <a:rPr lang="en-US" sz="950" kern="1200" baseline="0" dirty="0" smtClean="0">
                <a:solidFill>
                  <a:schemeClr val="tx1"/>
                </a:solidFill>
                <a:latin typeface="+mn-lt"/>
                <a:ea typeface="+mn-ea"/>
                <a:cs typeface="+mn-cs"/>
              </a:rPr>
              <a:t>When the mouse is over the appropriate location, the Layout tab displays as a darkened yellow tile. Release the mouse to drop the region.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50" kern="1200" baseline="0" dirty="0" smtClean="0">
                <a:solidFill>
                  <a:schemeClr val="tx1"/>
                </a:solidFill>
                <a:latin typeface="+mn-lt"/>
                <a:ea typeface="+mn-ea"/>
                <a:cs typeface="+mn-cs"/>
              </a:rPr>
              <a:t>Page Designer indicates what actions are required next. The Messages tab displays a red or yellow badge indicating the number of messages you need to address. Edit the appropriate attributes in Property Editor.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50" kern="1200" baseline="0" dirty="0" smtClean="0">
                <a:solidFill>
                  <a:schemeClr val="tx1"/>
                </a:solidFill>
                <a:latin typeface="+mn-lt"/>
                <a:ea typeface="+mn-ea"/>
                <a:cs typeface="+mn-cs"/>
              </a:rPr>
              <a:t>Then, click Save or Save and Run Page</a:t>
            </a:r>
            <a:endParaRPr lang="en-US" sz="105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424313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example shows a report and form created on a table. In the report page, each row provides a link (Edit icon) to the second page (form) to enable users to update each record. </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Using</a:t>
            </a:r>
            <a:r>
              <a:rPr lang="en-US" baseline="0" dirty="0" smtClean="0"/>
              <a:t> the Create Application and Create Page wizards you can create a report and form combination. </a:t>
            </a:r>
            <a:r>
              <a:rPr lang="en-US" dirty="0" smtClean="0"/>
              <a:t>You can select the table on which to build the report and form. In</a:t>
            </a:r>
            <a:r>
              <a:rPr lang="en-US" baseline="0" dirty="0" smtClean="0"/>
              <a:t> the wizard, y</a:t>
            </a:r>
            <a:r>
              <a:rPr lang="en-US" dirty="0" smtClean="0"/>
              <a:t>ou select a Report Type to determine if the report is an interactive grid, interactive report, or a classic report. The main difference between the Create Application Wizard and Create Page Wizard is the amount of customization. The Create Page Wizard enables the developer to specify whether to include and configure breadcrumbs or a navigation menu and select the columns and the order in which they display.</a:t>
            </a:r>
          </a:p>
          <a:p>
            <a:r>
              <a:rPr lang="en-US" b="1" dirty="0" smtClean="0"/>
              <a:t>Note</a:t>
            </a:r>
            <a:r>
              <a:rPr lang="en-US" dirty="0" smtClean="0"/>
              <a:t>: This wizard does not support tables having more than 127 columns. Selecting more than 127 columns generates an error.</a:t>
            </a:r>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 xmlns:p14="http://schemas.microsoft.com/office/powerpoint/2010/main" val="178496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193163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example shows creating</a:t>
            </a:r>
            <a:r>
              <a:rPr lang="en-US" baseline="0" dirty="0" smtClean="0"/>
              <a:t> a report and form on a table by using the Create Page wizard. Perform the following steps:</a:t>
            </a:r>
          </a:p>
          <a:p>
            <a:pPr marL="342900" lvl="1" indent="-228600">
              <a:buFont typeface="+mj-lt"/>
              <a:buAutoNum type="arabicPeriod"/>
            </a:pPr>
            <a:r>
              <a:rPr lang="en-US" kern="1200" baseline="0" dirty="0" smtClean="0">
                <a:solidFill>
                  <a:schemeClr val="tx1"/>
                </a:solidFill>
                <a:latin typeface="+mn-lt"/>
                <a:ea typeface="+mn-ea"/>
                <a:cs typeface="+mn-cs"/>
              </a:rPr>
              <a:t>Navigate to your application home page. Click </a:t>
            </a:r>
            <a:r>
              <a:rPr lang="en-US" b="1" kern="1200" baseline="0" dirty="0" smtClean="0">
                <a:solidFill>
                  <a:schemeClr val="tx1"/>
                </a:solidFill>
                <a:latin typeface="+mn-lt"/>
                <a:ea typeface="+mn-ea"/>
                <a:cs typeface="+mn-cs"/>
              </a:rPr>
              <a:t>Create Page</a:t>
            </a:r>
            <a:r>
              <a:rPr lang="en-US" kern="1200" baseline="0" dirty="0" smtClean="0">
                <a:solidFill>
                  <a:schemeClr val="tx1"/>
                </a:solidFill>
                <a:latin typeface="+mn-lt"/>
                <a:ea typeface="+mn-ea"/>
                <a:cs typeface="+mn-cs"/>
              </a:rPr>
              <a:t>. Select </a:t>
            </a:r>
            <a:r>
              <a:rPr lang="en-US" b="1" kern="1200" baseline="0" dirty="0" smtClean="0">
                <a:solidFill>
                  <a:schemeClr val="tx1"/>
                </a:solidFill>
                <a:latin typeface="+mn-lt"/>
                <a:ea typeface="+mn-ea"/>
                <a:cs typeface="+mn-cs"/>
              </a:rPr>
              <a:t>Report</a:t>
            </a:r>
            <a:r>
              <a:rPr lang="en-US" kern="1200" baseline="0" dirty="0" smtClean="0">
                <a:solidFill>
                  <a:schemeClr val="tx1"/>
                </a:solidFill>
                <a:latin typeface="+mn-lt"/>
                <a:ea typeface="+mn-ea"/>
                <a:cs typeface="+mn-cs"/>
              </a:rPr>
              <a:t> for page type and click Next. Select </a:t>
            </a:r>
            <a:r>
              <a:rPr lang="en-US" b="1" kern="1200" baseline="0" dirty="0" smtClean="0">
                <a:solidFill>
                  <a:schemeClr val="tx1"/>
                </a:solidFill>
                <a:latin typeface="+mn-lt"/>
                <a:ea typeface="+mn-ea"/>
                <a:cs typeface="+mn-cs"/>
              </a:rPr>
              <a:t>Report with Form on Table </a:t>
            </a:r>
            <a:r>
              <a:rPr lang="en-US" kern="1200" baseline="0" dirty="0" smtClean="0">
                <a:solidFill>
                  <a:schemeClr val="tx1"/>
                </a:solidFill>
                <a:latin typeface="+mn-lt"/>
                <a:ea typeface="+mn-ea"/>
                <a:cs typeface="+mn-cs"/>
              </a:rPr>
              <a:t>and click </a:t>
            </a:r>
            <a:r>
              <a:rPr lang="en-US" b="1" kern="1200" baseline="0" dirty="0" smtClean="0">
                <a:solidFill>
                  <a:schemeClr val="tx1"/>
                </a:solidFill>
                <a:latin typeface="+mn-lt"/>
                <a:ea typeface="+mn-ea"/>
                <a:cs typeface="+mn-cs"/>
              </a:rPr>
              <a:t>Next</a:t>
            </a:r>
            <a:r>
              <a:rPr lang="en-US" kern="1200" baseline="0" dirty="0" smtClean="0">
                <a:solidFill>
                  <a:schemeClr val="tx1"/>
                </a:solidFill>
                <a:latin typeface="+mn-lt"/>
                <a:ea typeface="+mn-ea"/>
                <a:cs typeface="+mn-cs"/>
              </a:rPr>
              <a:t>.</a:t>
            </a:r>
          </a:p>
          <a:p>
            <a:pPr marL="342900" lvl="1" indent="-228600">
              <a:buFont typeface="+mj-lt"/>
              <a:buAutoNum type="arabicPeriod"/>
            </a:pPr>
            <a:r>
              <a:rPr lang="en-US" kern="1200" baseline="0" dirty="0" smtClean="0">
                <a:solidFill>
                  <a:schemeClr val="tx1"/>
                </a:solidFill>
                <a:latin typeface="+mn-lt"/>
                <a:ea typeface="+mn-ea"/>
                <a:cs typeface="+mn-cs"/>
              </a:rPr>
              <a:t>Specify the page attributes and click Next.</a:t>
            </a:r>
          </a:p>
          <a:p>
            <a:pPr marL="685800" lvl="3" indent="-228600"/>
            <a:r>
              <a:rPr lang="en-US" sz="900" b="0" i="0" kern="1200" dirty="0" smtClean="0">
                <a:solidFill>
                  <a:schemeClr val="tx1"/>
                </a:solidFill>
                <a:latin typeface="+mn-lt"/>
                <a:ea typeface="+mn-ea"/>
                <a:cs typeface="+mn-cs"/>
              </a:rPr>
              <a:t>Report Page Name: Enter the title of the page that will contain the report</a:t>
            </a:r>
          </a:p>
          <a:p>
            <a:pPr marL="685800" lvl="3" indent="-228600"/>
            <a:r>
              <a:rPr lang="en-US" sz="900" b="0" i="0" kern="1200" dirty="0" smtClean="0">
                <a:solidFill>
                  <a:schemeClr val="tx1"/>
                </a:solidFill>
                <a:latin typeface="+mn-lt"/>
                <a:ea typeface="+mn-ea"/>
                <a:cs typeface="+mn-cs"/>
              </a:rPr>
              <a:t>Form Page Name: Enter the title of the page that will contain</a:t>
            </a:r>
            <a:r>
              <a:rPr lang="en-US" sz="900" b="0" i="0" kern="1200" baseline="0" dirty="0" smtClean="0">
                <a:solidFill>
                  <a:schemeClr val="tx1"/>
                </a:solidFill>
                <a:latin typeface="+mn-lt"/>
                <a:ea typeface="+mn-ea"/>
                <a:cs typeface="+mn-cs"/>
              </a:rPr>
              <a:t> the form</a:t>
            </a:r>
          </a:p>
          <a:p>
            <a:pPr marL="685800" lvl="3" indent="-228600"/>
            <a:r>
              <a:rPr lang="en-US" sz="900" b="0" i="0" kern="1200" baseline="0" dirty="0" smtClean="0">
                <a:solidFill>
                  <a:schemeClr val="tx1"/>
                </a:solidFill>
                <a:latin typeface="+mn-lt"/>
                <a:ea typeface="+mn-ea"/>
                <a:cs typeface="+mn-cs"/>
              </a:rPr>
              <a:t>Form Page Mode: Select the page mode to be either Normal or Modal Dialog. You learn more about page modes later in this course.</a:t>
            </a:r>
          </a:p>
          <a:p>
            <a:pPr marL="685800" lvl="3" indent="-228600"/>
            <a:r>
              <a:rPr lang="en-US" sz="900" b="0" i="0" kern="1200" baseline="0" dirty="0" smtClean="0">
                <a:solidFill>
                  <a:schemeClr val="tx1"/>
                </a:solidFill>
                <a:latin typeface="+mn-lt"/>
                <a:ea typeface="+mn-ea"/>
                <a:cs typeface="+mn-cs"/>
              </a:rPr>
              <a:t>Breadcrumb: Select</a:t>
            </a:r>
            <a:r>
              <a:rPr lang="en-US" sz="900" b="0" i="0" kern="1200" dirty="0" smtClean="0">
                <a:solidFill>
                  <a:schemeClr val="tx1"/>
                </a:solidFill>
                <a:latin typeface="+mn-lt"/>
                <a:ea typeface="+mn-ea"/>
                <a:cs typeface="+mn-cs"/>
              </a:rPr>
              <a:t> whether you want to use a breadcrumb navigation control on your page. Select</a:t>
            </a:r>
            <a:r>
              <a:rPr lang="en-US" sz="900" b="0" i="0" kern="1200" baseline="0" dirty="0" smtClean="0">
                <a:solidFill>
                  <a:schemeClr val="tx1"/>
                </a:solidFill>
                <a:latin typeface="+mn-lt"/>
                <a:ea typeface="+mn-ea"/>
                <a:cs typeface="+mn-cs"/>
              </a:rPr>
              <a:t> a page for Parent Entry and specify the breadcrumb name for Entry Name</a:t>
            </a:r>
          </a:p>
          <a:p>
            <a:pPr marL="342900" lvl="1" indent="-228600">
              <a:buFont typeface="+mj-lt"/>
              <a:buAutoNum type="arabicPeriod"/>
            </a:pPr>
            <a:r>
              <a:rPr lang="en-US" sz="1050" b="0" i="0" kern="1200" baseline="0" dirty="0" smtClean="0">
                <a:solidFill>
                  <a:schemeClr val="tx1"/>
                </a:solidFill>
                <a:latin typeface="+mn-lt"/>
                <a:ea typeface="+mn-ea"/>
                <a:cs typeface="+mn-cs"/>
              </a:rPr>
              <a:t>Specify your preferences for navigation menu and click </a:t>
            </a:r>
            <a:r>
              <a:rPr lang="en-US" sz="1050" b="1" i="0" kern="1200" baseline="0" dirty="0" smtClean="0">
                <a:solidFill>
                  <a:schemeClr val="tx1"/>
                </a:solidFill>
                <a:latin typeface="+mn-lt"/>
                <a:ea typeface="+mn-ea"/>
                <a:cs typeface="+mn-cs"/>
              </a:rPr>
              <a:t>Next</a:t>
            </a:r>
            <a:endParaRPr lang="en-US" sz="900" b="1" i="0" kern="1200" dirty="0" smtClean="0">
              <a:solidFill>
                <a:schemeClr val="tx1"/>
              </a:solidFill>
              <a:latin typeface="+mn-lt"/>
              <a:ea typeface="+mn-ea"/>
              <a:cs typeface="+mn-cs"/>
            </a:endParaRPr>
          </a:p>
          <a:p>
            <a:pPr marL="514350" lvl="2" indent="-228600">
              <a:buNone/>
            </a:pPr>
            <a:r>
              <a:rPr lang="en-US" sz="9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174177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4"/>
            </a:pPr>
            <a:r>
              <a:rPr lang="en-US" sz="1100" b="0" i="0" kern="1200" dirty="0" smtClean="0">
                <a:solidFill>
                  <a:schemeClr val="tx1"/>
                </a:solidFill>
                <a:latin typeface="Arial" pitchFamily="34" charset="0"/>
                <a:ea typeface="+mn-ea"/>
                <a:cs typeface="Arial" pitchFamily="34" charset="0"/>
              </a:rPr>
              <a:t>Select the table or view on which the form will be based. Select column(s) that you want to be shown in the report and click </a:t>
            </a:r>
            <a:r>
              <a:rPr lang="en-US" sz="1100" b="1" i="0" kern="1200" dirty="0" smtClean="0">
                <a:solidFill>
                  <a:schemeClr val="tx1"/>
                </a:solidFill>
                <a:latin typeface="Arial" pitchFamily="34" charset="0"/>
                <a:ea typeface="+mn-ea"/>
                <a:cs typeface="Arial" pitchFamily="34" charset="0"/>
              </a:rPr>
              <a:t>Next</a:t>
            </a:r>
          </a:p>
          <a:p>
            <a:pPr marL="457200" lvl="1" indent="-228600">
              <a:buFont typeface="+mj-lt"/>
              <a:buAutoNum type="arabicPeriod" startAt="4"/>
            </a:pPr>
            <a:r>
              <a:rPr lang="en-US" sz="1100" b="0" i="0" kern="1200" dirty="0" smtClean="0">
                <a:solidFill>
                  <a:schemeClr val="tx1"/>
                </a:solidFill>
                <a:latin typeface="Arial" pitchFamily="34" charset="0"/>
                <a:ea typeface="+mn-ea"/>
                <a:cs typeface="Arial" pitchFamily="34" charset="0"/>
              </a:rPr>
              <a:t>Select your</a:t>
            </a:r>
            <a:r>
              <a:rPr lang="en-US" sz="1100" b="0" i="0" kern="1200" baseline="0" dirty="0" smtClean="0">
                <a:solidFill>
                  <a:schemeClr val="tx1"/>
                </a:solidFill>
                <a:latin typeface="Arial" pitchFamily="34" charset="0"/>
                <a:ea typeface="+mn-ea"/>
                <a:cs typeface="Arial" pitchFamily="34" charset="0"/>
              </a:rPr>
              <a:t> choice for Primary Key Type. </a:t>
            </a:r>
            <a:r>
              <a:rPr lang="en-US" sz="1100" b="0" i="0" kern="1200" dirty="0" smtClean="0">
                <a:solidFill>
                  <a:schemeClr val="tx1"/>
                </a:solidFill>
                <a:latin typeface="Arial" pitchFamily="34" charset="0"/>
                <a:ea typeface="+mn-ea"/>
                <a:cs typeface="Arial" pitchFamily="34" charset="0"/>
              </a:rPr>
              <a:t>Choose Managed by Database (ROWID) to have the form use the ROWID pseudo column to identify rows to update and delete. Choose Select Primary Key Column(s) to use the source table's primary key column(s). </a:t>
            </a:r>
            <a:br>
              <a:rPr lang="en-US" sz="1100" b="0" i="0" kern="1200" dirty="0" smtClean="0">
                <a:solidFill>
                  <a:schemeClr val="tx1"/>
                </a:solidFill>
                <a:latin typeface="Arial" pitchFamily="34" charset="0"/>
                <a:ea typeface="+mn-ea"/>
                <a:cs typeface="Arial" pitchFamily="34" charset="0"/>
              </a:rPr>
            </a:br>
            <a:r>
              <a:rPr lang="en-US" sz="1100" b="0" i="0" kern="1200" dirty="0" smtClean="0">
                <a:solidFill>
                  <a:schemeClr val="tx1"/>
                </a:solidFill>
                <a:latin typeface="Arial" pitchFamily="34" charset="0"/>
                <a:ea typeface="+mn-ea"/>
                <a:cs typeface="Arial" pitchFamily="34" charset="0"/>
              </a:rPr>
              <a:t>Select column(s) to be included in the form and click </a:t>
            </a:r>
            <a:r>
              <a:rPr lang="en-US" sz="1100" b="1" i="0" kern="1200" dirty="0" smtClean="0">
                <a:solidFill>
                  <a:schemeClr val="tx1"/>
                </a:solidFill>
                <a:latin typeface="Arial" pitchFamily="34" charset="0"/>
                <a:ea typeface="+mn-ea"/>
                <a:cs typeface="Arial" pitchFamily="34" charset="0"/>
              </a:rPr>
              <a:t>Create</a:t>
            </a:r>
            <a:r>
              <a:rPr lang="en-US" sz="1100" b="0" i="0" kern="1200" dirty="0" smtClean="0">
                <a:solidFill>
                  <a:schemeClr val="tx1"/>
                </a:solidFill>
                <a:latin typeface="Arial" pitchFamily="34" charset="0"/>
                <a:ea typeface="+mn-ea"/>
                <a:cs typeface="Arial" pitchFamily="34" charset="0"/>
              </a:rPr>
              <a:t>. To view the</a:t>
            </a:r>
            <a:r>
              <a:rPr lang="en-US" sz="1100" b="0" i="0" kern="1200" baseline="0" dirty="0" smtClean="0">
                <a:solidFill>
                  <a:schemeClr val="tx1"/>
                </a:solidFill>
                <a:latin typeface="Arial" pitchFamily="34" charset="0"/>
                <a:ea typeface="+mn-ea"/>
                <a:cs typeface="Arial" pitchFamily="34" charset="0"/>
              </a:rPr>
              <a:t> report and form that you just created, click </a:t>
            </a:r>
            <a:r>
              <a:rPr lang="en-US" sz="1100" b="1" i="0" kern="1200" baseline="0" dirty="0" smtClean="0">
                <a:solidFill>
                  <a:schemeClr val="tx1"/>
                </a:solidFill>
                <a:latin typeface="Arial" pitchFamily="34" charset="0"/>
                <a:ea typeface="+mn-ea"/>
                <a:cs typeface="Arial" pitchFamily="34" charset="0"/>
              </a:rPr>
              <a:t>Save and Run</a:t>
            </a:r>
            <a:r>
              <a:rPr lang="en-US" sz="1100" b="0" i="0" kern="1200" baseline="0" dirty="0" smtClean="0">
                <a:solidFill>
                  <a:schemeClr val="tx1"/>
                </a:solidFill>
                <a:latin typeface="Arial" pitchFamily="34" charset="0"/>
                <a:ea typeface="+mn-ea"/>
                <a:cs typeface="Arial" pitchFamily="34" charset="0"/>
              </a:rPr>
              <a:t> </a:t>
            </a:r>
            <a:r>
              <a:rPr lang="en-US" sz="1100" b="1" i="0" kern="1200" baseline="0" dirty="0" smtClean="0">
                <a:solidFill>
                  <a:schemeClr val="tx1"/>
                </a:solidFill>
                <a:latin typeface="Arial" pitchFamily="34" charset="0"/>
                <a:ea typeface="+mn-ea"/>
                <a:cs typeface="Arial" pitchFamily="34" charset="0"/>
              </a:rPr>
              <a:t>Page</a:t>
            </a:r>
            <a:r>
              <a:rPr lang="en-US" sz="1100" b="0" i="0" kern="1200" baseline="0" dirty="0" smtClean="0">
                <a:solidFill>
                  <a:schemeClr val="tx1"/>
                </a:solidFill>
                <a:latin typeface="Arial" pitchFamily="34" charset="0"/>
                <a:ea typeface="+mn-ea"/>
                <a:cs typeface="Arial" pitchFamily="34" charset="0"/>
              </a:rPr>
              <a:t>.</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165700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a:t>
            </a:r>
            <a:r>
              <a:rPr lang="en-US" baseline="0" dirty="0" smtClean="0"/>
              <a:t> lesson, you learned how to create different types of reports in Oracle </a:t>
            </a:r>
            <a:r>
              <a:rPr lang="en-US" baseline="0" smtClean="0"/>
              <a:t>Application Express.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23</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87090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 xmlns:p14="http://schemas.microsoft.com/office/powerpoint/2010/main" val="81469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learn the different types of reports that you can create in Application Express. You learn how to use the Create Application and Create Page wizards to create different types of reports. This lesson also includes how to use the context menus and drag and drop feature in page designer to create report regions on an existing page in a database application.</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In Oracle Application Express, a report is the formatted result of a SQL query. You can generate a report in a database application by selecting and running a built-in query, or by defining a report region based on a SQL query.</a:t>
            </a:r>
          </a:p>
          <a:p>
            <a:r>
              <a:rPr lang="en-US" sz="1100" kern="1200" baseline="0" dirty="0" smtClean="0">
                <a:solidFill>
                  <a:schemeClr val="tx1"/>
                </a:solidFill>
                <a:latin typeface="+mn-lt"/>
                <a:ea typeface="+mn-ea"/>
                <a:cs typeface="+mn-cs"/>
              </a:rPr>
              <a:t>When creating a database application, you can create four basic report types:</a:t>
            </a:r>
          </a:p>
          <a:p>
            <a:pPr lvl="1">
              <a:buFont typeface="Arial" pitchFamily="34" charset="0"/>
              <a:buChar char="•"/>
            </a:pPr>
            <a:r>
              <a:rPr lang="en-US" sz="1050" kern="1200" baseline="0" dirty="0" smtClean="0">
                <a:solidFill>
                  <a:schemeClr val="tx1"/>
                </a:solidFill>
                <a:latin typeface="+mn-lt"/>
                <a:ea typeface="+mn-ea"/>
                <a:cs typeface="+mn-cs"/>
              </a:rPr>
              <a:t>Interactive Report</a:t>
            </a:r>
          </a:p>
          <a:p>
            <a:pPr lvl="1">
              <a:buFont typeface="Arial" pitchFamily="34" charset="0"/>
              <a:buChar char="•"/>
            </a:pPr>
            <a:r>
              <a:rPr lang="en-US" sz="1050" kern="1200" baseline="0" dirty="0" smtClean="0">
                <a:solidFill>
                  <a:schemeClr val="tx1"/>
                </a:solidFill>
                <a:latin typeface="+mn-lt"/>
                <a:ea typeface="+mn-ea"/>
                <a:cs typeface="+mn-cs"/>
              </a:rPr>
              <a:t>Interactive Grid</a:t>
            </a:r>
          </a:p>
          <a:p>
            <a:pPr lvl="1">
              <a:buFont typeface="Arial" pitchFamily="34" charset="0"/>
              <a:buChar char="•"/>
            </a:pPr>
            <a:r>
              <a:rPr lang="en-US" sz="1050" kern="1200" baseline="0" dirty="0" smtClean="0">
                <a:solidFill>
                  <a:schemeClr val="tx1"/>
                </a:solidFill>
                <a:latin typeface="+mn-lt"/>
                <a:ea typeface="+mn-ea"/>
                <a:cs typeface="+mn-cs"/>
              </a:rPr>
              <a:t>Report on a form on a table</a:t>
            </a:r>
          </a:p>
          <a:p>
            <a:pPr lvl="1">
              <a:buFont typeface="Arial" pitchFamily="34" charset="0"/>
              <a:buChar char="•"/>
            </a:pPr>
            <a:r>
              <a:rPr lang="en-US" sz="1050" kern="1200" baseline="0" dirty="0" smtClean="0">
                <a:solidFill>
                  <a:schemeClr val="tx1"/>
                </a:solidFill>
                <a:latin typeface="+mn-lt"/>
                <a:ea typeface="+mn-ea"/>
                <a:cs typeface="+mn-cs"/>
              </a:rPr>
              <a:t>Classic Report</a:t>
            </a:r>
          </a:p>
          <a:p>
            <a:r>
              <a:rPr lang="en-US" sz="1100" kern="1200" baseline="0" dirty="0" smtClean="0">
                <a:solidFill>
                  <a:schemeClr val="tx1"/>
                </a:solidFill>
                <a:latin typeface="+mn-lt"/>
                <a:ea typeface="+mn-ea"/>
                <a:cs typeface="+mn-cs"/>
              </a:rPr>
              <a:t>The main difference between these different report types is the extent and way in which end users can customize the appearance of the data through searching, filtering, sorting, column selection, highlighting, and other data manipulations. You learn more about each of these report types in this lesson.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204207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The slide shows three different report types: Interactive Report, Interactive Grid, and Classic Report. </a:t>
            </a:r>
          </a:p>
          <a:p>
            <a:pPr lvl="1">
              <a:buFont typeface="Arial" pitchFamily="34" charset="0"/>
              <a:buChar char="•"/>
            </a:pPr>
            <a:r>
              <a:rPr lang="en-US" sz="1050" b="1" kern="1200" baseline="0" dirty="0" smtClean="0">
                <a:solidFill>
                  <a:schemeClr val="tx1"/>
                </a:solidFill>
                <a:latin typeface="+mn-lt"/>
                <a:ea typeface="+mn-ea"/>
                <a:cs typeface="+mn-cs"/>
              </a:rPr>
              <a:t>Interactive Report</a:t>
            </a:r>
            <a:r>
              <a:rPr lang="en-US" sz="1050" kern="1200" baseline="0" dirty="0" smtClean="0">
                <a:solidFill>
                  <a:schemeClr val="tx1"/>
                </a:solidFill>
                <a:latin typeface="+mn-lt"/>
                <a:ea typeface="+mn-ea"/>
                <a:cs typeface="+mn-cs"/>
              </a:rPr>
              <a:t>: When viewing an interactive report, end users can customize how and what data displays. By default, interactive reports include a search bar, an Actions menu, column heading menus, and Edit icons in the first column of each row. Using options on the Actions menu, users can alter the report layout by hiding or exposing specific columns and applying filters, highlighting, and sorting. You choose an interactive report if your requirement is end user customization.</a:t>
            </a:r>
          </a:p>
          <a:p>
            <a:pPr lvl="1">
              <a:buFont typeface="Arial" pitchFamily="34" charset="0"/>
              <a:buChar char="•"/>
            </a:pPr>
            <a:r>
              <a:rPr lang="en-US" sz="1050" b="1" kern="1200" baseline="0" dirty="0" smtClean="0">
                <a:solidFill>
                  <a:schemeClr val="tx1"/>
                </a:solidFill>
                <a:latin typeface="+mn-lt"/>
                <a:ea typeface="+mn-ea"/>
                <a:cs typeface="+mn-cs"/>
              </a:rPr>
              <a:t>Interactive Grid</a:t>
            </a:r>
            <a:r>
              <a:rPr lang="en-US" sz="1050" kern="1200" baseline="0" dirty="0" smtClean="0">
                <a:solidFill>
                  <a:schemeClr val="tx1"/>
                </a:solidFill>
                <a:latin typeface="+mn-lt"/>
                <a:ea typeface="+mn-ea"/>
                <a:cs typeface="+mn-cs"/>
              </a:rPr>
              <a:t>: An interactive grid presents users a set of data in a searchable, customizable report. In an editable interactive grid, users can also add to, modify, and refresh the data set directly on the page. Functionally, an interactive grid includes most customization capabilities available in interactive reports plus the ability to rearrange the report interactively using the mouse. You choose an interactive grid if your requirement is to allow end user editing and refreshing directly on the report page along with end user customization of the report.</a:t>
            </a:r>
          </a:p>
          <a:p>
            <a:pPr lvl="1">
              <a:buFont typeface="Arial" pitchFamily="34" charset="0"/>
              <a:buChar char="•"/>
            </a:pPr>
            <a:r>
              <a:rPr lang="en-US" sz="1050" b="1" kern="1200" baseline="0" dirty="0" smtClean="0">
                <a:solidFill>
                  <a:schemeClr val="tx1"/>
                </a:solidFill>
                <a:latin typeface="+mn-lt"/>
                <a:ea typeface="+mn-ea"/>
                <a:cs typeface="+mn-cs"/>
              </a:rPr>
              <a:t>Classic Report</a:t>
            </a:r>
            <a:r>
              <a:rPr lang="en-US" sz="1050" kern="1200" baseline="0" dirty="0" smtClean="0">
                <a:solidFill>
                  <a:schemeClr val="tx1"/>
                </a:solidFill>
                <a:latin typeface="+mn-lt"/>
                <a:ea typeface="+mn-ea"/>
                <a:cs typeface="+mn-cs"/>
              </a:rPr>
              <a:t>: If you do not need any of the customization, or built-in search bar and drill-down capabilities, then you choose a Classic Report.</a:t>
            </a:r>
          </a:p>
          <a:p>
            <a:pPr lvl="2"/>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132050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r>
              <a:rPr lang="en-US" sz="1200" dirty="0" smtClean="0"/>
              <a:t>Application Express allows you to create reports by running a wizard, or by dragging and dropping the region type in Page Designer. </a:t>
            </a:r>
            <a:r>
              <a:rPr lang="en-US" sz="1150" kern="1200" baseline="0" dirty="0" smtClean="0">
                <a:solidFill>
                  <a:schemeClr val="tx1"/>
                </a:solidFill>
                <a:latin typeface="+mn-lt"/>
                <a:ea typeface="+mn-ea"/>
                <a:cs typeface="+mn-cs"/>
              </a:rPr>
              <a:t>App Builder includes built-in wizards that enable you to generate reports. Using these wizards, y</a:t>
            </a:r>
            <a:r>
              <a:rPr lang="en-US" dirty="0" smtClean="0"/>
              <a:t>ou can create a report when you create the f</a:t>
            </a:r>
            <a:r>
              <a:rPr lang="en-US" baseline="0" dirty="0" smtClean="0"/>
              <a:t>ollowing</a:t>
            </a:r>
            <a:r>
              <a:rPr lang="en-US" dirty="0" smtClean="0"/>
              <a:t>:</a:t>
            </a:r>
          </a:p>
          <a:p>
            <a:pPr lvl="1"/>
            <a:r>
              <a:rPr lang="en-US" dirty="0" smtClean="0"/>
              <a:t>A database application</a:t>
            </a:r>
          </a:p>
          <a:p>
            <a:pPr lvl="1"/>
            <a:r>
              <a:rPr lang="en-US" dirty="0" smtClean="0"/>
              <a:t>A new page in a database application</a:t>
            </a:r>
          </a:p>
          <a:p>
            <a:pPr lvl="0">
              <a:buFontTx/>
              <a:buNone/>
            </a:pPr>
            <a:r>
              <a:rPr lang="en-US" dirty="0" smtClean="0"/>
              <a:t>You can also create a report as a region</a:t>
            </a:r>
            <a:r>
              <a:rPr lang="en-US" baseline="0" dirty="0" smtClean="0"/>
              <a:t> on an existing page in an application. To do this, you view the page definition in page designer. Then, you create a report region by using any of the following options:</a:t>
            </a:r>
          </a:p>
          <a:p>
            <a:pPr lvl="1">
              <a:buFont typeface="Arial" pitchFamily="34" charset="0"/>
              <a:buChar char="•"/>
            </a:pPr>
            <a:r>
              <a:rPr lang="en-US" baseline="0" dirty="0" smtClean="0"/>
              <a:t>Drag and drop a report region from the gallery</a:t>
            </a:r>
          </a:p>
          <a:p>
            <a:pPr marL="228600" marR="0" lvl="1" indent="-1143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aseline="0" dirty="0" smtClean="0"/>
              <a:t>Use context menu under the Rendering tab. Click the Rendering tab on the left-pane, and then right-click Regions to view the context menu. Select Create Region</a:t>
            </a:r>
          </a:p>
          <a:p>
            <a:pPr marL="228600" marR="0" lvl="1" indent="-1143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aseline="0" dirty="0" smtClean="0"/>
              <a:t>Use gallery context menu. Right</a:t>
            </a:r>
            <a:r>
              <a:rPr lang="en-US" sz="1100" kern="1200" baseline="0" dirty="0" smtClean="0">
                <a:solidFill>
                  <a:schemeClr val="tx1"/>
                </a:solidFill>
                <a:latin typeface="+mn-lt"/>
                <a:ea typeface="+mn-ea"/>
                <a:cs typeface="+mn-cs"/>
              </a:rPr>
              <a:t>-click a report region in the gallery to view a context menu. From the Add To option, select the location where you want to add the report region on the page.</a:t>
            </a:r>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When you create an application, you choose a target user interface. The user interface you select determines the available report types. In some wizards you select the table and in others you provide the SQL query. If you need any assistance in writing the SQL query, you can click the Query Builder button.</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17113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lnSpcReduction="10000"/>
          </a:bodyPr>
          <a:lstStyle/>
          <a:p>
            <a:r>
              <a:rPr lang="en-US" sz="1100" kern="1200" baseline="0" dirty="0" smtClean="0">
                <a:solidFill>
                  <a:schemeClr val="tx1"/>
                </a:solidFill>
                <a:latin typeface="+mn-lt"/>
                <a:ea typeface="+mn-ea"/>
                <a:cs typeface="+mn-cs"/>
              </a:rPr>
              <a:t>By running the Create Application Wizard, you can create a new application that contains one or multiple report pages. The create application wizard has already been covered in detail in the lesson titled </a:t>
            </a:r>
            <a:r>
              <a:rPr lang="en-US" sz="1100" i="1" kern="1200" baseline="0" dirty="0" smtClean="0">
                <a:solidFill>
                  <a:schemeClr val="tx1"/>
                </a:solidFill>
                <a:latin typeface="+mn-lt"/>
                <a:ea typeface="+mn-ea"/>
                <a:cs typeface="+mn-cs"/>
              </a:rPr>
              <a:t>Creating a Database Application</a:t>
            </a:r>
            <a:r>
              <a:rPr lang="en-US" sz="1100" kern="1200" baseline="0" dirty="0" smtClean="0">
                <a:solidFill>
                  <a:schemeClr val="tx1"/>
                </a:solidFill>
                <a:latin typeface="+mn-lt"/>
                <a:ea typeface="+mn-ea"/>
                <a:cs typeface="+mn-cs"/>
              </a:rPr>
              <a:t>. </a:t>
            </a:r>
          </a:p>
          <a:p>
            <a:r>
              <a:rPr lang="en-US" sz="1100" kern="1200" baseline="0" dirty="0" smtClean="0">
                <a:solidFill>
                  <a:schemeClr val="tx1"/>
                </a:solidFill>
                <a:latin typeface="+mn-lt"/>
                <a:ea typeface="+mn-ea"/>
                <a:cs typeface="+mn-cs"/>
              </a:rPr>
              <a:t>To create a report using the create application wizard, perform the following steps:</a:t>
            </a:r>
          </a:p>
          <a:p>
            <a:pPr marL="457200" lvl="1" indent="-228600">
              <a:buFont typeface="+mj-lt"/>
              <a:buAutoNum type="arabicPeriod"/>
            </a:pPr>
            <a:r>
              <a:rPr lang="en-US" sz="1050" kern="1200" baseline="0" dirty="0" smtClean="0">
                <a:solidFill>
                  <a:schemeClr val="tx1"/>
                </a:solidFill>
                <a:latin typeface="+mn-lt"/>
                <a:ea typeface="+mn-ea"/>
                <a:cs typeface="+mn-cs"/>
              </a:rPr>
              <a:t>On your Workspace home page, click </a:t>
            </a:r>
            <a:r>
              <a:rPr lang="en-US" sz="1050" b="1" kern="1200" baseline="0" dirty="0" smtClean="0">
                <a:solidFill>
                  <a:schemeClr val="tx1"/>
                </a:solidFill>
                <a:latin typeface="+mn-lt"/>
                <a:ea typeface="+mn-ea"/>
                <a:cs typeface="+mn-cs"/>
              </a:rPr>
              <a:t>App Builder </a:t>
            </a:r>
            <a:r>
              <a:rPr lang="en-US" sz="1050" kern="1200" baseline="0" dirty="0" smtClean="0">
                <a:solidFill>
                  <a:schemeClr val="tx1"/>
                </a:solidFill>
                <a:latin typeface="+mn-lt"/>
                <a:ea typeface="+mn-ea"/>
                <a:cs typeface="+mn-cs"/>
              </a:rPr>
              <a:t>and then click </a:t>
            </a:r>
            <a:r>
              <a:rPr lang="en-US" sz="1050" b="1" kern="1200" baseline="0" dirty="0" smtClean="0">
                <a:solidFill>
                  <a:schemeClr val="tx1"/>
                </a:solidFill>
                <a:latin typeface="+mn-lt"/>
                <a:ea typeface="+mn-ea"/>
                <a:cs typeface="+mn-cs"/>
              </a:rPr>
              <a:t>Create</a:t>
            </a:r>
            <a:r>
              <a:rPr lang="en-US" sz="1050" kern="1200" baseline="0" dirty="0" smtClean="0">
                <a:solidFill>
                  <a:schemeClr val="tx1"/>
                </a:solidFill>
                <a:latin typeface="+mn-lt"/>
                <a:ea typeface="+mn-ea"/>
                <a:cs typeface="+mn-cs"/>
              </a:rPr>
              <a:t>. Select </a:t>
            </a:r>
            <a:r>
              <a:rPr lang="en-US" sz="1050" b="1" kern="1200" baseline="0" dirty="0" smtClean="0">
                <a:solidFill>
                  <a:schemeClr val="tx1"/>
                </a:solidFill>
                <a:latin typeface="+mn-lt"/>
                <a:ea typeface="+mn-ea"/>
                <a:cs typeface="+mn-cs"/>
              </a:rPr>
              <a:t>Desktop</a:t>
            </a:r>
            <a:r>
              <a:rPr lang="en-US" sz="1050" kern="1200" baseline="0" dirty="0" smtClean="0">
                <a:solidFill>
                  <a:schemeClr val="tx1"/>
                </a:solidFill>
                <a:latin typeface="+mn-lt"/>
                <a:ea typeface="+mn-ea"/>
                <a:cs typeface="+mn-cs"/>
              </a:rPr>
              <a:t> for application type and click Next. Enter a name for your application, accept the remaining defaults and click </a:t>
            </a:r>
            <a:r>
              <a:rPr lang="en-US" sz="1050" b="1" kern="1200" baseline="0" dirty="0" smtClean="0">
                <a:solidFill>
                  <a:schemeClr val="tx1"/>
                </a:solidFill>
                <a:latin typeface="+mn-lt"/>
                <a:ea typeface="+mn-ea"/>
                <a:cs typeface="+mn-cs"/>
              </a:rPr>
              <a:t>Next</a:t>
            </a:r>
            <a:r>
              <a:rPr lang="en-US" sz="1050" kern="1200" baseline="0" dirty="0" smtClean="0">
                <a:solidFill>
                  <a:schemeClr val="tx1"/>
                </a:solidFill>
                <a:latin typeface="+mn-lt"/>
                <a:ea typeface="+mn-ea"/>
                <a:cs typeface="+mn-cs"/>
              </a:rPr>
              <a:t>.</a:t>
            </a:r>
          </a:p>
          <a:p>
            <a:pPr marL="457200" lvl="1" indent="-228600">
              <a:buFont typeface="+mj-lt"/>
              <a:buAutoNum type="arabicPeriod"/>
            </a:pPr>
            <a:r>
              <a:rPr lang="en-US" sz="1050" kern="1200" baseline="0" dirty="0" smtClean="0">
                <a:solidFill>
                  <a:schemeClr val="tx1"/>
                </a:solidFill>
                <a:latin typeface="+mn-lt"/>
                <a:ea typeface="+mn-ea"/>
                <a:cs typeface="+mn-cs"/>
              </a:rPr>
              <a:t>You can now add pages to your application. For Pages, click </a:t>
            </a:r>
            <a:r>
              <a:rPr lang="en-US" sz="1050" b="1" kern="1200" baseline="0" dirty="0" smtClean="0">
                <a:solidFill>
                  <a:schemeClr val="tx1"/>
                </a:solidFill>
                <a:latin typeface="+mn-lt"/>
                <a:ea typeface="+mn-ea"/>
                <a:cs typeface="+mn-cs"/>
              </a:rPr>
              <a:t>Add Page</a:t>
            </a:r>
            <a:r>
              <a:rPr lang="en-US" sz="1050" kern="1200" baseline="0" dirty="0" smtClean="0">
                <a:solidFill>
                  <a:schemeClr val="tx1"/>
                </a:solidFill>
                <a:latin typeface="+mn-lt"/>
                <a:ea typeface="+mn-ea"/>
                <a:cs typeface="+mn-cs"/>
              </a:rPr>
              <a:t>.</a:t>
            </a:r>
          </a:p>
          <a:p>
            <a:pPr marL="457200" lvl="1" indent="-228600">
              <a:buFont typeface="+mj-lt"/>
              <a:buAutoNum type="arabicPeriod"/>
            </a:pPr>
            <a:r>
              <a:rPr lang="en-US" sz="1050" kern="1200" baseline="0" dirty="0" smtClean="0">
                <a:solidFill>
                  <a:schemeClr val="tx1"/>
                </a:solidFill>
                <a:latin typeface="+mn-lt"/>
                <a:ea typeface="+mn-ea"/>
                <a:cs typeface="+mn-cs"/>
              </a:rPr>
              <a:t>Select the type of page you want to add. The following are the report options that are available when running the create application wizard:</a:t>
            </a:r>
          </a:p>
          <a:p>
            <a:pPr marL="800100" lvl="3" indent="-228600"/>
            <a:r>
              <a:rPr lang="en-US" sz="900" kern="1200" baseline="0" dirty="0" smtClean="0">
                <a:solidFill>
                  <a:schemeClr val="tx1"/>
                </a:solidFill>
                <a:latin typeface="+mn-lt"/>
                <a:ea typeface="+mn-ea"/>
                <a:cs typeface="+mn-cs"/>
              </a:rPr>
              <a:t>Report: </a:t>
            </a:r>
            <a:r>
              <a:rPr lang="en-US" dirty="0" smtClean="0"/>
              <a:t>Creates a page that contains the formatted result of a SQL query. You choose a table on which to build a report, or provide a custom SQL SELECT statement or a PL/SQL function returning a SQL SELECT statement. Once you select a page source (that is Table or SQL Query) you choose a Report Type (interactive report, interactive grid, or classic report). In this case,</a:t>
            </a:r>
            <a:r>
              <a:rPr lang="en-US" baseline="0" dirty="0" smtClean="0"/>
              <a:t> the interactive grid that is created is read-only.</a:t>
            </a:r>
            <a:endParaRPr lang="en-US" sz="900" kern="1200" baseline="0" dirty="0" smtClean="0">
              <a:solidFill>
                <a:schemeClr val="tx1"/>
              </a:solidFill>
              <a:latin typeface="+mn-lt"/>
              <a:ea typeface="+mn-ea"/>
              <a:cs typeface="+mn-cs"/>
            </a:endParaRPr>
          </a:p>
          <a:p>
            <a:pPr marL="800100" lvl="3" indent="-228600"/>
            <a:r>
              <a:rPr lang="en-US" sz="900" kern="1200" baseline="0" dirty="0" smtClean="0">
                <a:solidFill>
                  <a:schemeClr val="tx1"/>
                </a:solidFill>
                <a:latin typeface="+mn-lt"/>
                <a:ea typeface="+mn-ea"/>
                <a:cs typeface="+mn-cs"/>
              </a:rPr>
              <a:t>Report and Form: </a:t>
            </a:r>
            <a:r>
              <a:rPr lang="en-US" dirty="0" smtClean="0"/>
              <a:t>You choose a table on which to build a two page report and form combination. You then choose the report implementation.</a:t>
            </a:r>
            <a:endParaRPr lang="en-US" sz="900" kern="1200" baseline="0" dirty="0" smtClean="0">
              <a:solidFill>
                <a:schemeClr val="tx1"/>
              </a:solidFill>
              <a:latin typeface="+mn-lt"/>
              <a:ea typeface="+mn-ea"/>
              <a:cs typeface="+mn-cs"/>
            </a:endParaRPr>
          </a:p>
          <a:p>
            <a:pPr marL="800100" lvl="3" indent="-228600"/>
            <a:r>
              <a:rPr lang="en-US" sz="900" kern="1200" baseline="0" dirty="0" smtClean="0">
                <a:solidFill>
                  <a:schemeClr val="tx1"/>
                </a:solidFill>
                <a:latin typeface="+mn-lt"/>
                <a:ea typeface="+mn-ea"/>
                <a:cs typeface="+mn-cs"/>
              </a:rPr>
              <a:t>Editable Interactive Grid: </a:t>
            </a:r>
            <a:r>
              <a:rPr lang="en-US" dirty="0" smtClean="0"/>
              <a:t>An interactive grid presents users a set of data in a searchable, customizable report. In an editable interactive grid, users can also add to, modify, and refresh the data set directly on the page.</a:t>
            </a:r>
            <a:endParaRPr lang="en-US" sz="900" kern="1200" baseline="0" dirty="0" smtClean="0">
              <a:solidFill>
                <a:schemeClr val="tx1"/>
              </a:solidFill>
              <a:latin typeface="+mn-lt"/>
              <a:ea typeface="+mn-ea"/>
              <a:cs typeface="+mn-cs"/>
            </a:endParaRPr>
          </a:p>
          <a:p>
            <a:pPr marL="628650" marR="0" lvl="2" indent="-228600" algn="l" defTabSz="914400" rtl="0" eaLnBrk="1" fontAlgn="auto" latinLnBrk="0" hangingPunct="1">
              <a:lnSpc>
                <a:spcPct val="100000"/>
              </a:lnSpc>
              <a:spcBef>
                <a:spcPts val="600"/>
              </a:spcBef>
              <a:spcAft>
                <a:spcPts val="0"/>
              </a:spcAft>
              <a:buClrTx/>
              <a:buSzTx/>
              <a:buFontTx/>
              <a:buNone/>
              <a:tabLst/>
              <a:defRPr/>
            </a:pPr>
            <a:r>
              <a:rPr lang="en-US" sz="900" kern="1200" baseline="0" dirty="0" smtClean="0">
                <a:solidFill>
                  <a:schemeClr val="tx1"/>
                </a:solidFill>
                <a:latin typeface="+mn-lt"/>
                <a:ea typeface="+mn-ea"/>
                <a:cs typeface="+mn-cs"/>
              </a:rPr>
              <a:t>If you select Report for Page Type, you can choose from the three types of report implementation: Interactive Report, Interactive Grid, and Classic</a:t>
            </a:r>
          </a:p>
          <a:p>
            <a:pPr marL="628650" marR="0" lvl="2" indent="-228600" algn="l" defTabSz="914400" rtl="0" eaLnBrk="1" fontAlgn="auto" latinLnBrk="0" hangingPunct="1">
              <a:lnSpc>
                <a:spcPct val="100000"/>
              </a:lnSpc>
              <a:spcBef>
                <a:spcPts val="600"/>
              </a:spcBef>
              <a:spcAft>
                <a:spcPts val="0"/>
              </a:spcAft>
              <a:buClrTx/>
              <a:buSzTx/>
              <a:buFontTx/>
              <a:buNone/>
              <a:tabLst/>
              <a:defRPr/>
            </a:pPr>
            <a:r>
              <a:rPr lang="en-US" sz="900" kern="1200" baseline="0" dirty="0" smtClean="0">
                <a:solidFill>
                  <a:schemeClr val="tx1"/>
                </a:solidFill>
                <a:latin typeface="+mn-lt"/>
                <a:ea typeface="+mn-ea"/>
                <a:cs typeface="+mn-cs"/>
              </a:rPr>
              <a:t>Report. Optionally select a page from the Parent Page list. Specify if the page source is a table or a SQL query and then click </a:t>
            </a:r>
            <a:r>
              <a:rPr lang="en-US" sz="900" b="1" kern="1200" baseline="0" dirty="0" smtClean="0">
                <a:solidFill>
                  <a:schemeClr val="tx1"/>
                </a:solidFill>
                <a:latin typeface="+mn-lt"/>
                <a:ea typeface="+mn-ea"/>
                <a:cs typeface="+mn-cs"/>
              </a:rPr>
              <a:t>Add Page</a:t>
            </a:r>
            <a:r>
              <a:rPr lang="en-US" sz="900" kern="1200" baseline="0" dirty="0" smtClean="0">
                <a:solidFill>
                  <a:schemeClr val="tx1"/>
                </a:solidFill>
                <a:latin typeface="+mn-lt"/>
                <a:ea typeface="+mn-ea"/>
                <a:cs typeface="+mn-cs"/>
              </a:rPr>
              <a:t>. Click </a:t>
            </a:r>
            <a:r>
              <a:rPr lang="en-US" sz="900" b="1" kern="1200" baseline="0" dirty="0" smtClean="0">
                <a:solidFill>
                  <a:schemeClr val="tx1"/>
                </a:solidFill>
                <a:latin typeface="+mn-lt"/>
                <a:ea typeface="+mn-ea"/>
                <a:cs typeface="+mn-cs"/>
              </a:rPr>
              <a:t>Next</a:t>
            </a:r>
          </a:p>
          <a:p>
            <a:pPr marL="628650" marR="0" lvl="2" indent="-228600" algn="l" defTabSz="914400" rtl="0" eaLnBrk="1" fontAlgn="auto" latinLnBrk="0" hangingPunct="1">
              <a:lnSpc>
                <a:spcPct val="100000"/>
              </a:lnSpc>
              <a:spcBef>
                <a:spcPts val="600"/>
              </a:spcBef>
              <a:spcAft>
                <a:spcPts val="0"/>
              </a:spcAft>
              <a:buClrTx/>
              <a:buSzTx/>
              <a:buFontTx/>
              <a:buNone/>
              <a:tabLst/>
              <a:defRPr/>
            </a:pPr>
            <a:r>
              <a:rPr lang="en-US" sz="900" kern="1200" baseline="0" dirty="0" smtClean="0">
                <a:solidFill>
                  <a:schemeClr val="tx1"/>
                </a:solidFill>
                <a:latin typeface="+mn-lt"/>
                <a:ea typeface="+mn-ea"/>
                <a:cs typeface="+mn-cs"/>
              </a:rPr>
              <a:t>and follow the on-screen instructions.</a:t>
            </a:r>
          </a:p>
          <a:p>
            <a:pPr marL="800100" lvl="3" indent="-228600">
              <a:buFont typeface="Arial" pitchFamily="34" charset="0"/>
              <a:buChar char="•"/>
            </a:pPr>
            <a:r>
              <a:rPr lang="en-US" sz="900" kern="1200" baseline="0" dirty="0" smtClean="0">
                <a:solidFill>
                  <a:schemeClr val="tx1"/>
                </a:solidFill>
                <a:latin typeface="+mn-lt"/>
                <a:ea typeface="+mn-ea"/>
                <a:cs typeface="+mn-cs"/>
              </a:rPr>
              <a:t>If the page source is a table, then you need to select a table from the Table Name select list</a:t>
            </a:r>
          </a:p>
          <a:p>
            <a:pPr marL="800100" lvl="3" indent="-228600">
              <a:buFont typeface="Arial" pitchFamily="34" charset="0"/>
              <a:buChar char="•"/>
            </a:pPr>
            <a:r>
              <a:rPr lang="en-US" sz="900" kern="1200" baseline="0" dirty="0" smtClean="0">
                <a:solidFill>
                  <a:schemeClr val="tx1"/>
                </a:solidFill>
                <a:latin typeface="+mn-lt"/>
                <a:ea typeface="+mn-ea"/>
                <a:cs typeface="+mn-cs"/>
              </a:rPr>
              <a:t>If the page source is SQL query, then you need to enter SQL for Query. You can also click Query Builder to create a query</a:t>
            </a:r>
          </a:p>
          <a:p>
            <a:pPr marL="628650" lvl="2" indent="-228600">
              <a:buFontTx/>
              <a:buNone/>
            </a:pPr>
            <a:r>
              <a:rPr lang="en-US" sz="900" kern="1200" baseline="0" dirty="0" smtClean="0">
                <a:solidFill>
                  <a:schemeClr val="tx1"/>
                </a:solidFill>
                <a:latin typeface="+mn-lt"/>
                <a:ea typeface="+mn-ea"/>
                <a:cs typeface="+mn-cs"/>
              </a:rPr>
              <a:t>In the slide example, you select Report for Page Type. </a:t>
            </a:r>
          </a:p>
          <a:p>
            <a:endParaRPr lang="en-US" sz="1100" kern="1200" baseline="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129911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By running the Create Page Wizard, you can add a new page containing a report to an existing application. To create a report as a new page, perform the following steps:</a:t>
            </a:r>
          </a:p>
          <a:p>
            <a:pPr marL="342900" lvl="1" indent="-228600">
              <a:buFont typeface="+mj-lt"/>
              <a:buAutoNum type="arabicPeriod"/>
            </a:pPr>
            <a:r>
              <a:rPr lang="en-US" kern="1200" baseline="0" dirty="0" smtClean="0">
                <a:solidFill>
                  <a:schemeClr val="tx1"/>
                </a:solidFill>
                <a:latin typeface="+mn-lt"/>
                <a:ea typeface="+mn-ea"/>
                <a:cs typeface="+mn-cs"/>
              </a:rPr>
              <a:t>Navigate to your application home page. Click </a:t>
            </a:r>
            <a:r>
              <a:rPr lang="en-US" b="1" kern="1200" baseline="0" dirty="0" smtClean="0">
                <a:solidFill>
                  <a:schemeClr val="tx1"/>
                </a:solidFill>
                <a:latin typeface="+mn-lt"/>
                <a:ea typeface="+mn-ea"/>
                <a:cs typeface="+mn-cs"/>
              </a:rPr>
              <a:t>Create Page</a:t>
            </a:r>
          </a:p>
          <a:p>
            <a:pPr marL="342900" lvl="1" indent="-228600">
              <a:buFont typeface="+mj-lt"/>
              <a:buAutoNum type="arabicPeriod"/>
            </a:pPr>
            <a:r>
              <a:rPr lang="en-US" kern="1200" baseline="0" dirty="0" smtClean="0">
                <a:solidFill>
                  <a:schemeClr val="tx1"/>
                </a:solidFill>
                <a:latin typeface="+mn-lt"/>
                <a:ea typeface="+mn-ea"/>
                <a:cs typeface="+mn-cs"/>
              </a:rPr>
              <a:t>Select </a:t>
            </a:r>
            <a:r>
              <a:rPr lang="en-US" b="1" kern="1200" baseline="0" dirty="0" smtClean="0">
                <a:solidFill>
                  <a:schemeClr val="tx1"/>
                </a:solidFill>
                <a:latin typeface="+mn-lt"/>
                <a:ea typeface="+mn-ea"/>
                <a:cs typeface="+mn-cs"/>
              </a:rPr>
              <a:t>Report</a:t>
            </a:r>
            <a:r>
              <a:rPr lang="en-US" kern="1200" baseline="0" dirty="0" smtClean="0">
                <a:solidFill>
                  <a:schemeClr val="tx1"/>
                </a:solidFill>
                <a:latin typeface="+mn-lt"/>
                <a:ea typeface="+mn-ea"/>
                <a:cs typeface="+mn-cs"/>
              </a:rPr>
              <a:t> for page type and click </a:t>
            </a:r>
            <a:r>
              <a:rPr lang="en-US" b="1" kern="1200" baseline="0" dirty="0" smtClean="0">
                <a:solidFill>
                  <a:schemeClr val="tx1"/>
                </a:solidFill>
                <a:latin typeface="+mn-lt"/>
                <a:ea typeface="+mn-ea"/>
                <a:cs typeface="+mn-cs"/>
              </a:rPr>
              <a:t>Next</a:t>
            </a:r>
          </a:p>
          <a:p>
            <a:pPr marL="342900" lvl="1" indent="-228600">
              <a:buFont typeface="+mj-lt"/>
              <a:buAutoNum type="arabicPeriod"/>
            </a:pPr>
            <a:r>
              <a:rPr lang="en-US" kern="1200" baseline="0" dirty="0" smtClean="0">
                <a:solidFill>
                  <a:schemeClr val="tx1"/>
                </a:solidFill>
                <a:latin typeface="+mn-lt"/>
                <a:ea typeface="+mn-ea"/>
                <a:cs typeface="+mn-cs"/>
              </a:rPr>
              <a:t>Select a report type and click </a:t>
            </a:r>
            <a:r>
              <a:rPr lang="en-US" b="1" kern="1200" baseline="0" dirty="0" smtClean="0">
                <a:solidFill>
                  <a:schemeClr val="tx1"/>
                </a:solidFill>
                <a:latin typeface="+mn-lt"/>
                <a:ea typeface="+mn-ea"/>
                <a:cs typeface="+mn-cs"/>
              </a:rPr>
              <a:t>Next</a:t>
            </a:r>
            <a:r>
              <a:rPr lang="en-US" kern="1200" baseline="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The report options that display depend upon the application user interface (for example, Desktop or </a:t>
            </a:r>
            <a:r>
              <a:rPr lang="en-US" sz="1100" kern="1200" baseline="0" dirty="0" err="1" smtClean="0">
                <a:solidFill>
                  <a:schemeClr val="tx1"/>
                </a:solidFill>
                <a:latin typeface="+mn-lt"/>
                <a:ea typeface="+mn-ea"/>
                <a:cs typeface="+mn-cs"/>
              </a:rPr>
              <a:t>jQuery</a:t>
            </a:r>
            <a:r>
              <a:rPr lang="en-US" sz="1100" kern="1200" baseline="0" dirty="0" smtClean="0">
                <a:solidFill>
                  <a:schemeClr val="tx1"/>
                </a:solidFill>
                <a:latin typeface="+mn-lt"/>
                <a:ea typeface="+mn-ea"/>
                <a:cs typeface="+mn-cs"/>
              </a:rPr>
              <a:t> Mobile Smartphone). Follow the</a:t>
            </a:r>
            <a:r>
              <a:rPr lang="en-US" kern="1200" baseline="0" dirty="0" smtClean="0">
                <a:solidFill>
                  <a:schemeClr val="tx1"/>
                </a:solidFill>
                <a:latin typeface="+mn-lt"/>
                <a:ea typeface="+mn-ea"/>
                <a:cs typeface="+mn-cs"/>
              </a:rPr>
              <a:t> on-screen instructions.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76198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You can create a new report region on an existing page in an application. When you create a new report region on a page, you have the following two options in page designer:</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050" kern="1200" baseline="0" dirty="0" smtClean="0">
                <a:solidFill>
                  <a:schemeClr val="tx1"/>
                </a:solidFill>
                <a:latin typeface="+mn-lt"/>
                <a:ea typeface="+mn-ea"/>
                <a:cs typeface="+mn-cs"/>
              </a:rPr>
              <a:t>Use the context menu</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050" kern="1200" baseline="0" dirty="0" smtClean="0">
                <a:solidFill>
                  <a:schemeClr val="tx1"/>
                </a:solidFill>
                <a:latin typeface="+mn-lt"/>
                <a:ea typeface="+mn-ea"/>
                <a:cs typeface="+mn-cs"/>
              </a:rPr>
              <a:t>Drag and drop region from the gallery</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To use the context menu,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On your application home page, click a page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View the page definition in page designer.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In the left pane, select </a:t>
            </a:r>
            <a:r>
              <a:rPr lang="en-US" sz="900" b="1" kern="1200" baseline="0" dirty="0" smtClean="0">
                <a:solidFill>
                  <a:schemeClr val="tx1"/>
                </a:solidFill>
                <a:latin typeface="+mn-lt"/>
                <a:ea typeface="+mn-ea"/>
                <a:cs typeface="+mn-cs"/>
              </a:rPr>
              <a:t>Rendering</a:t>
            </a:r>
            <a:r>
              <a:rPr lang="en-US" sz="900" kern="1200" baseline="0" dirty="0" smtClean="0">
                <a:solidFill>
                  <a:schemeClr val="tx1"/>
                </a:solidFill>
                <a:latin typeface="+mn-lt"/>
                <a:ea typeface="+mn-ea"/>
                <a:cs typeface="+mn-cs"/>
              </a:rPr>
              <a:t> tab.</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Right-click the </a:t>
            </a:r>
            <a:r>
              <a:rPr lang="en-US" sz="900" b="1" kern="1200" baseline="0" dirty="0" smtClean="0">
                <a:solidFill>
                  <a:schemeClr val="tx1"/>
                </a:solidFill>
                <a:latin typeface="+mn-lt"/>
                <a:ea typeface="+mn-ea"/>
                <a:cs typeface="+mn-cs"/>
              </a:rPr>
              <a:t>Regions</a:t>
            </a:r>
            <a:r>
              <a:rPr lang="en-US" sz="900" kern="1200" baseline="0" dirty="0" smtClean="0">
                <a:solidFill>
                  <a:schemeClr val="tx1"/>
                </a:solidFill>
                <a:latin typeface="+mn-lt"/>
                <a:ea typeface="+mn-ea"/>
                <a:cs typeface="+mn-cs"/>
              </a:rPr>
              <a:t> node and select </a:t>
            </a:r>
            <a:r>
              <a:rPr lang="en-US" sz="900" b="1" kern="1200" baseline="0" dirty="0" smtClean="0">
                <a:solidFill>
                  <a:schemeClr val="tx1"/>
                </a:solidFill>
                <a:latin typeface="+mn-lt"/>
                <a:ea typeface="+mn-ea"/>
                <a:cs typeface="+mn-cs"/>
              </a:rPr>
              <a:t>Create Region</a:t>
            </a:r>
            <a:r>
              <a:rPr lang="en-US" sz="900" kern="1200" baseline="0" dirty="0" smtClean="0">
                <a:solidFill>
                  <a:schemeClr val="tx1"/>
                </a:solidFill>
                <a:latin typeface="+mn-lt"/>
                <a:ea typeface="+mn-ea"/>
                <a:cs typeface="+mn-cs"/>
              </a:rPr>
              <a:t>.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Edit the appropriate attributes in the Property Editor.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Then, click </a:t>
            </a:r>
            <a:r>
              <a:rPr lang="en-US" sz="900" b="1" kern="1200" baseline="0" dirty="0" smtClean="0">
                <a:solidFill>
                  <a:schemeClr val="tx1"/>
                </a:solidFill>
                <a:latin typeface="+mn-lt"/>
                <a:ea typeface="+mn-ea"/>
                <a:cs typeface="+mn-cs"/>
              </a:rPr>
              <a:t>Save</a:t>
            </a:r>
            <a:r>
              <a:rPr lang="en-US" sz="900" kern="1200" baseline="0" dirty="0" smtClean="0">
                <a:solidFill>
                  <a:schemeClr val="tx1"/>
                </a:solidFill>
                <a:latin typeface="+mn-lt"/>
                <a:ea typeface="+mn-ea"/>
                <a:cs typeface="+mn-cs"/>
              </a:rPr>
              <a:t> or </a:t>
            </a:r>
            <a:r>
              <a:rPr lang="en-US" sz="900" b="1" kern="1200" baseline="0" dirty="0" smtClean="0">
                <a:solidFill>
                  <a:schemeClr val="tx1"/>
                </a:solidFill>
                <a:latin typeface="+mn-lt"/>
                <a:ea typeface="+mn-ea"/>
                <a:cs typeface="+mn-cs"/>
              </a:rPr>
              <a:t>Save and Run Page</a:t>
            </a:r>
            <a:r>
              <a:rPr lang="en-US" sz="900"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smtClean="0">
                <a:solidFill>
                  <a:schemeClr val="tx1"/>
                </a:solidFill>
                <a:latin typeface="+mn-lt"/>
                <a:ea typeface="+mn-ea"/>
                <a:cs typeface="+mn-cs"/>
              </a:rPr>
              <a:t>To drag and drop a report region,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On your application home page, click a page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kern="1200" baseline="0" dirty="0" smtClean="0">
                <a:solidFill>
                  <a:schemeClr val="tx1"/>
                </a:solidFill>
                <a:latin typeface="+mn-lt"/>
                <a:ea typeface="+mn-ea"/>
                <a:cs typeface="+mn-cs"/>
              </a:rPr>
              <a:t>View the page definition in page designer.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In the gallery at the bottom of the central pane, locate the report region you want to add.</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00" kern="1200" baseline="0" dirty="0" smtClean="0">
                <a:solidFill>
                  <a:schemeClr val="tx1"/>
                </a:solidFill>
                <a:latin typeface="+mn-lt"/>
                <a:ea typeface="+mn-ea"/>
                <a:cs typeface="+mn-cs"/>
              </a:rPr>
              <a:t>Click and hold the mouse on the region and drag it to the desired location on the Layout tab. </a:t>
            </a:r>
            <a:r>
              <a:rPr lang="en-US" sz="950" kern="1200" baseline="0" dirty="0" smtClean="0">
                <a:solidFill>
                  <a:schemeClr val="tx1"/>
                </a:solidFill>
                <a:latin typeface="+mn-lt"/>
                <a:ea typeface="+mn-ea"/>
                <a:cs typeface="+mn-cs"/>
              </a:rPr>
              <a:t>When the mouse is over the appropriate location, the Layout tab displays as a darkened yellow tile. Release the mouse to drop the region.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50" kern="1200" baseline="0" dirty="0" smtClean="0">
                <a:solidFill>
                  <a:schemeClr val="tx1"/>
                </a:solidFill>
                <a:latin typeface="+mn-lt"/>
                <a:ea typeface="+mn-ea"/>
                <a:cs typeface="+mn-cs"/>
              </a:rPr>
              <a:t>Page Designer indicates what actions are required next. The Messages tab displays a red or yellow badge indicating the number of messages you need to address. Edit the appropriate attributes in Property Editor. </a:t>
            </a:r>
          </a:p>
          <a:p>
            <a:pPr marL="800100" marR="0" lvl="3"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950" kern="1200" baseline="0" dirty="0" smtClean="0">
                <a:solidFill>
                  <a:schemeClr val="tx1"/>
                </a:solidFill>
                <a:latin typeface="+mn-lt"/>
                <a:ea typeface="+mn-ea"/>
                <a:cs typeface="+mn-cs"/>
              </a:rPr>
              <a:t>Then, click </a:t>
            </a:r>
            <a:r>
              <a:rPr lang="en-US" sz="950" b="1" kern="1200" baseline="0" dirty="0" smtClean="0">
                <a:solidFill>
                  <a:schemeClr val="tx1"/>
                </a:solidFill>
                <a:latin typeface="+mn-lt"/>
                <a:ea typeface="+mn-ea"/>
                <a:cs typeface="+mn-cs"/>
              </a:rPr>
              <a:t>Save</a:t>
            </a:r>
            <a:r>
              <a:rPr lang="en-US" sz="950" kern="1200" baseline="0" dirty="0" smtClean="0">
                <a:solidFill>
                  <a:schemeClr val="tx1"/>
                </a:solidFill>
                <a:latin typeface="+mn-lt"/>
                <a:ea typeface="+mn-ea"/>
                <a:cs typeface="+mn-cs"/>
              </a:rPr>
              <a:t> or </a:t>
            </a:r>
            <a:r>
              <a:rPr lang="en-US" sz="950" b="1" kern="1200" baseline="0" dirty="0" smtClean="0">
                <a:solidFill>
                  <a:schemeClr val="tx1"/>
                </a:solidFill>
                <a:latin typeface="+mn-lt"/>
                <a:ea typeface="+mn-ea"/>
                <a:cs typeface="+mn-cs"/>
              </a:rPr>
              <a:t>Save and Run Page</a:t>
            </a:r>
            <a:endParaRPr lang="en-US" sz="1050" b="1"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600"/>
              </a:spcBef>
              <a:spcAft>
                <a:spcPts val="0"/>
              </a:spcAft>
              <a:buClrTx/>
              <a:buSzTx/>
              <a:buFontTx/>
              <a:buNone/>
              <a:tabLst/>
              <a:defRPr/>
            </a:pPr>
            <a:r>
              <a:rPr lang="en-US" sz="1100" b="1" kern="1200" baseline="0" dirty="0" smtClean="0">
                <a:solidFill>
                  <a:schemeClr val="tx1"/>
                </a:solidFill>
                <a:latin typeface="+mn-lt"/>
                <a:ea typeface="+mn-ea"/>
                <a:cs typeface="+mn-cs"/>
              </a:rPr>
              <a:t>Note</a:t>
            </a:r>
            <a:r>
              <a:rPr lang="en-US" sz="1100" kern="1200" baseline="0" dirty="0" smtClean="0">
                <a:solidFill>
                  <a:schemeClr val="tx1"/>
                </a:solidFill>
                <a:latin typeface="+mn-lt"/>
                <a:ea typeface="+mn-ea"/>
                <a:cs typeface="+mn-cs"/>
              </a:rPr>
              <a:t>: Apart from dragging and dropping from the gallery, you can also use the gallery context menus.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1256387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0678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0678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1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1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3.gif"/><Relationship Id="rId4" Type="http://schemas.openxmlformats.org/officeDocument/2006/relationships/image" Target="../media/image52.gif"/></Relationships>
</file>

<file path=ppt/slides/_rels/slide2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gif"/></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lstStyle/>
          <a:p>
            <a:r>
              <a:rPr lang="en-US" b="1" dirty="0" smtClean="0"/>
              <a:t>What is an Interactive Report?</a:t>
            </a:r>
            <a:endParaRPr lang="en-US" b="1" dirty="0"/>
          </a:p>
        </p:txBody>
      </p:sp>
      <p:pic>
        <p:nvPicPr>
          <p:cNvPr id="7" name="Picture 6" descr="5.GIF"/>
          <p:cNvPicPr>
            <a:picLocks noChangeAspect="1"/>
          </p:cNvPicPr>
          <p:nvPr/>
        </p:nvPicPr>
        <p:blipFill>
          <a:blip r:embed="rId3" cstate="print"/>
          <a:stretch>
            <a:fillRect/>
          </a:stretch>
        </p:blipFill>
        <p:spPr>
          <a:xfrm>
            <a:off x="1598612" y="1219200"/>
            <a:ext cx="8884920" cy="4543044"/>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an Interactive Report Region: Example</a:t>
            </a:r>
            <a:endParaRPr lang="en-US" b="1" dirty="0"/>
          </a:p>
        </p:txBody>
      </p:sp>
      <p:sp>
        <p:nvSpPr>
          <p:cNvPr id="14" name="Rectangle 18"/>
          <p:cNvSpPr txBox="1">
            <a:spLocks noChangeArrowheads="1"/>
          </p:cNvSpPr>
          <p:nvPr/>
        </p:nvSpPr>
        <p:spPr>
          <a:xfrm>
            <a:off x="3960812" y="1447800"/>
            <a:ext cx="3581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Using the context menu</a:t>
            </a:r>
          </a:p>
        </p:txBody>
      </p:sp>
      <p:pic>
        <p:nvPicPr>
          <p:cNvPr id="6" name="Picture 5" descr="9a.gif"/>
          <p:cNvPicPr>
            <a:picLocks noChangeAspect="1"/>
          </p:cNvPicPr>
          <p:nvPr/>
        </p:nvPicPr>
        <p:blipFill>
          <a:blip r:embed="rId3" cstate="print"/>
          <a:stretch>
            <a:fillRect/>
          </a:stretch>
        </p:blipFill>
        <p:spPr>
          <a:xfrm>
            <a:off x="760412" y="2209800"/>
            <a:ext cx="2522220" cy="2392680"/>
          </a:xfrm>
          <a:prstGeom prst="rect">
            <a:avLst/>
          </a:prstGeom>
          <a:ln>
            <a:solidFill>
              <a:schemeClr val="tx1"/>
            </a:solidFill>
          </a:ln>
        </p:spPr>
      </p:pic>
      <p:pic>
        <p:nvPicPr>
          <p:cNvPr id="7" name="Picture 6" descr="9b.gif"/>
          <p:cNvPicPr>
            <a:picLocks noChangeAspect="1"/>
          </p:cNvPicPr>
          <p:nvPr/>
        </p:nvPicPr>
        <p:blipFill>
          <a:blip r:embed="rId4" cstate="print"/>
          <a:stretch>
            <a:fillRect/>
          </a:stretch>
        </p:blipFill>
        <p:spPr>
          <a:xfrm>
            <a:off x="3732212" y="1981200"/>
            <a:ext cx="7818120" cy="3375660"/>
          </a:xfrm>
          <a:prstGeom prst="rect">
            <a:avLst/>
          </a:prstGeom>
          <a:ln>
            <a:solidFill>
              <a:schemeClr val="tx1"/>
            </a:solidFill>
          </a:ln>
        </p:spPr>
      </p:pic>
      <p:cxnSp>
        <p:nvCxnSpPr>
          <p:cNvPr id="8" name="Straight Arrow Connector 5"/>
          <p:cNvCxnSpPr>
            <a:cxnSpLocks noChangeShapeType="1"/>
          </p:cNvCxnSpPr>
          <p:nvPr/>
        </p:nvCxnSpPr>
        <p:spPr bwMode="auto">
          <a:xfrm>
            <a:off x="3275012" y="3429000"/>
            <a:ext cx="457200" cy="0"/>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What is an Interactive Grid? </a:t>
            </a:r>
            <a:endParaRPr lang="en-US" b="1" dirty="0"/>
          </a:p>
        </p:txBody>
      </p:sp>
      <p:pic>
        <p:nvPicPr>
          <p:cNvPr id="5" name="Picture 4" descr="IG1.GIF"/>
          <p:cNvPicPr>
            <a:picLocks noChangeAspect="1"/>
          </p:cNvPicPr>
          <p:nvPr/>
        </p:nvPicPr>
        <p:blipFill>
          <a:blip r:embed="rId3" cstate="print"/>
          <a:stretch>
            <a:fillRect/>
          </a:stretch>
        </p:blipFill>
        <p:spPr>
          <a:xfrm>
            <a:off x="1217612" y="990600"/>
            <a:ext cx="9707880" cy="4998720"/>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Understanding Interactive Grid: Key Features</a:t>
            </a:r>
            <a:endParaRPr lang="en-US" b="1" dirty="0"/>
          </a:p>
        </p:txBody>
      </p:sp>
      <p:grpSp>
        <p:nvGrpSpPr>
          <p:cNvPr id="762" name="Group 761"/>
          <p:cNvGrpSpPr/>
          <p:nvPr/>
        </p:nvGrpSpPr>
        <p:grpSpPr>
          <a:xfrm>
            <a:off x="5408612" y="2209800"/>
            <a:ext cx="6400800" cy="3797785"/>
            <a:chOff x="643216" y="1645531"/>
            <a:chExt cx="11014457" cy="5063713"/>
          </a:xfrm>
        </p:grpSpPr>
        <p:sp>
          <p:nvSpPr>
            <p:cNvPr id="384" name="Slide Number Placeholder 3"/>
            <p:cNvSpPr txBox="1">
              <a:spLocks/>
            </p:cNvSpPr>
            <p:nvPr/>
          </p:nvSpPr>
          <p:spPr>
            <a:xfrm>
              <a:off x="11535845" y="6586133"/>
              <a:ext cx="121828" cy="12311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85" name="Shape 484"/>
            <p:cNvSpPr/>
            <p:nvPr/>
          </p:nvSpPr>
          <p:spPr>
            <a:xfrm flipV="1">
              <a:off x="1869954" y="2954127"/>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grpSp>
          <p:nvGrpSpPr>
            <p:cNvPr id="386" name="Group 576"/>
            <p:cNvGrpSpPr/>
            <p:nvPr/>
          </p:nvGrpSpPr>
          <p:grpSpPr>
            <a:xfrm>
              <a:off x="4762354" y="1645531"/>
              <a:ext cx="2436258" cy="1023193"/>
              <a:chOff x="0" y="0"/>
              <a:chExt cx="10404878" cy="5066007"/>
            </a:xfrm>
          </p:grpSpPr>
          <p:sp>
            <p:nvSpPr>
              <p:cNvPr id="387"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88"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389"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0"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1"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2"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3"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4"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5"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6"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7"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8"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399"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00"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01"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02"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03"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04"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05"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06"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07"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08"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09"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0"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1"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2"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3"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4"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5"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6"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17"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18"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19"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0"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1"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2"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3"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4"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5"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6"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7"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8"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29"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30"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31"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sp>
          <p:nvSpPr>
            <p:cNvPr id="432" name="Shape 484"/>
            <p:cNvSpPr/>
            <p:nvPr/>
          </p:nvSpPr>
          <p:spPr>
            <a:xfrm flipV="1">
              <a:off x="4540608" y="2945220"/>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grpSp>
          <p:nvGrpSpPr>
            <p:cNvPr id="433" name="Group 576"/>
            <p:cNvGrpSpPr/>
            <p:nvPr/>
          </p:nvGrpSpPr>
          <p:grpSpPr>
            <a:xfrm>
              <a:off x="643216" y="3439244"/>
              <a:ext cx="2436258" cy="1023193"/>
              <a:chOff x="0" y="0"/>
              <a:chExt cx="10404878" cy="5066007"/>
            </a:xfrm>
          </p:grpSpPr>
          <p:sp>
            <p:nvSpPr>
              <p:cNvPr id="434"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35"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36"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37"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38"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39"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0"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1"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2"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3"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4"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5"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6"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7"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48"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49"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0"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51"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52"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53"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54"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5"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6"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7"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8"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59"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60"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61"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62"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63"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64"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65"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66"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67"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68"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69"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0"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1"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2"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3"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4"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5"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6"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7"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78"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grpSp>
          <p:nvGrpSpPr>
            <p:cNvPr id="479" name="Group 576"/>
            <p:cNvGrpSpPr/>
            <p:nvPr/>
          </p:nvGrpSpPr>
          <p:grpSpPr>
            <a:xfrm>
              <a:off x="3323516" y="3439244"/>
              <a:ext cx="2436258" cy="1023193"/>
              <a:chOff x="0" y="0"/>
              <a:chExt cx="10404878" cy="5066007"/>
            </a:xfrm>
          </p:grpSpPr>
          <p:sp>
            <p:nvSpPr>
              <p:cNvPr id="480"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1"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82"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3"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4"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5"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6"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7"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8"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89"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0"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1"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2"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3"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94"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5"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496"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97"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98"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499"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00"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1"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2"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3"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4"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5"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6"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7"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8"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09"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10"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1"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2"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3"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4"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5"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6"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7"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8"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19"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0"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1"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2"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3"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4"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grpSp>
          <p:nvGrpSpPr>
            <p:cNvPr id="525" name="Group 576"/>
            <p:cNvGrpSpPr/>
            <p:nvPr/>
          </p:nvGrpSpPr>
          <p:grpSpPr>
            <a:xfrm>
              <a:off x="2032782" y="5029086"/>
              <a:ext cx="2436258" cy="1023193"/>
              <a:chOff x="0" y="0"/>
              <a:chExt cx="10404878" cy="5066007"/>
            </a:xfrm>
          </p:grpSpPr>
          <p:sp>
            <p:nvSpPr>
              <p:cNvPr id="526"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27"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28"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29"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0"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1"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2"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3"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4"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5"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6"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7"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8"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39"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40"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41"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42"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43"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44"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45"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46"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47"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48"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49"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0"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1"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2"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3"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4"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5"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56"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57"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58"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59"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0"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1"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2"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3"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4"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5"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6"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7"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8"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69"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70"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grpSp>
          <p:nvGrpSpPr>
            <p:cNvPr id="571" name="Group 576"/>
            <p:cNvGrpSpPr/>
            <p:nvPr/>
          </p:nvGrpSpPr>
          <p:grpSpPr>
            <a:xfrm>
              <a:off x="6039284" y="3439244"/>
              <a:ext cx="2436258" cy="1023193"/>
              <a:chOff x="0" y="0"/>
              <a:chExt cx="10404878" cy="5066007"/>
            </a:xfrm>
          </p:grpSpPr>
          <p:sp>
            <p:nvSpPr>
              <p:cNvPr id="572"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3"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74"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5"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6"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7"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8"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79"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0"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1"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2"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3"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4"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5"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86"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7"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88"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89"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90"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91"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592"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3"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4"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5"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6"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7"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8"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599"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00"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01"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02"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3"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4"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5"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6"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7"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8"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09"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0"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1"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2"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3"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4"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5"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16"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grpSp>
          <p:nvGrpSpPr>
            <p:cNvPr id="617" name="Group 576"/>
            <p:cNvGrpSpPr/>
            <p:nvPr/>
          </p:nvGrpSpPr>
          <p:grpSpPr>
            <a:xfrm>
              <a:off x="4674057" y="5038901"/>
              <a:ext cx="2436258" cy="1023193"/>
              <a:chOff x="0" y="0"/>
              <a:chExt cx="10404878" cy="5066007"/>
            </a:xfrm>
          </p:grpSpPr>
          <p:sp>
            <p:nvSpPr>
              <p:cNvPr id="618"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19"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20"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1"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2"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3"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4"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5"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6"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7"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8"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29"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30"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31"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32"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33"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34"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35"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36"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37"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38"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39"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0"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1"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2"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3"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4"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5"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6"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7"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48"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49"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0"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1"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2"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3"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4"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5"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6"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7"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8"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59"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60"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61"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62"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sp>
          <p:nvSpPr>
            <p:cNvPr id="663" name="Shape 484"/>
            <p:cNvSpPr/>
            <p:nvPr/>
          </p:nvSpPr>
          <p:spPr>
            <a:xfrm flipV="1">
              <a:off x="5270556" y="4543659"/>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sp>
          <p:nvSpPr>
            <p:cNvPr id="664" name="Shape 484"/>
            <p:cNvSpPr/>
            <p:nvPr/>
          </p:nvSpPr>
          <p:spPr>
            <a:xfrm flipV="1">
              <a:off x="3854853" y="4545187"/>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grpSp>
          <p:nvGrpSpPr>
            <p:cNvPr id="665" name="Group 576"/>
            <p:cNvGrpSpPr/>
            <p:nvPr/>
          </p:nvGrpSpPr>
          <p:grpSpPr>
            <a:xfrm>
              <a:off x="8784837" y="3462373"/>
              <a:ext cx="2436258" cy="1023193"/>
              <a:chOff x="0" y="0"/>
              <a:chExt cx="10404878" cy="5066007"/>
            </a:xfrm>
          </p:grpSpPr>
          <p:sp>
            <p:nvSpPr>
              <p:cNvPr id="666"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67"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68"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69"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0"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1"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2"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3"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4"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5"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6"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7"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8"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79"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80"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81"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82"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83"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84"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85"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86"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87"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88"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89"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0"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1"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2"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3"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4"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5"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696"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97"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98"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699"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0"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1"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2"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3"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4"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5"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6"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7"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8"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09"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10"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sp>
          <p:nvSpPr>
            <p:cNvPr id="711" name="Shape 484"/>
            <p:cNvSpPr/>
            <p:nvPr/>
          </p:nvSpPr>
          <p:spPr>
            <a:xfrm flipV="1">
              <a:off x="7258668" y="2961056"/>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sp>
          <p:nvSpPr>
            <p:cNvPr id="712" name="Shape 484"/>
            <p:cNvSpPr/>
            <p:nvPr/>
          </p:nvSpPr>
          <p:spPr>
            <a:xfrm flipV="1">
              <a:off x="10010069" y="2976890"/>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sp>
          <p:nvSpPr>
            <p:cNvPr id="713" name="Shape 484"/>
            <p:cNvSpPr/>
            <p:nvPr/>
          </p:nvSpPr>
          <p:spPr>
            <a:xfrm flipH="1">
              <a:off x="1858077" y="2966770"/>
              <a:ext cx="8174736" cy="10947"/>
            </a:xfrm>
            <a:prstGeom prst="line">
              <a:avLst/>
            </a:prstGeom>
            <a:ln w="63500">
              <a:solidFill>
                <a:srgbClr val="F23A18"/>
              </a:solidFill>
              <a:miter lim="400000"/>
              <a:headEnd type="none"/>
            </a:ln>
          </p:spPr>
          <p:txBody>
            <a:bodyPr lIns="25374" tIns="25374" rIns="25374" bIns="25374" anchor="ctr"/>
            <a:lstStyle/>
            <a:p>
              <a:pPr>
                <a:defRPr sz="3200"/>
              </a:pPr>
              <a:endParaRPr sz="1598"/>
            </a:p>
          </p:txBody>
        </p:sp>
        <p:sp>
          <p:nvSpPr>
            <p:cNvPr id="714" name="Shape 484"/>
            <p:cNvSpPr/>
            <p:nvPr/>
          </p:nvSpPr>
          <p:spPr>
            <a:xfrm flipH="1" flipV="1">
              <a:off x="5929759" y="2695249"/>
              <a:ext cx="1" cy="269968"/>
            </a:xfrm>
            <a:prstGeom prst="line">
              <a:avLst/>
            </a:prstGeom>
            <a:ln w="63500">
              <a:solidFill>
                <a:srgbClr val="F23A18"/>
              </a:solidFill>
              <a:miter lim="400000"/>
              <a:headEnd type="none"/>
            </a:ln>
          </p:spPr>
          <p:txBody>
            <a:bodyPr lIns="25374" tIns="25374" rIns="25374" bIns="25374" anchor="ctr"/>
            <a:lstStyle/>
            <a:p>
              <a:pPr>
                <a:defRPr sz="3200"/>
              </a:pPr>
              <a:endParaRPr sz="1598"/>
            </a:p>
          </p:txBody>
        </p:sp>
        <p:grpSp>
          <p:nvGrpSpPr>
            <p:cNvPr id="715" name="Group 576"/>
            <p:cNvGrpSpPr/>
            <p:nvPr/>
          </p:nvGrpSpPr>
          <p:grpSpPr>
            <a:xfrm>
              <a:off x="8760997" y="5038901"/>
              <a:ext cx="2436258" cy="1023193"/>
              <a:chOff x="0" y="0"/>
              <a:chExt cx="10404878" cy="5066007"/>
            </a:xfrm>
          </p:grpSpPr>
          <p:sp>
            <p:nvSpPr>
              <p:cNvPr id="716" name="Shape 531"/>
              <p:cNvSpPr/>
              <p:nvPr/>
            </p:nvSpPr>
            <p:spPr>
              <a:xfrm flipV="1">
                <a:off x="501691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17" name="Shape 532"/>
              <p:cNvSpPr/>
              <p:nvPr/>
            </p:nvSpPr>
            <p:spPr>
              <a:xfrm>
                <a:off x="0" y="0"/>
                <a:ext cx="10404879" cy="5066008"/>
              </a:xfrm>
              <a:prstGeom prst="rect">
                <a:avLst/>
              </a:prstGeom>
              <a:noFill/>
              <a:ln w="508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18" name="Shape 533"/>
              <p:cNvSpPr/>
              <p:nvPr/>
            </p:nvSpPr>
            <p:spPr>
              <a:xfrm>
                <a:off x="4496" y="808951"/>
                <a:ext cx="10395885" cy="1"/>
              </a:xfrm>
              <a:prstGeom prst="line">
                <a:avLst/>
              </a:prstGeom>
              <a:noFill/>
              <a:ln w="254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19" name="Shape 534"/>
              <p:cNvSpPr/>
              <p:nvPr/>
            </p:nvSpPr>
            <p:spPr>
              <a:xfrm>
                <a:off x="4495" y="1192501"/>
                <a:ext cx="10395887"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0" name="Shape 535"/>
              <p:cNvSpPr/>
              <p:nvPr/>
            </p:nvSpPr>
            <p:spPr>
              <a:xfrm>
                <a:off x="4494" y="1576051"/>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1" name="Shape 536"/>
              <p:cNvSpPr/>
              <p:nvPr/>
            </p:nvSpPr>
            <p:spPr>
              <a:xfrm>
                <a:off x="4494" y="1959601"/>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2" name="Shape 537"/>
              <p:cNvSpPr/>
              <p:nvPr/>
            </p:nvSpPr>
            <p:spPr>
              <a:xfrm>
                <a:off x="4494" y="23431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3" name="Shape 538"/>
              <p:cNvSpPr/>
              <p:nvPr/>
            </p:nvSpPr>
            <p:spPr>
              <a:xfrm>
                <a:off x="4495" y="2726702"/>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4" name="Shape 539"/>
              <p:cNvSpPr/>
              <p:nvPr/>
            </p:nvSpPr>
            <p:spPr>
              <a:xfrm>
                <a:off x="4494" y="3110252"/>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5" name="Shape 540"/>
              <p:cNvSpPr/>
              <p:nvPr/>
            </p:nvSpPr>
            <p:spPr>
              <a:xfrm>
                <a:off x="4494" y="34938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6" name="Shape 541"/>
              <p:cNvSpPr/>
              <p:nvPr/>
            </p:nvSpPr>
            <p:spPr>
              <a:xfrm>
                <a:off x="4495" y="3877353"/>
                <a:ext cx="10395888"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7" name="Shape 542"/>
              <p:cNvSpPr/>
              <p:nvPr/>
            </p:nvSpPr>
            <p:spPr>
              <a:xfrm>
                <a:off x="4494" y="4260903"/>
                <a:ext cx="10395890"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8" name="Shape 543"/>
              <p:cNvSpPr/>
              <p:nvPr/>
            </p:nvSpPr>
            <p:spPr>
              <a:xfrm>
                <a:off x="4495" y="4644454"/>
                <a:ext cx="10395889" cy="1"/>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29" name="Shape 544"/>
              <p:cNvSpPr/>
              <p:nvPr/>
            </p:nvSpPr>
            <p:spPr>
              <a:xfrm>
                <a:off x="325610" y="229607"/>
                <a:ext cx="3835504"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30" name="Shape 545"/>
              <p:cNvSpPr/>
              <p:nvPr/>
            </p:nvSpPr>
            <p:spPr>
              <a:xfrm flipV="1">
                <a:off x="624902"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31" name="Shape 546"/>
              <p:cNvSpPr/>
              <p:nvPr/>
            </p:nvSpPr>
            <p:spPr>
              <a:xfrm flipV="1">
                <a:off x="3875491" y="229605"/>
                <a:ext cx="1" cy="314598"/>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32" name="Shape 547"/>
              <p:cNvSpPr/>
              <p:nvPr/>
            </p:nvSpPr>
            <p:spPr>
              <a:xfrm>
                <a:off x="4234232"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33" name="Shape 548"/>
              <p:cNvSpPr/>
              <p:nvPr/>
            </p:nvSpPr>
            <p:spPr>
              <a:xfrm>
                <a:off x="4985815"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34" name="Shape 549"/>
              <p:cNvSpPr/>
              <p:nvPr/>
            </p:nvSpPr>
            <p:spPr>
              <a:xfrm>
                <a:off x="5737400" y="225760"/>
                <a:ext cx="678466" cy="314595"/>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35" name="Shape 550"/>
              <p:cNvSpPr/>
              <p:nvPr/>
            </p:nvSpPr>
            <p:spPr>
              <a:xfrm>
                <a:off x="6488983"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36" name="Shape 551"/>
              <p:cNvSpPr/>
              <p:nvPr/>
            </p:nvSpPr>
            <p:spPr>
              <a:xfrm flipV="1">
                <a:off x="226683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37" name="Shape 552"/>
              <p:cNvSpPr/>
              <p:nvPr/>
            </p:nvSpPr>
            <p:spPr>
              <a:xfrm flipV="1">
                <a:off x="3184809"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38" name="Shape 553"/>
              <p:cNvSpPr/>
              <p:nvPr/>
            </p:nvSpPr>
            <p:spPr>
              <a:xfrm flipV="1">
                <a:off x="4098936"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39" name="Shape 554"/>
              <p:cNvSpPr/>
              <p:nvPr/>
            </p:nvSpPr>
            <p:spPr>
              <a:xfrm flipV="1">
                <a:off x="43858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0" name="Shape 555"/>
              <p:cNvSpPr/>
              <p:nvPr/>
            </p:nvSpPr>
            <p:spPr>
              <a:xfrm flipV="1">
                <a:off x="11161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1" name="Shape 556"/>
              <p:cNvSpPr/>
              <p:nvPr/>
            </p:nvSpPr>
            <p:spPr>
              <a:xfrm flipV="1">
                <a:off x="5934885"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2" name="Shape 557"/>
              <p:cNvSpPr/>
              <p:nvPr/>
            </p:nvSpPr>
            <p:spPr>
              <a:xfrm flipV="1">
                <a:off x="6849012"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3" name="Shape 558"/>
              <p:cNvSpPr/>
              <p:nvPr/>
            </p:nvSpPr>
            <p:spPr>
              <a:xfrm flipV="1">
                <a:off x="7770833"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4" name="Shape 559"/>
              <p:cNvSpPr/>
              <p:nvPr/>
            </p:nvSpPr>
            <p:spPr>
              <a:xfrm flipV="1">
                <a:off x="8677267"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5" name="Shape 560"/>
              <p:cNvSpPr/>
              <p:nvPr/>
            </p:nvSpPr>
            <p:spPr>
              <a:xfrm flipV="1">
                <a:off x="9583700" y="801258"/>
                <a:ext cx="1" cy="3850890"/>
              </a:xfrm>
              <a:prstGeom prst="line">
                <a:avLst/>
              </a:prstGeom>
              <a:noFill/>
              <a:ln w="12700" cap="flat">
                <a:solidFill>
                  <a:srgbClr val="797979"/>
                </a:solidFill>
                <a:prstDash val="solid"/>
                <a:miter lim="400000"/>
              </a:ln>
              <a:effectLst/>
            </p:spPr>
            <p:txBody>
              <a:bodyPr wrap="square" lIns="25374" tIns="25374" rIns="25374" bIns="25374" numCol="1" anchor="ctr">
                <a:noAutofit/>
              </a:bodyPr>
              <a:lstStyle/>
              <a:p>
                <a:pPr>
                  <a:defRPr sz="3200"/>
                </a:pPr>
                <a:endParaRPr sz="1598"/>
              </a:p>
            </p:txBody>
          </p:sp>
          <p:sp>
            <p:nvSpPr>
              <p:cNvPr id="746" name="Shape 561"/>
              <p:cNvSpPr/>
              <p:nvPr/>
            </p:nvSpPr>
            <p:spPr>
              <a:xfrm>
                <a:off x="9400801" y="229607"/>
                <a:ext cx="678466" cy="314594"/>
              </a:xfrm>
              <a:prstGeom prst="rect">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47" name="Shape 562"/>
              <p:cNvSpPr/>
              <p:nvPr/>
            </p:nvSpPr>
            <p:spPr>
              <a:xfrm>
                <a:off x="10025530"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48" name="Shape 563"/>
              <p:cNvSpPr/>
              <p:nvPr/>
            </p:nvSpPr>
            <p:spPr>
              <a:xfrm>
                <a:off x="9768509" y="4741379"/>
                <a:ext cx="200076" cy="200171"/>
              </a:xfrm>
              <a:prstGeom prst="ellipse">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49" name="Shape 564"/>
              <p:cNvSpPr/>
              <p:nvPr/>
            </p:nvSpPr>
            <p:spPr>
              <a:xfrm rot="2682426">
                <a:off x="9840927" y="4793460"/>
                <a:ext cx="80494" cy="85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0" name="Shape 565"/>
              <p:cNvSpPr/>
              <p:nvPr/>
            </p:nvSpPr>
            <p:spPr>
              <a:xfrm rot="13506393">
                <a:off x="10075681" y="4797404"/>
                <a:ext cx="73375" cy="7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1" name="Shape 566"/>
              <p:cNvSpPr/>
              <p:nvPr/>
            </p:nvSpPr>
            <p:spPr>
              <a:xfrm>
                <a:off x="140338" y="919951"/>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2" name="Shape 567"/>
              <p:cNvSpPr/>
              <p:nvPr/>
            </p:nvSpPr>
            <p:spPr>
              <a:xfrm>
                <a:off x="140338" y="1299654"/>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3" name="Shape 568"/>
              <p:cNvSpPr/>
              <p:nvPr/>
            </p:nvSpPr>
            <p:spPr>
              <a:xfrm>
                <a:off x="140338" y="1679357"/>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4" name="Shape 569"/>
              <p:cNvSpPr/>
              <p:nvPr/>
            </p:nvSpPr>
            <p:spPr>
              <a:xfrm>
                <a:off x="140338" y="20706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5" name="Shape 570"/>
              <p:cNvSpPr/>
              <p:nvPr/>
            </p:nvSpPr>
            <p:spPr>
              <a:xfrm>
                <a:off x="140338" y="2450304"/>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6" name="Shape 571"/>
              <p:cNvSpPr/>
              <p:nvPr/>
            </p:nvSpPr>
            <p:spPr>
              <a:xfrm>
                <a:off x="140338" y="398450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7" name="Shape 572"/>
              <p:cNvSpPr/>
              <p:nvPr/>
            </p:nvSpPr>
            <p:spPr>
              <a:xfrm>
                <a:off x="140338" y="3600955"/>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8" name="Shape 573"/>
              <p:cNvSpPr/>
              <p:nvPr/>
            </p:nvSpPr>
            <p:spPr>
              <a:xfrm>
                <a:off x="140338" y="3219329"/>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59" name="Shape 574"/>
              <p:cNvSpPr/>
              <p:nvPr/>
            </p:nvSpPr>
            <p:spPr>
              <a:xfrm>
                <a:off x="140338" y="2837702"/>
                <a:ext cx="164341" cy="165398"/>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sp>
            <p:nvSpPr>
              <p:cNvPr id="760" name="Shape 575"/>
              <p:cNvSpPr/>
              <p:nvPr/>
            </p:nvSpPr>
            <p:spPr>
              <a:xfrm>
                <a:off x="140338" y="4368056"/>
                <a:ext cx="164341" cy="165399"/>
              </a:xfrm>
              <a:prstGeom prst="roundRect">
                <a:avLst>
                  <a:gd name="adj" fmla="val 15097"/>
                </a:avLst>
              </a:prstGeom>
              <a:noFill/>
              <a:ln w="12700" cap="flat">
                <a:solidFill>
                  <a:srgbClr val="85888D"/>
                </a:solidFill>
                <a:prstDash val="solid"/>
                <a:miter lim="400000"/>
              </a:ln>
              <a:effectLst/>
            </p:spPr>
            <p:txBody>
              <a:bodyPr wrap="square" lIns="25374" tIns="25374" rIns="25374" bIns="25374" numCol="1" anchor="ctr">
                <a:noAutofit/>
              </a:bodyPr>
              <a:lstStyle/>
              <a:p>
                <a:pPr>
                  <a:defRPr sz="3200"/>
                </a:pPr>
                <a:endParaRPr sz="1598"/>
              </a:p>
            </p:txBody>
          </p:sp>
        </p:grpSp>
        <p:sp>
          <p:nvSpPr>
            <p:cNvPr id="761" name="Shape 484"/>
            <p:cNvSpPr/>
            <p:nvPr/>
          </p:nvSpPr>
          <p:spPr>
            <a:xfrm flipV="1">
              <a:off x="10004139" y="4543659"/>
              <a:ext cx="0" cy="421289"/>
            </a:xfrm>
            <a:prstGeom prst="line">
              <a:avLst/>
            </a:prstGeom>
            <a:ln w="63500">
              <a:solidFill>
                <a:srgbClr val="F23A18"/>
              </a:solidFill>
              <a:miter lim="400000"/>
              <a:headEnd type="stealth"/>
            </a:ln>
          </p:spPr>
          <p:txBody>
            <a:bodyPr lIns="25374" tIns="25374" rIns="25374" bIns="25374" anchor="ctr"/>
            <a:lstStyle/>
            <a:p>
              <a:pPr>
                <a:defRPr sz="3200"/>
              </a:pPr>
              <a:endParaRPr sz="1598"/>
            </a:p>
          </p:txBody>
        </p:sp>
      </p:grpSp>
      <p:sp>
        <p:nvSpPr>
          <p:cNvPr id="763" name="Rectangle 18"/>
          <p:cNvSpPr txBox="1">
            <a:spLocks noChangeArrowheads="1"/>
          </p:cNvSpPr>
          <p:nvPr/>
        </p:nvSpPr>
        <p:spPr>
          <a:xfrm>
            <a:off x="7008812" y="5867400"/>
            <a:ext cx="4648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Master Detail</a:t>
            </a:r>
            <a:r>
              <a:rPr kumimoji="0" lang="en-US" sz="2000" b="1" i="0" u="none" strike="noStrike" kern="1200" cap="none" spc="0" normalizeH="0" noProof="0" dirty="0" smtClean="0">
                <a:ln>
                  <a:noFill/>
                </a:ln>
                <a:solidFill>
                  <a:srgbClr val="FF0000"/>
                </a:solidFill>
                <a:effectLst/>
                <a:uLnTx/>
                <a:uFillTx/>
                <a:latin typeface="LavosHandy™" pitchFamily="66" charset="0"/>
              </a:rPr>
              <a:t> Layout – Any Combination</a:t>
            </a:r>
            <a:endParaRPr kumimoji="0" lang="en-US" sz="2000" b="1" i="0" u="none" strike="noStrike" kern="1200" cap="none" spc="0" normalizeH="0" baseline="0" noProof="0" dirty="0" smtClean="0">
              <a:ln>
                <a:noFill/>
              </a:ln>
              <a:solidFill>
                <a:srgbClr val="FF0000"/>
              </a:solidFill>
              <a:effectLst/>
              <a:uLnTx/>
              <a:uFillTx/>
              <a:latin typeface="LavosHandy™" pitchFamily="66" charset="0"/>
            </a:endParaRPr>
          </a:p>
        </p:txBody>
      </p:sp>
      <p:sp>
        <p:nvSpPr>
          <p:cNvPr id="764" name="Content Placeholder 7"/>
          <p:cNvSpPr>
            <a:spLocks noGrp="1"/>
          </p:cNvSpPr>
          <p:nvPr>
            <p:ph idx="1"/>
          </p:nvPr>
        </p:nvSpPr>
        <p:spPr>
          <a:xfrm>
            <a:off x="608012" y="1371600"/>
            <a:ext cx="4877461" cy="4495800"/>
          </a:xfrm>
        </p:spPr>
        <p:txBody>
          <a:bodyPr/>
          <a:lstStyle/>
          <a:p>
            <a:pPr lvl="1">
              <a:buClr>
                <a:schemeClr val="accent1"/>
              </a:buClr>
              <a:buFont typeface="Arial"/>
              <a:buChar char="•"/>
            </a:pPr>
            <a:r>
              <a:rPr lang="en-US" sz="2800" dirty="0" smtClean="0">
                <a:solidFill>
                  <a:srgbClr val="000000"/>
                </a:solidFill>
              </a:rPr>
              <a:t>Modern, rich, and interactive multi-row editing component</a:t>
            </a:r>
          </a:p>
          <a:p>
            <a:pPr lvl="1">
              <a:buClr>
                <a:schemeClr val="accent1"/>
              </a:buClr>
              <a:buFont typeface="Arial"/>
              <a:buChar char="•"/>
            </a:pPr>
            <a:r>
              <a:rPr lang="en-US" sz="2800" dirty="0" smtClean="0">
                <a:solidFill>
                  <a:srgbClr val="000000"/>
                </a:solidFill>
              </a:rPr>
              <a:t>JSON-based, lightweight AJAX communications</a:t>
            </a:r>
          </a:p>
          <a:p>
            <a:pPr lvl="1">
              <a:buClr>
                <a:schemeClr val="accent1"/>
              </a:buClr>
              <a:buFont typeface="Arial"/>
              <a:buChar char="•"/>
            </a:pPr>
            <a:r>
              <a:rPr lang="en-US" sz="2800" dirty="0" smtClean="0">
                <a:solidFill>
                  <a:srgbClr val="000000"/>
                </a:solidFill>
              </a:rPr>
              <a:t>Extensible and customizable</a:t>
            </a:r>
          </a:p>
          <a:p>
            <a:pPr lvl="1">
              <a:buClr>
                <a:schemeClr val="accent1"/>
              </a:buClr>
              <a:buFont typeface="Arial"/>
              <a:buChar char="•"/>
            </a:pPr>
            <a:r>
              <a:rPr lang="en-US" sz="2800" dirty="0" smtClean="0">
                <a:solidFill>
                  <a:srgbClr val="000000"/>
                </a:solidFill>
              </a:rPr>
              <a:t>Accessible, key board support, right-to-left support</a:t>
            </a:r>
          </a:p>
          <a:p>
            <a:pPr lvl="1">
              <a:buClr>
                <a:schemeClr val="accent1"/>
              </a:buClr>
              <a:buFont typeface="Arial"/>
              <a:buChar char="•"/>
            </a:pPr>
            <a:r>
              <a:rPr lang="en-US" sz="2800" dirty="0" smtClean="0">
                <a:solidFill>
                  <a:srgbClr val="000000"/>
                </a:solidFill>
              </a:rPr>
              <a:t>Upgrade utility for tabular forms</a:t>
            </a:r>
          </a:p>
          <a:p>
            <a:pPr lvl="1">
              <a:buClr>
                <a:schemeClr val="accent1"/>
              </a:buClr>
              <a:buFont typeface="Arial"/>
              <a:buChar char="•"/>
            </a:pPr>
            <a:r>
              <a:rPr lang="en-US" sz="2800" dirty="0" smtClean="0">
                <a:solidFill>
                  <a:srgbClr val="000000"/>
                </a:solidFill>
              </a:rPr>
              <a:t>Master Detail / Detail</a:t>
            </a:r>
          </a:p>
          <a:p>
            <a:pPr lvl="1">
              <a:buClr>
                <a:schemeClr val="accent1"/>
              </a:buClr>
              <a:buFont typeface="Arial"/>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an Interactive Grid: Steps </a:t>
            </a:r>
            <a:endParaRPr lang="en-US" b="1" dirty="0"/>
          </a:p>
        </p:txBody>
      </p:sp>
      <p:pic>
        <p:nvPicPr>
          <p:cNvPr id="4" name="Picture 3" descr="Snap6.gif"/>
          <p:cNvPicPr>
            <a:picLocks noChangeAspect="1"/>
          </p:cNvPicPr>
          <p:nvPr/>
        </p:nvPicPr>
        <p:blipFill>
          <a:blip r:embed="rId3" cstate="print"/>
          <a:stretch>
            <a:fillRect/>
          </a:stretch>
        </p:blipFill>
        <p:spPr>
          <a:xfrm>
            <a:off x="608012" y="914400"/>
            <a:ext cx="4762500" cy="1981200"/>
          </a:xfrm>
          <a:prstGeom prst="rect">
            <a:avLst/>
          </a:prstGeom>
          <a:ln>
            <a:solidFill>
              <a:schemeClr val="tx1"/>
            </a:solidFill>
          </a:ln>
        </p:spPr>
      </p:pic>
      <p:pic>
        <p:nvPicPr>
          <p:cNvPr id="6" name="Picture 5" descr="Snap7.gif"/>
          <p:cNvPicPr>
            <a:picLocks noChangeAspect="1"/>
          </p:cNvPicPr>
          <p:nvPr/>
        </p:nvPicPr>
        <p:blipFill>
          <a:blip r:embed="rId4" cstate="print"/>
          <a:stretch>
            <a:fillRect/>
          </a:stretch>
        </p:blipFill>
        <p:spPr>
          <a:xfrm>
            <a:off x="1446212" y="2819400"/>
            <a:ext cx="4472940" cy="1981200"/>
          </a:xfrm>
          <a:prstGeom prst="rect">
            <a:avLst/>
          </a:prstGeom>
          <a:ln>
            <a:solidFill>
              <a:schemeClr val="tx1"/>
            </a:solidFill>
          </a:ln>
        </p:spPr>
      </p:pic>
      <p:pic>
        <p:nvPicPr>
          <p:cNvPr id="7" name="Picture 6" descr="Snap8.gif"/>
          <p:cNvPicPr>
            <a:picLocks noChangeAspect="1"/>
          </p:cNvPicPr>
          <p:nvPr/>
        </p:nvPicPr>
        <p:blipFill>
          <a:blip r:embed="rId5" cstate="print"/>
          <a:stretch>
            <a:fillRect/>
          </a:stretch>
        </p:blipFill>
        <p:spPr>
          <a:xfrm>
            <a:off x="1903412" y="4495800"/>
            <a:ext cx="4846320" cy="1722120"/>
          </a:xfrm>
          <a:prstGeom prst="rect">
            <a:avLst/>
          </a:prstGeom>
          <a:ln>
            <a:solidFill>
              <a:schemeClr val="tx1"/>
            </a:solidFill>
          </a:ln>
        </p:spPr>
      </p:pic>
      <p:pic>
        <p:nvPicPr>
          <p:cNvPr id="8" name="Picture 7" descr="Snap10.gif"/>
          <p:cNvPicPr>
            <a:picLocks noChangeAspect="1"/>
          </p:cNvPicPr>
          <p:nvPr/>
        </p:nvPicPr>
        <p:blipFill>
          <a:blip r:embed="rId6" cstate="print"/>
          <a:stretch>
            <a:fillRect/>
          </a:stretch>
        </p:blipFill>
        <p:spPr>
          <a:xfrm>
            <a:off x="7313612" y="914400"/>
            <a:ext cx="4244340" cy="2148840"/>
          </a:xfrm>
          <a:prstGeom prst="rect">
            <a:avLst/>
          </a:prstGeom>
          <a:ln>
            <a:solidFill>
              <a:schemeClr val="tx1"/>
            </a:solidFill>
          </a:ln>
        </p:spPr>
      </p:pic>
      <p:pic>
        <p:nvPicPr>
          <p:cNvPr id="9" name="Picture 8" descr="Snap11.gif"/>
          <p:cNvPicPr>
            <a:picLocks noChangeAspect="1"/>
          </p:cNvPicPr>
          <p:nvPr/>
        </p:nvPicPr>
        <p:blipFill>
          <a:blip r:embed="rId7" cstate="print"/>
          <a:stretch>
            <a:fillRect/>
          </a:stretch>
        </p:blipFill>
        <p:spPr>
          <a:xfrm>
            <a:off x="7313612" y="3429000"/>
            <a:ext cx="4267200" cy="2705100"/>
          </a:xfrm>
          <a:prstGeom prst="rect">
            <a:avLst/>
          </a:prstGeom>
          <a:ln>
            <a:solidFill>
              <a:schemeClr val="tx1"/>
            </a:solidFill>
          </a:ln>
        </p:spPr>
      </p:pic>
      <p:sp>
        <p:nvSpPr>
          <p:cNvPr id="10" name="Oval 144"/>
          <p:cNvSpPr>
            <a:spLocks noChangeArrowheads="1"/>
          </p:cNvSpPr>
          <p:nvPr/>
        </p:nvSpPr>
        <p:spPr bwMode="blackWhite">
          <a:xfrm>
            <a:off x="51038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1" name="Oval 144"/>
          <p:cNvSpPr>
            <a:spLocks noChangeArrowheads="1"/>
          </p:cNvSpPr>
          <p:nvPr/>
        </p:nvSpPr>
        <p:spPr bwMode="blackWhite">
          <a:xfrm>
            <a:off x="57134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2" name="Oval 144"/>
          <p:cNvSpPr>
            <a:spLocks noChangeArrowheads="1"/>
          </p:cNvSpPr>
          <p:nvPr/>
        </p:nvSpPr>
        <p:spPr bwMode="blackWhite">
          <a:xfrm>
            <a:off x="6551612" y="495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4" name="Rectangle 18"/>
          <p:cNvSpPr txBox="1">
            <a:spLocks noChangeArrowheads="1"/>
          </p:cNvSpPr>
          <p:nvPr/>
        </p:nvSpPr>
        <p:spPr>
          <a:xfrm>
            <a:off x="5408612" y="1828800"/>
            <a:ext cx="1828800" cy="533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FF0000"/>
                </a:solidFill>
                <a:effectLst/>
                <a:uLnTx/>
                <a:uFillTx/>
                <a:latin typeface="LavosHandy™" pitchFamily="66" charset="0"/>
              </a:rPr>
              <a:t>Using the create application wizard</a:t>
            </a:r>
          </a:p>
        </p:txBody>
      </p:sp>
      <p:cxnSp>
        <p:nvCxnSpPr>
          <p:cNvPr id="16" name="Straight Arrow Connector 5"/>
          <p:cNvCxnSpPr>
            <a:cxnSpLocks noChangeShapeType="1"/>
          </p:cNvCxnSpPr>
          <p:nvPr/>
        </p:nvCxnSpPr>
        <p:spPr bwMode="auto">
          <a:xfrm>
            <a:off x="8609012" y="1676400"/>
            <a:ext cx="0" cy="1752600"/>
          </a:xfrm>
          <a:prstGeom prst="straightConnector1">
            <a:avLst/>
          </a:prstGeom>
          <a:noFill/>
          <a:ln w="28575" algn="ctr">
            <a:solidFill>
              <a:schemeClr val="accent1"/>
            </a:solidFill>
            <a:round/>
            <a:headEnd/>
            <a:tailEnd type="triangle" w="lg" len="lg"/>
          </a:ln>
        </p:spPr>
      </p:cxnSp>
      <p:sp>
        <p:nvSpPr>
          <p:cNvPr id="27" name="Oval 144"/>
          <p:cNvSpPr>
            <a:spLocks noChangeArrowheads="1"/>
          </p:cNvSpPr>
          <p:nvPr/>
        </p:nvSpPr>
        <p:spPr bwMode="blackWhite">
          <a:xfrm>
            <a:off x="7237412" y="2819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Creating an Interactive Grid: Example</a:t>
            </a:r>
            <a:endParaRPr lang="en-US" b="1" dirty="0"/>
          </a:p>
        </p:txBody>
      </p:sp>
      <p:pic>
        <p:nvPicPr>
          <p:cNvPr id="7" name="Picture 6" descr="4c.gif"/>
          <p:cNvPicPr>
            <a:picLocks noChangeAspect="1"/>
          </p:cNvPicPr>
          <p:nvPr/>
        </p:nvPicPr>
        <p:blipFill>
          <a:blip r:embed="rId3" cstate="print"/>
          <a:stretch>
            <a:fillRect/>
          </a:stretch>
        </p:blipFill>
        <p:spPr>
          <a:xfrm>
            <a:off x="6170612" y="1600200"/>
            <a:ext cx="4358640" cy="3973068"/>
          </a:xfrm>
          <a:prstGeom prst="rect">
            <a:avLst/>
          </a:prstGeom>
          <a:ln>
            <a:solidFill>
              <a:schemeClr val="tx1"/>
            </a:solidFill>
          </a:ln>
        </p:spPr>
      </p:pic>
      <p:pic>
        <p:nvPicPr>
          <p:cNvPr id="5" name="Picture 4" descr="ig1a.gif"/>
          <p:cNvPicPr>
            <a:picLocks noChangeAspect="1"/>
          </p:cNvPicPr>
          <p:nvPr/>
        </p:nvPicPr>
        <p:blipFill>
          <a:blip r:embed="rId4" cstate="print"/>
          <a:stretch>
            <a:fillRect/>
          </a:stretch>
        </p:blipFill>
        <p:spPr>
          <a:xfrm>
            <a:off x="989012" y="4038600"/>
            <a:ext cx="4384548" cy="1552194"/>
          </a:xfrm>
          <a:prstGeom prst="rect">
            <a:avLst/>
          </a:prstGeom>
          <a:ln>
            <a:solidFill>
              <a:schemeClr val="tx1"/>
            </a:solidFill>
          </a:ln>
        </p:spPr>
      </p:pic>
      <p:pic>
        <p:nvPicPr>
          <p:cNvPr id="11" name="Picture 10" descr="1i.gif"/>
          <p:cNvPicPr>
            <a:picLocks noChangeAspect="1"/>
          </p:cNvPicPr>
          <p:nvPr/>
        </p:nvPicPr>
        <p:blipFill>
          <a:blip r:embed="rId5" cstate="print"/>
          <a:stretch>
            <a:fillRect/>
          </a:stretch>
        </p:blipFill>
        <p:spPr>
          <a:xfrm>
            <a:off x="912812" y="1600200"/>
            <a:ext cx="4419600" cy="2148840"/>
          </a:xfrm>
          <a:prstGeom prst="rect">
            <a:avLst/>
          </a:prstGeom>
          <a:ln>
            <a:solidFill>
              <a:schemeClr val="tx1"/>
            </a:solidFill>
          </a:ln>
        </p:spPr>
      </p:pic>
      <p:sp>
        <p:nvSpPr>
          <p:cNvPr id="13" name="Oval 144"/>
          <p:cNvSpPr>
            <a:spLocks noChangeArrowheads="1"/>
          </p:cNvSpPr>
          <p:nvPr/>
        </p:nvSpPr>
        <p:spPr bwMode="blackWhite">
          <a:xfrm>
            <a:off x="5103812" y="3962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4" name="Oval 144"/>
          <p:cNvSpPr>
            <a:spLocks noChangeArrowheads="1"/>
          </p:cNvSpPr>
          <p:nvPr/>
        </p:nvSpPr>
        <p:spPr bwMode="blackWhite">
          <a:xfrm>
            <a:off x="8075612" y="548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5" name="Oval 144"/>
          <p:cNvSpPr>
            <a:spLocks noChangeArrowheads="1"/>
          </p:cNvSpPr>
          <p:nvPr/>
        </p:nvSpPr>
        <p:spPr bwMode="blackWhite">
          <a:xfrm>
            <a:off x="51800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9" name="Rectangle 18"/>
          <p:cNvSpPr txBox="1">
            <a:spLocks noChangeArrowheads="1"/>
          </p:cNvSpPr>
          <p:nvPr/>
        </p:nvSpPr>
        <p:spPr>
          <a:xfrm>
            <a:off x="3808412" y="1143000"/>
            <a:ext cx="51054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Using the create page wizard</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Creating an Interactive Grid: Example</a:t>
            </a:r>
            <a:endParaRPr lang="en-US" b="1" dirty="0"/>
          </a:p>
        </p:txBody>
      </p:sp>
      <p:pic>
        <p:nvPicPr>
          <p:cNvPr id="5" name="Picture 4" descr="4d.gif"/>
          <p:cNvPicPr>
            <a:picLocks noChangeAspect="1"/>
          </p:cNvPicPr>
          <p:nvPr/>
        </p:nvPicPr>
        <p:blipFill>
          <a:blip r:embed="rId3" cstate="print"/>
          <a:stretch>
            <a:fillRect/>
          </a:stretch>
        </p:blipFill>
        <p:spPr>
          <a:xfrm>
            <a:off x="1598612" y="1371600"/>
            <a:ext cx="4609338" cy="4191000"/>
          </a:xfrm>
          <a:prstGeom prst="rect">
            <a:avLst/>
          </a:prstGeom>
          <a:ln>
            <a:solidFill>
              <a:schemeClr val="tx1"/>
            </a:solidFill>
          </a:ln>
        </p:spPr>
      </p:pic>
      <p:pic>
        <p:nvPicPr>
          <p:cNvPr id="6" name="Picture 5" descr="4e.gif"/>
          <p:cNvPicPr>
            <a:picLocks noChangeAspect="1"/>
          </p:cNvPicPr>
          <p:nvPr/>
        </p:nvPicPr>
        <p:blipFill>
          <a:blip r:embed="rId4" cstate="print"/>
          <a:stretch>
            <a:fillRect/>
          </a:stretch>
        </p:blipFill>
        <p:spPr>
          <a:xfrm>
            <a:off x="6475412" y="1371600"/>
            <a:ext cx="4023360" cy="4206240"/>
          </a:xfrm>
          <a:prstGeom prst="rect">
            <a:avLst/>
          </a:prstGeom>
          <a:ln>
            <a:solidFill>
              <a:schemeClr val="tx1"/>
            </a:solidFill>
          </a:ln>
        </p:spPr>
      </p:pic>
      <p:sp>
        <p:nvSpPr>
          <p:cNvPr id="7" name="Oval 144"/>
          <p:cNvSpPr>
            <a:spLocks noChangeArrowheads="1"/>
          </p:cNvSpPr>
          <p:nvPr/>
        </p:nvSpPr>
        <p:spPr bwMode="blackWhite">
          <a:xfrm>
            <a:off x="1598612" y="541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8" name="Oval 144"/>
          <p:cNvSpPr>
            <a:spLocks noChangeArrowheads="1"/>
          </p:cNvSpPr>
          <p:nvPr/>
        </p:nvSpPr>
        <p:spPr bwMode="blackWhite">
          <a:xfrm>
            <a:off x="6475412" y="548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What is a Classic Report?</a:t>
            </a:r>
            <a:endParaRPr lang="en-US" b="1" dirty="0"/>
          </a:p>
        </p:txBody>
      </p:sp>
      <p:pic>
        <p:nvPicPr>
          <p:cNvPr id="6" name="Picture 5" descr="6.GIF"/>
          <p:cNvPicPr>
            <a:picLocks noChangeAspect="1"/>
          </p:cNvPicPr>
          <p:nvPr/>
        </p:nvPicPr>
        <p:blipFill>
          <a:blip r:embed="rId3" cstate="print"/>
          <a:stretch>
            <a:fillRect/>
          </a:stretch>
        </p:blipFill>
        <p:spPr>
          <a:xfrm>
            <a:off x="1827212" y="1371600"/>
            <a:ext cx="8482584" cy="4350258"/>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Classic Report in Page Designer: Example</a:t>
            </a:r>
            <a:endParaRPr lang="en-US" b="1" dirty="0"/>
          </a:p>
        </p:txBody>
      </p:sp>
      <p:pic>
        <p:nvPicPr>
          <p:cNvPr id="6" name="Picture 5" descr="9e.gif"/>
          <p:cNvPicPr>
            <a:picLocks noChangeAspect="1"/>
          </p:cNvPicPr>
          <p:nvPr/>
        </p:nvPicPr>
        <p:blipFill>
          <a:blip r:embed="rId3" cstate="print"/>
          <a:stretch>
            <a:fillRect/>
          </a:stretch>
        </p:blipFill>
        <p:spPr>
          <a:xfrm>
            <a:off x="1293812" y="990600"/>
            <a:ext cx="4220337" cy="4669155"/>
          </a:xfrm>
          <a:prstGeom prst="rect">
            <a:avLst/>
          </a:prstGeom>
          <a:ln>
            <a:solidFill>
              <a:schemeClr val="tx1"/>
            </a:solidFill>
          </a:ln>
        </p:spPr>
      </p:pic>
      <p:pic>
        <p:nvPicPr>
          <p:cNvPr id="8" name="Picture 7" descr="9f.gif"/>
          <p:cNvPicPr>
            <a:picLocks noChangeAspect="1"/>
          </p:cNvPicPr>
          <p:nvPr/>
        </p:nvPicPr>
        <p:blipFill>
          <a:blip r:embed="rId4" cstate="print"/>
          <a:stretch>
            <a:fillRect/>
          </a:stretch>
        </p:blipFill>
        <p:spPr>
          <a:xfrm>
            <a:off x="4570412" y="3124200"/>
            <a:ext cx="7217283" cy="3163443"/>
          </a:xfrm>
          <a:prstGeom prst="rect">
            <a:avLst/>
          </a:prstGeom>
          <a:ln>
            <a:solidFill>
              <a:schemeClr val="tx1"/>
            </a:solidFill>
          </a:ln>
        </p:spPr>
      </p:pic>
      <p:sp>
        <p:nvSpPr>
          <p:cNvPr id="5" name="Rectangle 18"/>
          <p:cNvSpPr txBox="1">
            <a:spLocks noChangeArrowheads="1"/>
          </p:cNvSpPr>
          <p:nvPr/>
        </p:nvSpPr>
        <p:spPr>
          <a:xfrm>
            <a:off x="5865812" y="1219200"/>
            <a:ext cx="51054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Dragging and dropping from the gallery</a:t>
            </a:r>
          </a:p>
        </p:txBody>
      </p:sp>
      <p:cxnSp>
        <p:nvCxnSpPr>
          <p:cNvPr id="7" name="Curved Connector 6"/>
          <p:cNvCxnSpPr/>
          <p:nvPr/>
        </p:nvCxnSpPr>
        <p:spPr>
          <a:xfrm rot="5400000">
            <a:off x="2932112" y="3924300"/>
            <a:ext cx="1828800" cy="533400"/>
          </a:xfrm>
          <a:prstGeom prst="curvedConnector3">
            <a:avLst>
              <a:gd name="adj1" fmla="val 50000"/>
            </a:avLst>
          </a:prstGeom>
          <a:ln w="38100">
            <a:solidFill>
              <a:srgbClr val="0070C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Report and Form</a:t>
            </a:r>
            <a:endParaRPr lang="en-US" b="1" dirty="0"/>
          </a:p>
        </p:txBody>
      </p:sp>
      <p:pic>
        <p:nvPicPr>
          <p:cNvPr id="4" name="Picture 3" descr="7_1.GIF"/>
          <p:cNvPicPr>
            <a:picLocks noChangeAspect="1"/>
          </p:cNvPicPr>
          <p:nvPr/>
        </p:nvPicPr>
        <p:blipFill>
          <a:blip r:embed="rId3" cstate="print"/>
          <a:stretch>
            <a:fillRect/>
          </a:stretch>
        </p:blipFill>
        <p:spPr>
          <a:xfrm>
            <a:off x="455612" y="914400"/>
            <a:ext cx="6761226" cy="2671191"/>
          </a:xfrm>
          <a:prstGeom prst="rect">
            <a:avLst/>
          </a:prstGeom>
          <a:ln>
            <a:solidFill>
              <a:schemeClr val="tx1"/>
            </a:solidFill>
          </a:ln>
        </p:spPr>
      </p:pic>
      <p:pic>
        <p:nvPicPr>
          <p:cNvPr id="5" name="Picture 4" descr="7_2.GIF"/>
          <p:cNvPicPr>
            <a:picLocks noChangeAspect="1"/>
          </p:cNvPicPr>
          <p:nvPr/>
        </p:nvPicPr>
        <p:blipFill>
          <a:blip r:embed="rId4" cstate="print"/>
          <a:stretch>
            <a:fillRect/>
          </a:stretch>
        </p:blipFill>
        <p:spPr>
          <a:xfrm>
            <a:off x="7389812" y="2743200"/>
            <a:ext cx="4483913" cy="3481121"/>
          </a:xfrm>
          <a:prstGeom prst="rect">
            <a:avLst/>
          </a:prstGeom>
          <a:ln>
            <a:solidFill>
              <a:schemeClr val="tx1"/>
            </a:solidFill>
          </a:ln>
        </p:spPr>
      </p:pic>
      <p:cxnSp>
        <p:nvCxnSpPr>
          <p:cNvPr id="7" name="Straight Arrow Connector 5"/>
          <p:cNvCxnSpPr>
            <a:cxnSpLocks noChangeShapeType="1"/>
          </p:cNvCxnSpPr>
          <p:nvPr/>
        </p:nvCxnSpPr>
        <p:spPr bwMode="auto">
          <a:xfrm>
            <a:off x="989012" y="4495800"/>
            <a:ext cx="6400800" cy="0"/>
          </a:xfrm>
          <a:prstGeom prst="straightConnector1">
            <a:avLst/>
          </a:prstGeom>
          <a:noFill/>
          <a:ln w="28575" algn="ctr">
            <a:solidFill>
              <a:schemeClr val="accent1"/>
            </a:solidFill>
            <a:round/>
            <a:headEnd/>
            <a:tailEnd type="triangle" w="lg" len="lg"/>
          </a:ln>
        </p:spPr>
      </p:cxnSp>
      <p:cxnSp>
        <p:nvCxnSpPr>
          <p:cNvPr id="9" name="Straight Arrow Connector 5"/>
          <p:cNvCxnSpPr>
            <a:cxnSpLocks noChangeShapeType="1"/>
          </p:cNvCxnSpPr>
          <p:nvPr/>
        </p:nvCxnSpPr>
        <p:spPr bwMode="auto">
          <a:xfrm flipV="1">
            <a:off x="989012" y="3124200"/>
            <a:ext cx="0" cy="1371600"/>
          </a:xfrm>
          <a:prstGeom prst="straightConnector1">
            <a:avLst/>
          </a:prstGeom>
          <a:noFill/>
          <a:ln w="28575" algn="ctr">
            <a:solidFill>
              <a:schemeClr val="accent1"/>
            </a:solidFill>
            <a:round/>
            <a:headEnd/>
            <a:tailEnd type="non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1141412" y="4191000"/>
            <a:ext cx="104394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5: Developing Reports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Report and a Form: Example</a:t>
            </a:r>
            <a:endParaRPr lang="en-US" b="1" dirty="0"/>
          </a:p>
        </p:txBody>
      </p:sp>
      <p:pic>
        <p:nvPicPr>
          <p:cNvPr id="4" name="Picture 3" descr="7b.gif"/>
          <p:cNvPicPr>
            <a:picLocks noChangeAspect="1"/>
          </p:cNvPicPr>
          <p:nvPr/>
        </p:nvPicPr>
        <p:blipFill>
          <a:blip r:embed="rId3" cstate="print"/>
          <a:stretch>
            <a:fillRect/>
          </a:stretch>
        </p:blipFill>
        <p:spPr>
          <a:xfrm>
            <a:off x="6094412" y="762000"/>
            <a:ext cx="5511927" cy="5410200"/>
          </a:xfrm>
          <a:prstGeom prst="rect">
            <a:avLst/>
          </a:prstGeom>
          <a:ln>
            <a:solidFill>
              <a:schemeClr val="tx1"/>
            </a:solidFill>
          </a:ln>
        </p:spPr>
      </p:pic>
      <p:pic>
        <p:nvPicPr>
          <p:cNvPr id="5" name="Picture 4" descr="7c.gif"/>
          <p:cNvPicPr>
            <a:picLocks noChangeAspect="1"/>
          </p:cNvPicPr>
          <p:nvPr/>
        </p:nvPicPr>
        <p:blipFill>
          <a:blip r:embed="rId4" cstate="print"/>
          <a:stretch>
            <a:fillRect/>
          </a:stretch>
        </p:blipFill>
        <p:spPr>
          <a:xfrm>
            <a:off x="1065212" y="3200400"/>
            <a:ext cx="4647438" cy="3004185"/>
          </a:xfrm>
          <a:prstGeom prst="rect">
            <a:avLst/>
          </a:prstGeom>
          <a:ln>
            <a:solidFill>
              <a:schemeClr val="tx1"/>
            </a:solidFill>
          </a:ln>
        </p:spPr>
      </p:pic>
      <p:pic>
        <p:nvPicPr>
          <p:cNvPr id="6" name="Picture 5" descr="7a.gif"/>
          <p:cNvPicPr>
            <a:picLocks noChangeAspect="1"/>
          </p:cNvPicPr>
          <p:nvPr/>
        </p:nvPicPr>
        <p:blipFill>
          <a:blip r:embed="rId5" cstate="print"/>
          <a:stretch>
            <a:fillRect/>
          </a:stretch>
        </p:blipFill>
        <p:spPr>
          <a:xfrm>
            <a:off x="1065214" y="762002"/>
            <a:ext cx="4648198" cy="2362198"/>
          </a:xfrm>
          <a:prstGeom prst="rect">
            <a:avLst/>
          </a:prstGeom>
          <a:ln>
            <a:solidFill>
              <a:schemeClr val="tx1"/>
            </a:solidFill>
          </a:ln>
        </p:spPr>
      </p:pic>
      <p:sp>
        <p:nvSpPr>
          <p:cNvPr id="7" name="Oval 144"/>
          <p:cNvSpPr>
            <a:spLocks noChangeArrowheads="1"/>
          </p:cNvSpPr>
          <p:nvPr/>
        </p:nvSpPr>
        <p:spPr bwMode="blackWhite">
          <a:xfrm>
            <a:off x="912812" y="2286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8" name="Oval 144"/>
          <p:cNvSpPr>
            <a:spLocks noChangeArrowheads="1"/>
          </p:cNvSpPr>
          <p:nvPr/>
        </p:nvSpPr>
        <p:spPr bwMode="blackWhite">
          <a:xfrm>
            <a:off x="912812" y="3429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9" name="Oval 144"/>
          <p:cNvSpPr>
            <a:spLocks noChangeArrowheads="1"/>
          </p:cNvSpPr>
          <p:nvPr/>
        </p:nvSpPr>
        <p:spPr bwMode="blackWhite">
          <a:xfrm>
            <a:off x="113522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79400"/>
          </a:xfrm>
        </p:spPr>
        <p:txBody>
          <a:bodyPr/>
          <a:lstStyle/>
          <a:p>
            <a:r>
              <a:rPr lang="en-US" b="1" dirty="0" smtClean="0"/>
              <a:t>Creating a Report and a Form: Example</a:t>
            </a:r>
            <a:endParaRPr lang="en-US" b="1" dirty="0"/>
          </a:p>
        </p:txBody>
      </p:sp>
      <p:pic>
        <p:nvPicPr>
          <p:cNvPr id="4" name="Picture 3" descr="7d.gif"/>
          <p:cNvPicPr>
            <a:picLocks noChangeAspect="1"/>
          </p:cNvPicPr>
          <p:nvPr/>
        </p:nvPicPr>
        <p:blipFill>
          <a:blip r:embed="rId3" cstate="print"/>
          <a:stretch>
            <a:fillRect/>
          </a:stretch>
        </p:blipFill>
        <p:spPr>
          <a:xfrm>
            <a:off x="379410" y="1142998"/>
            <a:ext cx="5297424" cy="4191002"/>
          </a:xfrm>
          <a:prstGeom prst="rect">
            <a:avLst/>
          </a:prstGeom>
          <a:ln>
            <a:solidFill>
              <a:schemeClr val="tx1"/>
            </a:solidFill>
          </a:ln>
        </p:spPr>
      </p:pic>
      <p:pic>
        <p:nvPicPr>
          <p:cNvPr id="5" name="Picture 4" descr="7e.gif"/>
          <p:cNvPicPr>
            <a:picLocks noChangeAspect="1"/>
          </p:cNvPicPr>
          <p:nvPr/>
        </p:nvPicPr>
        <p:blipFill>
          <a:blip r:embed="rId4" cstate="print"/>
          <a:stretch>
            <a:fillRect/>
          </a:stretch>
        </p:blipFill>
        <p:spPr>
          <a:xfrm>
            <a:off x="5789612" y="1143000"/>
            <a:ext cx="5608320" cy="4191000"/>
          </a:xfrm>
          <a:prstGeom prst="rect">
            <a:avLst/>
          </a:prstGeom>
          <a:ln>
            <a:solidFill>
              <a:schemeClr val="tx1"/>
            </a:solidFill>
          </a:ln>
        </p:spPr>
      </p:pic>
      <p:sp>
        <p:nvSpPr>
          <p:cNvPr id="6" name="Oval 144"/>
          <p:cNvSpPr>
            <a:spLocks noChangeArrowheads="1"/>
          </p:cNvSpPr>
          <p:nvPr/>
        </p:nvSpPr>
        <p:spPr bwMode="blackWhite">
          <a:xfrm>
            <a:off x="2436812" y="518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7" name="Oval 144"/>
          <p:cNvSpPr>
            <a:spLocks noChangeArrowheads="1"/>
          </p:cNvSpPr>
          <p:nvPr/>
        </p:nvSpPr>
        <p:spPr bwMode="blackWhite">
          <a:xfrm>
            <a:off x="8685212" y="518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608011" y="1447800"/>
            <a:ext cx="11049661" cy="4495800"/>
          </a:xfrm>
        </p:spPr>
        <p:txBody>
          <a:bodyPr/>
          <a:lstStyle/>
          <a:p>
            <a:pPr marL="0" indent="0">
              <a:buClr>
                <a:srgbClr val="000000"/>
              </a:buClr>
              <a:buNone/>
            </a:pPr>
            <a:r>
              <a:rPr lang="en-US" dirty="0" smtClean="0">
                <a:solidFill>
                  <a:srgbClr val="000000"/>
                </a:solidFill>
              </a:rPr>
              <a:t>In this lesson, you learned how to create different types of reports in Oracle Application Express. You learned to create:</a:t>
            </a:r>
          </a:p>
          <a:p>
            <a:pPr marL="501650" lvl="1">
              <a:buClr>
                <a:srgbClr val="FF0000"/>
              </a:buClr>
              <a:buFont typeface="Arial" pitchFamily="34" charset="0"/>
              <a:buChar char="•"/>
            </a:pPr>
            <a:r>
              <a:rPr lang="en-US" sz="2800" dirty="0" smtClean="0">
                <a:solidFill>
                  <a:srgbClr val="000000"/>
                </a:solidFill>
              </a:rPr>
              <a:t>Interactive reports</a:t>
            </a:r>
          </a:p>
          <a:p>
            <a:pPr marL="501650" lvl="1">
              <a:buClr>
                <a:srgbClr val="FF0000"/>
              </a:buClr>
              <a:buFont typeface="Arial" pitchFamily="34" charset="0"/>
              <a:buChar char="•"/>
            </a:pPr>
            <a:r>
              <a:rPr lang="en-US" sz="2800" dirty="0" smtClean="0">
                <a:solidFill>
                  <a:srgbClr val="000000"/>
                </a:solidFill>
              </a:rPr>
              <a:t>Interactive grids</a:t>
            </a:r>
          </a:p>
          <a:p>
            <a:pPr marL="501650" lvl="1">
              <a:buClr>
                <a:srgbClr val="FF0000"/>
              </a:buClr>
              <a:buFont typeface="Arial" pitchFamily="34" charset="0"/>
              <a:buChar char="•"/>
            </a:pPr>
            <a:r>
              <a:rPr lang="en-US" sz="2800" dirty="0" smtClean="0">
                <a:solidFill>
                  <a:srgbClr val="000000"/>
                </a:solidFill>
              </a:rPr>
              <a:t>Classic reports</a:t>
            </a:r>
          </a:p>
          <a:p>
            <a:pPr marL="501650" lvl="1">
              <a:buClr>
                <a:srgbClr val="FF0000"/>
              </a:buClr>
              <a:buFont typeface="Arial" pitchFamily="34" charset="0"/>
              <a:buChar char="•"/>
            </a:pPr>
            <a:r>
              <a:rPr lang="en-US" sz="2800" dirty="0" smtClean="0">
                <a:solidFill>
                  <a:srgbClr val="000000"/>
                </a:solidFill>
              </a:rPr>
              <a:t>Report with Form </a:t>
            </a:r>
            <a:r>
              <a:rPr lang="en-US" sz="2800" smtClean="0">
                <a:solidFill>
                  <a:srgbClr val="000000"/>
                </a:solidFill>
              </a:rPr>
              <a:t>on table</a:t>
            </a: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List the type of reports that you can create in Application Express</a:t>
            </a:r>
          </a:p>
          <a:p>
            <a:pPr lvl="1">
              <a:buClr>
                <a:schemeClr val="accent1"/>
              </a:buClr>
              <a:buFont typeface="Arial"/>
              <a:buChar char="•"/>
            </a:pPr>
            <a:r>
              <a:rPr lang="en-US" sz="2800" dirty="0" smtClean="0">
                <a:solidFill>
                  <a:srgbClr val="000000"/>
                </a:solidFill>
              </a:rPr>
              <a:t>Describe the different ways of creating reports in Application Express</a:t>
            </a:r>
          </a:p>
          <a:p>
            <a:pPr lvl="1">
              <a:buClr>
                <a:schemeClr val="accent1"/>
              </a:buClr>
              <a:buFont typeface="Arial"/>
              <a:buChar char="•"/>
            </a:pPr>
            <a:r>
              <a:rPr lang="en-US" sz="2800" dirty="0" smtClean="0">
                <a:solidFill>
                  <a:srgbClr val="000000"/>
                </a:solidFill>
              </a:rPr>
              <a:t>Create an interactive report</a:t>
            </a:r>
          </a:p>
          <a:p>
            <a:pPr lvl="1">
              <a:buClr>
                <a:schemeClr val="accent1"/>
              </a:buClr>
              <a:buFont typeface="Arial"/>
              <a:buChar char="•"/>
            </a:pPr>
            <a:r>
              <a:rPr lang="en-US" sz="2800" dirty="0" smtClean="0">
                <a:solidFill>
                  <a:srgbClr val="000000"/>
                </a:solidFill>
              </a:rPr>
              <a:t>Create an interactive grid</a:t>
            </a:r>
          </a:p>
          <a:p>
            <a:pPr lvl="1">
              <a:buClr>
                <a:schemeClr val="accent1"/>
              </a:buClr>
              <a:buFont typeface="Arial"/>
              <a:buChar char="•"/>
            </a:pPr>
            <a:r>
              <a:rPr lang="en-US" sz="2800" dirty="0" smtClean="0">
                <a:solidFill>
                  <a:srgbClr val="000000"/>
                </a:solidFill>
              </a:rPr>
              <a:t>Create a classic report</a:t>
            </a:r>
          </a:p>
          <a:p>
            <a:pPr lvl="1">
              <a:buClr>
                <a:schemeClr val="accent1"/>
              </a:buClr>
              <a:buFont typeface="Arial"/>
              <a:buChar char="•"/>
            </a:pPr>
            <a:r>
              <a:rPr lang="en-US" sz="2800" dirty="0" smtClean="0">
                <a:solidFill>
                  <a:srgbClr val="000000"/>
                </a:solidFill>
              </a:rPr>
              <a:t>Create a report and form</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Understanding Different Report Types</a:t>
            </a:r>
            <a:endParaRPr lang="en-US" b="1" dirty="0"/>
          </a:p>
        </p:txBody>
      </p:sp>
      <p:sp>
        <p:nvSpPr>
          <p:cNvPr id="4" name="Content Placeholder 6"/>
          <p:cNvSpPr>
            <a:spLocks noGrp="1"/>
          </p:cNvSpPr>
          <p:nvPr>
            <p:ph idx="1"/>
          </p:nvPr>
        </p:nvSpPr>
        <p:spPr>
          <a:xfrm>
            <a:off x="455612" y="990600"/>
            <a:ext cx="7075488" cy="3252787"/>
          </a:xfrm>
        </p:spPr>
        <p:txBody>
          <a:bodyPr/>
          <a:lstStyle/>
          <a:p>
            <a:pPr>
              <a:buClr>
                <a:schemeClr val="accent1"/>
              </a:buClr>
              <a:buNone/>
            </a:pPr>
            <a:r>
              <a:rPr lang="en-US" dirty="0" smtClean="0"/>
              <a:t>A report is the formatted result of a SQL query.</a:t>
            </a:r>
          </a:p>
          <a:p>
            <a:endParaRPr lang="en-US" dirty="0" smtClean="0"/>
          </a:p>
          <a:p>
            <a:endParaRPr lang="en-US" dirty="0" smtClean="0"/>
          </a:p>
        </p:txBody>
      </p:sp>
      <p:pic>
        <p:nvPicPr>
          <p:cNvPr id="26" name="Picture 25" descr="5.GIF"/>
          <p:cNvPicPr>
            <a:picLocks noChangeAspect="1"/>
          </p:cNvPicPr>
          <p:nvPr/>
        </p:nvPicPr>
        <p:blipFill>
          <a:blip r:embed="rId3" cstate="print"/>
          <a:stretch>
            <a:fillRect/>
          </a:stretch>
        </p:blipFill>
        <p:spPr>
          <a:xfrm>
            <a:off x="608012" y="1371600"/>
            <a:ext cx="4442460" cy="2362200"/>
          </a:xfrm>
          <a:prstGeom prst="rect">
            <a:avLst/>
          </a:prstGeom>
          <a:ln>
            <a:solidFill>
              <a:schemeClr val="tx1"/>
            </a:solidFill>
          </a:ln>
        </p:spPr>
      </p:pic>
      <p:pic>
        <p:nvPicPr>
          <p:cNvPr id="27" name="Picture 26" descr="6.GIF"/>
          <p:cNvPicPr>
            <a:picLocks noChangeAspect="1"/>
          </p:cNvPicPr>
          <p:nvPr/>
        </p:nvPicPr>
        <p:blipFill>
          <a:blip r:embed="rId4" cstate="print"/>
          <a:stretch>
            <a:fillRect/>
          </a:stretch>
        </p:blipFill>
        <p:spPr>
          <a:xfrm>
            <a:off x="6323012" y="3886200"/>
            <a:ext cx="4495800" cy="2175129"/>
          </a:xfrm>
          <a:prstGeom prst="rect">
            <a:avLst/>
          </a:prstGeom>
          <a:ln>
            <a:solidFill>
              <a:schemeClr val="tx1"/>
            </a:solidFill>
          </a:ln>
        </p:spPr>
      </p:pic>
      <p:pic>
        <p:nvPicPr>
          <p:cNvPr id="28" name="Picture 27" descr="7_1.GIF"/>
          <p:cNvPicPr>
            <a:picLocks noChangeAspect="1"/>
          </p:cNvPicPr>
          <p:nvPr/>
        </p:nvPicPr>
        <p:blipFill>
          <a:blip r:embed="rId5" cstate="print"/>
          <a:stretch>
            <a:fillRect/>
          </a:stretch>
        </p:blipFill>
        <p:spPr>
          <a:xfrm>
            <a:off x="608008" y="3809999"/>
            <a:ext cx="4270248" cy="1687068"/>
          </a:xfrm>
          <a:prstGeom prst="rect">
            <a:avLst/>
          </a:prstGeom>
          <a:ln>
            <a:solidFill>
              <a:schemeClr val="tx1"/>
            </a:solidFill>
          </a:ln>
        </p:spPr>
      </p:pic>
      <p:pic>
        <p:nvPicPr>
          <p:cNvPr id="29" name="Picture 28" descr="7_2.GIF"/>
          <p:cNvPicPr>
            <a:picLocks noChangeAspect="1"/>
          </p:cNvPicPr>
          <p:nvPr/>
        </p:nvPicPr>
        <p:blipFill>
          <a:blip r:embed="rId6" cstate="print"/>
          <a:stretch>
            <a:fillRect/>
          </a:stretch>
        </p:blipFill>
        <p:spPr>
          <a:xfrm>
            <a:off x="3275012" y="4343400"/>
            <a:ext cx="2575865" cy="1999793"/>
          </a:xfrm>
          <a:prstGeom prst="rect">
            <a:avLst/>
          </a:prstGeom>
          <a:ln>
            <a:solidFill>
              <a:schemeClr val="tx1"/>
            </a:solidFill>
          </a:ln>
        </p:spPr>
      </p:pic>
      <p:pic>
        <p:nvPicPr>
          <p:cNvPr id="31" name="Picture 30" descr="example1.gif"/>
          <p:cNvPicPr>
            <a:picLocks noChangeAspect="1"/>
          </p:cNvPicPr>
          <p:nvPr/>
        </p:nvPicPr>
        <p:blipFill>
          <a:blip r:embed="rId7" cstate="print"/>
          <a:stretch>
            <a:fillRect/>
          </a:stretch>
        </p:blipFill>
        <p:spPr>
          <a:xfrm>
            <a:off x="6323012" y="1371600"/>
            <a:ext cx="4519574" cy="2362200"/>
          </a:xfrm>
          <a:prstGeom prst="rect">
            <a:avLst/>
          </a:prstGeom>
          <a:ln>
            <a:solidFill>
              <a:schemeClr val="tx1"/>
            </a:solidFill>
          </a:ln>
        </p:spPr>
      </p:pic>
      <p:sp>
        <p:nvSpPr>
          <p:cNvPr id="32" name="TextBox 31"/>
          <p:cNvSpPr txBox="1"/>
          <p:nvPr/>
        </p:nvSpPr>
        <p:spPr>
          <a:xfrm>
            <a:off x="2436812" y="1371600"/>
            <a:ext cx="2133600" cy="381000"/>
          </a:xfrm>
          <a:prstGeom prst="rect">
            <a:avLst/>
          </a:prstGeom>
          <a:noFill/>
        </p:spPr>
        <p:txBody>
          <a:bodyPr wrap="none" lIns="0" tIns="0" rIns="0" bIns="0" rtlCol="0">
            <a:noAutofit/>
          </a:bodyPr>
          <a:lstStyle/>
          <a:p>
            <a:pPr>
              <a:lnSpc>
                <a:spcPct val="90000"/>
              </a:lnSpc>
            </a:pPr>
            <a:r>
              <a:rPr lang="en-US" b="1" dirty="0" smtClean="0">
                <a:solidFill>
                  <a:srgbClr val="FF0000"/>
                </a:solidFill>
                <a:latin typeface="LavosHandy™" pitchFamily="66" charset="0"/>
              </a:rPr>
              <a:t>Interactive Report</a:t>
            </a:r>
            <a:endParaRPr lang="en-US" b="1" dirty="0">
              <a:solidFill>
                <a:srgbClr val="FF0000"/>
              </a:solidFill>
              <a:latin typeface="LavosHandy™" pitchFamily="66" charset="0"/>
            </a:endParaRPr>
          </a:p>
        </p:txBody>
      </p:sp>
      <p:sp>
        <p:nvSpPr>
          <p:cNvPr id="33" name="Rectangle 32"/>
          <p:cNvSpPr/>
          <p:nvPr/>
        </p:nvSpPr>
        <p:spPr>
          <a:xfrm>
            <a:off x="8151812" y="1371600"/>
            <a:ext cx="1790875" cy="348557"/>
          </a:xfrm>
          <a:prstGeom prst="rect">
            <a:avLst/>
          </a:prstGeom>
        </p:spPr>
        <p:txBody>
          <a:bodyPr wrap="none">
            <a:spAutoFit/>
          </a:bodyPr>
          <a:lstStyle/>
          <a:p>
            <a:pPr>
              <a:lnSpc>
                <a:spcPct val="90000"/>
              </a:lnSpc>
            </a:pPr>
            <a:r>
              <a:rPr lang="en-US" b="1" dirty="0" smtClean="0">
                <a:solidFill>
                  <a:srgbClr val="FF0000"/>
                </a:solidFill>
                <a:latin typeface="LavosHandy™" pitchFamily="66" charset="0"/>
              </a:rPr>
              <a:t>Interactive Grid</a:t>
            </a:r>
            <a:endParaRPr lang="en-US" b="1" dirty="0">
              <a:solidFill>
                <a:srgbClr val="FF0000"/>
              </a:solidFill>
              <a:latin typeface="LavosHandy™" pitchFamily="66" charset="0"/>
            </a:endParaRPr>
          </a:p>
        </p:txBody>
      </p:sp>
      <p:sp>
        <p:nvSpPr>
          <p:cNvPr id="34" name="Rectangle 33"/>
          <p:cNvSpPr/>
          <p:nvPr/>
        </p:nvSpPr>
        <p:spPr>
          <a:xfrm>
            <a:off x="1903412" y="3810000"/>
            <a:ext cx="1877437" cy="341632"/>
          </a:xfrm>
          <a:prstGeom prst="rect">
            <a:avLst/>
          </a:prstGeom>
        </p:spPr>
        <p:txBody>
          <a:bodyPr wrap="none">
            <a:spAutoFit/>
          </a:bodyPr>
          <a:lstStyle/>
          <a:p>
            <a:pPr>
              <a:lnSpc>
                <a:spcPct val="90000"/>
              </a:lnSpc>
            </a:pPr>
            <a:r>
              <a:rPr lang="en-US" b="1" dirty="0" smtClean="0">
                <a:solidFill>
                  <a:srgbClr val="FF0000"/>
                </a:solidFill>
                <a:latin typeface="LavosHandy™" pitchFamily="66" charset="0"/>
              </a:rPr>
              <a:t>Report and Form</a:t>
            </a:r>
            <a:endParaRPr lang="en-US" b="1" dirty="0">
              <a:solidFill>
                <a:srgbClr val="FF0000"/>
              </a:solidFill>
              <a:latin typeface="LavosHandy™" pitchFamily="66" charset="0"/>
            </a:endParaRPr>
          </a:p>
        </p:txBody>
      </p:sp>
      <p:sp>
        <p:nvSpPr>
          <p:cNvPr id="35" name="Rectangle 34"/>
          <p:cNvSpPr/>
          <p:nvPr/>
        </p:nvSpPr>
        <p:spPr>
          <a:xfrm>
            <a:off x="7999412" y="3886200"/>
            <a:ext cx="1592103" cy="341632"/>
          </a:xfrm>
          <a:prstGeom prst="rect">
            <a:avLst/>
          </a:prstGeom>
        </p:spPr>
        <p:txBody>
          <a:bodyPr wrap="none">
            <a:spAutoFit/>
          </a:bodyPr>
          <a:lstStyle/>
          <a:p>
            <a:pPr>
              <a:lnSpc>
                <a:spcPct val="90000"/>
              </a:lnSpc>
            </a:pPr>
            <a:r>
              <a:rPr lang="en-US" b="1" dirty="0" smtClean="0">
                <a:solidFill>
                  <a:srgbClr val="FF0000"/>
                </a:solidFill>
                <a:latin typeface="LavosHandy™" pitchFamily="66" charset="0"/>
              </a:rPr>
              <a:t>Classic Report</a:t>
            </a:r>
            <a:endParaRPr lang="en-US" b="1" dirty="0">
              <a:solidFill>
                <a:srgbClr val="FF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Selecting an Appropriate Report Type</a:t>
            </a:r>
            <a:endParaRPr lang="en-US" b="1" dirty="0"/>
          </a:p>
        </p:txBody>
      </p:sp>
      <p:pic>
        <p:nvPicPr>
          <p:cNvPr id="39" name="Picture 38" descr="Snap7.gif"/>
          <p:cNvPicPr>
            <a:picLocks noChangeAspect="1"/>
          </p:cNvPicPr>
          <p:nvPr/>
        </p:nvPicPr>
        <p:blipFill>
          <a:blip r:embed="rId3" cstate="print"/>
          <a:stretch>
            <a:fillRect/>
          </a:stretch>
        </p:blipFill>
        <p:spPr>
          <a:xfrm>
            <a:off x="684212" y="2133600"/>
            <a:ext cx="11022330" cy="2549652"/>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Understanding Different Ways of Creating Reports</a:t>
            </a:r>
            <a:endParaRPr lang="en-US" b="1" dirty="0"/>
          </a:p>
        </p:txBody>
      </p:sp>
      <p:sp>
        <p:nvSpPr>
          <p:cNvPr id="8" name="Rectangle 3"/>
          <p:cNvSpPr>
            <a:spLocks noGrp="1" noChangeArrowheads="1"/>
          </p:cNvSpPr>
          <p:nvPr>
            <p:ph idx="1"/>
          </p:nvPr>
        </p:nvSpPr>
        <p:spPr>
          <a:xfrm>
            <a:off x="455612" y="1219200"/>
            <a:ext cx="4114800" cy="533400"/>
          </a:xfrm>
        </p:spPr>
        <p:txBody>
          <a:bodyPr/>
          <a:lstStyle/>
          <a:p>
            <a:pPr marL="53975" indent="-53975" eaLnBrk="1" hangingPunct="1">
              <a:buClr>
                <a:schemeClr val="folHlink"/>
              </a:buClr>
              <a:buNone/>
            </a:pPr>
            <a:r>
              <a:rPr lang="en-US" sz="2000" b="1" dirty="0" smtClean="0">
                <a:solidFill>
                  <a:srgbClr val="000000"/>
                </a:solidFill>
                <a:latin typeface="LavosHandy™" pitchFamily="66" charset="0"/>
              </a:rPr>
              <a:t>Create a report when you  create </a:t>
            </a:r>
            <a:br>
              <a:rPr lang="en-US" sz="2000" b="1" dirty="0" smtClean="0">
                <a:solidFill>
                  <a:srgbClr val="000000"/>
                </a:solidFill>
                <a:latin typeface="LavosHandy™" pitchFamily="66" charset="0"/>
              </a:rPr>
            </a:br>
            <a:r>
              <a:rPr lang="en-US" sz="2000" b="1" dirty="0" smtClean="0">
                <a:solidFill>
                  <a:srgbClr val="000000"/>
                </a:solidFill>
                <a:latin typeface="LavosHandy™" pitchFamily="66" charset="0"/>
              </a:rPr>
              <a:t>a new database application</a:t>
            </a:r>
          </a:p>
          <a:p>
            <a:pPr lvl="1" eaLnBrk="1" hangingPunct="1">
              <a:buFont typeface="Arial" pitchFamily="34" charset="0"/>
              <a:buNone/>
            </a:pPr>
            <a:endParaRPr lang="en-US" dirty="0" smtClean="0"/>
          </a:p>
        </p:txBody>
      </p:sp>
      <p:pic>
        <p:nvPicPr>
          <p:cNvPr id="4" name="Picture 3" descr="1d.gif"/>
          <p:cNvPicPr>
            <a:picLocks noChangeAspect="1"/>
          </p:cNvPicPr>
          <p:nvPr/>
        </p:nvPicPr>
        <p:blipFill>
          <a:blip r:embed="rId3" cstate="print"/>
          <a:stretch>
            <a:fillRect/>
          </a:stretch>
        </p:blipFill>
        <p:spPr>
          <a:xfrm>
            <a:off x="455612" y="4343400"/>
            <a:ext cx="3754984" cy="1775917"/>
          </a:xfrm>
          <a:prstGeom prst="rect">
            <a:avLst/>
          </a:prstGeom>
          <a:ln>
            <a:solidFill>
              <a:schemeClr val="tx1"/>
            </a:solidFill>
          </a:ln>
        </p:spPr>
      </p:pic>
      <p:pic>
        <p:nvPicPr>
          <p:cNvPr id="5" name="Picture 4" descr="1e.gif"/>
          <p:cNvPicPr>
            <a:picLocks noChangeAspect="1"/>
          </p:cNvPicPr>
          <p:nvPr/>
        </p:nvPicPr>
        <p:blipFill>
          <a:blip r:embed="rId4" cstate="print"/>
          <a:stretch>
            <a:fillRect/>
          </a:stretch>
        </p:blipFill>
        <p:spPr>
          <a:xfrm>
            <a:off x="531812" y="1752600"/>
            <a:ext cx="3886200" cy="1712976"/>
          </a:xfrm>
          <a:prstGeom prst="rect">
            <a:avLst/>
          </a:prstGeom>
          <a:ln>
            <a:solidFill>
              <a:schemeClr val="tx1"/>
            </a:solidFill>
          </a:ln>
        </p:spPr>
      </p:pic>
      <p:sp>
        <p:nvSpPr>
          <p:cNvPr id="9" name="TextBox 8"/>
          <p:cNvSpPr txBox="1"/>
          <p:nvPr/>
        </p:nvSpPr>
        <p:spPr>
          <a:xfrm>
            <a:off x="455612" y="4343400"/>
            <a:ext cx="1371600" cy="304800"/>
          </a:xfrm>
          <a:prstGeom prst="rect">
            <a:avLst/>
          </a:prstGeom>
          <a:noFill/>
        </p:spPr>
        <p:txBody>
          <a:bodyPr wrap="none" lIns="0" tIns="0" rIns="0" bIns="0" rtlCol="0">
            <a:noAutofit/>
          </a:bodyPr>
          <a:lstStyle/>
          <a:p>
            <a:pPr>
              <a:lnSpc>
                <a:spcPct val="90000"/>
              </a:lnSpc>
            </a:pPr>
            <a:r>
              <a:rPr lang="en-US" b="1" dirty="0" smtClean="0">
                <a:solidFill>
                  <a:srgbClr val="FF0000"/>
                </a:solidFill>
                <a:latin typeface="LavosHandy™" pitchFamily="66" charset="0"/>
              </a:rPr>
              <a:t>Create Page Wizard</a:t>
            </a:r>
            <a:endParaRPr lang="en-US" b="1" dirty="0">
              <a:solidFill>
                <a:srgbClr val="FF0000"/>
              </a:solidFill>
              <a:latin typeface="LavosHandy™" pitchFamily="66" charset="0"/>
            </a:endParaRPr>
          </a:p>
        </p:txBody>
      </p:sp>
      <p:sp>
        <p:nvSpPr>
          <p:cNvPr id="19" name="TextBox 18"/>
          <p:cNvSpPr txBox="1"/>
          <p:nvPr/>
        </p:nvSpPr>
        <p:spPr>
          <a:xfrm>
            <a:off x="608012" y="1752600"/>
            <a:ext cx="1371600" cy="304800"/>
          </a:xfrm>
          <a:prstGeom prst="rect">
            <a:avLst/>
          </a:prstGeom>
          <a:noFill/>
        </p:spPr>
        <p:txBody>
          <a:bodyPr wrap="none" lIns="0" tIns="0" rIns="0" bIns="0" rtlCol="0">
            <a:noAutofit/>
          </a:bodyPr>
          <a:lstStyle/>
          <a:p>
            <a:pPr>
              <a:lnSpc>
                <a:spcPct val="90000"/>
              </a:lnSpc>
            </a:pPr>
            <a:r>
              <a:rPr lang="en-US" b="1" dirty="0" smtClean="0">
                <a:solidFill>
                  <a:srgbClr val="FF0000"/>
                </a:solidFill>
                <a:latin typeface="LavosHandy™" pitchFamily="66" charset="0"/>
              </a:rPr>
              <a:t>Create Application Wizard</a:t>
            </a:r>
            <a:endParaRPr lang="en-US" b="1" dirty="0">
              <a:solidFill>
                <a:srgbClr val="FF0000"/>
              </a:solidFill>
              <a:latin typeface="LavosHandy™" pitchFamily="66" charset="0"/>
            </a:endParaRPr>
          </a:p>
        </p:txBody>
      </p:sp>
      <p:sp>
        <p:nvSpPr>
          <p:cNvPr id="30" name="Rectangle 3"/>
          <p:cNvSpPr txBox="1">
            <a:spLocks noChangeArrowheads="1"/>
          </p:cNvSpPr>
          <p:nvPr/>
        </p:nvSpPr>
        <p:spPr>
          <a:xfrm>
            <a:off x="455612" y="3962400"/>
            <a:ext cx="40386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rPr>
              <a:t>Create a report as a new page</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Rectangle 3"/>
          <p:cNvSpPr txBox="1">
            <a:spLocks noChangeArrowheads="1"/>
          </p:cNvSpPr>
          <p:nvPr/>
        </p:nvSpPr>
        <p:spPr>
          <a:xfrm>
            <a:off x="4570412" y="1143000"/>
            <a:ext cx="41910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rPr>
              <a:t>Create a report region on a page</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 name="Picture 21" descr="10a.gif"/>
          <p:cNvPicPr>
            <a:picLocks noChangeAspect="1"/>
          </p:cNvPicPr>
          <p:nvPr/>
        </p:nvPicPr>
        <p:blipFill>
          <a:blip r:embed="rId5" cstate="print"/>
          <a:stretch>
            <a:fillRect/>
          </a:stretch>
        </p:blipFill>
        <p:spPr>
          <a:xfrm>
            <a:off x="4646612" y="1524000"/>
            <a:ext cx="2888742" cy="4838319"/>
          </a:xfrm>
          <a:prstGeom prst="rect">
            <a:avLst/>
          </a:prstGeom>
          <a:ln>
            <a:solidFill>
              <a:schemeClr val="tx1"/>
            </a:solidFill>
          </a:ln>
        </p:spPr>
      </p:pic>
      <p:sp>
        <p:nvSpPr>
          <p:cNvPr id="24" name="Rectangle 23"/>
          <p:cNvSpPr/>
          <p:nvPr/>
        </p:nvSpPr>
        <p:spPr>
          <a:xfrm>
            <a:off x="5561012" y="2057400"/>
            <a:ext cx="1752600" cy="840230"/>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Dragging and dropping from the gallery</a:t>
            </a:r>
            <a:endParaRPr lang="en-US" b="1" dirty="0">
              <a:solidFill>
                <a:srgbClr val="FF0000"/>
              </a:solidFill>
              <a:latin typeface="LavosHandy™" pitchFamily="66" charset="0"/>
            </a:endParaRPr>
          </a:p>
        </p:txBody>
      </p:sp>
      <p:pic>
        <p:nvPicPr>
          <p:cNvPr id="26" name="Picture 25" descr="10b1.gif"/>
          <p:cNvPicPr>
            <a:picLocks noChangeAspect="1"/>
          </p:cNvPicPr>
          <p:nvPr/>
        </p:nvPicPr>
        <p:blipFill>
          <a:blip r:embed="rId6" cstate="print"/>
          <a:stretch>
            <a:fillRect/>
          </a:stretch>
        </p:blipFill>
        <p:spPr>
          <a:xfrm>
            <a:off x="7618412" y="1524000"/>
            <a:ext cx="2209800" cy="1940052"/>
          </a:xfrm>
          <a:prstGeom prst="rect">
            <a:avLst/>
          </a:prstGeom>
          <a:ln>
            <a:solidFill>
              <a:schemeClr val="tx1"/>
            </a:solidFill>
          </a:ln>
        </p:spPr>
      </p:pic>
      <p:pic>
        <p:nvPicPr>
          <p:cNvPr id="27" name="Picture 26" descr="10b2.gif"/>
          <p:cNvPicPr>
            <a:picLocks noChangeAspect="1"/>
          </p:cNvPicPr>
          <p:nvPr/>
        </p:nvPicPr>
        <p:blipFill>
          <a:blip r:embed="rId7" cstate="print"/>
          <a:stretch>
            <a:fillRect/>
          </a:stretch>
        </p:blipFill>
        <p:spPr>
          <a:xfrm>
            <a:off x="8532812" y="3200400"/>
            <a:ext cx="3168396" cy="3202686"/>
          </a:xfrm>
          <a:prstGeom prst="rect">
            <a:avLst/>
          </a:prstGeom>
          <a:ln>
            <a:solidFill>
              <a:schemeClr val="tx1"/>
            </a:solidFill>
          </a:ln>
        </p:spPr>
      </p:pic>
      <p:sp>
        <p:nvSpPr>
          <p:cNvPr id="28" name="Rectangle 27"/>
          <p:cNvSpPr/>
          <p:nvPr/>
        </p:nvSpPr>
        <p:spPr>
          <a:xfrm>
            <a:off x="7694612" y="1752600"/>
            <a:ext cx="2133599"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Using context menu</a:t>
            </a:r>
            <a:endParaRPr lang="en-US" b="1" dirty="0">
              <a:solidFill>
                <a:srgbClr val="FF0000"/>
              </a:solidFill>
              <a:latin typeface="LavosHandy™" pitchFamily="66" charset="0"/>
            </a:endParaRPr>
          </a:p>
        </p:txBody>
      </p:sp>
      <p:sp>
        <p:nvSpPr>
          <p:cNvPr id="29" name="Rectangle 28"/>
          <p:cNvSpPr/>
          <p:nvPr/>
        </p:nvSpPr>
        <p:spPr>
          <a:xfrm>
            <a:off x="8532812" y="3429000"/>
            <a:ext cx="30480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Using gallery context menu</a:t>
            </a:r>
            <a:endParaRPr lang="en-US" b="1" dirty="0">
              <a:solidFill>
                <a:srgbClr val="FF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Report Using the Create Application Wizard</a:t>
            </a:r>
            <a:endParaRPr lang="en-US" b="1" dirty="0"/>
          </a:p>
        </p:txBody>
      </p:sp>
      <p:pic>
        <p:nvPicPr>
          <p:cNvPr id="17" name="Picture 16" descr="1a.gif"/>
          <p:cNvPicPr>
            <a:picLocks noChangeAspect="1"/>
          </p:cNvPicPr>
          <p:nvPr/>
        </p:nvPicPr>
        <p:blipFill>
          <a:blip r:embed="rId3" cstate="print"/>
          <a:stretch>
            <a:fillRect/>
          </a:stretch>
        </p:blipFill>
        <p:spPr>
          <a:xfrm>
            <a:off x="608012" y="1447800"/>
            <a:ext cx="5074539" cy="2881122"/>
          </a:xfrm>
          <a:prstGeom prst="rect">
            <a:avLst/>
          </a:prstGeom>
          <a:ln>
            <a:solidFill>
              <a:schemeClr val="tx1"/>
            </a:solidFill>
          </a:ln>
        </p:spPr>
      </p:pic>
      <p:pic>
        <p:nvPicPr>
          <p:cNvPr id="18" name="Picture 17" descr="2a4.gif"/>
          <p:cNvPicPr>
            <a:picLocks noChangeAspect="1"/>
          </p:cNvPicPr>
          <p:nvPr/>
        </p:nvPicPr>
        <p:blipFill>
          <a:blip r:embed="rId4" cstate="print"/>
          <a:stretch>
            <a:fillRect/>
          </a:stretch>
        </p:blipFill>
        <p:spPr>
          <a:xfrm>
            <a:off x="608012" y="4419600"/>
            <a:ext cx="5096256" cy="1780794"/>
          </a:xfrm>
          <a:prstGeom prst="rect">
            <a:avLst/>
          </a:prstGeom>
          <a:ln>
            <a:solidFill>
              <a:schemeClr val="tx1"/>
            </a:solidFill>
          </a:ln>
        </p:spPr>
      </p:pic>
      <p:pic>
        <p:nvPicPr>
          <p:cNvPr id="19" name="Picture 18" descr="1b.gif"/>
          <p:cNvPicPr>
            <a:picLocks noChangeAspect="1"/>
          </p:cNvPicPr>
          <p:nvPr/>
        </p:nvPicPr>
        <p:blipFill>
          <a:blip r:embed="rId5" cstate="print"/>
          <a:stretch>
            <a:fillRect/>
          </a:stretch>
        </p:blipFill>
        <p:spPr>
          <a:xfrm>
            <a:off x="5942012" y="1447800"/>
            <a:ext cx="5432679" cy="4724400"/>
          </a:xfrm>
          <a:prstGeom prst="rect">
            <a:avLst/>
          </a:prstGeom>
          <a:ln>
            <a:solidFill>
              <a:schemeClr val="tx1"/>
            </a:solidFill>
          </a:ln>
        </p:spPr>
      </p:pic>
      <p:sp>
        <p:nvSpPr>
          <p:cNvPr id="20" name="Oval 144"/>
          <p:cNvSpPr>
            <a:spLocks noChangeArrowheads="1"/>
          </p:cNvSpPr>
          <p:nvPr/>
        </p:nvSpPr>
        <p:spPr bwMode="blackWhite">
          <a:xfrm>
            <a:off x="53324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1" name="Oval 144"/>
          <p:cNvSpPr>
            <a:spLocks noChangeArrowheads="1"/>
          </p:cNvSpPr>
          <p:nvPr/>
        </p:nvSpPr>
        <p:spPr bwMode="blackWhite">
          <a:xfrm>
            <a:off x="54848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2" name="Oval 144"/>
          <p:cNvSpPr>
            <a:spLocks noChangeArrowheads="1"/>
          </p:cNvSpPr>
          <p:nvPr/>
        </p:nvSpPr>
        <p:spPr bwMode="blackWhite">
          <a:xfrm>
            <a:off x="11199812" y="182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Report Using the Create Page Wizard</a:t>
            </a:r>
            <a:endParaRPr lang="en-US" b="1" dirty="0"/>
          </a:p>
        </p:txBody>
      </p:sp>
      <p:pic>
        <p:nvPicPr>
          <p:cNvPr id="7" name="Picture 6" descr="2b1.gif"/>
          <p:cNvPicPr>
            <a:picLocks noChangeAspect="1"/>
          </p:cNvPicPr>
          <p:nvPr/>
        </p:nvPicPr>
        <p:blipFill>
          <a:blip r:embed="rId3" cstate="print"/>
          <a:stretch>
            <a:fillRect/>
          </a:stretch>
        </p:blipFill>
        <p:spPr>
          <a:xfrm>
            <a:off x="608012" y="1524000"/>
            <a:ext cx="4899660" cy="2590800"/>
          </a:xfrm>
          <a:prstGeom prst="rect">
            <a:avLst/>
          </a:prstGeom>
          <a:ln>
            <a:solidFill>
              <a:schemeClr val="tx1"/>
            </a:solidFill>
          </a:ln>
        </p:spPr>
      </p:pic>
      <p:pic>
        <p:nvPicPr>
          <p:cNvPr id="8" name="Picture 7" descr="2b2.gif"/>
          <p:cNvPicPr>
            <a:picLocks noChangeAspect="1"/>
          </p:cNvPicPr>
          <p:nvPr/>
        </p:nvPicPr>
        <p:blipFill>
          <a:blip r:embed="rId4" cstate="print"/>
          <a:stretch>
            <a:fillRect/>
          </a:stretch>
        </p:blipFill>
        <p:spPr>
          <a:xfrm>
            <a:off x="5789612" y="1524000"/>
            <a:ext cx="4343400" cy="2590800"/>
          </a:xfrm>
          <a:prstGeom prst="rect">
            <a:avLst/>
          </a:prstGeom>
          <a:ln>
            <a:solidFill>
              <a:schemeClr val="tx1"/>
            </a:solidFill>
          </a:ln>
        </p:spPr>
      </p:pic>
      <p:sp>
        <p:nvSpPr>
          <p:cNvPr id="14" name="Oval 144"/>
          <p:cNvSpPr>
            <a:spLocks noChangeArrowheads="1"/>
          </p:cNvSpPr>
          <p:nvPr/>
        </p:nvSpPr>
        <p:spPr bwMode="blackWhite">
          <a:xfrm>
            <a:off x="4556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5637212" y="3810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9" name="Picture 8" descr="1c.gif"/>
          <p:cNvPicPr>
            <a:picLocks noChangeAspect="1"/>
          </p:cNvPicPr>
          <p:nvPr/>
        </p:nvPicPr>
        <p:blipFill>
          <a:blip r:embed="rId5" cstate="print"/>
          <a:stretch>
            <a:fillRect/>
          </a:stretch>
        </p:blipFill>
        <p:spPr>
          <a:xfrm>
            <a:off x="5789612" y="4419600"/>
            <a:ext cx="4343400" cy="1592580"/>
          </a:xfrm>
          <a:prstGeom prst="rect">
            <a:avLst/>
          </a:prstGeom>
          <a:ln>
            <a:solidFill>
              <a:schemeClr val="tx1"/>
            </a:solidFill>
          </a:ln>
        </p:spPr>
      </p:pic>
      <p:sp>
        <p:nvSpPr>
          <p:cNvPr id="10" name="Oval 144"/>
          <p:cNvSpPr>
            <a:spLocks noChangeArrowheads="1"/>
          </p:cNvSpPr>
          <p:nvPr/>
        </p:nvSpPr>
        <p:spPr bwMode="blackWhite">
          <a:xfrm>
            <a:off x="5637212" y="594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Report Region in Page Designer</a:t>
            </a:r>
            <a:endParaRPr lang="en-US" b="1" dirty="0"/>
          </a:p>
        </p:txBody>
      </p:sp>
      <p:pic>
        <p:nvPicPr>
          <p:cNvPr id="11" name="Picture 10" descr="2e1.gif"/>
          <p:cNvPicPr>
            <a:picLocks noChangeAspect="1"/>
          </p:cNvPicPr>
          <p:nvPr/>
        </p:nvPicPr>
        <p:blipFill>
          <a:blip r:embed="rId3" cstate="print"/>
          <a:stretch>
            <a:fillRect/>
          </a:stretch>
        </p:blipFill>
        <p:spPr>
          <a:xfrm>
            <a:off x="760412" y="1066800"/>
            <a:ext cx="5379720" cy="3299460"/>
          </a:xfrm>
          <a:prstGeom prst="rect">
            <a:avLst/>
          </a:prstGeom>
          <a:ln>
            <a:solidFill>
              <a:schemeClr val="tx1"/>
            </a:solidFill>
          </a:ln>
        </p:spPr>
      </p:pic>
      <p:pic>
        <p:nvPicPr>
          <p:cNvPr id="12" name="Picture 11" descr="2e2.gif"/>
          <p:cNvPicPr>
            <a:picLocks noChangeAspect="1"/>
          </p:cNvPicPr>
          <p:nvPr/>
        </p:nvPicPr>
        <p:blipFill>
          <a:blip r:embed="rId4" cstate="print"/>
          <a:stretch>
            <a:fillRect/>
          </a:stretch>
        </p:blipFill>
        <p:spPr>
          <a:xfrm>
            <a:off x="6704012" y="1066800"/>
            <a:ext cx="4568952" cy="5181600"/>
          </a:xfrm>
          <a:prstGeom prst="rect">
            <a:avLst/>
          </a:prstGeom>
          <a:ln>
            <a:solidFill>
              <a:schemeClr val="tx1"/>
            </a:solidFill>
          </a:ln>
        </p:spPr>
      </p:pic>
      <p:sp>
        <p:nvSpPr>
          <p:cNvPr id="14" name="Oval 144"/>
          <p:cNvSpPr>
            <a:spLocks noChangeArrowheads="1"/>
          </p:cNvSpPr>
          <p:nvPr/>
        </p:nvSpPr>
        <p:spPr bwMode="blackWhite">
          <a:xfrm>
            <a:off x="608012" y="4038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6475412" y="3962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7" name="Rectangle 18"/>
          <p:cNvSpPr txBox="1">
            <a:spLocks noChangeArrowheads="1"/>
          </p:cNvSpPr>
          <p:nvPr/>
        </p:nvSpPr>
        <p:spPr>
          <a:xfrm>
            <a:off x="9523412" y="2438400"/>
            <a:ext cx="19050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Using</a:t>
            </a:r>
            <a:r>
              <a:rPr kumimoji="0" lang="en-US" sz="2000" b="1" i="0" u="none" strike="noStrike" kern="1200" cap="none" spc="0" normalizeH="0" noProof="0" dirty="0" smtClean="0">
                <a:ln>
                  <a:noFill/>
                </a:ln>
                <a:solidFill>
                  <a:srgbClr val="FF0000"/>
                </a:solidFill>
                <a:effectLst/>
                <a:uLnTx/>
                <a:uFillTx/>
                <a:latin typeface="LavosHandy™" pitchFamily="66" charset="0"/>
              </a:rPr>
              <a:t> the </a:t>
            </a:r>
            <a:r>
              <a:rPr kumimoji="0" lang="en-US" sz="2000" b="1" i="0" u="none" strike="noStrike" kern="1200" cap="none" spc="0" normalizeH="0" baseline="0" noProof="0" dirty="0" smtClean="0">
                <a:ln>
                  <a:noFill/>
                </a:ln>
                <a:solidFill>
                  <a:srgbClr val="FF0000"/>
                </a:solidFill>
                <a:effectLst/>
                <a:uLnTx/>
                <a:uFillTx/>
                <a:latin typeface="LavosHandy™" pitchFamily="66" charset="0"/>
              </a:rPr>
              <a:t>context menu</a:t>
            </a:r>
          </a:p>
        </p:txBody>
      </p:sp>
      <p:sp>
        <p:nvSpPr>
          <p:cNvPr id="8" name="Rectangle 18"/>
          <p:cNvSpPr txBox="1">
            <a:spLocks noChangeArrowheads="1"/>
          </p:cNvSpPr>
          <p:nvPr/>
        </p:nvSpPr>
        <p:spPr>
          <a:xfrm>
            <a:off x="6704012" y="5105400"/>
            <a:ext cx="19050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Drag and </a:t>
            </a:r>
            <a:r>
              <a:rPr lang="en-US" sz="2000" b="1" dirty="0" smtClean="0">
                <a:solidFill>
                  <a:srgbClr val="FF0000"/>
                </a:solidFill>
                <a:latin typeface="LavosHandy™" pitchFamily="66" charset="0"/>
              </a:rPr>
              <a:t>drop from the gallery</a:t>
            </a:r>
            <a:endParaRPr kumimoji="0" lang="en-US" sz="2000" b="1" i="0" u="none" strike="noStrike" kern="1200" cap="none" spc="0" normalizeH="0" baseline="0" noProof="0" dirty="0" smtClean="0">
              <a:ln>
                <a:noFill/>
              </a:ln>
              <a:solidFill>
                <a:srgbClr val="FF0000"/>
              </a:solidFill>
              <a:effectLst/>
              <a:uLnTx/>
              <a:uFillTx/>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13262</TotalTime>
  <Words>3356</Words>
  <Application>Microsoft Office PowerPoint</Application>
  <PresentationFormat>Custom</PresentationFormat>
  <Paragraphs>239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Oracle_16x9_2014_521</vt:lpstr>
      <vt:lpstr>Slide 1</vt:lpstr>
      <vt:lpstr>Slide 2</vt:lpstr>
      <vt:lpstr>Slide 3</vt:lpstr>
      <vt:lpstr>Understanding Different Report Types</vt:lpstr>
      <vt:lpstr>Selecting an Appropriate Report Type</vt:lpstr>
      <vt:lpstr>Understanding Different Ways of Creating Reports</vt:lpstr>
      <vt:lpstr>Creating a Report Using the Create Application Wizard</vt:lpstr>
      <vt:lpstr>Creating a Report Using the Create Page Wizard</vt:lpstr>
      <vt:lpstr>Creating a Report Region in Page Designer</vt:lpstr>
      <vt:lpstr>What is an Interactive Report?</vt:lpstr>
      <vt:lpstr>Creating an Interactive Report Region: Example</vt:lpstr>
      <vt:lpstr>What is an Interactive Grid? </vt:lpstr>
      <vt:lpstr>Understanding Interactive Grid: Key Features</vt:lpstr>
      <vt:lpstr>Creating an Interactive Grid: Steps </vt:lpstr>
      <vt:lpstr>Creating an Interactive Grid: Example</vt:lpstr>
      <vt:lpstr>Creating an Interactive Grid: Example</vt:lpstr>
      <vt:lpstr>What is a Classic Report?</vt:lpstr>
      <vt:lpstr>Creating a Classic Report in Page Designer: Example</vt:lpstr>
      <vt:lpstr>Creating a Report and Form</vt:lpstr>
      <vt:lpstr>Creating a Report and a Form: Example</vt:lpstr>
      <vt:lpstr>Creating a Report and a Form: Example</vt:lpstr>
      <vt:lpstr>Slide 22</vt:lpstr>
      <vt:lpstr>Slide 23</vt:lpstr>
      <vt:lpstr>Hands-On Lab</vt:lpstr>
      <vt:lpstr>Slide 25</vt:lpstr>
      <vt:lpstr>Slide 26</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735</cp:revision>
  <dcterms:created xsi:type="dcterms:W3CDTF">2014-06-19T18:11:18Z</dcterms:created>
  <dcterms:modified xsi:type="dcterms:W3CDTF">2017-06-21T16:10:44Z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