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54" r:id="rId2"/>
    <p:sldId id="598" r:id="rId3"/>
    <p:sldId id="754" r:id="rId4"/>
    <p:sldId id="756" r:id="rId5"/>
    <p:sldId id="757" r:id="rId6"/>
    <p:sldId id="752" r:id="rId7"/>
    <p:sldId id="753" r:id="rId8"/>
    <p:sldId id="749" r:id="rId9"/>
    <p:sldId id="748" r:id="rId10"/>
    <p:sldId id="722" r:id="rId11"/>
    <p:sldId id="750" r:id="rId12"/>
    <p:sldId id="751" r:id="rId13"/>
    <p:sldId id="759" r:id="rId14"/>
    <p:sldId id="761" r:id="rId15"/>
    <p:sldId id="758" r:id="rId16"/>
    <p:sldId id="763" r:id="rId17"/>
    <p:sldId id="755" r:id="rId18"/>
    <p:sldId id="557" r:id="rId19"/>
    <p:sldId id="714" r:id="rId20"/>
    <p:sldId id="288" r:id="rId21"/>
    <p:sldId id="289" r:id="rId22"/>
  </p:sldIdLst>
  <p:sldSz cx="12188825"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BF81C"/>
    <a:srgbClr val="15FF7F"/>
    <a:srgbClr val="000000"/>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7923" autoAdjust="0"/>
  </p:normalViewPr>
  <p:slideViewPr>
    <p:cSldViewPr>
      <p:cViewPr>
        <p:scale>
          <a:sx n="70" d="100"/>
          <a:sy n="70" d="100"/>
        </p:scale>
        <p:origin x="-1080" y="-158"/>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62" d="100"/>
          <a:sy n="62" d="100"/>
        </p:scale>
        <p:origin x="-261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32500" lnSpcReduction="20000"/>
          </a:bodyPr>
          <a:lstStyle/>
          <a:p>
            <a:r>
              <a:rPr lang="en-US" sz="1100" kern="1200" baseline="0" dirty="0" smtClean="0">
                <a:solidFill>
                  <a:schemeClr val="tx1"/>
                </a:solidFill>
                <a:latin typeface="+mn-lt"/>
                <a:ea typeface="+mn-ea"/>
                <a:cs typeface="+mn-cs"/>
              </a:rPr>
              <a:t>The Page Designer toolbar displays at the top of the page and contains both buttons and menu options. Passing your cursor over an active button and menu, displays a Tooltip.</a:t>
            </a:r>
          </a:p>
          <a:p>
            <a:r>
              <a:rPr lang="en-US" b="1" dirty="0" smtClean="0"/>
              <a:t>Page Selector</a:t>
            </a:r>
            <a:r>
              <a:rPr lang="en-US" dirty="0" smtClean="0"/>
              <a:t>: Displays the current page. Click the down arrow to display the Page Finder and search for pages, or enter a page number in the field and click Go.</a:t>
            </a:r>
          </a:p>
          <a:p>
            <a:r>
              <a:rPr lang="en-US" b="1" dirty="0" smtClean="0"/>
              <a:t>Page Unlocked and Page Locked</a:t>
            </a:r>
            <a:r>
              <a:rPr lang="en-US" dirty="0" smtClean="0"/>
              <a:t>: Indicates whether a page is locked or unlocked. Unlocked pages are editable and locked pages are not. The padlock icon indicates</a:t>
            </a:r>
          </a:p>
          <a:p>
            <a:r>
              <a:rPr lang="en-US" dirty="0" smtClean="0"/>
              <a:t>the status:</a:t>
            </a:r>
          </a:p>
          <a:p>
            <a:pPr lvl="1"/>
            <a:r>
              <a:rPr lang="en-US" dirty="0" smtClean="0"/>
              <a:t>Clear unlocked padlock — Page is unlocked.</a:t>
            </a:r>
          </a:p>
          <a:p>
            <a:pPr lvl="1"/>
            <a:r>
              <a:rPr lang="en-US" dirty="0" smtClean="0"/>
              <a:t>Green locked padlock — Page is locked by you.</a:t>
            </a:r>
          </a:p>
          <a:p>
            <a:pPr lvl="1"/>
            <a:r>
              <a:rPr lang="en-US" dirty="0" smtClean="0"/>
              <a:t>Red locked padlock — Page is locked by another user. To view the lock owner, or update the lock comment, click the red padlock.</a:t>
            </a:r>
          </a:p>
          <a:p>
            <a:pPr lvl="0">
              <a:buFont typeface="Arial" pitchFamily="34" charset="0"/>
              <a:buNone/>
            </a:pPr>
            <a:r>
              <a:rPr lang="en-US" b="1" dirty="0" smtClean="0"/>
              <a:t>Undo Change</a:t>
            </a:r>
            <a:r>
              <a:rPr lang="en-US" dirty="0" smtClean="0"/>
              <a:t>: Reverts the previous update you made within Page Designer. Applies to actions that result in a change to the page data.</a:t>
            </a:r>
          </a:p>
          <a:p>
            <a:pPr lvl="0">
              <a:buFontTx/>
              <a:buNone/>
            </a:pPr>
            <a:r>
              <a:rPr lang="en-US" b="1" dirty="0" smtClean="0"/>
              <a:t>Redo Change</a:t>
            </a:r>
            <a:r>
              <a:rPr lang="en-US" dirty="0" smtClean="0"/>
              <a:t>: Reapply the last update that was undone using Undo Changes. Applies to actions that result in a change to the page data. </a:t>
            </a:r>
          </a:p>
          <a:p>
            <a:pPr lvl="0">
              <a:buFontTx/>
              <a:buNone/>
            </a:pPr>
            <a:r>
              <a:rPr lang="en-US" b="1" dirty="0" smtClean="0"/>
              <a:t>Create</a:t>
            </a:r>
            <a:r>
              <a:rPr lang="en-US" dirty="0" smtClean="0"/>
              <a:t>: The Create menu features a graphical plus sign (+). Clicking the Create menu displays the following options:</a:t>
            </a:r>
          </a:p>
          <a:p>
            <a:pPr lvl="1">
              <a:buFont typeface="Arial" pitchFamily="34" charset="0"/>
              <a:buChar char="•"/>
            </a:pPr>
            <a:r>
              <a:rPr lang="en-US" dirty="0" smtClean="0"/>
              <a:t>Page</a:t>
            </a:r>
          </a:p>
          <a:p>
            <a:pPr lvl="1">
              <a:buFont typeface="Arial" pitchFamily="34" charset="0"/>
              <a:buChar char="•"/>
            </a:pPr>
            <a:r>
              <a:rPr lang="en-US" dirty="0" smtClean="0"/>
              <a:t>Page as Copy</a:t>
            </a:r>
          </a:p>
          <a:p>
            <a:pPr lvl="1">
              <a:buFont typeface="Arial" pitchFamily="34" charset="0"/>
              <a:buChar char="•"/>
            </a:pPr>
            <a:r>
              <a:rPr lang="en-US" dirty="0" smtClean="0"/>
              <a:t>Page Component</a:t>
            </a:r>
          </a:p>
          <a:p>
            <a:pPr lvl="1">
              <a:buFont typeface="Arial" pitchFamily="34" charset="0"/>
              <a:buChar char="•"/>
            </a:pPr>
            <a:r>
              <a:rPr lang="en-US" dirty="0" smtClean="0"/>
              <a:t>Form Region</a:t>
            </a:r>
          </a:p>
          <a:p>
            <a:pPr lvl="1">
              <a:buFont typeface="Arial" pitchFamily="34" charset="0"/>
              <a:buChar char="•"/>
            </a:pPr>
            <a:r>
              <a:rPr lang="en-US" dirty="0" smtClean="0"/>
              <a:t>Breadcrumb Region. </a:t>
            </a:r>
          </a:p>
          <a:p>
            <a:pPr lvl="1">
              <a:buFont typeface="Arial" pitchFamily="34" charset="0"/>
              <a:buChar char="•"/>
            </a:pPr>
            <a:r>
              <a:rPr lang="en-US" dirty="0" smtClean="0"/>
              <a:t>Shared Component</a:t>
            </a:r>
          </a:p>
          <a:p>
            <a:pPr lvl="1">
              <a:buFont typeface="Arial" pitchFamily="34" charset="0"/>
              <a:buChar char="•"/>
            </a:pPr>
            <a:r>
              <a:rPr lang="en-US" dirty="0" smtClean="0"/>
              <a:t>Page Group. </a:t>
            </a:r>
          </a:p>
          <a:p>
            <a:pPr lvl="1">
              <a:buFont typeface="Arial" pitchFamily="34" charset="0"/>
              <a:buChar char="•"/>
            </a:pPr>
            <a:r>
              <a:rPr lang="en-US" dirty="0" smtClean="0"/>
              <a:t>Developer Comment</a:t>
            </a:r>
          </a:p>
          <a:p>
            <a:pPr lvl="1">
              <a:buFont typeface="Arial" pitchFamily="34" charset="0"/>
              <a:buChar char="•"/>
            </a:pPr>
            <a:r>
              <a:rPr lang="en-US" dirty="0" smtClean="0"/>
              <a:t>Team Development</a:t>
            </a:r>
          </a:p>
          <a:p>
            <a:pPr lvl="0">
              <a:buFontTx/>
              <a:buNone/>
            </a:pPr>
            <a:r>
              <a:rPr lang="en-US" b="1" dirty="0" smtClean="0"/>
              <a:t>Utilities</a:t>
            </a:r>
            <a:r>
              <a:rPr lang="en-US" dirty="0" smtClean="0"/>
              <a:t>: The Utilities menu features a graphic of a wrench. Options include:</a:t>
            </a:r>
          </a:p>
          <a:p>
            <a:pPr lvl="1">
              <a:buFont typeface="Arial" pitchFamily="34" charset="0"/>
              <a:buChar char="•"/>
            </a:pPr>
            <a:r>
              <a:rPr lang="en-US" dirty="0" smtClean="0"/>
              <a:t>Delete Page</a:t>
            </a:r>
          </a:p>
          <a:p>
            <a:pPr lvl="1">
              <a:buFont typeface="Arial" pitchFamily="34" charset="0"/>
              <a:buChar char="•"/>
            </a:pPr>
            <a:r>
              <a:rPr lang="en-US" dirty="0" smtClean="0"/>
              <a:t>Advisor</a:t>
            </a:r>
          </a:p>
          <a:p>
            <a:pPr lvl="1">
              <a:buFont typeface="Arial" pitchFamily="34" charset="0"/>
              <a:buChar char="•"/>
            </a:pPr>
            <a:r>
              <a:rPr lang="en-US" dirty="0" smtClean="0"/>
              <a:t>Caching</a:t>
            </a:r>
          </a:p>
          <a:p>
            <a:pPr lvl="1">
              <a:buFont typeface="Arial" pitchFamily="34" charset="0"/>
              <a:buChar char="•"/>
            </a:pPr>
            <a:r>
              <a:rPr lang="en-US" dirty="0" smtClean="0"/>
              <a:t>Attribute</a:t>
            </a:r>
            <a:r>
              <a:rPr lang="en-US" baseline="0" dirty="0" smtClean="0"/>
              <a:t> Dictionary</a:t>
            </a:r>
          </a:p>
          <a:p>
            <a:pPr lvl="1">
              <a:buFont typeface="Arial" pitchFamily="34" charset="0"/>
              <a:buChar char="•"/>
            </a:pPr>
            <a:r>
              <a:rPr lang="en-US" baseline="0" dirty="0" smtClean="0"/>
              <a:t>History</a:t>
            </a:r>
          </a:p>
          <a:p>
            <a:pPr lvl="1">
              <a:buFont typeface="Arial" pitchFamily="34" charset="0"/>
              <a:buChar char="•"/>
            </a:pPr>
            <a:r>
              <a:rPr lang="en-US" baseline="0" dirty="0" smtClean="0"/>
              <a:t>Export</a:t>
            </a:r>
          </a:p>
          <a:p>
            <a:pPr lvl="1">
              <a:buFont typeface="Arial" pitchFamily="34" charset="0"/>
              <a:buChar char="•"/>
            </a:pPr>
            <a:r>
              <a:rPr lang="en-US" baseline="0" dirty="0" smtClean="0"/>
              <a:t>Cross Page Utilities</a:t>
            </a:r>
          </a:p>
          <a:p>
            <a:pPr lvl="1">
              <a:buFont typeface="Arial" pitchFamily="34" charset="0"/>
              <a:buChar char="•"/>
            </a:pPr>
            <a:r>
              <a:rPr lang="en-US" baseline="0" dirty="0" smtClean="0"/>
              <a:t>Application Utilities</a:t>
            </a:r>
          </a:p>
          <a:p>
            <a:pPr lvl="1">
              <a:buFont typeface="Arial" pitchFamily="34" charset="0"/>
              <a:buChar char="•"/>
            </a:pPr>
            <a:r>
              <a:rPr lang="en-US" baseline="0" dirty="0" smtClean="0"/>
              <a:t>Page Groups</a:t>
            </a:r>
          </a:p>
          <a:p>
            <a:pPr lvl="1">
              <a:buFont typeface="Arial" pitchFamily="34" charset="0"/>
              <a:buChar char="•"/>
            </a:pPr>
            <a:r>
              <a:rPr lang="en-US" baseline="0" dirty="0" smtClean="0"/>
              <a:t>Upgrade Application</a:t>
            </a:r>
          </a:p>
          <a:p>
            <a:pPr lvl="0">
              <a:buFontTx/>
              <a:buNone/>
            </a:pPr>
            <a:r>
              <a:rPr lang="en-US" b="1" baseline="0" dirty="0" smtClean="0"/>
              <a:t>Settings</a:t>
            </a:r>
            <a:r>
              <a:rPr lang="en-US" baseline="0" dirty="0" smtClean="0"/>
              <a:t>: The Settings menu control the number of panes that display in Page Designer. Options include:</a:t>
            </a:r>
          </a:p>
          <a:p>
            <a:pPr lvl="1">
              <a:buFont typeface="Arial" pitchFamily="34" charset="0"/>
              <a:buChar char="•"/>
            </a:pPr>
            <a:r>
              <a:rPr lang="en-US" baseline="0" dirty="0" smtClean="0"/>
              <a:t>Two Pane Mode</a:t>
            </a:r>
          </a:p>
          <a:p>
            <a:pPr lvl="1">
              <a:buFont typeface="Arial" pitchFamily="34" charset="0"/>
              <a:buChar char="•"/>
            </a:pPr>
            <a:r>
              <a:rPr lang="en-US" baseline="0" dirty="0" smtClean="0"/>
              <a:t>Three Pane Mode</a:t>
            </a:r>
          </a:p>
          <a:p>
            <a:pPr lvl="1">
              <a:buFont typeface="Arial" pitchFamily="34" charset="0"/>
              <a:buChar char="•"/>
            </a:pPr>
            <a:r>
              <a:rPr lang="en-US" baseline="0" dirty="0" smtClean="0"/>
              <a:t>Reset Layout</a:t>
            </a:r>
          </a:p>
          <a:p>
            <a:r>
              <a:rPr lang="en-US" sz="1100" b="1" kern="1200" baseline="0" dirty="0" smtClean="0">
                <a:solidFill>
                  <a:schemeClr val="tx1"/>
                </a:solidFill>
                <a:latin typeface="+mn-lt"/>
                <a:ea typeface="+mn-ea"/>
                <a:cs typeface="+mn-cs"/>
              </a:rPr>
              <a:t>Team Development</a:t>
            </a:r>
            <a:r>
              <a:rPr lang="en-US" sz="1100" b="0" kern="1200" baseline="0" dirty="0" smtClean="0">
                <a:solidFill>
                  <a:schemeClr val="tx1"/>
                </a:solidFill>
                <a:latin typeface="+mn-lt"/>
                <a:ea typeface="+mn-ea"/>
                <a:cs typeface="+mn-cs"/>
              </a:rPr>
              <a:t>: The Team Development menu features a graphical outline of two people. Options include:</a:t>
            </a:r>
          </a:p>
          <a:p>
            <a:pPr lvl="1">
              <a:buFont typeface="Arial" pitchFamily="34" charset="0"/>
              <a:buChar char="•"/>
            </a:pPr>
            <a:r>
              <a:rPr lang="en-US" sz="1050" b="0" kern="1200" baseline="0" dirty="0" smtClean="0">
                <a:solidFill>
                  <a:schemeClr val="tx1"/>
                </a:solidFill>
                <a:latin typeface="+mn-lt"/>
                <a:ea typeface="+mn-ea"/>
                <a:cs typeface="+mn-cs"/>
              </a:rPr>
              <a:t>Features</a:t>
            </a:r>
          </a:p>
          <a:p>
            <a:pPr lvl="1">
              <a:buFont typeface="Arial" pitchFamily="34" charset="0"/>
              <a:buChar char="•"/>
            </a:pPr>
            <a:r>
              <a:rPr lang="en-US" sz="1050" b="0" kern="1200" baseline="0" dirty="0" smtClean="0">
                <a:solidFill>
                  <a:schemeClr val="tx1"/>
                </a:solidFill>
                <a:latin typeface="+mn-lt"/>
                <a:ea typeface="+mn-ea"/>
                <a:cs typeface="+mn-cs"/>
              </a:rPr>
              <a:t>To Do’s</a:t>
            </a:r>
          </a:p>
          <a:p>
            <a:pPr lvl="1">
              <a:buFont typeface="Arial" pitchFamily="34" charset="0"/>
              <a:buChar char="•"/>
            </a:pPr>
            <a:r>
              <a:rPr lang="en-US" sz="1050" b="0" kern="1200" baseline="0" dirty="0" smtClean="0">
                <a:solidFill>
                  <a:schemeClr val="tx1"/>
                </a:solidFill>
                <a:latin typeface="+mn-lt"/>
                <a:ea typeface="+mn-ea"/>
                <a:cs typeface="+mn-cs"/>
              </a:rPr>
              <a:t>Bugs</a:t>
            </a:r>
          </a:p>
          <a:p>
            <a:pPr lvl="1">
              <a:buFont typeface="Arial" pitchFamily="34" charset="0"/>
              <a:buChar char="•"/>
            </a:pPr>
            <a:r>
              <a:rPr lang="en-US" sz="1050" b="0" kern="1200" baseline="0" dirty="0" smtClean="0">
                <a:solidFill>
                  <a:schemeClr val="tx1"/>
                </a:solidFill>
                <a:latin typeface="+mn-lt"/>
                <a:ea typeface="+mn-ea"/>
                <a:cs typeface="+mn-cs"/>
              </a:rPr>
              <a:t>Feedback Entries</a:t>
            </a:r>
          </a:p>
          <a:p>
            <a:pPr lvl="0">
              <a:buFont typeface="Arial" pitchFamily="34" charset="0"/>
              <a:buNone/>
            </a:pPr>
            <a:r>
              <a:rPr lang="en-US" sz="1100" b="1" kern="1200" baseline="0" dirty="0" smtClean="0">
                <a:solidFill>
                  <a:schemeClr val="tx1"/>
                </a:solidFill>
                <a:latin typeface="+mn-lt"/>
                <a:ea typeface="+mn-ea"/>
                <a:cs typeface="+mn-cs"/>
              </a:rPr>
              <a:t>Developer Comments</a:t>
            </a:r>
            <a:r>
              <a:rPr lang="en-US" sz="1100" b="0" kern="1200" baseline="0" dirty="0" smtClean="0">
                <a:solidFill>
                  <a:schemeClr val="tx1"/>
                </a:solidFill>
                <a:latin typeface="+mn-lt"/>
                <a:ea typeface="+mn-ea"/>
                <a:cs typeface="+mn-cs"/>
              </a:rPr>
              <a:t>: Displays the View Developer Comments window.</a:t>
            </a:r>
          </a:p>
          <a:p>
            <a:pPr lvl="0">
              <a:buFont typeface="Arial" pitchFamily="34" charset="0"/>
              <a:buNone/>
            </a:pPr>
            <a:r>
              <a:rPr lang="en-US" sz="1100" b="1" kern="1200" baseline="0" dirty="0" smtClean="0">
                <a:solidFill>
                  <a:schemeClr val="tx1"/>
                </a:solidFill>
                <a:latin typeface="+mn-lt"/>
                <a:ea typeface="+mn-ea"/>
                <a:cs typeface="+mn-cs"/>
              </a:rPr>
              <a:t>Shared Components</a:t>
            </a:r>
            <a:r>
              <a:rPr lang="en-US" sz="1100" b="0" kern="1200" baseline="0" dirty="0" smtClean="0">
                <a:solidFill>
                  <a:schemeClr val="tx1"/>
                </a:solidFill>
                <a:latin typeface="+mn-lt"/>
                <a:ea typeface="+mn-ea"/>
                <a:cs typeface="+mn-cs"/>
              </a:rPr>
              <a:t>: Links to the Shared Components page. Shared components can display or be applied on any page within an application. </a:t>
            </a:r>
          </a:p>
          <a:p>
            <a:pPr lvl="0">
              <a:buFont typeface="Arial" pitchFamily="34" charset="0"/>
              <a:buNone/>
            </a:pPr>
            <a:r>
              <a:rPr lang="en-US" sz="1100" b="1" kern="1200" baseline="0" dirty="0" smtClean="0">
                <a:solidFill>
                  <a:schemeClr val="tx1"/>
                </a:solidFill>
                <a:latin typeface="+mn-lt"/>
                <a:ea typeface="+mn-ea"/>
                <a:cs typeface="+mn-cs"/>
              </a:rPr>
              <a:t>Save</a:t>
            </a:r>
            <a:r>
              <a:rPr lang="en-US" sz="1100" b="0" kern="1200" baseline="0" dirty="0" smtClean="0">
                <a:solidFill>
                  <a:schemeClr val="tx1"/>
                </a:solidFill>
                <a:latin typeface="+mn-lt"/>
                <a:ea typeface="+mn-ea"/>
                <a:cs typeface="+mn-cs"/>
              </a:rPr>
              <a:t>: Saves the current page.</a:t>
            </a:r>
          </a:p>
          <a:p>
            <a:pPr lvl="0">
              <a:buFont typeface="Arial" pitchFamily="34" charset="0"/>
              <a:buNone/>
            </a:pPr>
            <a:r>
              <a:rPr lang="en-US" sz="1100" b="1" kern="1200" baseline="0" dirty="0" smtClean="0">
                <a:solidFill>
                  <a:schemeClr val="tx1"/>
                </a:solidFill>
                <a:latin typeface="+mn-lt"/>
                <a:ea typeface="+mn-ea"/>
                <a:cs typeface="+mn-cs"/>
              </a:rPr>
              <a:t>Save and Run Page</a:t>
            </a:r>
            <a:r>
              <a:rPr lang="en-US" sz="1100" b="0" kern="1200" baseline="0" dirty="0" smtClean="0">
                <a:solidFill>
                  <a:schemeClr val="tx1"/>
                </a:solidFill>
                <a:latin typeface="+mn-lt"/>
                <a:ea typeface="+mn-ea"/>
                <a:cs typeface="+mn-cs"/>
              </a:rPr>
              <a:t>: Saves and then runs the current page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kern="1200" baseline="0" dirty="0" smtClean="0">
                <a:solidFill>
                  <a:schemeClr val="tx1"/>
                </a:solidFill>
                <a:latin typeface="+mn-lt"/>
                <a:ea typeface="+mn-ea"/>
                <a:cs typeface="+mn-cs"/>
              </a:rPr>
              <a:t>The left pane in Page Designer includes four tabs: Rendering, Dynamic Actions, Processing, and Shared Components. Each tab displays a list of the corresponding component types and components created on the current page.</a:t>
            </a:r>
          </a:p>
          <a:p>
            <a:r>
              <a:rPr lang="en-US" sz="1100" kern="1200" baseline="0" dirty="0" smtClean="0">
                <a:solidFill>
                  <a:schemeClr val="tx1"/>
                </a:solidFill>
                <a:latin typeface="+mn-lt"/>
                <a:ea typeface="+mn-ea"/>
                <a:cs typeface="+mn-cs"/>
              </a:rPr>
              <a:t>The Rendering tab displays regions, page items, page button, page components, and application logic. </a:t>
            </a:r>
          </a:p>
          <a:p>
            <a:r>
              <a:rPr lang="en-US" sz="1100" kern="1200" baseline="0" dirty="0" smtClean="0">
                <a:solidFill>
                  <a:schemeClr val="tx1"/>
                </a:solidFill>
                <a:latin typeface="+mn-lt"/>
                <a:ea typeface="+mn-ea"/>
                <a:cs typeface="+mn-cs"/>
              </a:rPr>
              <a:t>The Dynamic Actions tab displays dynamic actions defined on this page. By creating a dynamic action, you can define complex client-side behavior declaratively without the need for JavaScript. You learn about dynamic actions later in this workshop.</a:t>
            </a:r>
          </a:p>
          <a:p>
            <a:r>
              <a:rPr lang="en-US" sz="1100" kern="1200" baseline="0" dirty="0" smtClean="0">
                <a:solidFill>
                  <a:schemeClr val="tx1"/>
                </a:solidFill>
                <a:latin typeface="+mn-lt"/>
                <a:ea typeface="+mn-ea"/>
                <a:cs typeface="+mn-cs"/>
              </a:rPr>
              <a:t>The Processing tab displays application logic defined on this page.</a:t>
            </a:r>
          </a:p>
          <a:p>
            <a:r>
              <a:rPr lang="en-US" sz="1100" kern="1200" baseline="0" dirty="0" smtClean="0">
                <a:solidFill>
                  <a:schemeClr val="tx1"/>
                </a:solidFill>
                <a:latin typeface="+mn-lt"/>
                <a:ea typeface="+mn-ea"/>
                <a:cs typeface="+mn-cs"/>
              </a:rPr>
              <a:t>The Page Shared Components tab displays shared components associated with this page.</a:t>
            </a:r>
          </a:p>
          <a:p>
            <a:r>
              <a:rPr lang="en-US" sz="1100" b="0" kern="1200" baseline="0" dirty="0" smtClean="0">
                <a:solidFill>
                  <a:schemeClr val="tx1"/>
                </a:solidFill>
                <a:latin typeface="+mn-lt"/>
                <a:ea typeface="+mn-ea"/>
                <a:cs typeface="+mn-cs"/>
              </a:rPr>
              <a:t>Key features of the Left pane include:</a:t>
            </a:r>
          </a:p>
          <a:p>
            <a:pPr lvl="1">
              <a:buFont typeface="Arial" pitchFamily="34" charset="0"/>
              <a:buChar char="•"/>
            </a:pPr>
            <a:r>
              <a:rPr lang="en-US" sz="1100" b="1" kern="1200" baseline="0" dirty="0" smtClean="0">
                <a:solidFill>
                  <a:schemeClr val="tx1"/>
                </a:solidFill>
                <a:latin typeface="+mn-lt"/>
                <a:ea typeface="+mn-ea"/>
                <a:cs typeface="+mn-cs"/>
              </a:rPr>
              <a:t>Context menus</a:t>
            </a:r>
            <a:r>
              <a:rPr lang="en-US" sz="1100" b="0" kern="1200" baseline="0" dirty="0" smtClean="0">
                <a:solidFill>
                  <a:schemeClr val="tx1"/>
                </a:solidFill>
                <a:latin typeface="+mn-lt"/>
                <a:ea typeface="+mn-ea"/>
                <a:cs typeface="+mn-cs"/>
              </a:rPr>
              <a:t>: Right-click a component or control to display a context menu.</a:t>
            </a:r>
          </a:p>
          <a:p>
            <a:pPr lvl="1">
              <a:buFont typeface="Arial" pitchFamily="34" charset="0"/>
              <a:buChar char="•"/>
            </a:pPr>
            <a:r>
              <a:rPr lang="en-US" sz="1100" b="1" kern="1200" baseline="0" dirty="0" smtClean="0">
                <a:solidFill>
                  <a:schemeClr val="tx1"/>
                </a:solidFill>
                <a:latin typeface="+mn-lt"/>
                <a:ea typeface="+mn-ea"/>
                <a:cs typeface="+mn-cs"/>
              </a:rPr>
              <a:t>Quick Access to the Property Editor</a:t>
            </a:r>
            <a:r>
              <a:rPr lang="en-US" sz="1100" b="0" kern="1200" baseline="0" dirty="0" smtClean="0">
                <a:solidFill>
                  <a:schemeClr val="tx1"/>
                </a:solidFill>
                <a:latin typeface="+mn-lt"/>
                <a:ea typeface="+mn-ea"/>
                <a:cs typeface="+mn-cs"/>
              </a:rPr>
              <a:t>: Select a component or multiple components to display the corresponding attributes in the Property Editor in the right pane.</a:t>
            </a:r>
          </a:p>
          <a:p>
            <a:pPr lvl="1">
              <a:buFont typeface="Arial" pitchFamily="34" charset="0"/>
              <a:buChar char="•"/>
            </a:pPr>
            <a:r>
              <a:rPr lang="en-US" sz="1100" b="1" kern="1200" baseline="0" dirty="0" smtClean="0">
                <a:solidFill>
                  <a:schemeClr val="tx1"/>
                </a:solidFill>
                <a:latin typeface="+mn-lt"/>
                <a:ea typeface="+mn-ea"/>
                <a:cs typeface="+mn-cs"/>
              </a:rPr>
              <a:t>Drag and Drop</a:t>
            </a:r>
            <a:r>
              <a:rPr lang="en-US" sz="1100" b="0" kern="1200" baseline="0" dirty="0" smtClean="0">
                <a:solidFill>
                  <a:schemeClr val="tx1"/>
                </a:solidFill>
                <a:latin typeface="+mn-lt"/>
                <a:ea typeface="+mn-ea"/>
                <a:cs typeface="+mn-cs"/>
              </a:rPr>
              <a:t>: Drag components up and down within the tree to change the position or sequence of the selected component.</a:t>
            </a:r>
          </a:p>
          <a:p>
            <a:pPr lvl="1">
              <a:buFont typeface="Arial" pitchFamily="34" charset="0"/>
              <a:buChar char="•"/>
            </a:pPr>
            <a:r>
              <a:rPr lang="en-US" sz="1100" b="1" kern="1200" baseline="0" dirty="0" smtClean="0">
                <a:solidFill>
                  <a:schemeClr val="tx1"/>
                </a:solidFill>
                <a:latin typeface="+mn-lt"/>
                <a:ea typeface="+mn-ea"/>
                <a:cs typeface="+mn-cs"/>
              </a:rPr>
              <a:t>Tooltips</a:t>
            </a:r>
            <a:r>
              <a:rPr lang="en-US" sz="1100" b="0" kern="1200" baseline="0" dirty="0" smtClean="0">
                <a:solidFill>
                  <a:schemeClr val="tx1"/>
                </a:solidFill>
                <a:latin typeface="+mn-lt"/>
                <a:ea typeface="+mn-ea"/>
                <a:cs typeface="+mn-cs"/>
              </a:rPr>
              <a:t>: Position the mouse over a component or control to view a tooltip of basic information, such as the region type, item type, and so on.</a:t>
            </a:r>
          </a:p>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t>The Rendering and Processing trees are grouped and ordered based on how Oracle Application Express processes them. The Dynamic Actions and Page Shared Components trees are grouped by event or component type and then ordered by sequence. If you want to manage the display of the</a:t>
            </a:r>
            <a:r>
              <a:rPr lang="en-US" baseline="0" dirty="0" smtClean="0"/>
              <a:t> components in the tree, click Group by Processing Order or Group by Component Type buttons.</a:t>
            </a:r>
            <a:endParaRPr lang="en-US" sz="1150" b="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aseline="0" dirty="0" smtClean="0"/>
              <a:t>The central pane in Page Designer contains five tabs:</a:t>
            </a:r>
          </a:p>
          <a:p>
            <a:pPr lvl="1">
              <a:buFont typeface="Arial" pitchFamily="34" charset="0"/>
              <a:buChar char="•"/>
            </a:pPr>
            <a:r>
              <a:rPr lang="en-US" sz="1100" b="1" baseline="0" dirty="0" smtClean="0"/>
              <a:t>Layout</a:t>
            </a:r>
            <a:r>
              <a:rPr lang="en-US" sz="1100" baseline="0" dirty="0" smtClean="0"/>
              <a:t>: </a:t>
            </a:r>
            <a:r>
              <a:rPr lang="en-US" sz="1100" kern="1200" baseline="0" dirty="0" smtClean="0">
                <a:solidFill>
                  <a:schemeClr val="tx1"/>
                </a:solidFill>
                <a:latin typeface="+mn-lt"/>
                <a:ea typeface="+mn-ea"/>
                <a:cs typeface="+mn-cs"/>
              </a:rPr>
              <a:t>Displays a visual representation of the page regions, items, and buttons that define a page</a:t>
            </a:r>
          </a:p>
          <a:p>
            <a:pPr lvl="1">
              <a:buFont typeface="Arial" pitchFamily="34" charset="0"/>
              <a:buChar char="•"/>
            </a:pPr>
            <a:r>
              <a:rPr lang="en-US" sz="1100" b="1" kern="1200" baseline="0" dirty="0" smtClean="0">
                <a:solidFill>
                  <a:schemeClr val="tx1"/>
                </a:solidFill>
                <a:latin typeface="+mn-lt"/>
                <a:ea typeface="+mn-ea"/>
                <a:cs typeface="+mn-cs"/>
              </a:rPr>
              <a:t>Component View</a:t>
            </a:r>
            <a:r>
              <a:rPr lang="en-US" sz="1100" kern="1200" baseline="0" dirty="0" smtClean="0">
                <a:solidFill>
                  <a:schemeClr val="tx1"/>
                </a:solidFill>
                <a:latin typeface="+mn-lt"/>
                <a:ea typeface="+mn-ea"/>
                <a:cs typeface="+mn-cs"/>
              </a:rPr>
              <a:t>: Displays user interface elements and application logic by component type.</a:t>
            </a:r>
          </a:p>
          <a:p>
            <a:pPr lvl="1">
              <a:buFont typeface="Arial" pitchFamily="34" charset="0"/>
              <a:buChar char="•"/>
            </a:pPr>
            <a:r>
              <a:rPr lang="en-US" sz="1100" b="1" kern="1200" baseline="0" dirty="0" smtClean="0">
                <a:solidFill>
                  <a:schemeClr val="tx1"/>
                </a:solidFill>
                <a:latin typeface="+mn-lt"/>
                <a:ea typeface="+mn-ea"/>
                <a:cs typeface="+mn-cs"/>
              </a:rPr>
              <a:t>Messages</a:t>
            </a:r>
            <a:r>
              <a:rPr lang="en-US" sz="1100" kern="1200" baseline="0" dirty="0" smtClean="0">
                <a:solidFill>
                  <a:schemeClr val="tx1"/>
                </a:solidFill>
                <a:latin typeface="+mn-lt"/>
                <a:ea typeface="+mn-ea"/>
                <a:cs typeface="+mn-cs"/>
              </a:rPr>
              <a:t>: Displays errors and warnings you need to address. Clicking a message changes the focus within Property Editor to the corresponding attribute associated with the error or warning</a:t>
            </a:r>
          </a:p>
          <a:p>
            <a:pPr lvl="1">
              <a:buFont typeface="Arial" pitchFamily="34" charset="0"/>
              <a:buChar char="•"/>
            </a:pPr>
            <a:r>
              <a:rPr lang="en-US" sz="1100" b="1" kern="1200" baseline="0" dirty="0" smtClean="0">
                <a:solidFill>
                  <a:schemeClr val="tx1"/>
                </a:solidFill>
                <a:latin typeface="+mn-lt"/>
                <a:ea typeface="+mn-ea"/>
                <a:cs typeface="+mn-cs"/>
              </a:rPr>
              <a:t>Page Search</a:t>
            </a:r>
            <a:r>
              <a:rPr lang="en-US" sz="1100" kern="1200" baseline="0" dirty="0" smtClean="0">
                <a:solidFill>
                  <a:schemeClr val="tx1"/>
                </a:solidFill>
                <a:latin typeface="+mn-lt"/>
                <a:ea typeface="+mn-ea"/>
                <a:cs typeface="+mn-cs"/>
              </a:rPr>
              <a:t>: Allows you to search all page metadata including regions, items buttons, dynamic actions, columns, and so on.</a:t>
            </a:r>
          </a:p>
          <a:p>
            <a:pPr lvl="1">
              <a:buFont typeface="Arial" pitchFamily="34" charset="0"/>
              <a:buChar char="•"/>
            </a:pPr>
            <a:r>
              <a:rPr lang="en-US" sz="1100" b="1" kern="1200" baseline="0" dirty="0" smtClean="0">
                <a:solidFill>
                  <a:schemeClr val="tx1"/>
                </a:solidFill>
                <a:latin typeface="+mn-lt"/>
                <a:ea typeface="+mn-ea"/>
                <a:cs typeface="+mn-cs"/>
              </a:rPr>
              <a:t>Help</a:t>
            </a:r>
            <a:r>
              <a:rPr lang="en-US" sz="1100" kern="1200" baseline="0" dirty="0" smtClean="0">
                <a:solidFill>
                  <a:schemeClr val="tx1"/>
                </a:solidFill>
                <a:latin typeface="+mn-lt"/>
                <a:ea typeface="+mn-ea"/>
                <a:cs typeface="+mn-cs"/>
              </a:rPr>
              <a:t>: Displays attribute specific help. Click on the attribute name within Property Editor to view information and examples</a:t>
            </a:r>
          </a:p>
          <a:p>
            <a:r>
              <a:rPr lang="en-US" b="1" baseline="0" dirty="0" smtClean="0"/>
              <a:t>Gallery</a:t>
            </a:r>
            <a:r>
              <a:rPr lang="en-US" baseline="0" dirty="0" smtClean="0"/>
              <a:t>: The Gallery pane displays at the bottom of the Layout tab and contains three tabs: Regions, Items, and Buttons. You can a</a:t>
            </a:r>
            <a:r>
              <a:rPr lang="en-US" sz="1100" kern="1200" baseline="0" dirty="0" smtClean="0">
                <a:solidFill>
                  <a:schemeClr val="tx1"/>
                </a:solidFill>
                <a:latin typeface="+mn-lt"/>
                <a:ea typeface="+mn-ea"/>
                <a:cs typeface="+mn-cs"/>
              </a:rPr>
              <a:t>dd new controls and components (regions, items, and buttons) to a page by selecting them in the Gallery and dragging and dropping them into the Layout tab.</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kern="1200" baseline="0" dirty="0" smtClean="0">
                <a:solidFill>
                  <a:schemeClr val="tx1"/>
                </a:solidFill>
                <a:latin typeface="+mn-lt"/>
                <a:ea typeface="+mn-ea"/>
                <a:cs typeface="+mn-cs"/>
              </a:rPr>
              <a:t>The Layout tab displays in the central pane of Page Designer and is a visual representation of how the components are positioned on the page. The Layout tab features context menus. By selecting a component and right-clicking, you can delete, move, or copy the component to other regions, or new regions on the page. A region is an area of a page that serves as a container for content.</a:t>
            </a:r>
          </a:p>
          <a:p>
            <a:r>
              <a:rPr lang="en-US" sz="1100" kern="1200" baseline="0" dirty="0" smtClean="0">
                <a:solidFill>
                  <a:schemeClr val="tx1"/>
                </a:solidFill>
                <a:latin typeface="+mn-lt"/>
                <a:ea typeface="+mn-ea"/>
                <a:cs typeface="+mn-cs"/>
              </a:rPr>
              <a:t>You can also move existing regions, items, and buttons relative to other components by simply clicking on the component and dragging it to the new location. For example, you can place items next to one another by dragging the second item to the end of the first item and dropping it in the dark yellow box that appears when you hover in the desired location. The slide example shows moving the P3_NAME item to the position before P3_DESCRIPTION item. When dragging components to a new position, such as dragging an item onto the same line as an exiting item, you need to drag the component into the desired position and wait until the grid changes and the new drop position displays.</a:t>
            </a:r>
          </a:p>
          <a:p>
            <a:r>
              <a:rPr lang="en-US" sz="1100" kern="1200" baseline="0" dirty="0" smtClean="0">
                <a:solidFill>
                  <a:schemeClr val="tx1"/>
                </a:solidFill>
                <a:latin typeface="+mn-lt"/>
                <a:ea typeface="+mn-ea"/>
                <a:cs typeface="+mn-cs"/>
              </a:rPr>
              <a:t>You can quickly add new components to an existing page by dragging the component from the Gallery up to the desired position within the Layout tab. You can adjust the size of each pane by selecting and dragging the horizontal and vertical splitters. To expand or collapse each pane, click the small triangle labeled Collapse in the center of each splitter. Alternatively, you can click the </a:t>
            </a:r>
            <a:r>
              <a:rPr lang="en-US" sz="1100" b="0" kern="1200" baseline="0" dirty="0" smtClean="0">
                <a:solidFill>
                  <a:schemeClr val="tx1"/>
                </a:solidFill>
                <a:latin typeface="+mn-lt"/>
                <a:ea typeface="+mn-ea"/>
                <a:cs typeface="+mn-cs"/>
              </a:rPr>
              <a:t>Expand button </a:t>
            </a:r>
            <a:r>
              <a:rPr lang="en-US" sz="1100" kern="1200" baseline="0" dirty="0" smtClean="0">
                <a:solidFill>
                  <a:schemeClr val="tx1"/>
                </a:solidFill>
                <a:latin typeface="+mn-lt"/>
                <a:ea typeface="+mn-ea"/>
                <a:cs typeface="+mn-cs"/>
              </a:rPr>
              <a:t>to make the Layout tab larger and then </a:t>
            </a:r>
            <a:r>
              <a:rPr lang="en-US" sz="1100" b="0" kern="1200" baseline="0" dirty="0" smtClean="0">
                <a:solidFill>
                  <a:schemeClr val="tx1"/>
                </a:solidFill>
                <a:latin typeface="+mn-lt"/>
                <a:ea typeface="+mn-ea"/>
                <a:cs typeface="+mn-cs"/>
              </a:rPr>
              <a:t>Restore to return it to the previous size.</a:t>
            </a:r>
          </a:p>
          <a:p>
            <a:r>
              <a:rPr lang="en-US" sz="1100" kern="1200" baseline="0" dirty="0" smtClean="0">
                <a:solidFill>
                  <a:schemeClr val="tx1"/>
                </a:solidFill>
                <a:latin typeface="+mn-lt"/>
                <a:ea typeface="+mn-ea"/>
                <a:cs typeface="+mn-cs"/>
              </a:rPr>
              <a:t>The Layout menu displays on the right side of the pane. You can use this menu to customize the type and amount of information that displays and to delete, move, and copy selected components. </a:t>
            </a:r>
            <a:r>
              <a:rPr lang="en-US" sz="1100" b="0" kern="1200" baseline="0" dirty="0" smtClean="0">
                <a:solidFill>
                  <a:schemeClr val="tx1"/>
                </a:solidFill>
                <a:latin typeface="+mn-lt"/>
                <a:ea typeface="+mn-ea"/>
                <a:cs typeface="+mn-cs"/>
              </a:rPr>
              <a:t>To have a specific region fill the Layout tab, select the region and select Display from Here from the Layout menu. The selected region fills the Layout tab. To restore the view, select Display from Page.</a:t>
            </a:r>
          </a:p>
          <a:p>
            <a:r>
              <a:rPr lang="en-US" sz="1100" b="1" kern="1200" baseline="0" dirty="0" smtClean="0">
                <a:solidFill>
                  <a:schemeClr val="tx1"/>
                </a:solidFill>
                <a:latin typeface="+mn-lt"/>
                <a:ea typeface="+mn-ea"/>
                <a:cs typeface="+mn-cs"/>
              </a:rPr>
              <a:t>Note</a:t>
            </a:r>
            <a:r>
              <a:rPr lang="en-US" sz="1100" b="0" kern="1200" baseline="0" dirty="0" smtClean="0">
                <a:solidFill>
                  <a:schemeClr val="tx1"/>
                </a:solidFill>
                <a:latin typeface="+mn-lt"/>
                <a:ea typeface="+mn-ea"/>
                <a:cs typeface="+mn-cs"/>
              </a:rPr>
              <a:t>: </a:t>
            </a:r>
            <a:r>
              <a:rPr lang="en-US" dirty="0" smtClean="0"/>
              <a:t>Hidden items are not displayed in Layout, but are displayed in the Rendering tree.</a:t>
            </a:r>
            <a:endParaRPr lang="en-US" sz="1100" b="0" kern="1200" baseline="0" dirty="0" smtClean="0">
              <a:solidFill>
                <a:schemeClr val="tx1"/>
              </a:solidFill>
              <a:latin typeface="+mn-lt"/>
              <a:ea typeface="+mn-ea"/>
              <a:cs typeface="+mn-cs"/>
            </a:endParaRPr>
          </a:p>
          <a:p>
            <a:endParaRPr lang="en-US" b="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kern="1200" baseline="0" dirty="0" smtClean="0">
                <a:solidFill>
                  <a:schemeClr val="tx1"/>
                </a:solidFill>
                <a:latin typeface="+mn-lt"/>
                <a:ea typeface="+mn-ea"/>
                <a:cs typeface="+mn-cs"/>
              </a:rPr>
              <a:t>Gallery displays at the bottom of the central pane of Page Designer and contains three tabs: Regions, Items, and Buttons. When you pass the cursor over a control or component, a tooltip displays that describes it. You can adjust the size of the pane by dragging the horizontal and vertical splitters. To collapse or restore the Gallery pane, click the small triangle in the center of each splitter.</a:t>
            </a:r>
          </a:p>
          <a:p>
            <a:r>
              <a:rPr lang="en-US" sz="1100" kern="1200" baseline="0" dirty="0" smtClean="0">
                <a:solidFill>
                  <a:schemeClr val="tx1"/>
                </a:solidFill>
                <a:latin typeface="+mn-lt"/>
                <a:ea typeface="+mn-ea"/>
                <a:cs typeface="+mn-cs"/>
              </a:rPr>
              <a:t>You can add new controls and components to a page by using either of the following two ways:</a:t>
            </a:r>
          </a:p>
          <a:p>
            <a:pPr lvl="1">
              <a:buFont typeface="Arial" pitchFamily="34" charset="0"/>
              <a:buChar char="•"/>
            </a:pPr>
            <a:r>
              <a:rPr lang="en-US" sz="1050" kern="1200" baseline="0" dirty="0" smtClean="0">
                <a:solidFill>
                  <a:schemeClr val="tx1"/>
                </a:solidFill>
                <a:latin typeface="+mn-lt"/>
                <a:ea typeface="+mn-ea"/>
                <a:cs typeface="+mn-cs"/>
              </a:rPr>
              <a:t>Selecting a control or component and dragging and dropping them into the Layout tab</a:t>
            </a:r>
          </a:p>
          <a:p>
            <a:pPr lvl="1">
              <a:buFont typeface="Arial" pitchFamily="34" charset="0"/>
              <a:buChar char="•"/>
            </a:pPr>
            <a:r>
              <a:rPr lang="en-US" sz="1050" kern="1200" baseline="0" dirty="0" smtClean="0">
                <a:solidFill>
                  <a:schemeClr val="tx1"/>
                </a:solidFill>
                <a:latin typeface="+mn-lt"/>
                <a:ea typeface="+mn-ea"/>
                <a:cs typeface="+mn-cs"/>
              </a:rPr>
              <a:t>Selecting a control or component in the Gallery and right-click to use a context menu. </a:t>
            </a:r>
          </a:p>
          <a:p>
            <a:r>
              <a:rPr lang="en-US" sz="1100" kern="1200" baseline="0" dirty="0" smtClean="0">
                <a:solidFill>
                  <a:schemeClr val="tx1"/>
                </a:solidFill>
                <a:latin typeface="+mn-lt"/>
                <a:ea typeface="+mn-ea"/>
                <a:cs typeface="+mn-cs"/>
              </a:rPr>
              <a:t>Each application page can have buttons and fields (called items) which are grouped into containers called regions. You can add regions, items, and buttons to a page by dragging and dropping them from the gallery. </a:t>
            </a:r>
            <a:r>
              <a:rPr lang="en-US" b="0" dirty="0" smtClean="0"/>
              <a:t>The slide example shows</a:t>
            </a:r>
            <a:r>
              <a:rPr lang="en-US" b="0" baseline="0" dirty="0" smtClean="0"/>
              <a:t> adding a checkbox item after P3_NAME. To achieve this, navigate to gallery. Select Checkbox, drag it and drop it in P3_DESCRIPTION item. A new checkbox item is now added after P3_NAME.</a:t>
            </a:r>
          </a:p>
          <a:p>
            <a:pPr marL="228600" lvl="0" indent="-228600">
              <a:buFont typeface="+mj-lt"/>
              <a:buNone/>
            </a:pPr>
            <a:r>
              <a:rPr lang="en-US" sz="1100" kern="1200" baseline="0" dirty="0" smtClean="0">
                <a:solidFill>
                  <a:schemeClr val="tx1"/>
                </a:solidFill>
                <a:latin typeface="+mn-lt"/>
                <a:ea typeface="+mn-ea"/>
                <a:cs typeface="+mn-cs"/>
              </a:rPr>
              <a:t>The next slide in this lesson provides you an example of how to achieve this using the context menu. You learn more about items later in this course.</a:t>
            </a:r>
          </a:p>
          <a:p>
            <a:endParaRPr lang="en-US" b="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kern="1200" baseline="0" dirty="0" smtClean="0">
                <a:solidFill>
                  <a:schemeClr val="tx1"/>
                </a:solidFill>
                <a:latin typeface="+mn-lt"/>
                <a:ea typeface="+mn-ea"/>
                <a:cs typeface="+mn-cs"/>
              </a:rPr>
              <a:t>The right pane in Page Designer contains the Property Editor. Property Editor displays all attributes for the current component. As you select different components in either the left pane or the Layout tab, the Property Editor automatically updates to display attributes for selected component. When you select multiple components, the Property Editor only displays common attributes. Updating a common attribute updates that attribute for all of the selected components.</a:t>
            </a:r>
          </a:p>
          <a:p>
            <a:r>
              <a:rPr lang="en-US" sz="1100" kern="1200" baseline="0" dirty="0" smtClean="0">
                <a:solidFill>
                  <a:schemeClr val="tx1"/>
                </a:solidFill>
                <a:latin typeface="+mn-lt"/>
                <a:ea typeface="+mn-ea"/>
                <a:cs typeface="+mn-cs"/>
              </a:rPr>
              <a:t>Property Editor organizes attributes into functional groups. You use the following icons to expand or collapse these groups:</a:t>
            </a:r>
          </a:p>
          <a:p>
            <a:pPr lvl="1"/>
            <a:r>
              <a:rPr lang="en-US" sz="1000" b="1" kern="1200" baseline="0" dirty="0" smtClean="0">
                <a:solidFill>
                  <a:schemeClr val="tx1"/>
                </a:solidFill>
                <a:latin typeface="+mn-lt"/>
                <a:ea typeface="+mn-ea"/>
                <a:cs typeface="+mn-cs"/>
              </a:rPr>
              <a:t>Show Common</a:t>
            </a:r>
            <a:r>
              <a:rPr lang="en-US" sz="1000" kern="1200" baseline="0" dirty="0" smtClean="0">
                <a:solidFill>
                  <a:schemeClr val="tx1"/>
                </a:solidFill>
                <a:latin typeface="+mn-lt"/>
                <a:ea typeface="+mn-ea"/>
                <a:cs typeface="+mn-cs"/>
              </a:rPr>
              <a:t>: </a:t>
            </a:r>
            <a:r>
              <a:rPr lang="en-US" sz="1050" kern="1200" baseline="0" dirty="0" smtClean="0">
                <a:solidFill>
                  <a:schemeClr val="tx1"/>
                </a:solidFill>
                <a:latin typeface="+mn-lt"/>
                <a:ea typeface="+mn-ea"/>
                <a:cs typeface="+mn-cs"/>
              </a:rPr>
              <a:t>Displays only those attributes for which the default value has </a:t>
            </a:r>
            <a:r>
              <a:rPr lang="en-US" sz="1100" kern="1200" baseline="0" dirty="0" smtClean="0">
                <a:solidFill>
                  <a:schemeClr val="tx1"/>
                </a:solidFill>
                <a:latin typeface="+mn-lt"/>
                <a:ea typeface="+mn-ea"/>
                <a:cs typeface="+mn-cs"/>
              </a:rPr>
              <a:t>changed or are commonly edited</a:t>
            </a:r>
            <a:endParaRPr lang="en-US" sz="1200" kern="1200" baseline="0" dirty="0" smtClean="0">
              <a:solidFill>
                <a:schemeClr val="tx1"/>
              </a:solidFill>
              <a:latin typeface="+mn-lt"/>
              <a:ea typeface="+mn-ea"/>
              <a:cs typeface="+mn-cs"/>
            </a:endParaRPr>
          </a:p>
          <a:p>
            <a:pPr lvl="1">
              <a:buFont typeface="Arial" pitchFamily="34" charset="0"/>
              <a:buChar char="•"/>
            </a:pPr>
            <a:r>
              <a:rPr lang="en-US" sz="1050" b="1" kern="1200" baseline="0" dirty="0" smtClean="0">
                <a:solidFill>
                  <a:schemeClr val="tx1"/>
                </a:solidFill>
                <a:latin typeface="+mn-lt"/>
                <a:ea typeface="+mn-ea"/>
                <a:cs typeface="+mn-cs"/>
              </a:rPr>
              <a:t>Show All</a:t>
            </a:r>
            <a:r>
              <a:rPr lang="en-US" sz="1050" kern="1200" baseline="0" dirty="0" smtClean="0">
                <a:solidFill>
                  <a:schemeClr val="tx1"/>
                </a:solidFill>
                <a:latin typeface="+mn-lt"/>
                <a:ea typeface="+mn-ea"/>
                <a:cs typeface="+mn-cs"/>
              </a:rPr>
              <a:t>: Displays all attributes (default).</a:t>
            </a:r>
          </a:p>
          <a:p>
            <a:pPr lvl="1">
              <a:buFont typeface="Arial" pitchFamily="34" charset="0"/>
              <a:buChar char="•"/>
            </a:pPr>
            <a:r>
              <a:rPr lang="en-US" sz="1050" b="1" kern="1200" baseline="0" dirty="0" smtClean="0">
                <a:solidFill>
                  <a:schemeClr val="tx1"/>
                </a:solidFill>
                <a:latin typeface="+mn-lt"/>
                <a:ea typeface="+mn-ea"/>
                <a:cs typeface="+mn-cs"/>
              </a:rPr>
              <a:t>Collapse All</a:t>
            </a:r>
            <a:r>
              <a:rPr lang="en-US" sz="1050" kern="1200" baseline="0" dirty="0" smtClean="0">
                <a:solidFill>
                  <a:schemeClr val="tx1"/>
                </a:solidFill>
                <a:latin typeface="+mn-lt"/>
                <a:ea typeface="+mn-ea"/>
                <a:cs typeface="+mn-cs"/>
              </a:rPr>
              <a:t>: Collapses functional group so only the group heading displays</a:t>
            </a:r>
          </a:p>
          <a:p>
            <a:pPr lvl="1">
              <a:buFont typeface="Arial" pitchFamily="34" charset="0"/>
              <a:buChar char="•"/>
            </a:pPr>
            <a:r>
              <a:rPr lang="en-US" sz="1050" b="1" kern="1200" baseline="0" dirty="0" smtClean="0">
                <a:solidFill>
                  <a:schemeClr val="tx1"/>
                </a:solidFill>
                <a:latin typeface="+mn-lt"/>
                <a:ea typeface="+mn-ea"/>
                <a:cs typeface="+mn-cs"/>
              </a:rPr>
              <a:t>Expand All</a:t>
            </a:r>
            <a:r>
              <a:rPr lang="en-US" sz="1050" kern="1200" baseline="0" dirty="0" smtClean="0">
                <a:solidFill>
                  <a:schemeClr val="tx1"/>
                </a:solidFill>
                <a:latin typeface="+mn-lt"/>
                <a:ea typeface="+mn-ea"/>
                <a:cs typeface="+mn-cs"/>
              </a:rPr>
              <a:t>: Expands functional groups so all attributes displays</a:t>
            </a:r>
          </a:p>
          <a:p>
            <a:pPr lvl="1">
              <a:buFont typeface="Arial" pitchFamily="34" charset="0"/>
              <a:buChar char="•"/>
            </a:pPr>
            <a:r>
              <a:rPr lang="en-US" sz="1050" b="1" kern="1200" baseline="0" dirty="0" smtClean="0">
                <a:solidFill>
                  <a:schemeClr val="tx1"/>
                </a:solidFill>
                <a:latin typeface="+mn-lt"/>
                <a:ea typeface="+mn-ea"/>
                <a:cs typeface="+mn-cs"/>
              </a:rPr>
              <a:t>Go to Group</a:t>
            </a:r>
            <a:r>
              <a:rPr lang="en-US" sz="1050" kern="1200" baseline="0" dirty="0" smtClean="0">
                <a:solidFill>
                  <a:schemeClr val="tx1"/>
                </a:solidFill>
                <a:latin typeface="+mn-lt"/>
                <a:ea typeface="+mn-ea"/>
                <a:cs typeface="+mn-cs"/>
              </a:rPr>
              <a:t>: Navigate to and expand, if necessary, the selected group</a:t>
            </a:r>
          </a:p>
          <a:p>
            <a:pPr lvl="0">
              <a:buFontTx/>
              <a:buNone/>
            </a:pPr>
            <a:r>
              <a:rPr lang="en-US" sz="1100" b="1" kern="1200" baseline="0" dirty="0" smtClean="0">
                <a:solidFill>
                  <a:schemeClr val="tx1"/>
                </a:solidFill>
                <a:latin typeface="+mn-lt"/>
                <a:ea typeface="+mn-ea"/>
                <a:cs typeface="+mn-cs"/>
              </a:rPr>
              <a:t>Filter Properties</a:t>
            </a:r>
            <a:r>
              <a:rPr lang="en-US" sz="1100" kern="1200" baseline="0" dirty="0" smtClean="0">
                <a:solidFill>
                  <a:schemeClr val="tx1"/>
                </a:solidFill>
                <a:latin typeface="+mn-lt"/>
                <a:ea typeface="+mn-ea"/>
                <a:cs typeface="+mn-cs"/>
              </a:rPr>
              <a:t>: You can search for a group or an attribute in the property editor. To search for a group or an attribute, enter a keyword in the Filter Properties field. The group containing the term appears.</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kern="1200" baseline="0" dirty="0" smtClean="0">
                <a:solidFill>
                  <a:schemeClr val="tx1"/>
                </a:solidFill>
                <a:latin typeface="+mn-lt"/>
                <a:ea typeface="+mn-ea"/>
                <a:cs typeface="+mn-cs"/>
              </a:rPr>
              <a:t>For attributes requiring large amounts of code (for example, a Region Source), you can:</a:t>
            </a:r>
          </a:p>
          <a:p>
            <a:pPr lvl="1">
              <a:buFont typeface="Arial" pitchFamily="34" charset="0"/>
              <a:buChar char="•"/>
            </a:pPr>
            <a:r>
              <a:rPr lang="en-US" sz="1050" kern="1200" baseline="0" dirty="0" smtClean="0">
                <a:solidFill>
                  <a:schemeClr val="tx1"/>
                </a:solidFill>
                <a:latin typeface="+mn-lt"/>
                <a:ea typeface="+mn-ea"/>
                <a:cs typeface="+mn-cs"/>
              </a:rPr>
              <a:t>Enter text directly in to the field.</a:t>
            </a:r>
          </a:p>
          <a:p>
            <a:pPr lvl="1">
              <a:buFont typeface="Arial" pitchFamily="34" charset="0"/>
              <a:buChar char="•"/>
            </a:pPr>
            <a:r>
              <a:rPr lang="en-US" sz="1050" kern="1200" baseline="0" dirty="0" smtClean="0">
                <a:solidFill>
                  <a:schemeClr val="tx1"/>
                </a:solidFill>
                <a:latin typeface="+mn-lt"/>
                <a:ea typeface="+mn-ea"/>
                <a:cs typeface="+mn-cs"/>
              </a:rPr>
              <a:t>Click </a:t>
            </a:r>
            <a:r>
              <a:rPr lang="en-US" sz="1050" b="1" kern="1200" baseline="0" dirty="0" smtClean="0">
                <a:solidFill>
                  <a:schemeClr val="tx1"/>
                </a:solidFill>
                <a:latin typeface="+mn-lt"/>
                <a:ea typeface="+mn-ea"/>
                <a:cs typeface="+mn-cs"/>
              </a:rPr>
              <a:t>Code Editor </a:t>
            </a:r>
            <a:r>
              <a:rPr lang="en-US" sz="1050" b="0" kern="1200" baseline="0" dirty="0" smtClean="0">
                <a:solidFill>
                  <a:schemeClr val="tx1"/>
                </a:solidFill>
                <a:latin typeface="+mn-lt"/>
                <a:ea typeface="+mn-ea"/>
                <a:cs typeface="+mn-cs"/>
              </a:rPr>
              <a:t>to enter text a full featured code editor.</a:t>
            </a:r>
          </a:p>
          <a:p>
            <a:r>
              <a:rPr lang="en-US" sz="1100" kern="1200" baseline="0" dirty="0" smtClean="0">
                <a:solidFill>
                  <a:schemeClr val="tx1"/>
                </a:solidFill>
                <a:latin typeface="+mn-lt"/>
                <a:ea typeface="+mn-ea"/>
                <a:cs typeface="+mn-cs"/>
              </a:rPr>
              <a:t>A Code Editor displays as a modal dialog. You use the Code Editor to edit attributes requiring a large amount of code. The Code Editor provides an enhanced code editor to edit PL/SQL, SQL, HTML, CSS, and JavaScript component properties. The code highlighting is determined by the input required for the specific property. </a:t>
            </a:r>
          </a:p>
          <a:p>
            <a:r>
              <a:rPr lang="en-US" sz="1100" kern="1200" baseline="0" dirty="0" smtClean="0">
                <a:solidFill>
                  <a:schemeClr val="tx1"/>
                </a:solidFill>
                <a:latin typeface="+mn-lt"/>
                <a:ea typeface="+mn-ea"/>
                <a:cs typeface="+mn-cs"/>
              </a:rPr>
              <a:t>Key features of the Code Editor include:</a:t>
            </a:r>
          </a:p>
          <a:p>
            <a:pPr lvl="1"/>
            <a:r>
              <a:rPr lang="en-US" sz="1050" kern="1200" baseline="0" dirty="0" smtClean="0">
                <a:solidFill>
                  <a:schemeClr val="tx1"/>
                </a:solidFill>
                <a:latin typeface="+mn-lt"/>
                <a:ea typeface="+mn-ea"/>
                <a:cs typeface="+mn-cs"/>
              </a:rPr>
              <a:t>Undo</a:t>
            </a:r>
          </a:p>
          <a:p>
            <a:pPr lvl="1"/>
            <a:r>
              <a:rPr lang="en-US" sz="1050" kern="1200" baseline="0" dirty="0" smtClean="0">
                <a:solidFill>
                  <a:schemeClr val="tx1"/>
                </a:solidFill>
                <a:latin typeface="+mn-lt"/>
                <a:ea typeface="+mn-ea"/>
                <a:cs typeface="+mn-cs"/>
              </a:rPr>
              <a:t>Redo</a:t>
            </a:r>
          </a:p>
          <a:p>
            <a:pPr lvl="1"/>
            <a:r>
              <a:rPr lang="en-US" sz="1050" kern="1200" baseline="0" dirty="0" smtClean="0">
                <a:solidFill>
                  <a:schemeClr val="tx1"/>
                </a:solidFill>
                <a:latin typeface="+mn-lt"/>
                <a:ea typeface="+mn-ea"/>
                <a:cs typeface="+mn-cs"/>
              </a:rPr>
              <a:t>Find</a:t>
            </a:r>
          </a:p>
          <a:p>
            <a:pPr lvl="1"/>
            <a:r>
              <a:rPr lang="en-US" sz="1050" kern="1200" baseline="0" dirty="0" smtClean="0">
                <a:solidFill>
                  <a:schemeClr val="tx1"/>
                </a:solidFill>
                <a:latin typeface="+mn-lt"/>
                <a:ea typeface="+mn-ea"/>
                <a:cs typeface="+mn-cs"/>
              </a:rPr>
              <a:t>Replace</a:t>
            </a:r>
          </a:p>
          <a:p>
            <a:pPr lvl="1"/>
            <a:r>
              <a:rPr lang="en-US" sz="1050" kern="1200" baseline="0" dirty="0" smtClean="0">
                <a:solidFill>
                  <a:schemeClr val="tx1"/>
                </a:solidFill>
                <a:latin typeface="+mn-lt"/>
                <a:ea typeface="+mn-ea"/>
                <a:cs typeface="+mn-cs"/>
              </a:rPr>
              <a:t>Query Builder</a:t>
            </a:r>
          </a:p>
          <a:p>
            <a:pPr lvl="1"/>
            <a:r>
              <a:rPr lang="en-US" sz="1050" kern="1200" baseline="0" dirty="0" smtClean="0">
                <a:solidFill>
                  <a:schemeClr val="tx1"/>
                </a:solidFill>
                <a:latin typeface="+mn-lt"/>
                <a:ea typeface="+mn-ea"/>
                <a:cs typeface="+mn-cs"/>
              </a:rPr>
              <a:t>Auto Complete</a:t>
            </a:r>
          </a:p>
          <a:p>
            <a:pPr lvl="1"/>
            <a:r>
              <a:rPr lang="en-US" sz="1050" kern="1200" baseline="0" dirty="0" smtClean="0">
                <a:solidFill>
                  <a:schemeClr val="tx1"/>
                </a:solidFill>
                <a:latin typeface="+mn-lt"/>
                <a:ea typeface="+mn-ea"/>
                <a:cs typeface="+mn-cs"/>
              </a:rPr>
              <a:t>Validate</a:t>
            </a:r>
          </a:p>
          <a:p>
            <a:pPr lvl="1"/>
            <a:r>
              <a:rPr lang="en-US" sz="1050" kern="1200" baseline="0" dirty="0" smtClean="0">
                <a:solidFill>
                  <a:schemeClr val="tx1"/>
                </a:solidFill>
                <a:latin typeface="+mn-lt"/>
                <a:ea typeface="+mn-ea"/>
                <a:cs typeface="+mn-cs"/>
              </a:rPr>
              <a:t>Syntax highlighting</a:t>
            </a:r>
          </a:p>
          <a:p>
            <a:pPr lvl="1"/>
            <a:r>
              <a:rPr lang="en-US" sz="1050" kern="1200" baseline="0" dirty="0" smtClean="0">
                <a:solidFill>
                  <a:schemeClr val="tx1"/>
                </a:solidFill>
                <a:latin typeface="+mn-lt"/>
                <a:ea typeface="+mn-ea"/>
                <a:cs typeface="+mn-cs"/>
              </a:rPr>
              <a:t>Block indent and </a:t>
            </a:r>
            <a:r>
              <a:rPr lang="en-US" sz="1050" kern="1200" baseline="0" dirty="0" err="1" smtClean="0">
                <a:solidFill>
                  <a:schemeClr val="tx1"/>
                </a:solidFill>
                <a:latin typeface="+mn-lt"/>
                <a:ea typeface="+mn-ea"/>
                <a:cs typeface="+mn-cs"/>
              </a:rPr>
              <a:t>unindent</a:t>
            </a:r>
            <a:endParaRPr lang="en-US" sz="1050" kern="1200" baseline="0" dirty="0" smtClean="0">
              <a:solidFill>
                <a:schemeClr val="tx1"/>
              </a:solidFill>
              <a:latin typeface="+mn-lt"/>
              <a:ea typeface="+mn-ea"/>
              <a:cs typeface="+mn-cs"/>
            </a:endParaRPr>
          </a:p>
          <a:p>
            <a:pPr lvl="1"/>
            <a:r>
              <a:rPr lang="en-US" sz="1050" kern="1200" baseline="0" dirty="0" smtClean="0">
                <a:solidFill>
                  <a:schemeClr val="tx1"/>
                </a:solidFill>
                <a:latin typeface="+mn-lt"/>
                <a:ea typeface="+mn-ea"/>
                <a:cs typeface="+mn-cs"/>
              </a:rPr>
              <a:t>Resize dialog</a:t>
            </a:r>
          </a:p>
          <a:p>
            <a:r>
              <a:rPr lang="en-US" sz="1100" kern="1200" baseline="0" dirty="0" smtClean="0">
                <a:solidFill>
                  <a:schemeClr val="tx1"/>
                </a:solidFill>
                <a:latin typeface="+mn-lt"/>
                <a:ea typeface="+mn-ea"/>
                <a:cs typeface="+mn-cs"/>
              </a:rPr>
              <a:t>To switch to a plain text editor, select </a:t>
            </a:r>
            <a:r>
              <a:rPr lang="en-US" sz="1100" b="0" kern="1200" baseline="0" dirty="0" smtClean="0">
                <a:solidFill>
                  <a:schemeClr val="tx1"/>
                </a:solidFill>
                <a:latin typeface="+mn-lt"/>
                <a:ea typeface="+mn-ea"/>
                <a:cs typeface="+mn-cs"/>
              </a:rPr>
              <a:t>Use Plain Text Editor from the Settings </a:t>
            </a:r>
            <a:r>
              <a:rPr lang="en-US" sz="1100" kern="1200" baseline="0" dirty="0" smtClean="0">
                <a:solidFill>
                  <a:schemeClr val="tx1"/>
                </a:solidFill>
                <a:latin typeface="+mn-lt"/>
                <a:ea typeface="+mn-ea"/>
                <a:cs typeface="+mn-cs"/>
              </a:rPr>
              <a:t>menu.</a:t>
            </a:r>
            <a:endParaRPr lang="en-US" b="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In this lesson, you learned how to manage your application pages using</a:t>
            </a:r>
            <a:r>
              <a:rPr lang="en-US" baseline="0" dirty="0" smtClean="0"/>
              <a:t> page designer.</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18</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1443468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p14="http://schemas.microsoft.com/office/powerpoint/2010/main" xmlns="" val="25168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xmlns="" val="1593014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p14="http://schemas.microsoft.com/office/powerpoint/2010/main" xmlns="" val="3991295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This lesson introduces you to page designer. First, you gain an understanding of an application page components. You learn how to create a page in an application and how to navigate to page designer. This lesson covers a detailed discussion on page designer user interface elements. You also learn how to add different page components by using the drag and drop functionality and also using context menus.</a:t>
            </a:r>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r>
              <a:rPr lang="en-US" dirty="0" smtClean="0">
                <a:cs typeface="Times New Roman" pitchFamily="18" charset="0"/>
              </a:rPr>
              <a:t>A page is the basic building block of an application. When you build an application in App Builder, you create pages that contain user interface elements, such as items, buttons, lists, and</a:t>
            </a:r>
            <a:r>
              <a:rPr lang="en-US" baseline="0" dirty="0" smtClean="0">
                <a:cs typeface="Times New Roman" pitchFamily="18" charset="0"/>
              </a:rPr>
              <a:t> regions. The slide shows different components of a page.</a:t>
            </a:r>
          </a:p>
          <a:p>
            <a:pPr lvl="1">
              <a:buFont typeface="Arial" pitchFamily="34" charset="0"/>
              <a:buChar char="•"/>
            </a:pPr>
            <a:r>
              <a:rPr lang="en-US" sz="1050" kern="1200" baseline="0" dirty="0" smtClean="0">
                <a:solidFill>
                  <a:schemeClr val="tx1"/>
                </a:solidFill>
                <a:latin typeface="+mn-lt"/>
                <a:ea typeface="+mn-ea"/>
                <a:cs typeface="+mn-cs"/>
              </a:rPr>
              <a:t>Each page in an Oracle Application Express application contains one or more regions. Regions function as containers for content. A region can simply contain static HTML or it can be report based on a SQL query. A region can contain items, buttons and navigation menu.</a:t>
            </a:r>
          </a:p>
          <a:p>
            <a:pPr lvl="1">
              <a:buFont typeface="Arial" pitchFamily="34" charset="0"/>
              <a:buChar char="•"/>
            </a:pPr>
            <a:r>
              <a:rPr lang="en-US" sz="1100" kern="1200" baseline="0" dirty="0" smtClean="0">
                <a:solidFill>
                  <a:schemeClr val="tx1"/>
                </a:solidFill>
                <a:latin typeface="+mn-lt"/>
                <a:ea typeface="+mn-ea"/>
                <a:cs typeface="+mn-cs"/>
              </a:rPr>
              <a:t>An item is part of an HTML form. An item can be a text field, text area, password, select list, check box, and so on.</a:t>
            </a:r>
          </a:p>
          <a:p>
            <a:pPr lvl="1">
              <a:buFont typeface="Arial" pitchFamily="34" charset="0"/>
              <a:buChar char="•"/>
            </a:pPr>
            <a:r>
              <a:rPr lang="en-US" sz="1100" kern="1200" baseline="0" dirty="0" smtClean="0">
                <a:solidFill>
                  <a:schemeClr val="tx1"/>
                </a:solidFill>
                <a:latin typeface="+mn-lt"/>
                <a:ea typeface="+mn-ea"/>
                <a:cs typeface="+mn-cs"/>
              </a:rPr>
              <a:t>You use buttons to direct users to a specific page or URL, or to post or process information (for example, Create, Cancel, Next, Previous, or Delete buttons).</a:t>
            </a:r>
          </a:p>
          <a:p>
            <a:pPr lvl="1">
              <a:buFont typeface="Arial" pitchFamily="34" charset="0"/>
              <a:buChar char="•"/>
            </a:pPr>
            <a:r>
              <a:rPr lang="en-US" sz="1100" kern="1200" baseline="0" dirty="0" smtClean="0">
                <a:solidFill>
                  <a:schemeClr val="tx1"/>
                </a:solidFill>
                <a:latin typeface="+mn-lt"/>
                <a:ea typeface="+mn-ea"/>
                <a:cs typeface="+mn-cs"/>
              </a:rPr>
              <a:t>When you build a database application, you can include different types of navigation controls. The available navigation option depends upon the application theme. Common navigation controls include tabs, lists (including navigation menus), breadcrumbs, navigation bar entries, and branches. The slide example uses navigation menu that is displayed as a side bar. </a:t>
            </a:r>
          </a:p>
          <a:p>
            <a:pPr lvl="1">
              <a:buFont typeface="Arial" pitchFamily="34" charset="0"/>
              <a:buChar char="•"/>
            </a:pPr>
            <a:r>
              <a:rPr lang="en-US" sz="1100" kern="1200" baseline="0" dirty="0" smtClean="0">
                <a:solidFill>
                  <a:schemeClr val="tx1"/>
                </a:solidFill>
                <a:latin typeface="+mn-lt"/>
                <a:ea typeface="+mn-ea"/>
                <a:cs typeface="+mn-cs"/>
              </a:rPr>
              <a:t>When you run a desktop application from App Builder, the Developer Toolbar displays at the bottom of any editable running page. You use the Developer Toolbar to quickly edit the current application or currently running page, or view session state.</a:t>
            </a: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kern="1200" baseline="0" dirty="0" smtClean="0">
                <a:solidFill>
                  <a:schemeClr val="tx1"/>
                </a:solidFill>
                <a:latin typeface="+mn-lt"/>
                <a:ea typeface="+mn-ea"/>
                <a:cs typeface="+mn-cs"/>
              </a:rPr>
              <a:t>When you create a new page, the wizard prompts you to select a Page Mode. The Page Mode determines if the page is a normal application page or a dialog. Application Express supports two types of dialog pages: Modal and Non-Modal. Modal and non-modal dialog pages are only supported if the current application theme contains at least one page template of template type Dialog Page.</a:t>
            </a:r>
          </a:p>
          <a:p>
            <a:r>
              <a:rPr lang="en-US" sz="1100" kern="1200" baseline="0" dirty="0" smtClean="0">
                <a:solidFill>
                  <a:schemeClr val="tx1"/>
                </a:solidFill>
                <a:latin typeface="+mn-lt"/>
                <a:ea typeface="+mn-ea"/>
                <a:cs typeface="+mn-cs"/>
              </a:rPr>
              <a:t>The slide shows Project Details page in three different page modes: Normal, Modal Dialog and Non-Modal Dialog. In the Create Page wizard, if you select Normal for Page Mode, the page is presented as a normal Application Express application page.</a:t>
            </a:r>
          </a:p>
          <a:p>
            <a:r>
              <a:rPr lang="en-US" sz="1100" kern="1200" baseline="0" dirty="0" smtClean="0">
                <a:solidFill>
                  <a:schemeClr val="tx1"/>
                </a:solidFill>
                <a:latin typeface="+mn-lt"/>
                <a:ea typeface="+mn-ea"/>
                <a:cs typeface="+mn-cs"/>
              </a:rPr>
              <a:t>To create a dialog page, you need to select either Modal Dialog or Non-Modal Dialog in the Create Page wizard.</a:t>
            </a:r>
          </a:p>
          <a:p>
            <a:pPr lvl="1">
              <a:buFont typeface="Arial" pitchFamily="34" charset="0"/>
              <a:buChar char="•"/>
            </a:pPr>
            <a:r>
              <a:rPr lang="en-US" sz="1000" b="1" i="0" kern="1200" dirty="0" smtClean="0">
                <a:solidFill>
                  <a:schemeClr val="tx1"/>
                </a:solidFill>
                <a:latin typeface="+mn-lt"/>
                <a:ea typeface="+mn-ea"/>
                <a:cs typeface="+mn-cs"/>
              </a:rPr>
              <a:t>Modal Dialog</a:t>
            </a:r>
            <a:r>
              <a:rPr lang="en-US" sz="1000" b="0" i="0" kern="1200" dirty="0" smtClean="0">
                <a:solidFill>
                  <a:schemeClr val="tx1"/>
                </a:solidFill>
                <a:latin typeface="+mn-lt"/>
                <a:ea typeface="+mn-ea"/>
                <a:cs typeface="+mn-cs"/>
              </a:rPr>
              <a:t>: </a:t>
            </a:r>
            <a:r>
              <a:rPr lang="en-US" sz="1050" kern="1200" baseline="0" dirty="0" smtClean="0">
                <a:solidFill>
                  <a:schemeClr val="tx1"/>
                </a:solidFill>
                <a:latin typeface="+mn-lt"/>
                <a:ea typeface="+mn-ea"/>
                <a:cs typeface="+mn-cs"/>
              </a:rPr>
              <a:t>A modal dialog is an overlay window positioned within the same browser window. A modal dialog remains active and focused until the user has finished with it and closes it. While a modal dialog is active, the user is unable to interact with the rest of the page until the dialog is closed.</a:t>
            </a:r>
            <a:endParaRPr lang="en-US" sz="1150" b="0" i="0" kern="1200" dirty="0" smtClean="0">
              <a:solidFill>
                <a:schemeClr val="tx1"/>
              </a:solidFill>
              <a:latin typeface="+mn-lt"/>
              <a:ea typeface="+mn-ea"/>
              <a:cs typeface="+mn-cs"/>
            </a:endParaRPr>
          </a:p>
          <a:p>
            <a:pPr lvl="1">
              <a:buFont typeface="Arial" pitchFamily="34" charset="0"/>
              <a:buChar char="•"/>
            </a:pPr>
            <a:r>
              <a:rPr lang="en-US" sz="1000" b="1" i="0" kern="1200" dirty="0" smtClean="0">
                <a:solidFill>
                  <a:schemeClr val="tx1"/>
                </a:solidFill>
                <a:latin typeface="+mn-lt"/>
                <a:ea typeface="+mn-ea"/>
                <a:cs typeface="+mn-cs"/>
              </a:rPr>
              <a:t>Non-Modal Dialog</a:t>
            </a:r>
            <a:r>
              <a:rPr lang="en-US" sz="1000" b="0" i="0" kern="1200" dirty="0" smtClean="0">
                <a:solidFill>
                  <a:schemeClr val="tx1"/>
                </a:solidFill>
                <a:latin typeface="+mn-lt"/>
                <a:ea typeface="+mn-ea"/>
                <a:cs typeface="+mn-cs"/>
              </a:rPr>
              <a:t>: A n</a:t>
            </a:r>
            <a:r>
              <a:rPr lang="it-IT" sz="1050" kern="1200" baseline="0" dirty="0" smtClean="0">
                <a:solidFill>
                  <a:schemeClr val="tx1"/>
                </a:solidFill>
                <a:latin typeface="+mn-lt"/>
                <a:ea typeface="+mn-ea"/>
                <a:cs typeface="+mn-cs"/>
              </a:rPr>
              <a:t>on-modal dialog displays a separate popup browser </a:t>
            </a:r>
            <a:r>
              <a:rPr lang="en-US" sz="1050" kern="1200" baseline="0" dirty="0" smtClean="0">
                <a:solidFill>
                  <a:schemeClr val="tx1"/>
                </a:solidFill>
                <a:latin typeface="+mn-lt"/>
                <a:ea typeface="+mn-ea"/>
                <a:cs typeface="+mn-cs"/>
              </a:rPr>
              <a:t>window. A user can interact with a non-modal dialog and content on the page. You use a non-modal dialog when the requested information is not essential to continue. This type of window can be left open while work continues elsewhere.</a:t>
            </a:r>
            <a:endParaRPr lang="en-US" sz="1150" b="0" i="0" kern="1200" dirty="0" smtClean="0">
              <a:solidFill>
                <a:schemeClr val="tx1"/>
              </a:solidFill>
              <a:latin typeface="+mn-lt"/>
              <a:ea typeface="+mn-ea"/>
              <a:cs typeface="+mn-cs"/>
            </a:endParaRPr>
          </a:p>
          <a:p>
            <a:pPr lvl="0"/>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You add pages to an existing database application by running the Create Page Wizard. You can access this wizard in two ways:</a:t>
            </a:r>
          </a:p>
          <a:p>
            <a:pPr lvl="1">
              <a:buFont typeface="Arial" pitchFamily="34" charset="0"/>
              <a:buChar char="•"/>
            </a:pPr>
            <a:r>
              <a:rPr lang="en-US" kern="1200" baseline="0" dirty="0" smtClean="0">
                <a:solidFill>
                  <a:schemeClr val="tx1"/>
                </a:solidFill>
                <a:latin typeface="+mn-lt"/>
                <a:ea typeface="+mn-ea"/>
                <a:cs typeface="+mn-cs"/>
              </a:rPr>
              <a:t>On your application home page, click </a:t>
            </a:r>
            <a:r>
              <a:rPr lang="en-US" b="1" kern="1200" baseline="0" dirty="0" smtClean="0">
                <a:solidFill>
                  <a:schemeClr val="tx1"/>
                </a:solidFill>
                <a:latin typeface="+mn-lt"/>
                <a:ea typeface="+mn-ea"/>
                <a:cs typeface="+mn-cs"/>
              </a:rPr>
              <a:t>Create Page</a:t>
            </a:r>
            <a:r>
              <a:rPr lang="en-US" kern="1200" baseline="0" dirty="0" smtClean="0">
                <a:solidFill>
                  <a:schemeClr val="tx1"/>
                </a:solidFill>
                <a:latin typeface="+mn-lt"/>
                <a:ea typeface="+mn-ea"/>
                <a:cs typeface="+mn-cs"/>
              </a:rPr>
              <a:t>.</a:t>
            </a:r>
          </a:p>
          <a:p>
            <a:pPr lvl="1">
              <a:buFont typeface="Arial" pitchFamily="34" charset="0"/>
              <a:buChar char="•"/>
            </a:pPr>
            <a:r>
              <a:rPr lang="en-US" kern="1200" baseline="0" dirty="0" smtClean="0">
                <a:solidFill>
                  <a:schemeClr val="tx1"/>
                </a:solidFill>
                <a:latin typeface="+mn-lt"/>
                <a:ea typeface="+mn-ea"/>
                <a:cs typeface="+mn-cs"/>
              </a:rPr>
              <a:t>On the Page Designer Developer toolbar, click </a:t>
            </a:r>
            <a:r>
              <a:rPr lang="en-US" b="1" kern="1200" baseline="0" dirty="0" smtClean="0">
                <a:solidFill>
                  <a:schemeClr val="tx1"/>
                </a:solidFill>
                <a:latin typeface="+mn-lt"/>
                <a:ea typeface="+mn-ea"/>
                <a:cs typeface="+mn-cs"/>
              </a:rPr>
              <a:t>Create</a:t>
            </a:r>
            <a:r>
              <a:rPr lang="en-US" kern="1200" baseline="0" dirty="0" smtClean="0">
                <a:solidFill>
                  <a:schemeClr val="tx1"/>
                </a:solidFill>
                <a:latin typeface="+mn-lt"/>
                <a:ea typeface="+mn-ea"/>
                <a:cs typeface="+mn-cs"/>
              </a:rPr>
              <a:t>. Then, select </a:t>
            </a:r>
            <a:r>
              <a:rPr lang="en-US" b="1" kern="1200" baseline="0" dirty="0" smtClean="0">
                <a:solidFill>
                  <a:schemeClr val="tx1"/>
                </a:solidFill>
                <a:latin typeface="+mn-lt"/>
                <a:ea typeface="+mn-ea"/>
                <a:cs typeface="+mn-cs"/>
              </a:rPr>
              <a:t>Page</a:t>
            </a:r>
            <a:r>
              <a:rPr lang="en-US" kern="1200" baseline="0" dirty="0" smtClean="0">
                <a:solidFill>
                  <a:schemeClr val="tx1"/>
                </a:solidFill>
                <a:latin typeface="+mn-lt"/>
                <a:ea typeface="+mn-ea"/>
                <a:cs typeface="+mn-cs"/>
              </a:rPr>
              <a:t>.</a:t>
            </a:r>
          </a:p>
          <a:p>
            <a:pPr lvl="0">
              <a:buFont typeface="Arial" pitchFamily="34" charset="0"/>
              <a:buNone/>
            </a:pPr>
            <a:r>
              <a:rPr lang="en-US" kern="1200" baseline="0" dirty="0" smtClean="0">
                <a:solidFill>
                  <a:schemeClr val="tx1"/>
                </a:solidFill>
                <a:latin typeface="+mn-lt"/>
                <a:ea typeface="+mn-ea"/>
                <a:cs typeface="+mn-cs"/>
              </a:rPr>
              <a:t>The slide example shows steps to create a page. In this example, you create a blank page. A blank page is a page with no built-in functionality. Once created, you can customize this page for your requirements. For example, you might want to create a Help page in your application. You first create a blank page, then navigate to the Page Designer and add a Help Text region on this blank page.</a:t>
            </a:r>
          </a:p>
          <a:p>
            <a:pPr lvl="0">
              <a:buFont typeface="Arial" pitchFamily="34" charset="0"/>
              <a:buNone/>
            </a:pPr>
            <a:r>
              <a:rPr lang="en-US" kern="1200" baseline="0" dirty="0" smtClean="0">
                <a:solidFill>
                  <a:schemeClr val="tx1"/>
                </a:solidFill>
                <a:latin typeface="+mn-lt"/>
                <a:ea typeface="+mn-ea"/>
                <a:cs typeface="+mn-cs"/>
              </a:rPr>
              <a:t>Steps to create a page:</a:t>
            </a:r>
          </a:p>
          <a:p>
            <a:pPr marL="342900" lvl="1" indent="-228600">
              <a:buFont typeface="+mj-lt"/>
              <a:buAutoNum type="arabicPeriod"/>
            </a:pPr>
            <a:r>
              <a:rPr lang="en-US" kern="1200" baseline="0" dirty="0" smtClean="0">
                <a:solidFill>
                  <a:schemeClr val="tx1"/>
                </a:solidFill>
                <a:latin typeface="+mn-lt"/>
                <a:ea typeface="+mn-ea"/>
                <a:cs typeface="+mn-cs"/>
              </a:rPr>
              <a:t>On your application home page, click </a:t>
            </a:r>
            <a:r>
              <a:rPr lang="en-US" b="1" kern="1200" baseline="0" dirty="0" smtClean="0">
                <a:solidFill>
                  <a:schemeClr val="tx1"/>
                </a:solidFill>
                <a:latin typeface="+mn-lt"/>
                <a:ea typeface="+mn-ea"/>
                <a:cs typeface="+mn-cs"/>
              </a:rPr>
              <a:t>Create</a:t>
            </a:r>
            <a:r>
              <a:rPr lang="en-US" kern="1200" baseline="0" dirty="0" smtClean="0">
                <a:solidFill>
                  <a:schemeClr val="tx1"/>
                </a:solidFill>
                <a:latin typeface="+mn-lt"/>
                <a:ea typeface="+mn-ea"/>
                <a:cs typeface="+mn-cs"/>
              </a:rPr>
              <a:t>.</a:t>
            </a:r>
          </a:p>
          <a:p>
            <a:pPr marL="342900" lvl="1" indent="-228600">
              <a:buFont typeface="+mj-lt"/>
              <a:buAutoNum type="arabicPeriod"/>
            </a:pPr>
            <a:r>
              <a:rPr lang="en-US" kern="1200" baseline="0" dirty="0" smtClean="0">
                <a:solidFill>
                  <a:schemeClr val="tx1"/>
                </a:solidFill>
                <a:latin typeface="+mn-lt"/>
                <a:ea typeface="+mn-ea"/>
                <a:cs typeface="+mn-cs"/>
              </a:rPr>
              <a:t>Your application is a desktop application. </a:t>
            </a:r>
            <a:r>
              <a:rPr lang="en-US" sz="1100" kern="1200" baseline="0" dirty="0" smtClean="0">
                <a:solidFill>
                  <a:schemeClr val="tx1"/>
                </a:solidFill>
                <a:latin typeface="+mn-lt"/>
                <a:ea typeface="+mn-ea"/>
                <a:cs typeface="+mn-cs"/>
              </a:rPr>
              <a:t>The user interface you select while creating an application determines the available page types. Notice the different page types available. Select a page type that you want to create and click Next. For example, in the slide you select Blank Page for page type.</a:t>
            </a:r>
          </a:p>
          <a:p>
            <a:pPr marL="342900" lvl="1" indent="-228600">
              <a:buFont typeface="+mj-lt"/>
              <a:buAutoNum type="arabicPeriod"/>
            </a:pPr>
            <a:r>
              <a:rPr lang="en-US" sz="1100" kern="1200" baseline="0" dirty="0" smtClean="0">
                <a:solidFill>
                  <a:schemeClr val="tx1"/>
                </a:solidFill>
                <a:latin typeface="+mn-lt"/>
                <a:ea typeface="+mn-ea"/>
                <a:cs typeface="+mn-cs"/>
              </a:rPr>
              <a:t>For Page Attributes, specify your choice and click </a:t>
            </a:r>
            <a:r>
              <a:rPr lang="en-US" sz="1100" b="1" kern="1200" baseline="0" dirty="0" smtClean="0">
                <a:solidFill>
                  <a:schemeClr val="tx1"/>
                </a:solidFill>
                <a:latin typeface="+mn-lt"/>
                <a:ea typeface="+mn-ea"/>
                <a:cs typeface="+mn-cs"/>
              </a:rPr>
              <a:t>Next</a:t>
            </a:r>
            <a:r>
              <a:rPr lang="en-US" sz="1100" kern="1200" baseline="0" dirty="0" smtClean="0">
                <a:solidFill>
                  <a:schemeClr val="tx1"/>
                </a:solidFill>
                <a:latin typeface="+mn-lt"/>
                <a:ea typeface="+mn-ea"/>
                <a:cs typeface="+mn-cs"/>
              </a:rPr>
              <a:t>:</a:t>
            </a:r>
          </a:p>
          <a:p>
            <a:pPr marL="685800" lvl="3" indent="-228600"/>
            <a:r>
              <a:rPr lang="en-US" sz="950" kern="1200" baseline="0" dirty="0" smtClean="0">
                <a:solidFill>
                  <a:schemeClr val="tx1"/>
                </a:solidFill>
                <a:latin typeface="+mn-lt"/>
                <a:ea typeface="+mn-ea"/>
                <a:cs typeface="+mn-cs"/>
              </a:rPr>
              <a:t>Enter a name for your page. Notice that there are three different page modes available. You learn more about page modes later in this lesson. In the slide example, accept the default value of Normal</a:t>
            </a:r>
          </a:p>
          <a:p>
            <a:pPr marL="685800" lvl="3" indent="-228600"/>
            <a:r>
              <a:rPr lang="en-US" sz="900" b="0" i="0" kern="1200" dirty="0" smtClean="0">
                <a:solidFill>
                  <a:schemeClr val="tx1"/>
                </a:solidFill>
                <a:latin typeface="+mn-lt"/>
                <a:ea typeface="+mn-ea"/>
                <a:cs typeface="+mn-cs"/>
              </a:rPr>
              <a:t>Select whether you want to use a breadcrumb navigation control on your page, and which breadcrumb navigation control you want to use. The default</a:t>
            </a:r>
            <a:r>
              <a:rPr lang="en-US" sz="900" b="0" i="0" kern="1200" baseline="0" dirty="0" smtClean="0">
                <a:solidFill>
                  <a:schemeClr val="tx1"/>
                </a:solidFill>
                <a:latin typeface="+mn-lt"/>
                <a:ea typeface="+mn-ea"/>
                <a:cs typeface="+mn-cs"/>
              </a:rPr>
              <a:t> is don’t use breadcrumbs on page. In the slide example, you select Breadcrumb, then select a value for Parent Entry and also enter a name for breadcrumb</a:t>
            </a:r>
          </a:p>
          <a:p>
            <a:pPr marL="685800" lvl="3" indent="-228600"/>
            <a:endParaRPr lang="en-US" sz="950" kern="1200" baseline="0" dirty="0" smtClean="0">
              <a:solidFill>
                <a:schemeClr val="tx1"/>
              </a:solidFill>
              <a:latin typeface="+mn-lt"/>
              <a:ea typeface="+mn-ea"/>
              <a:cs typeface="+mn-cs"/>
            </a:endParaRPr>
          </a:p>
          <a:p>
            <a:pPr marL="342900" lvl="1" indent="-228600">
              <a:buFont typeface="+mj-lt"/>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xmlns="" val="204761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457200" lvl="1" indent="-228600">
              <a:buFont typeface="+mj-lt"/>
              <a:buAutoNum type="arabicPeriod" startAt="4"/>
            </a:pPr>
            <a:r>
              <a:rPr lang="en-US" sz="1050" b="0" i="0" kern="1200" dirty="0" smtClean="0">
                <a:solidFill>
                  <a:schemeClr val="tx1"/>
                </a:solidFill>
                <a:latin typeface="+mn-lt"/>
                <a:ea typeface="+mn-ea"/>
                <a:cs typeface="+mn-cs"/>
              </a:rPr>
              <a:t>Select how you want this page integrated into the Navigation Menu and click </a:t>
            </a:r>
            <a:r>
              <a:rPr lang="en-US" sz="1050" b="1" i="0" kern="1200" dirty="0" smtClean="0">
                <a:solidFill>
                  <a:schemeClr val="tx1"/>
                </a:solidFill>
                <a:latin typeface="+mn-lt"/>
                <a:ea typeface="+mn-ea"/>
                <a:cs typeface="+mn-cs"/>
              </a:rPr>
              <a:t>Next</a:t>
            </a:r>
            <a:r>
              <a:rPr lang="en-US" sz="1050" b="0" i="0" kern="1200" dirty="0" smtClean="0">
                <a:solidFill>
                  <a:schemeClr val="tx1"/>
                </a:solidFill>
                <a:latin typeface="+mn-lt"/>
                <a:ea typeface="+mn-ea"/>
                <a:cs typeface="+mn-cs"/>
              </a:rPr>
              <a:t>. The default is Do not associate this page with a navigation menu entry. In the</a:t>
            </a:r>
            <a:r>
              <a:rPr lang="en-US" sz="1050" b="0" i="0" kern="1200" baseline="0" dirty="0" smtClean="0">
                <a:solidFill>
                  <a:schemeClr val="tx1"/>
                </a:solidFill>
                <a:latin typeface="+mn-lt"/>
                <a:ea typeface="+mn-ea"/>
                <a:cs typeface="+mn-cs"/>
              </a:rPr>
              <a:t> slide example, you select</a:t>
            </a:r>
          </a:p>
          <a:p>
            <a:pPr marL="800100" lvl="3" indent="-228600"/>
            <a:r>
              <a:rPr lang="en-US" sz="900" b="0" i="0" kern="1200" baseline="0" dirty="0" smtClean="0">
                <a:solidFill>
                  <a:schemeClr val="tx1"/>
                </a:solidFill>
                <a:latin typeface="+mn-lt"/>
                <a:ea typeface="+mn-ea"/>
                <a:cs typeface="+mn-cs"/>
              </a:rPr>
              <a:t>Create a new navigation menu entry. This will allow users </a:t>
            </a:r>
            <a:r>
              <a:rPr lang="en-US" sz="900" b="0" i="0" kern="1200" dirty="0" smtClean="0">
                <a:solidFill>
                  <a:schemeClr val="tx1"/>
                </a:solidFill>
                <a:latin typeface="+mn-lt"/>
                <a:ea typeface="+mn-ea"/>
                <a:cs typeface="+mn-cs"/>
              </a:rPr>
              <a:t>to navigate to the new page directly from the Navigation Menu.</a:t>
            </a:r>
            <a:endParaRPr lang="en-US" sz="900" b="0" i="0" kern="1200" baseline="0" dirty="0" smtClean="0">
              <a:solidFill>
                <a:schemeClr val="tx1"/>
              </a:solidFill>
              <a:latin typeface="+mn-lt"/>
              <a:ea typeface="+mn-ea"/>
              <a:cs typeface="+mn-cs"/>
            </a:endParaRPr>
          </a:p>
          <a:p>
            <a:pPr marL="800100" lvl="3" indent="-228600"/>
            <a:r>
              <a:rPr lang="en-US" sz="900" b="0" i="0" kern="1200" baseline="0" dirty="0" smtClean="0">
                <a:solidFill>
                  <a:schemeClr val="tx1"/>
                </a:solidFill>
                <a:latin typeface="+mn-lt"/>
                <a:ea typeface="+mn-ea"/>
                <a:cs typeface="+mn-cs"/>
              </a:rPr>
              <a:t>Specify New Projects for New Navigation Menu Entry and</a:t>
            </a:r>
          </a:p>
          <a:p>
            <a:pPr marL="800100" lvl="3" indent="-228600"/>
            <a:r>
              <a:rPr lang="en-US" sz="900" b="0" i="0" kern="1200" baseline="0" dirty="0" smtClean="0">
                <a:solidFill>
                  <a:schemeClr val="tx1"/>
                </a:solidFill>
                <a:latin typeface="+mn-lt"/>
                <a:ea typeface="+mn-ea"/>
                <a:cs typeface="+mn-cs"/>
              </a:rPr>
              <a:t>Select a parent navigation menu entry</a:t>
            </a:r>
          </a:p>
          <a:p>
            <a:pPr marL="457200" lvl="1" indent="-228600">
              <a:buFont typeface="+mj-lt"/>
              <a:buAutoNum type="arabicPeriod" startAt="5"/>
            </a:pPr>
            <a:r>
              <a:rPr lang="en-US" b="0" i="0" kern="1200" baseline="0" dirty="0" smtClean="0">
                <a:solidFill>
                  <a:schemeClr val="tx1"/>
                </a:solidFill>
                <a:latin typeface="+mn-lt"/>
                <a:ea typeface="+mn-ea"/>
                <a:cs typeface="+mn-cs"/>
              </a:rPr>
              <a:t>Finally, confirm your selection and click </a:t>
            </a:r>
            <a:r>
              <a:rPr lang="en-US" b="1" i="0" kern="1200" baseline="0" dirty="0" smtClean="0">
                <a:solidFill>
                  <a:schemeClr val="tx1"/>
                </a:solidFill>
                <a:latin typeface="+mn-lt"/>
                <a:ea typeface="+mn-ea"/>
                <a:cs typeface="+mn-cs"/>
              </a:rPr>
              <a:t>Finish</a:t>
            </a:r>
            <a:r>
              <a:rPr lang="en-US" b="0" i="0" kern="1200" baseline="0" dirty="0" smtClean="0">
                <a:solidFill>
                  <a:schemeClr val="tx1"/>
                </a:solidFill>
                <a:latin typeface="+mn-lt"/>
                <a:ea typeface="+mn-ea"/>
                <a:cs typeface="+mn-cs"/>
              </a:rPr>
              <a:t>.</a:t>
            </a:r>
          </a:p>
          <a:p>
            <a:pPr marL="457200" lvl="1" indent="-228600">
              <a:buFont typeface="+mj-lt"/>
              <a:buAutoNum type="arabicPeriod" startAt="5"/>
            </a:pPr>
            <a:r>
              <a:rPr lang="en-US" b="0" i="0" kern="1200" baseline="0" dirty="0" smtClean="0">
                <a:solidFill>
                  <a:schemeClr val="tx1"/>
                </a:solidFill>
                <a:latin typeface="+mn-lt"/>
                <a:ea typeface="+mn-ea"/>
                <a:cs typeface="+mn-cs"/>
              </a:rPr>
              <a:t>Now you are navigated to the Page Designer. Click the </a:t>
            </a:r>
            <a:r>
              <a:rPr lang="en-US" b="1" i="0" kern="1200" baseline="0" dirty="0" smtClean="0">
                <a:solidFill>
                  <a:schemeClr val="tx1"/>
                </a:solidFill>
                <a:latin typeface="+mn-lt"/>
                <a:ea typeface="+mn-ea"/>
                <a:cs typeface="+mn-cs"/>
              </a:rPr>
              <a:t>Save and Run Page </a:t>
            </a:r>
            <a:r>
              <a:rPr lang="en-US" b="0" i="0" kern="1200" baseline="0" dirty="0" smtClean="0">
                <a:solidFill>
                  <a:schemeClr val="tx1"/>
                </a:solidFill>
                <a:latin typeface="+mn-lt"/>
                <a:ea typeface="+mn-ea"/>
                <a:cs typeface="+mn-cs"/>
              </a:rPr>
              <a:t>button.</a:t>
            </a:r>
          </a:p>
          <a:p>
            <a:pPr marL="457200" lvl="1" indent="-228600">
              <a:buFont typeface="+mj-lt"/>
              <a:buAutoNum type="arabicPeriod" startAt="5"/>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xmlns="" val="845038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After creating a page, you need to navigate to the page definition to view, modify and create components on the page. For example, you might want to add a new region, or modify a button or delete an item. You use Page Designer to maintain and enhance pages within an Oracle Application Express application. Page Designer is a full featured Integrated Development Environment (IDE) that includes a toolbar and multiple panes.</a:t>
            </a:r>
          </a:p>
          <a:p>
            <a:r>
              <a:rPr lang="en-US" sz="1100" kern="1200" baseline="0" dirty="0" smtClean="0">
                <a:solidFill>
                  <a:schemeClr val="tx1"/>
                </a:solidFill>
                <a:latin typeface="+mn-lt"/>
                <a:ea typeface="+mn-ea"/>
                <a:cs typeface="+mn-cs"/>
              </a:rPr>
              <a:t>To view a page definition in Page Designer, perform the following steps:</a:t>
            </a:r>
            <a:endParaRPr lang="en-US" dirty="0" smtClean="0"/>
          </a:p>
          <a:p>
            <a:pPr marL="342900" lvl="1" indent="-228600">
              <a:buFont typeface="+mj-lt"/>
              <a:buAutoNum type="arabicPeriod"/>
            </a:pPr>
            <a:r>
              <a:rPr lang="en-US" dirty="0" smtClean="0"/>
              <a:t>On your Workspace home page,</a:t>
            </a:r>
            <a:r>
              <a:rPr lang="en-US" baseline="0" dirty="0" smtClean="0"/>
              <a:t> c</a:t>
            </a:r>
            <a:r>
              <a:rPr lang="en-US" dirty="0" smtClean="0"/>
              <a:t>lick the </a:t>
            </a:r>
            <a:r>
              <a:rPr lang="en-US" b="1" dirty="0" smtClean="0"/>
              <a:t>App Builder </a:t>
            </a:r>
            <a:r>
              <a:rPr lang="en-US" dirty="0" smtClean="0"/>
              <a:t>icon. Then, select</a:t>
            </a:r>
            <a:r>
              <a:rPr lang="en-US" baseline="0" dirty="0" smtClean="0"/>
              <a:t> </a:t>
            </a:r>
            <a:r>
              <a:rPr lang="en-US" dirty="0" smtClean="0"/>
              <a:t>an application.</a:t>
            </a:r>
          </a:p>
          <a:p>
            <a:pPr marL="342900" lvl="1" indent="-228600">
              <a:buFont typeface="+mj-lt"/>
              <a:buAutoNum type="arabicPeriod"/>
            </a:pPr>
            <a:r>
              <a:rPr lang="en-US" dirty="0" smtClean="0"/>
              <a:t>Select a page.</a:t>
            </a:r>
          </a:p>
          <a:p>
            <a:pPr marL="342900" lvl="1" indent="-228600">
              <a:buFont typeface="+mj-lt"/>
              <a:buAutoNum type="arabicPeriod"/>
            </a:pPr>
            <a:r>
              <a:rPr lang="en-US" dirty="0" smtClean="0"/>
              <a:t>Page Designer appears. You preview a page by running it. Running an application page displays the rendered version as end users would see it.</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p14="http://schemas.microsoft.com/office/powerpoint/2010/main" xmlns="" val="125071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There are three main panes within Page Designer:</a:t>
            </a:r>
          </a:p>
          <a:p>
            <a:r>
              <a:rPr lang="en-US" b="1" dirty="0" smtClean="0"/>
              <a:t>Left Pane </a:t>
            </a:r>
            <a:r>
              <a:rPr lang="en-US" dirty="0" smtClean="0"/>
              <a:t>- Includes tabs for Rendering, Dynamic Actions, Processing, and Shared Components. Each tab displays a list of the corresponding component types and components created on the current page. Right-click to access context sensitive menus. You can also drag components up and down within the tree to change the position or sequence of the selected component.</a:t>
            </a:r>
          </a:p>
          <a:p>
            <a:r>
              <a:rPr lang="en-US" b="1" dirty="0" smtClean="0"/>
              <a:t>Central Pane </a:t>
            </a:r>
            <a:r>
              <a:rPr lang="en-US" dirty="0" smtClean="0"/>
              <a:t>- Includes tabs for Layout, Component View, Messages, Page Search, and Help.</a:t>
            </a:r>
          </a:p>
          <a:p>
            <a:pPr lvl="1">
              <a:buFont typeface="Arial" pitchFamily="34" charset="0"/>
              <a:buChar char="•"/>
            </a:pPr>
            <a:r>
              <a:rPr lang="en-US" dirty="0" smtClean="0"/>
              <a:t>Layout shows a visual representation of the page. You add new components to a page by right-clicking to access a context sensitive menu, or dragging them the from the Gallery tab, at the bottom, and dropping them in Layout.</a:t>
            </a:r>
          </a:p>
          <a:p>
            <a:pPr lvl="1">
              <a:buFont typeface="Arial" pitchFamily="34" charset="0"/>
              <a:buChar char="•"/>
            </a:pPr>
            <a:r>
              <a:rPr lang="en-US" dirty="0" smtClean="0"/>
              <a:t>Component View displays user interface elements and application logic by component type. You click a component name to</a:t>
            </a:r>
            <a:r>
              <a:rPr lang="en-US" baseline="0" dirty="0" smtClean="0"/>
              <a:t> </a:t>
            </a:r>
            <a:r>
              <a:rPr lang="en-US" dirty="0" smtClean="0"/>
              <a:t>display the corresponding attribute in the Property Editor in the right pane.</a:t>
            </a:r>
          </a:p>
          <a:p>
            <a:pPr lvl="1">
              <a:buFont typeface="Arial" pitchFamily="34" charset="0"/>
              <a:buChar char="•"/>
            </a:pPr>
            <a:r>
              <a:rPr lang="en-US" dirty="0" smtClean="0"/>
              <a:t>Messages displays current errors and warnings. Clicking a message changes the focus within Property Editor to the corresponding attribute associated with the error or warning.</a:t>
            </a:r>
          </a:p>
          <a:p>
            <a:pPr lvl="1">
              <a:buFont typeface="Arial" pitchFamily="34" charset="0"/>
              <a:buChar char="•"/>
            </a:pPr>
            <a:r>
              <a:rPr lang="en-US" dirty="0" smtClean="0"/>
              <a:t>Page Search enables you to search all page metadata including regions, items buttons, dynamic actions, columns, and so on.</a:t>
            </a:r>
          </a:p>
          <a:p>
            <a:pPr lvl="1">
              <a:buFont typeface="Arial" pitchFamily="34" charset="0"/>
              <a:buChar char="•"/>
            </a:pPr>
            <a:r>
              <a:rPr lang="en-US" dirty="0" smtClean="0"/>
              <a:t>Help displays attribute specific help. Click on the attribute name within Property Editor to view information and examples for that attribute.</a:t>
            </a:r>
          </a:p>
          <a:p>
            <a:r>
              <a:rPr lang="en-US" b="1" dirty="0" smtClean="0"/>
              <a:t>Right Pane </a:t>
            </a:r>
            <a:r>
              <a:rPr lang="en-US" dirty="0" smtClean="0"/>
              <a:t>- Displays the Property Editor. Use the Property Editor to update attributes for the selected component(s). When you select multiple components the Property Editor only displays common attributes. Updating a common attribute will update that attribute for all of the selected components.</a:t>
            </a:r>
          </a:p>
          <a:p>
            <a:r>
              <a:rPr lang="en-US" dirty="0" smtClean="0"/>
              <a:t> You can adjust the size of each pane by selecting and dragging the horizontal and vertical splitters. To expand or collapse each pane, click the small triangle labeled Collapse in the center of each splitter.</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p14="http://schemas.microsoft.com/office/powerpoint/2010/main" xmlns="" val="1144226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284412" y="6477000"/>
            <a:ext cx="457200" cy="152400"/>
          </a:xfrm>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3" name="TextBox 12"/>
          <p:cNvSpPr txBox="1"/>
          <p:nvPr userDrawn="1"/>
        </p:nvSpPr>
        <p:spPr>
          <a:xfrm>
            <a:off x="2894012" y="6477000"/>
            <a:ext cx="9067800" cy="152400"/>
          </a:xfrm>
          <a:prstGeom prst="rect">
            <a:avLst/>
          </a:prstGeom>
          <a:noFill/>
        </p:spPr>
        <p:txBody>
          <a:bodyPr wrap="none" lIns="0" tIns="0" rIns="0" bIns="0" rtlCol="0" anchor="ctr" anchorCtr="0">
            <a:noAutofit/>
          </a:bodyPr>
          <a:lstStyle/>
          <a:p>
            <a:r>
              <a:rPr sz="800" dirty="0">
                <a:solidFill>
                  <a:schemeClr val="bg1"/>
                </a:solidFill>
              </a:rPr>
              <a:t>Copyright © </a:t>
            </a:r>
            <a:r>
              <a:rPr sz="800" dirty="0" smtClean="0">
                <a:solidFill>
                  <a:schemeClr val="bg1"/>
                </a:solidFill>
              </a:rPr>
              <a:t>201</a:t>
            </a:r>
            <a:r>
              <a:rPr lang="en-US" sz="800" dirty="0" smtClean="0">
                <a:solidFill>
                  <a:schemeClr val="bg1"/>
                </a:solidFill>
              </a:rPr>
              <a:t>7</a:t>
            </a:r>
            <a:r>
              <a:rPr sz="800" dirty="0" smtClean="0">
                <a:solidFill>
                  <a:schemeClr val="bg1"/>
                </a:solidFill>
              </a:rPr>
              <a:t> </a:t>
            </a:r>
            <a:r>
              <a:rPr sz="800" dirty="0">
                <a:solidFill>
                  <a:schemeClr val="bg1"/>
                </a:solidFill>
              </a:rPr>
              <a:t>Oracle and/or its 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596256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860819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xmlns=""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187660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5334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1"/>
          <p:cNvSpPr txBox="1"/>
          <p:nvPr userDrawn="1"/>
        </p:nvSpPr>
        <p:spPr>
          <a:xfrm>
            <a:off x="2817812" y="6477000"/>
            <a:ext cx="9144000" cy="152400"/>
          </a:xfrm>
          <a:prstGeom prst="rect">
            <a:avLst/>
          </a:prstGeom>
          <a:noFill/>
        </p:spPr>
        <p:txBody>
          <a:bodyPr wrap="none" lIns="0" tIns="0" rIns="0" bIns="0" rtlCol="0" anchor="ctr" anchorCtr="0">
            <a:noAutofit/>
          </a:body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1.gif"/><Relationship Id="rId7" Type="http://schemas.openxmlformats.org/officeDocument/2006/relationships/image" Target="../media/image35.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gif"/></Relationships>
</file>

<file path=ppt/slides/_rels/slide1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2.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gif"/></Relationships>
</file>

<file path=ppt/slides/_rels/slide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5056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203200"/>
          </a:xfrm>
        </p:spPr>
        <p:txBody>
          <a:bodyPr anchor="t">
            <a:noAutofit/>
          </a:bodyPr>
          <a:lstStyle/>
          <a:p>
            <a:r>
              <a:rPr lang="en-US" b="1" dirty="0" smtClean="0"/>
              <a:t>Understanding Page Designer UI Elements: Toolbar</a:t>
            </a:r>
            <a:endParaRPr lang="en-US" b="1" dirty="0"/>
          </a:p>
        </p:txBody>
      </p:sp>
      <p:pic>
        <p:nvPicPr>
          <p:cNvPr id="4" name="Picture 3" descr="1e.gif"/>
          <p:cNvPicPr>
            <a:picLocks noChangeAspect="1"/>
          </p:cNvPicPr>
          <p:nvPr/>
        </p:nvPicPr>
        <p:blipFill>
          <a:blip r:embed="rId3" cstate="print"/>
          <a:stretch>
            <a:fillRect/>
          </a:stretch>
        </p:blipFill>
        <p:spPr>
          <a:xfrm>
            <a:off x="2284412" y="3352800"/>
            <a:ext cx="7134225" cy="466725"/>
          </a:xfrm>
          <a:prstGeom prst="rect">
            <a:avLst/>
          </a:prstGeom>
          <a:ln>
            <a:solidFill>
              <a:schemeClr val="tx1"/>
            </a:solidFill>
          </a:ln>
        </p:spPr>
      </p:pic>
      <p:sp>
        <p:nvSpPr>
          <p:cNvPr id="143" name="Rectangle 40"/>
          <p:cNvSpPr>
            <a:spLocks noChangeArrowheads="1"/>
          </p:cNvSpPr>
          <p:nvPr/>
        </p:nvSpPr>
        <p:spPr bwMode="auto">
          <a:xfrm>
            <a:off x="2436812" y="3429000"/>
            <a:ext cx="1371600" cy="304800"/>
          </a:xfrm>
          <a:prstGeom prst="rect">
            <a:avLst/>
          </a:prstGeom>
          <a:noFill/>
          <a:ln w="28575" algn="ctr">
            <a:solidFill>
              <a:srgbClr val="3BF81C"/>
            </a:solidFill>
            <a:round/>
            <a:headEnd type="none" w="sm" len="sm"/>
            <a:tailEnd type="none" w="sm" len="sm"/>
          </a:ln>
        </p:spPr>
        <p:txBody>
          <a:bodyPr/>
          <a:lstStyle/>
          <a:p>
            <a:pPr defTabSz="228600"/>
            <a:endParaRPr lang="en-US" dirty="0">
              <a:latin typeface="LavosHandy™" pitchFamily="66" charset="0"/>
            </a:endParaRPr>
          </a:p>
        </p:txBody>
      </p:sp>
      <p:sp>
        <p:nvSpPr>
          <p:cNvPr id="145" name="Rectangle 40"/>
          <p:cNvSpPr>
            <a:spLocks noChangeArrowheads="1"/>
          </p:cNvSpPr>
          <p:nvPr/>
        </p:nvSpPr>
        <p:spPr bwMode="auto">
          <a:xfrm>
            <a:off x="3960812" y="3505200"/>
            <a:ext cx="381000" cy="228600"/>
          </a:xfrm>
          <a:prstGeom prst="rect">
            <a:avLst/>
          </a:prstGeom>
          <a:noFill/>
          <a:ln w="28575" algn="ctr">
            <a:solidFill>
              <a:srgbClr val="3BF81C"/>
            </a:solidFill>
            <a:round/>
            <a:headEnd type="none" w="sm" len="sm"/>
            <a:tailEnd type="none" w="sm" len="sm"/>
          </a:ln>
        </p:spPr>
        <p:txBody>
          <a:bodyPr/>
          <a:lstStyle/>
          <a:p>
            <a:pPr defTabSz="228600"/>
            <a:endParaRPr lang="en-US" dirty="0">
              <a:latin typeface="LavosHandy™" pitchFamily="66" charset="0"/>
            </a:endParaRPr>
          </a:p>
        </p:txBody>
      </p:sp>
      <p:sp>
        <p:nvSpPr>
          <p:cNvPr id="146" name="Rectangle 40"/>
          <p:cNvSpPr>
            <a:spLocks noChangeArrowheads="1"/>
          </p:cNvSpPr>
          <p:nvPr/>
        </p:nvSpPr>
        <p:spPr bwMode="auto">
          <a:xfrm>
            <a:off x="4494212" y="3505200"/>
            <a:ext cx="381000" cy="228600"/>
          </a:xfrm>
          <a:prstGeom prst="rect">
            <a:avLst/>
          </a:prstGeom>
          <a:noFill/>
          <a:ln w="28575" algn="ctr">
            <a:solidFill>
              <a:srgbClr val="3BF81C"/>
            </a:solidFill>
            <a:round/>
            <a:headEnd type="none" w="sm" len="sm"/>
            <a:tailEnd type="none" w="sm" len="sm"/>
          </a:ln>
        </p:spPr>
        <p:txBody>
          <a:bodyPr/>
          <a:lstStyle/>
          <a:p>
            <a:pPr defTabSz="228600"/>
            <a:endParaRPr lang="en-US" dirty="0">
              <a:latin typeface="LavosHandy™" pitchFamily="66" charset="0"/>
            </a:endParaRPr>
          </a:p>
        </p:txBody>
      </p:sp>
      <p:sp>
        <p:nvSpPr>
          <p:cNvPr id="147" name="Rectangle 40"/>
          <p:cNvSpPr>
            <a:spLocks noChangeArrowheads="1"/>
          </p:cNvSpPr>
          <p:nvPr/>
        </p:nvSpPr>
        <p:spPr bwMode="auto">
          <a:xfrm>
            <a:off x="4875212" y="3505200"/>
            <a:ext cx="304800" cy="228600"/>
          </a:xfrm>
          <a:prstGeom prst="rect">
            <a:avLst/>
          </a:prstGeom>
          <a:noFill/>
          <a:ln w="28575" algn="ctr">
            <a:solidFill>
              <a:srgbClr val="3BF81C"/>
            </a:solidFill>
            <a:round/>
            <a:headEnd type="none" w="sm" len="sm"/>
            <a:tailEnd type="none" w="sm" len="sm"/>
          </a:ln>
        </p:spPr>
        <p:txBody>
          <a:bodyPr/>
          <a:lstStyle/>
          <a:p>
            <a:pPr defTabSz="228600"/>
            <a:endParaRPr lang="en-US" dirty="0">
              <a:latin typeface="LavosHandy™" pitchFamily="66" charset="0"/>
            </a:endParaRPr>
          </a:p>
        </p:txBody>
      </p:sp>
      <p:sp>
        <p:nvSpPr>
          <p:cNvPr id="148" name="Rectangle 40"/>
          <p:cNvSpPr>
            <a:spLocks noChangeArrowheads="1"/>
          </p:cNvSpPr>
          <p:nvPr/>
        </p:nvSpPr>
        <p:spPr bwMode="auto">
          <a:xfrm>
            <a:off x="5332412" y="3505200"/>
            <a:ext cx="381000" cy="228600"/>
          </a:xfrm>
          <a:prstGeom prst="rect">
            <a:avLst/>
          </a:prstGeom>
          <a:noFill/>
          <a:ln w="28575" algn="ctr">
            <a:solidFill>
              <a:srgbClr val="3BF81C"/>
            </a:solidFill>
            <a:round/>
            <a:headEnd type="none" w="sm" len="sm"/>
            <a:tailEnd type="none" w="sm" len="sm"/>
          </a:ln>
        </p:spPr>
        <p:txBody>
          <a:bodyPr/>
          <a:lstStyle/>
          <a:p>
            <a:pPr defTabSz="228600"/>
            <a:endParaRPr lang="en-US" dirty="0">
              <a:latin typeface="LavosHandy™" pitchFamily="66" charset="0"/>
            </a:endParaRPr>
          </a:p>
        </p:txBody>
      </p:sp>
      <p:sp>
        <p:nvSpPr>
          <p:cNvPr id="149" name="Rectangle 40"/>
          <p:cNvSpPr>
            <a:spLocks noChangeArrowheads="1"/>
          </p:cNvSpPr>
          <p:nvPr/>
        </p:nvSpPr>
        <p:spPr bwMode="auto">
          <a:xfrm>
            <a:off x="5865812" y="3505200"/>
            <a:ext cx="381000" cy="228600"/>
          </a:xfrm>
          <a:prstGeom prst="rect">
            <a:avLst/>
          </a:prstGeom>
          <a:noFill/>
          <a:ln w="28575" algn="ctr">
            <a:solidFill>
              <a:srgbClr val="3BF81C"/>
            </a:solidFill>
            <a:round/>
            <a:headEnd type="none" w="sm" len="sm"/>
            <a:tailEnd type="none" w="sm" len="sm"/>
          </a:ln>
        </p:spPr>
        <p:txBody>
          <a:bodyPr/>
          <a:lstStyle/>
          <a:p>
            <a:pPr defTabSz="228600"/>
            <a:endParaRPr lang="en-US" dirty="0">
              <a:latin typeface="LavosHandy™" pitchFamily="66" charset="0"/>
            </a:endParaRPr>
          </a:p>
        </p:txBody>
      </p:sp>
      <p:sp>
        <p:nvSpPr>
          <p:cNvPr id="150" name="Rectangle 40"/>
          <p:cNvSpPr>
            <a:spLocks noChangeArrowheads="1"/>
          </p:cNvSpPr>
          <p:nvPr/>
        </p:nvSpPr>
        <p:spPr bwMode="auto">
          <a:xfrm>
            <a:off x="6323012" y="3505200"/>
            <a:ext cx="381000" cy="228600"/>
          </a:xfrm>
          <a:prstGeom prst="rect">
            <a:avLst/>
          </a:prstGeom>
          <a:noFill/>
          <a:ln w="28575" algn="ctr">
            <a:solidFill>
              <a:srgbClr val="3BF81C"/>
            </a:solidFill>
            <a:round/>
            <a:headEnd type="none" w="sm" len="sm"/>
            <a:tailEnd type="none" w="sm" len="sm"/>
          </a:ln>
        </p:spPr>
        <p:txBody>
          <a:bodyPr/>
          <a:lstStyle/>
          <a:p>
            <a:pPr defTabSz="228600"/>
            <a:endParaRPr lang="en-US" dirty="0">
              <a:latin typeface="LavosHandy™" pitchFamily="66" charset="0"/>
            </a:endParaRPr>
          </a:p>
        </p:txBody>
      </p:sp>
      <p:sp>
        <p:nvSpPr>
          <p:cNvPr id="151" name="Rectangle 40"/>
          <p:cNvSpPr>
            <a:spLocks noChangeArrowheads="1"/>
          </p:cNvSpPr>
          <p:nvPr/>
        </p:nvSpPr>
        <p:spPr bwMode="auto">
          <a:xfrm>
            <a:off x="7008812" y="3505200"/>
            <a:ext cx="381000" cy="228600"/>
          </a:xfrm>
          <a:prstGeom prst="rect">
            <a:avLst/>
          </a:prstGeom>
          <a:noFill/>
          <a:ln w="28575" algn="ctr">
            <a:solidFill>
              <a:srgbClr val="3BF81C"/>
            </a:solidFill>
            <a:round/>
            <a:headEnd type="none" w="sm" len="sm"/>
            <a:tailEnd type="none" w="sm" len="sm"/>
          </a:ln>
        </p:spPr>
        <p:txBody>
          <a:bodyPr/>
          <a:lstStyle/>
          <a:p>
            <a:pPr defTabSz="228600"/>
            <a:endParaRPr lang="en-US" dirty="0">
              <a:latin typeface="LavosHandy™" pitchFamily="66" charset="0"/>
            </a:endParaRPr>
          </a:p>
        </p:txBody>
      </p:sp>
      <p:sp>
        <p:nvSpPr>
          <p:cNvPr id="152" name="Rectangle 40"/>
          <p:cNvSpPr>
            <a:spLocks noChangeArrowheads="1"/>
          </p:cNvSpPr>
          <p:nvPr/>
        </p:nvSpPr>
        <p:spPr bwMode="auto">
          <a:xfrm>
            <a:off x="7466012" y="3505200"/>
            <a:ext cx="381000" cy="228600"/>
          </a:xfrm>
          <a:prstGeom prst="rect">
            <a:avLst/>
          </a:prstGeom>
          <a:noFill/>
          <a:ln w="28575" algn="ctr">
            <a:solidFill>
              <a:srgbClr val="3BF81C"/>
            </a:solidFill>
            <a:round/>
            <a:headEnd type="none" w="sm" len="sm"/>
            <a:tailEnd type="none" w="sm" len="sm"/>
          </a:ln>
        </p:spPr>
        <p:txBody>
          <a:bodyPr/>
          <a:lstStyle/>
          <a:p>
            <a:pPr defTabSz="228600"/>
            <a:endParaRPr lang="en-US" dirty="0">
              <a:latin typeface="LavosHandy™" pitchFamily="66" charset="0"/>
            </a:endParaRPr>
          </a:p>
        </p:txBody>
      </p:sp>
      <p:sp>
        <p:nvSpPr>
          <p:cNvPr id="153" name="Rectangle 40"/>
          <p:cNvSpPr>
            <a:spLocks noChangeArrowheads="1"/>
          </p:cNvSpPr>
          <p:nvPr/>
        </p:nvSpPr>
        <p:spPr bwMode="auto">
          <a:xfrm>
            <a:off x="7847012" y="3505200"/>
            <a:ext cx="381000" cy="228600"/>
          </a:xfrm>
          <a:prstGeom prst="rect">
            <a:avLst/>
          </a:prstGeom>
          <a:noFill/>
          <a:ln w="28575" algn="ctr">
            <a:solidFill>
              <a:srgbClr val="3BF81C"/>
            </a:solidFill>
            <a:round/>
            <a:headEnd type="none" w="sm" len="sm"/>
            <a:tailEnd type="none" w="sm" len="sm"/>
          </a:ln>
        </p:spPr>
        <p:txBody>
          <a:bodyPr/>
          <a:lstStyle/>
          <a:p>
            <a:pPr defTabSz="228600"/>
            <a:endParaRPr lang="en-US" dirty="0">
              <a:latin typeface="LavosHandy™" pitchFamily="66" charset="0"/>
            </a:endParaRPr>
          </a:p>
        </p:txBody>
      </p:sp>
      <p:sp>
        <p:nvSpPr>
          <p:cNvPr id="154" name="Rectangle 40"/>
          <p:cNvSpPr>
            <a:spLocks noChangeArrowheads="1"/>
          </p:cNvSpPr>
          <p:nvPr/>
        </p:nvSpPr>
        <p:spPr bwMode="auto">
          <a:xfrm>
            <a:off x="8837612" y="3429000"/>
            <a:ext cx="533400" cy="381000"/>
          </a:xfrm>
          <a:prstGeom prst="rect">
            <a:avLst/>
          </a:prstGeom>
          <a:noFill/>
          <a:ln w="28575" algn="ctr">
            <a:solidFill>
              <a:srgbClr val="3BF81C"/>
            </a:solidFill>
            <a:round/>
            <a:headEnd type="none" w="sm" len="sm"/>
            <a:tailEnd type="none" w="sm" len="sm"/>
          </a:ln>
        </p:spPr>
        <p:txBody>
          <a:bodyPr/>
          <a:lstStyle/>
          <a:p>
            <a:pPr defTabSz="228600"/>
            <a:endParaRPr lang="en-US" dirty="0">
              <a:latin typeface="LavosHandy™" pitchFamily="66" charset="0"/>
            </a:endParaRPr>
          </a:p>
        </p:txBody>
      </p:sp>
      <p:pic>
        <p:nvPicPr>
          <p:cNvPr id="163" name="Picture 162" descr="1f.gif"/>
          <p:cNvPicPr>
            <a:picLocks noChangeAspect="1"/>
          </p:cNvPicPr>
          <p:nvPr/>
        </p:nvPicPr>
        <p:blipFill>
          <a:blip r:embed="rId4" cstate="print"/>
          <a:stretch>
            <a:fillRect/>
          </a:stretch>
        </p:blipFill>
        <p:spPr>
          <a:xfrm>
            <a:off x="836612" y="3810000"/>
            <a:ext cx="1237488" cy="2457907"/>
          </a:xfrm>
          <a:prstGeom prst="rect">
            <a:avLst/>
          </a:prstGeom>
          <a:ln>
            <a:noFill/>
          </a:ln>
        </p:spPr>
      </p:pic>
      <p:pic>
        <p:nvPicPr>
          <p:cNvPr id="164" name="Picture 163" descr="1g.gif"/>
          <p:cNvPicPr>
            <a:picLocks noChangeAspect="1"/>
          </p:cNvPicPr>
          <p:nvPr/>
        </p:nvPicPr>
        <p:blipFill>
          <a:blip r:embed="rId5" cstate="print"/>
          <a:stretch>
            <a:fillRect/>
          </a:stretch>
        </p:blipFill>
        <p:spPr>
          <a:xfrm>
            <a:off x="836612" y="838200"/>
            <a:ext cx="1219200" cy="2895600"/>
          </a:xfrm>
          <a:prstGeom prst="rect">
            <a:avLst/>
          </a:prstGeom>
          <a:ln>
            <a:noFill/>
          </a:ln>
        </p:spPr>
      </p:pic>
      <p:pic>
        <p:nvPicPr>
          <p:cNvPr id="165" name="Picture 164" descr="1h.gif"/>
          <p:cNvPicPr>
            <a:picLocks noChangeAspect="1"/>
          </p:cNvPicPr>
          <p:nvPr/>
        </p:nvPicPr>
        <p:blipFill>
          <a:blip r:embed="rId6" cstate="print"/>
          <a:stretch>
            <a:fillRect/>
          </a:stretch>
        </p:blipFill>
        <p:spPr>
          <a:xfrm>
            <a:off x="6932612" y="4953000"/>
            <a:ext cx="1270635" cy="832485"/>
          </a:xfrm>
          <a:prstGeom prst="rect">
            <a:avLst/>
          </a:prstGeom>
          <a:ln>
            <a:solidFill>
              <a:schemeClr val="tx1"/>
            </a:solidFill>
          </a:ln>
        </p:spPr>
      </p:pic>
      <p:pic>
        <p:nvPicPr>
          <p:cNvPr id="166" name="Picture 165" descr="1i.gif"/>
          <p:cNvPicPr>
            <a:picLocks noChangeAspect="1"/>
          </p:cNvPicPr>
          <p:nvPr/>
        </p:nvPicPr>
        <p:blipFill>
          <a:blip r:embed="rId7" cstate="print"/>
          <a:stretch>
            <a:fillRect/>
          </a:stretch>
        </p:blipFill>
        <p:spPr>
          <a:xfrm>
            <a:off x="9752012" y="1905000"/>
            <a:ext cx="1219200" cy="1042797"/>
          </a:xfrm>
          <a:prstGeom prst="rect">
            <a:avLst/>
          </a:prstGeom>
          <a:ln>
            <a:solidFill>
              <a:schemeClr val="tx1"/>
            </a:solidFill>
          </a:ln>
        </p:spPr>
      </p:pic>
      <p:cxnSp>
        <p:nvCxnSpPr>
          <p:cNvPr id="167" name="Straight Arrow Connector 166"/>
          <p:cNvCxnSpPr/>
          <p:nvPr/>
        </p:nvCxnSpPr>
        <p:spPr>
          <a:xfrm>
            <a:off x="7389812" y="4495800"/>
            <a:ext cx="0" cy="45720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a:off x="2132012" y="4648200"/>
            <a:ext cx="3505200" cy="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H="1">
            <a:off x="2132012" y="2438400"/>
            <a:ext cx="3962400" cy="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9218612" y="2590800"/>
            <a:ext cx="533400" cy="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4" name="Rectangle 40"/>
          <p:cNvSpPr>
            <a:spLocks noChangeArrowheads="1"/>
          </p:cNvSpPr>
          <p:nvPr/>
        </p:nvSpPr>
        <p:spPr bwMode="auto">
          <a:xfrm>
            <a:off x="836612" y="838200"/>
            <a:ext cx="1295400" cy="2895600"/>
          </a:xfrm>
          <a:prstGeom prst="rect">
            <a:avLst/>
          </a:prstGeom>
          <a:noFill/>
          <a:ln w="28575" algn="ctr">
            <a:solidFill>
              <a:schemeClr val="accent1"/>
            </a:solidFill>
            <a:round/>
            <a:headEnd type="none" w="sm" len="sm"/>
            <a:tailEnd type="none" w="sm" len="sm"/>
          </a:ln>
        </p:spPr>
        <p:txBody>
          <a:bodyPr/>
          <a:lstStyle/>
          <a:p>
            <a:pPr defTabSz="228600"/>
            <a:endParaRPr lang="en-US" dirty="0">
              <a:latin typeface="LavosHandy™" pitchFamily="66" charset="0"/>
            </a:endParaRPr>
          </a:p>
        </p:txBody>
      </p:sp>
      <p:sp>
        <p:nvSpPr>
          <p:cNvPr id="195" name="Rectangle 40"/>
          <p:cNvSpPr>
            <a:spLocks noChangeArrowheads="1"/>
          </p:cNvSpPr>
          <p:nvPr/>
        </p:nvSpPr>
        <p:spPr bwMode="auto">
          <a:xfrm>
            <a:off x="836612" y="3810000"/>
            <a:ext cx="1295400" cy="2438400"/>
          </a:xfrm>
          <a:prstGeom prst="rect">
            <a:avLst/>
          </a:prstGeom>
          <a:noFill/>
          <a:ln w="28575" algn="ctr">
            <a:solidFill>
              <a:srgbClr val="FF0000"/>
            </a:solidFill>
            <a:round/>
            <a:headEnd type="none" w="sm" len="sm"/>
            <a:tailEnd type="none" w="sm" len="sm"/>
          </a:ln>
        </p:spPr>
        <p:txBody>
          <a:bodyPr/>
          <a:lstStyle/>
          <a:p>
            <a:pPr defTabSz="228600"/>
            <a:endParaRPr lang="en-US" dirty="0">
              <a:latin typeface="LavosHandy™" pitchFamily="66" charset="0"/>
            </a:endParaRPr>
          </a:p>
        </p:txBody>
      </p:sp>
      <p:sp>
        <p:nvSpPr>
          <p:cNvPr id="196" name="Rectangle 40"/>
          <p:cNvSpPr>
            <a:spLocks noChangeArrowheads="1"/>
          </p:cNvSpPr>
          <p:nvPr/>
        </p:nvSpPr>
        <p:spPr bwMode="auto">
          <a:xfrm>
            <a:off x="6932612" y="4953000"/>
            <a:ext cx="1295400" cy="838200"/>
          </a:xfrm>
          <a:prstGeom prst="rect">
            <a:avLst/>
          </a:prstGeom>
          <a:noFill/>
          <a:ln w="28575" algn="ctr">
            <a:solidFill>
              <a:srgbClr val="FF0000"/>
            </a:solidFill>
            <a:round/>
            <a:headEnd type="none" w="sm" len="sm"/>
            <a:tailEnd type="none" w="sm" len="sm"/>
          </a:ln>
        </p:spPr>
        <p:txBody>
          <a:bodyPr/>
          <a:lstStyle/>
          <a:p>
            <a:pPr defTabSz="228600"/>
            <a:endParaRPr lang="en-US" dirty="0">
              <a:latin typeface="LavosHandy™" pitchFamily="66" charset="0"/>
            </a:endParaRPr>
          </a:p>
        </p:txBody>
      </p:sp>
      <p:sp>
        <p:nvSpPr>
          <p:cNvPr id="199" name="Rectangle 40"/>
          <p:cNvSpPr>
            <a:spLocks noChangeArrowheads="1"/>
          </p:cNvSpPr>
          <p:nvPr/>
        </p:nvSpPr>
        <p:spPr bwMode="auto">
          <a:xfrm>
            <a:off x="9752012" y="1905000"/>
            <a:ext cx="1219200" cy="1066800"/>
          </a:xfrm>
          <a:prstGeom prst="rect">
            <a:avLst/>
          </a:prstGeom>
          <a:noFill/>
          <a:ln w="28575" algn="ctr">
            <a:solidFill>
              <a:srgbClr val="FF0000"/>
            </a:solidFill>
            <a:round/>
            <a:headEnd type="none" w="sm" len="sm"/>
            <a:tailEnd type="none" w="sm" len="sm"/>
          </a:ln>
        </p:spPr>
        <p:txBody>
          <a:bodyPr/>
          <a:lstStyle/>
          <a:p>
            <a:pPr defTabSz="228600"/>
            <a:endParaRPr lang="en-US" dirty="0">
              <a:latin typeface="LavosHandy™" pitchFamily="66" charset="0"/>
            </a:endParaRPr>
          </a:p>
        </p:txBody>
      </p:sp>
      <p:cxnSp>
        <p:nvCxnSpPr>
          <p:cNvPr id="51" name="Curved Connector 50"/>
          <p:cNvCxnSpPr>
            <a:stCxn id="131" idx="0"/>
          </p:cNvCxnSpPr>
          <p:nvPr/>
        </p:nvCxnSpPr>
        <p:spPr>
          <a:xfrm rot="5400000" flipH="1" flipV="1">
            <a:off x="2874541" y="3942929"/>
            <a:ext cx="457200" cy="191342"/>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53" name="Curved Connector 52"/>
          <p:cNvCxnSpPr>
            <a:endCxn id="146" idx="2"/>
          </p:cNvCxnSpPr>
          <p:nvPr/>
        </p:nvCxnSpPr>
        <p:spPr>
          <a:xfrm rot="5400000" flipH="1" flipV="1">
            <a:off x="4284662" y="3867150"/>
            <a:ext cx="533400" cy="2667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a:endCxn id="145" idx="0"/>
          </p:cNvCxnSpPr>
          <p:nvPr/>
        </p:nvCxnSpPr>
        <p:spPr>
          <a:xfrm rot="16200000" flipH="1">
            <a:off x="3789362" y="3143250"/>
            <a:ext cx="533400" cy="1905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61"/>
          <p:cNvCxnSpPr>
            <a:endCxn id="147" idx="0"/>
          </p:cNvCxnSpPr>
          <p:nvPr/>
        </p:nvCxnSpPr>
        <p:spPr>
          <a:xfrm rot="5400000">
            <a:off x="4837113" y="3086101"/>
            <a:ext cx="609598" cy="2286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74" name="Curved Connector 73"/>
          <p:cNvCxnSpPr/>
          <p:nvPr/>
        </p:nvCxnSpPr>
        <p:spPr>
          <a:xfrm rot="16200000" flipV="1">
            <a:off x="5294312" y="4000500"/>
            <a:ext cx="762000" cy="2286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82" name="Curved Connector 81"/>
          <p:cNvCxnSpPr>
            <a:endCxn id="149" idx="0"/>
          </p:cNvCxnSpPr>
          <p:nvPr/>
        </p:nvCxnSpPr>
        <p:spPr>
          <a:xfrm rot="5400000">
            <a:off x="5770562" y="2876550"/>
            <a:ext cx="914400" cy="3429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95" name="Curved Connector 94"/>
          <p:cNvCxnSpPr/>
          <p:nvPr/>
        </p:nvCxnSpPr>
        <p:spPr>
          <a:xfrm rot="5400000">
            <a:off x="7123112" y="2781300"/>
            <a:ext cx="762000" cy="6858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p:nvPr/>
        </p:nvCxnSpPr>
        <p:spPr>
          <a:xfrm rot="10800000" flipV="1">
            <a:off x="8075612" y="3124200"/>
            <a:ext cx="609600" cy="3810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04" name="Curved Connector 103"/>
          <p:cNvCxnSpPr/>
          <p:nvPr/>
        </p:nvCxnSpPr>
        <p:spPr>
          <a:xfrm rot="16200000" flipV="1">
            <a:off x="6475412" y="3810000"/>
            <a:ext cx="609600" cy="4572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p:nvPr/>
        </p:nvCxnSpPr>
        <p:spPr>
          <a:xfrm rot="10800000">
            <a:off x="7694612" y="3733800"/>
            <a:ext cx="609600" cy="3810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08" name="Curved Connector 107"/>
          <p:cNvCxnSpPr>
            <a:endCxn id="154" idx="3"/>
          </p:cNvCxnSpPr>
          <p:nvPr/>
        </p:nvCxnSpPr>
        <p:spPr>
          <a:xfrm rot="10800000">
            <a:off x="9371012" y="3619500"/>
            <a:ext cx="381002" cy="266702"/>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4570412" y="2590800"/>
            <a:ext cx="1560042" cy="341632"/>
          </a:xfrm>
          <a:prstGeom prst="rect">
            <a:avLst/>
          </a:prstGeom>
        </p:spPr>
        <p:txBody>
          <a:bodyPr wrap="none">
            <a:spAutoFit/>
          </a:bodyPr>
          <a:lstStyle/>
          <a:p>
            <a:pPr algn="ctr">
              <a:lnSpc>
                <a:spcPct val="90000"/>
              </a:lnSpc>
            </a:pPr>
            <a:r>
              <a:rPr lang="en-US" b="1" dirty="0" smtClean="0">
                <a:solidFill>
                  <a:srgbClr val="000000"/>
                </a:solidFill>
                <a:latin typeface="LavosHandy™" pitchFamily="66" charset="0"/>
              </a:rPr>
              <a:t>Redo Changes</a:t>
            </a:r>
            <a:endParaRPr lang="en-US" b="1" dirty="0">
              <a:solidFill>
                <a:srgbClr val="000000"/>
              </a:solidFill>
              <a:latin typeface="LavosHandy™" pitchFamily="66" charset="0"/>
            </a:endParaRPr>
          </a:p>
        </p:txBody>
      </p:sp>
      <p:sp>
        <p:nvSpPr>
          <p:cNvPr id="130" name="Rectangle 129"/>
          <p:cNvSpPr/>
          <p:nvPr/>
        </p:nvSpPr>
        <p:spPr>
          <a:xfrm>
            <a:off x="3884612" y="4267200"/>
            <a:ext cx="1535997" cy="341632"/>
          </a:xfrm>
          <a:prstGeom prst="rect">
            <a:avLst/>
          </a:prstGeom>
        </p:spPr>
        <p:txBody>
          <a:bodyPr wrap="none">
            <a:spAutoFit/>
          </a:bodyPr>
          <a:lstStyle/>
          <a:p>
            <a:pPr algn="ctr">
              <a:lnSpc>
                <a:spcPct val="90000"/>
              </a:lnSpc>
            </a:pPr>
            <a:r>
              <a:rPr lang="en-US" b="1" dirty="0" smtClean="0">
                <a:solidFill>
                  <a:srgbClr val="000000"/>
                </a:solidFill>
                <a:latin typeface="LavosHandy™" pitchFamily="66" charset="0"/>
              </a:rPr>
              <a:t>Undo Changes</a:t>
            </a:r>
            <a:endParaRPr lang="en-US" b="1" dirty="0">
              <a:solidFill>
                <a:srgbClr val="000000"/>
              </a:solidFill>
              <a:latin typeface="LavosHandy™" pitchFamily="66" charset="0"/>
            </a:endParaRPr>
          </a:p>
        </p:txBody>
      </p:sp>
      <p:sp>
        <p:nvSpPr>
          <p:cNvPr id="131" name="Rectangle 130"/>
          <p:cNvSpPr/>
          <p:nvPr/>
        </p:nvSpPr>
        <p:spPr>
          <a:xfrm>
            <a:off x="2208212" y="4267200"/>
            <a:ext cx="1598515" cy="341632"/>
          </a:xfrm>
          <a:prstGeom prst="rect">
            <a:avLst/>
          </a:prstGeom>
        </p:spPr>
        <p:txBody>
          <a:bodyPr wrap="none">
            <a:spAutoFit/>
          </a:bodyPr>
          <a:lstStyle/>
          <a:p>
            <a:pPr algn="ctr">
              <a:lnSpc>
                <a:spcPct val="90000"/>
              </a:lnSpc>
            </a:pPr>
            <a:r>
              <a:rPr lang="en-US" b="1" dirty="0" smtClean="0">
                <a:solidFill>
                  <a:srgbClr val="000000"/>
                </a:solidFill>
                <a:latin typeface="LavosHandy™" pitchFamily="66" charset="0"/>
              </a:rPr>
              <a:t>Page Selector</a:t>
            </a:r>
            <a:endParaRPr lang="en-US" b="1" dirty="0">
              <a:solidFill>
                <a:srgbClr val="000000"/>
              </a:solidFill>
              <a:latin typeface="LavosHandy™" pitchFamily="66" charset="0"/>
            </a:endParaRPr>
          </a:p>
        </p:txBody>
      </p:sp>
      <p:sp>
        <p:nvSpPr>
          <p:cNvPr id="133" name="Rectangle 132"/>
          <p:cNvSpPr/>
          <p:nvPr/>
        </p:nvSpPr>
        <p:spPr>
          <a:xfrm>
            <a:off x="3275012" y="2667000"/>
            <a:ext cx="1181734" cy="341632"/>
          </a:xfrm>
          <a:prstGeom prst="rect">
            <a:avLst/>
          </a:prstGeom>
        </p:spPr>
        <p:txBody>
          <a:bodyPr wrap="none">
            <a:spAutoFit/>
          </a:bodyPr>
          <a:lstStyle/>
          <a:p>
            <a:pPr algn="ctr">
              <a:lnSpc>
                <a:spcPct val="90000"/>
              </a:lnSpc>
            </a:pPr>
            <a:r>
              <a:rPr lang="en-US" b="1" dirty="0" smtClean="0">
                <a:solidFill>
                  <a:srgbClr val="000000"/>
                </a:solidFill>
                <a:latin typeface="LavosHandy™" pitchFamily="66" charset="0"/>
              </a:rPr>
              <a:t>Page Lock</a:t>
            </a:r>
            <a:endParaRPr lang="en-US" b="1" dirty="0">
              <a:solidFill>
                <a:srgbClr val="000000"/>
              </a:solidFill>
              <a:latin typeface="LavosHandy™" pitchFamily="66" charset="0"/>
            </a:endParaRPr>
          </a:p>
        </p:txBody>
      </p:sp>
      <p:sp>
        <p:nvSpPr>
          <p:cNvPr id="134" name="Rectangle 133"/>
          <p:cNvSpPr/>
          <p:nvPr/>
        </p:nvSpPr>
        <p:spPr>
          <a:xfrm>
            <a:off x="8685212" y="2971800"/>
            <a:ext cx="2157962" cy="341632"/>
          </a:xfrm>
          <a:prstGeom prst="rect">
            <a:avLst/>
          </a:prstGeom>
        </p:spPr>
        <p:txBody>
          <a:bodyPr wrap="none">
            <a:spAutoFit/>
          </a:bodyPr>
          <a:lstStyle/>
          <a:p>
            <a:pPr algn="ctr">
              <a:lnSpc>
                <a:spcPct val="90000"/>
              </a:lnSpc>
            </a:pPr>
            <a:r>
              <a:rPr lang="en-US" b="1" dirty="0" smtClean="0">
                <a:solidFill>
                  <a:srgbClr val="000000"/>
                </a:solidFill>
                <a:latin typeface="LavosHandy™" pitchFamily="66" charset="0"/>
              </a:rPr>
              <a:t>Shared Components</a:t>
            </a:r>
            <a:endParaRPr lang="en-US" b="1" dirty="0">
              <a:solidFill>
                <a:srgbClr val="000000"/>
              </a:solidFill>
              <a:latin typeface="LavosHandy™" pitchFamily="66" charset="0"/>
            </a:endParaRPr>
          </a:p>
        </p:txBody>
      </p:sp>
      <p:sp>
        <p:nvSpPr>
          <p:cNvPr id="138" name="Rectangle 137"/>
          <p:cNvSpPr/>
          <p:nvPr/>
        </p:nvSpPr>
        <p:spPr>
          <a:xfrm>
            <a:off x="6094412" y="2286000"/>
            <a:ext cx="918841" cy="341632"/>
          </a:xfrm>
          <a:prstGeom prst="rect">
            <a:avLst/>
          </a:prstGeom>
        </p:spPr>
        <p:txBody>
          <a:bodyPr wrap="none">
            <a:spAutoFit/>
          </a:bodyPr>
          <a:lstStyle/>
          <a:p>
            <a:pPr algn="ctr">
              <a:lnSpc>
                <a:spcPct val="90000"/>
              </a:lnSpc>
            </a:pPr>
            <a:r>
              <a:rPr lang="en-US" b="1" dirty="0" smtClean="0">
                <a:solidFill>
                  <a:srgbClr val="000000"/>
                </a:solidFill>
                <a:latin typeface="LavosHandy™" pitchFamily="66" charset="0"/>
              </a:rPr>
              <a:t>Utilities</a:t>
            </a:r>
            <a:endParaRPr lang="en-US" b="1" dirty="0">
              <a:solidFill>
                <a:srgbClr val="000000"/>
              </a:solidFill>
              <a:latin typeface="LavosHandy™" pitchFamily="66" charset="0"/>
            </a:endParaRPr>
          </a:p>
        </p:txBody>
      </p:sp>
      <p:sp>
        <p:nvSpPr>
          <p:cNvPr id="161" name="Rectangle 160"/>
          <p:cNvSpPr/>
          <p:nvPr/>
        </p:nvSpPr>
        <p:spPr>
          <a:xfrm>
            <a:off x="7161212" y="2438400"/>
            <a:ext cx="2116285" cy="341632"/>
          </a:xfrm>
          <a:prstGeom prst="rect">
            <a:avLst/>
          </a:prstGeom>
        </p:spPr>
        <p:txBody>
          <a:bodyPr wrap="square">
            <a:spAutoFit/>
          </a:bodyPr>
          <a:lstStyle/>
          <a:p>
            <a:pPr algn="ctr">
              <a:lnSpc>
                <a:spcPct val="90000"/>
              </a:lnSpc>
            </a:pPr>
            <a:r>
              <a:rPr lang="en-US" b="1" dirty="0" smtClean="0">
                <a:solidFill>
                  <a:srgbClr val="000000"/>
                </a:solidFill>
                <a:latin typeface="LavosHandy™" pitchFamily="66" charset="0"/>
              </a:rPr>
              <a:t>Team Development</a:t>
            </a:r>
            <a:endParaRPr lang="en-US" b="1" dirty="0">
              <a:solidFill>
                <a:srgbClr val="000000"/>
              </a:solidFill>
              <a:latin typeface="LavosHandy™" pitchFamily="66" charset="0"/>
            </a:endParaRPr>
          </a:p>
        </p:txBody>
      </p:sp>
      <p:sp>
        <p:nvSpPr>
          <p:cNvPr id="175" name="Rectangle 174"/>
          <p:cNvSpPr/>
          <p:nvPr/>
        </p:nvSpPr>
        <p:spPr>
          <a:xfrm>
            <a:off x="5561012" y="4495800"/>
            <a:ext cx="914400" cy="341632"/>
          </a:xfrm>
          <a:prstGeom prst="rect">
            <a:avLst/>
          </a:prstGeom>
        </p:spPr>
        <p:txBody>
          <a:bodyPr wrap="square">
            <a:spAutoFit/>
          </a:bodyPr>
          <a:lstStyle/>
          <a:p>
            <a:pPr algn="ctr">
              <a:lnSpc>
                <a:spcPct val="90000"/>
              </a:lnSpc>
            </a:pPr>
            <a:r>
              <a:rPr lang="en-US" b="1" dirty="0" smtClean="0">
                <a:solidFill>
                  <a:srgbClr val="000000"/>
                </a:solidFill>
                <a:latin typeface="LavosHandy™" pitchFamily="66" charset="0"/>
              </a:rPr>
              <a:t>Create</a:t>
            </a:r>
            <a:endParaRPr lang="en-US" b="1" dirty="0">
              <a:solidFill>
                <a:srgbClr val="000000"/>
              </a:solidFill>
              <a:latin typeface="LavosHandy™" pitchFamily="66" charset="0"/>
            </a:endParaRPr>
          </a:p>
        </p:txBody>
      </p:sp>
      <p:sp>
        <p:nvSpPr>
          <p:cNvPr id="182" name="Rectangle 181"/>
          <p:cNvSpPr/>
          <p:nvPr/>
        </p:nvSpPr>
        <p:spPr>
          <a:xfrm>
            <a:off x="6856412" y="4267200"/>
            <a:ext cx="1047082" cy="341632"/>
          </a:xfrm>
          <a:prstGeom prst="rect">
            <a:avLst/>
          </a:prstGeom>
        </p:spPr>
        <p:txBody>
          <a:bodyPr wrap="none">
            <a:spAutoFit/>
          </a:bodyPr>
          <a:lstStyle/>
          <a:p>
            <a:pPr algn="ctr">
              <a:lnSpc>
                <a:spcPct val="90000"/>
              </a:lnSpc>
            </a:pPr>
            <a:r>
              <a:rPr lang="en-US" b="1" dirty="0" smtClean="0">
                <a:solidFill>
                  <a:srgbClr val="000000"/>
                </a:solidFill>
                <a:latin typeface="LavosHandy™" pitchFamily="66" charset="0"/>
              </a:rPr>
              <a:t>Settings</a:t>
            </a:r>
            <a:endParaRPr lang="en-US" b="1" dirty="0">
              <a:solidFill>
                <a:srgbClr val="000000"/>
              </a:solidFill>
              <a:latin typeface="LavosHandy™" pitchFamily="66" charset="0"/>
            </a:endParaRPr>
          </a:p>
        </p:txBody>
      </p:sp>
      <p:sp>
        <p:nvSpPr>
          <p:cNvPr id="190" name="Rectangle 189"/>
          <p:cNvSpPr/>
          <p:nvPr/>
        </p:nvSpPr>
        <p:spPr>
          <a:xfrm>
            <a:off x="8228012" y="4038600"/>
            <a:ext cx="2271776" cy="341632"/>
          </a:xfrm>
          <a:prstGeom prst="rect">
            <a:avLst/>
          </a:prstGeom>
        </p:spPr>
        <p:txBody>
          <a:bodyPr wrap="none">
            <a:spAutoFit/>
          </a:bodyPr>
          <a:lstStyle/>
          <a:p>
            <a:pPr algn="ctr">
              <a:lnSpc>
                <a:spcPct val="90000"/>
              </a:lnSpc>
            </a:pPr>
            <a:r>
              <a:rPr lang="en-US" b="1" dirty="0" smtClean="0">
                <a:solidFill>
                  <a:srgbClr val="000000"/>
                </a:solidFill>
                <a:latin typeface="LavosHandy™" pitchFamily="66" charset="0"/>
              </a:rPr>
              <a:t>Developer Comments</a:t>
            </a:r>
            <a:endParaRPr lang="en-US" b="1" dirty="0">
              <a:solidFill>
                <a:srgbClr val="000000"/>
              </a:solidFill>
              <a:latin typeface="LavosHandy™" pitchFamily="66" charset="0"/>
            </a:endParaRPr>
          </a:p>
        </p:txBody>
      </p:sp>
      <p:sp>
        <p:nvSpPr>
          <p:cNvPr id="192" name="Rectangle 191"/>
          <p:cNvSpPr/>
          <p:nvPr/>
        </p:nvSpPr>
        <p:spPr>
          <a:xfrm>
            <a:off x="9675812" y="3733800"/>
            <a:ext cx="2056973" cy="341632"/>
          </a:xfrm>
          <a:prstGeom prst="rect">
            <a:avLst/>
          </a:prstGeom>
        </p:spPr>
        <p:txBody>
          <a:bodyPr wrap="none">
            <a:spAutoFit/>
          </a:bodyPr>
          <a:lstStyle/>
          <a:p>
            <a:pPr algn="ctr">
              <a:lnSpc>
                <a:spcPct val="90000"/>
              </a:lnSpc>
            </a:pPr>
            <a:r>
              <a:rPr lang="en-US" b="1" dirty="0" smtClean="0">
                <a:solidFill>
                  <a:srgbClr val="000000"/>
                </a:solidFill>
                <a:latin typeface="LavosHandy™" pitchFamily="66" charset="0"/>
              </a:rPr>
              <a:t>Save and Run Page</a:t>
            </a:r>
            <a:endParaRPr lang="en-US" b="1" dirty="0">
              <a:solidFill>
                <a:srgbClr val="000000"/>
              </a:solidFill>
              <a:latin typeface="LavosHandy™" pitchFamily="66" charset="0"/>
            </a:endParaRPr>
          </a:p>
        </p:txBody>
      </p:sp>
    </p:spTree>
    <p:extLst>
      <p:ext uri="{BB962C8B-B14F-4D97-AF65-F5344CB8AC3E}">
        <p14:creationId xmlns:p14="http://schemas.microsoft.com/office/powerpoint/2010/main" xmlns="" val="1454542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203200"/>
          </a:xfrm>
        </p:spPr>
        <p:txBody>
          <a:bodyPr anchor="t">
            <a:noAutofit/>
          </a:bodyPr>
          <a:lstStyle/>
          <a:p>
            <a:r>
              <a:rPr lang="en-US" b="1" dirty="0" smtClean="0"/>
              <a:t>Understanding Page Designer UI Elements: Left Pane</a:t>
            </a:r>
            <a:endParaRPr lang="en-US" b="1" dirty="0"/>
          </a:p>
        </p:txBody>
      </p:sp>
      <p:pic>
        <p:nvPicPr>
          <p:cNvPr id="9" name="Picture 8" descr="6a.gif"/>
          <p:cNvPicPr>
            <a:picLocks noChangeAspect="1"/>
          </p:cNvPicPr>
          <p:nvPr/>
        </p:nvPicPr>
        <p:blipFill>
          <a:blip r:embed="rId3" cstate="print"/>
          <a:stretch>
            <a:fillRect/>
          </a:stretch>
        </p:blipFill>
        <p:spPr>
          <a:xfrm>
            <a:off x="684212" y="1447800"/>
            <a:ext cx="10739628" cy="4066032"/>
          </a:xfrm>
          <a:prstGeom prst="rect">
            <a:avLst/>
          </a:prstGeom>
          <a:ln>
            <a:solidFill>
              <a:schemeClr val="tx1"/>
            </a:solidFill>
          </a:ln>
        </p:spPr>
      </p:pic>
    </p:spTree>
    <p:extLst>
      <p:ext uri="{BB962C8B-B14F-4D97-AF65-F5344CB8AC3E}">
        <p14:creationId xmlns:p14="http://schemas.microsoft.com/office/powerpoint/2010/main" xmlns="" val="1454542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203200"/>
          </a:xfrm>
        </p:spPr>
        <p:txBody>
          <a:bodyPr anchor="t">
            <a:noAutofit/>
          </a:bodyPr>
          <a:lstStyle/>
          <a:p>
            <a:r>
              <a:rPr lang="en-US" b="1" dirty="0" smtClean="0"/>
              <a:t>Understanding Page Designer UI Elements: Central Pane</a:t>
            </a:r>
            <a:endParaRPr lang="en-US" b="1" dirty="0"/>
          </a:p>
        </p:txBody>
      </p:sp>
      <p:pic>
        <p:nvPicPr>
          <p:cNvPr id="4" name="Picture 3" descr="6b.gif"/>
          <p:cNvPicPr>
            <a:picLocks noChangeAspect="1"/>
          </p:cNvPicPr>
          <p:nvPr/>
        </p:nvPicPr>
        <p:blipFill>
          <a:blip r:embed="rId3" cstate="print"/>
          <a:stretch>
            <a:fillRect/>
          </a:stretch>
        </p:blipFill>
        <p:spPr>
          <a:xfrm>
            <a:off x="989012" y="1066800"/>
            <a:ext cx="10150602" cy="5180076"/>
          </a:xfrm>
          <a:prstGeom prst="rect">
            <a:avLst/>
          </a:prstGeom>
          <a:ln>
            <a:solidFill>
              <a:schemeClr val="tx1"/>
            </a:solidFill>
          </a:ln>
        </p:spPr>
      </p:pic>
      <p:sp>
        <p:nvSpPr>
          <p:cNvPr id="8" name="Rectangle 7"/>
          <p:cNvSpPr/>
          <p:nvPr/>
        </p:nvSpPr>
        <p:spPr>
          <a:xfrm>
            <a:off x="6551612" y="5257800"/>
            <a:ext cx="1828800" cy="304800"/>
          </a:xfrm>
          <a:prstGeom prst="rect">
            <a:avLst/>
          </a:prstGeom>
          <a:solidFill>
            <a:schemeClr val="accent5"/>
          </a:solidFill>
          <a:ln w="190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b="1" dirty="0" smtClean="0">
                <a:solidFill>
                  <a:schemeClr val="accent1"/>
                </a:solidFill>
                <a:latin typeface="LavosHandy™" pitchFamily="66" charset="0"/>
              </a:rPr>
              <a:t>Gallery</a:t>
            </a:r>
            <a:endParaRPr lang="en-US" b="1" dirty="0">
              <a:solidFill>
                <a:schemeClr val="accent1"/>
              </a:solidFill>
              <a:latin typeface="LavosHandy™" pitchFamily="66" charset="0"/>
            </a:endParaRPr>
          </a:p>
        </p:txBody>
      </p:sp>
    </p:spTree>
    <p:extLst>
      <p:ext uri="{BB962C8B-B14F-4D97-AF65-F5344CB8AC3E}">
        <p14:creationId xmlns:p14="http://schemas.microsoft.com/office/powerpoint/2010/main" xmlns="" val="1454542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08000"/>
          </a:xfrm>
        </p:spPr>
        <p:txBody>
          <a:bodyPr anchor="t">
            <a:noAutofit/>
          </a:bodyPr>
          <a:lstStyle/>
          <a:p>
            <a:r>
              <a:rPr lang="en-US" b="1" dirty="0" smtClean="0"/>
              <a:t>Page Designer UI Elements: Central Pane - Layout</a:t>
            </a:r>
            <a:endParaRPr lang="en-US" b="1" dirty="0"/>
          </a:p>
        </p:txBody>
      </p:sp>
      <p:pic>
        <p:nvPicPr>
          <p:cNvPr id="6" name="Picture 5" descr="6b2.gif"/>
          <p:cNvPicPr>
            <a:picLocks noChangeAspect="1"/>
          </p:cNvPicPr>
          <p:nvPr/>
        </p:nvPicPr>
        <p:blipFill>
          <a:blip r:embed="rId3" cstate="print"/>
          <a:stretch>
            <a:fillRect/>
          </a:stretch>
        </p:blipFill>
        <p:spPr>
          <a:xfrm>
            <a:off x="2513012" y="1066800"/>
            <a:ext cx="4553712" cy="5184648"/>
          </a:xfrm>
          <a:prstGeom prst="rect">
            <a:avLst/>
          </a:prstGeom>
          <a:ln>
            <a:solidFill>
              <a:schemeClr val="tx1"/>
            </a:solidFill>
          </a:ln>
        </p:spPr>
      </p:pic>
      <p:sp>
        <p:nvSpPr>
          <p:cNvPr id="10" name="Rectangle 9"/>
          <p:cNvSpPr/>
          <p:nvPr/>
        </p:nvSpPr>
        <p:spPr>
          <a:xfrm>
            <a:off x="7542212" y="4343400"/>
            <a:ext cx="2438400" cy="341632"/>
          </a:xfrm>
          <a:prstGeom prst="rect">
            <a:avLst/>
          </a:prstGeom>
        </p:spPr>
        <p:txBody>
          <a:bodyPr wrap="square">
            <a:spAutoFit/>
          </a:bodyPr>
          <a:lstStyle/>
          <a:p>
            <a:pPr algn="ctr">
              <a:lnSpc>
                <a:spcPct val="90000"/>
              </a:lnSpc>
            </a:pPr>
            <a:r>
              <a:rPr lang="en-US" b="1" dirty="0" smtClean="0">
                <a:solidFill>
                  <a:srgbClr val="000000"/>
                </a:solidFill>
                <a:latin typeface="LavosHandy™" pitchFamily="66" charset="0"/>
              </a:rPr>
              <a:t>Drag</a:t>
            </a:r>
            <a:r>
              <a:rPr lang="en-US" b="1" dirty="0" smtClean="0">
                <a:latin typeface="LavosHandy™" pitchFamily="66" charset="0"/>
              </a:rPr>
              <a:t> </a:t>
            </a:r>
            <a:r>
              <a:rPr lang="en-US" b="1" dirty="0" smtClean="0">
                <a:solidFill>
                  <a:srgbClr val="000000"/>
                </a:solidFill>
                <a:latin typeface="LavosHandy™" pitchFamily="66" charset="0"/>
              </a:rPr>
              <a:t>and drop an item </a:t>
            </a:r>
            <a:endParaRPr lang="en-US" b="1" dirty="0">
              <a:solidFill>
                <a:srgbClr val="000000"/>
              </a:solidFill>
              <a:latin typeface="LavosHandy™" pitchFamily="66" charset="0"/>
            </a:endParaRPr>
          </a:p>
        </p:txBody>
      </p:sp>
      <p:cxnSp>
        <p:nvCxnSpPr>
          <p:cNvPr id="34" name="Curved Connector 33"/>
          <p:cNvCxnSpPr/>
          <p:nvPr/>
        </p:nvCxnSpPr>
        <p:spPr>
          <a:xfrm rot="10800000">
            <a:off x="7085012" y="4267200"/>
            <a:ext cx="457200" cy="2286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a:off x="4265612" y="4267200"/>
            <a:ext cx="533400" cy="381000"/>
          </a:xfrm>
          <a:prstGeom prst="curvedConnector3">
            <a:avLst>
              <a:gd name="adj1" fmla="val 50000"/>
            </a:avLst>
          </a:prstGeom>
          <a:ln w="31750">
            <a:solidFill>
              <a:srgbClr val="0070C0"/>
            </a:solidFill>
            <a:prstDash val="sysDash"/>
            <a:miter lim="8000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54542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1125200" cy="838200"/>
          </a:xfrm>
        </p:spPr>
        <p:txBody>
          <a:bodyPr anchor="t">
            <a:noAutofit/>
          </a:bodyPr>
          <a:lstStyle/>
          <a:p>
            <a:r>
              <a:rPr lang="en-US" b="1" dirty="0" smtClean="0"/>
              <a:t>Adding Components by Dragging and Dropping from the Gallery</a:t>
            </a:r>
            <a:endParaRPr lang="en-US" b="1" dirty="0"/>
          </a:p>
        </p:txBody>
      </p:sp>
      <p:sp>
        <p:nvSpPr>
          <p:cNvPr id="29" name="Rectangle 28"/>
          <p:cNvSpPr/>
          <p:nvPr/>
        </p:nvSpPr>
        <p:spPr>
          <a:xfrm>
            <a:off x="8761412" y="2590800"/>
            <a:ext cx="3046413" cy="914400"/>
          </a:xfrm>
          <a:prstGeom prst="rect">
            <a:avLst/>
          </a:prstGeom>
        </p:spPr>
        <p:txBody>
          <a:bodyPr wrap="square">
            <a:spAutoFit/>
          </a:bodyPr>
          <a:lstStyle/>
          <a:p>
            <a:pPr algn="ctr">
              <a:lnSpc>
                <a:spcPct val="90000"/>
              </a:lnSpc>
            </a:pPr>
            <a:r>
              <a:rPr lang="en-US" sz="2000" b="1" dirty="0" smtClean="0">
                <a:solidFill>
                  <a:srgbClr val="000000"/>
                </a:solidFill>
                <a:latin typeface="LavosHandy™" pitchFamily="66" charset="0"/>
              </a:rPr>
              <a:t>Adding an item by dragging and dropping from the gallery</a:t>
            </a:r>
            <a:endParaRPr lang="en-US" sz="2000" b="1" dirty="0">
              <a:solidFill>
                <a:srgbClr val="000000"/>
              </a:solidFill>
              <a:latin typeface="LavosHandy™" pitchFamily="66" charset="0"/>
            </a:endParaRPr>
          </a:p>
        </p:txBody>
      </p:sp>
      <p:pic>
        <p:nvPicPr>
          <p:cNvPr id="12" name="Picture 11" descr="6b2.gif"/>
          <p:cNvPicPr>
            <a:picLocks noChangeAspect="1"/>
          </p:cNvPicPr>
          <p:nvPr/>
        </p:nvPicPr>
        <p:blipFill>
          <a:blip r:embed="rId3" cstate="print"/>
          <a:stretch>
            <a:fillRect/>
          </a:stretch>
        </p:blipFill>
        <p:spPr>
          <a:xfrm>
            <a:off x="2208212" y="1219200"/>
            <a:ext cx="6812280" cy="5151120"/>
          </a:xfrm>
          <a:prstGeom prst="rect">
            <a:avLst/>
          </a:prstGeom>
          <a:ln>
            <a:solidFill>
              <a:schemeClr val="tx1"/>
            </a:solidFill>
          </a:ln>
        </p:spPr>
      </p:pic>
      <p:cxnSp>
        <p:nvCxnSpPr>
          <p:cNvPr id="13" name="Curved Connector 12"/>
          <p:cNvCxnSpPr/>
          <p:nvPr/>
        </p:nvCxnSpPr>
        <p:spPr>
          <a:xfrm rot="10800000" flipV="1">
            <a:off x="2894012" y="4191000"/>
            <a:ext cx="2209800" cy="1447800"/>
          </a:xfrm>
          <a:prstGeom prst="curvedConnector3">
            <a:avLst>
              <a:gd name="adj1" fmla="val 50000"/>
            </a:avLst>
          </a:prstGeom>
          <a:ln w="38100">
            <a:solidFill>
              <a:srgbClr val="0070C0"/>
            </a:solidFill>
            <a:prstDash val="sysDash"/>
            <a:miter lim="8000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54542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203200"/>
          </a:xfrm>
        </p:spPr>
        <p:txBody>
          <a:bodyPr anchor="t">
            <a:noAutofit/>
          </a:bodyPr>
          <a:lstStyle/>
          <a:p>
            <a:r>
              <a:rPr lang="en-US" b="1" dirty="0" smtClean="0"/>
              <a:t>Understanding Page Designer UI Elements: Property Editor</a:t>
            </a:r>
            <a:endParaRPr lang="en-US" b="1" dirty="0"/>
          </a:p>
        </p:txBody>
      </p:sp>
      <p:pic>
        <p:nvPicPr>
          <p:cNvPr id="6" name="Picture 5" descr="6c.gif"/>
          <p:cNvPicPr>
            <a:picLocks noChangeAspect="1"/>
          </p:cNvPicPr>
          <p:nvPr/>
        </p:nvPicPr>
        <p:blipFill>
          <a:blip r:embed="rId3" cstate="print"/>
          <a:stretch>
            <a:fillRect/>
          </a:stretch>
        </p:blipFill>
        <p:spPr>
          <a:xfrm>
            <a:off x="2284412" y="1066800"/>
            <a:ext cx="8938260" cy="5250180"/>
          </a:xfrm>
          <a:prstGeom prst="rect">
            <a:avLst/>
          </a:prstGeom>
          <a:ln>
            <a:solidFill>
              <a:schemeClr val="tx1"/>
            </a:solidFill>
          </a:ln>
        </p:spPr>
      </p:pic>
      <p:sp>
        <p:nvSpPr>
          <p:cNvPr id="7" name="Rectangle 40"/>
          <p:cNvSpPr>
            <a:spLocks noChangeArrowheads="1"/>
          </p:cNvSpPr>
          <p:nvPr/>
        </p:nvSpPr>
        <p:spPr bwMode="auto">
          <a:xfrm>
            <a:off x="7008812" y="1371600"/>
            <a:ext cx="4191000" cy="4953000"/>
          </a:xfrm>
          <a:prstGeom prst="rect">
            <a:avLst/>
          </a:prstGeom>
          <a:noFill/>
          <a:ln w="28575" algn="ctr">
            <a:solidFill>
              <a:schemeClr val="accent1"/>
            </a:solidFill>
            <a:round/>
            <a:headEnd type="none" w="sm" len="sm"/>
            <a:tailEnd type="none" w="sm" len="sm"/>
          </a:ln>
        </p:spPr>
        <p:txBody>
          <a:bodyPr/>
          <a:lstStyle/>
          <a:p>
            <a:pPr defTabSz="228600"/>
            <a:endParaRPr lang="en-US" dirty="0">
              <a:latin typeface="LavosHandy™" pitchFamily="66" charset="0"/>
            </a:endParaRPr>
          </a:p>
        </p:txBody>
      </p:sp>
      <p:sp>
        <p:nvSpPr>
          <p:cNvPr id="5" name="Rectangle 40"/>
          <p:cNvSpPr>
            <a:spLocks noChangeArrowheads="1"/>
          </p:cNvSpPr>
          <p:nvPr/>
        </p:nvSpPr>
        <p:spPr bwMode="auto">
          <a:xfrm>
            <a:off x="7008812" y="1905000"/>
            <a:ext cx="4191000" cy="304800"/>
          </a:xfrm>
          <a:prstGeom prst="rect">
            <a:avLst/>
          </a:prstGeom>
          <a:noFill/>
          <a:ln w="28575" algn="ctr">
            <a:solidFill>
              <a:srgbClr val="3BF81C"/>
            </a:solidFill>
            <a:round/>
            <a:headEnd type="none" w="sm" len="sm"/>
            <a:tailEnd type="none" w="sm" len="sm"/>
          </a:ln>
        </p:spPr>
        <p:txBody>
          <a:bodyPr/>
          <a:lstStyle/>
          <a:p>
            <a:pPr defTabSz="228600"/>
            <a:endParaRPr lang="en-US" dirty="0">
              <a:latin typeface="LavosHandy™" pitchFamily="66" charset="0"/>
            </a:endParaRPr>
          </a:p>
        </p:txBody>
      </p:sp>
    </p:spTree>
    <p:extLst>
      <p:ext uri="{BB962C8B-B14F-4D97-AF65-F5344CB8AC3E}">
        <p14:creationId xmlns:p14="http://schemas.microsoft.com/office/powerpoint/2010/main" xmlns="" val="1454542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203200"/>
          </a:xfrm>
        </p:spPr>
        <p:txBody>
          <a:bodyPr anchor="t">
            <a:noAutofit/>
          </a:bodyPr>
          <a:lstStyle/>
          <a:p>
            <a:r>
              <a:rPr lang="en-US" b="1" dirty="0" smtClean="0"/>
              <a:t>Using the Code Editor</a:t>
            </a:r>
            <a:endParaRPr lang="en-US" b="1" dirty="0"/>
          </a:p>
        </p:txBody>
      </p:sp>
      <p:pic>
        <p:nvPicPr>
          <p:cNvPr id="5" name="Picture 4" descr="6d1.gif"/>
          <p:cNvPicPr>
            <a:picLocks noChangeAspect="1"/>
          </p:cNvPicPr>
          <p:nvPr/>
        </p:nvPicPr>
        <p:blipFill>
          <a:blip r:embed="rId3" cstate="print"/>
          <a:stretch>
            <a:fillRect/>
          </a:stretch>
        </p:blipFill>
        <p:spPr>
          <a:xfrm>
            <a:off x="608012" y="990600"/>
            <a:ext cx="3966972" cy="3474720"/>
          </a:xfrm>
          <a:prstGeom prst="rect">
            <a:avLst/>
          </a:prstGeom>
          <a:ln>
            <a:solidFill>
              <a:schemeClr val="tx1"/>
            </a:solidFill>
          </a:ln>
        </p:spPr>
      </p:pic>
      <p:pic>
        <p:nvPicPr>
          <p:cNvPr id="8" name="Picture 7" descr="6d2.gif"/>
          <p:cNvPicPr>
            <a:picLocks noChangeAspect="1"/>
          </p:cNvPicPr>
          <p:nvPr/>
        </p:nvPicPr>
        <p:blipFill>
          <a:blip r:embed="rId4" cstate="print"/>
          <a:stretch>
            <a:fillRect/>
          </a:stretch>
        </p:blipFill>
        <p:spPr>
          <a:xfrm>
            <a:off x="3579812" y="3276600"/>
            <a:ext cx="7056120" cy="3002280"/>
          </a:xfrm>
          <a:prstGeom prst="rect">
            <a:avLst/>
          </a:prstGeom>
          <a:ln>
            <a:solidFill>
              <a:schemeClr val="tx1"/>
            </a:solidFill>
          </a:ln>
        </p:spPr>
      </p:pic>
      <p:cxnSp>
        <p:nvCxnSpPr>
          <p:cNvPr id="9" name="Straight Arrow Connector 8"/>
          <p:cNvCxnSpPr/>
          <p:nvPr/>
        </p:nvCxnSpPr>
        <p:spPr bwMode="auto">
          <a:xfrm>
            <a:off x="6551612" y="2819400"/>
            <a:ext cx="0" cy="457201"/>
          </a:xfrm>
          <a:prstGeom prst="straightConnector1">
            <a:avLst/>
          </a:prstGeom>
          <a:noFill/>
          <a:ln w="28575" cap="flat" cmpd="sng" algn="ctr">
            <a:solidFill>
              <a:schemeClr val="accent1"/>
            </a:solidFill>
            <a:prstDash val="solid"/>
            <a:round/>
            <a:headEnd type="none" w="sm" len="sm"/>
            <a:tailEnd type="triangle" w="lg" len="lg"/>
          </a:ln>
          <a:effectLst/>
        </p:spPr>
      </p:cxnSp>
      <p:cxnSp>
        <p:nvCxnSpPr>
          <p:cNvPr id="12" name="Straight Arrow Connector 11"/>
          <p:cNvCxnSpPr/>
          <p:nvPr/>
        </p:nvCxnSpPr>
        <p:spPr bwMode="auto">
          <a:xfrm flipH="1">
            <a:off x="4570412" y="2819400"/>
            <a:ext cx="1981200" cy="1"/>
          </a:xfrm>
          <a:prstGeom prst="straightConnector1">
            <a:avLst/>
          </a:prstGeom>
          <a:noFill/>
          <a:ln w="28575" cap="flat" cmpd="sng" algn="ctr">
            <a:solidFill>
              <a:schemeClr val="accent1"/>
            </a:solidFill>
            <a:prstDash val="solid"/>
            <a:round/>
            <a:headEnd type="none" w="sm" len="sm"/>
            <a:tailEnd type="none" w="lg" len="lg"/>
          </a:ln>
          <a:effectLst/>
        </p:spPr>
      </p:cxnSp>
    </p:spTree>
    <p:extLst>
      <p:ext uri="{BB962C8B-B14F-4D97-AF65-F5344CB8AC3E}">
        <p14:creationId xmlns:p14="http://schemas.microsoft.com/office/powerpoint/2010/main" xmlns="" val="1454542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Summary</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In this lesson, you learned how to:</a:t>
            </a:r>
          </a:p>
          <a:p>
            <a:pPr marL="501650" lvl="1">
              <a:buClr>
                <a:srgbClr val="FF0000"/>
              </a:buClr>
              <a:buFont typeface="Arial" pitchFamily="34" charset="0"/>
              <a:buChar char="•"/>
            </a:pPr>
            <a:r>
              <a:rPr lang="en-US" sz="2800" dirty="0" smtClean="0">
                <a:solidFill>
                  <a:srgbClr val="000000"/>
                </a:solidFill>
              </a:rPr>
              <a:t>View page definitions</a:t>
            </a:r>
          </a:p>
          <a:p>
            <a:pPr marL="501650" lvl="1">
              <a:buClr>
                <a:srgbClr val="FF0000"/>
              </a:buClr>
              <a:buFont typeface="Arial" pitchFamily="34" charset="0"/>
              <a:buChar char="•"/>
            </a:pPr>
            <a:r>
              <a:rPr lang="en-US" sz="2800" dirty="0" smtClean="0">
                <a:solidFill>
                  <a:srgbClr val="000000"/>
                </a:solidFill>
              </a:rPr>
              <a:t>Use page designer UI elements</a:t>
            </a:r>
          </a:p>
          <a:p>
            <a:pPr marL="501650" lvl="1">
              <a:buClr>
                <a:srgbClr val="FF0000"/>
              </a:buClr>
              <a:buFont typeface="Arial" pitchFamily="34" charset="0"/>
              <a:buChar char="•"/>
            </a:pPr>
            <a:r>
              <a:rPr lang="en-US" sz="2800" dirty="0" smtClean="0">
                <a:solidFill>
                  <a:srgbClr val="000000"/>
                </a:solidFill>
              </a:rPr>
              <a:t>Manage pages in page designer</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608012" y="4419600"/>
            <a:ext cx="11353800" cy="1066800"/>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lnSpc>
                <a:spcPct val="120000"/>
              </a:lnSpc>
            </a:pPr>
            <a:r>
              <a:rPr lang="en-US" sz="4400" b="1" dirty="0" smtClean="0">
                <a:solidFill>
                  <a:srgbClr val="000000"/>
                </a:solidFill>
                <a:latin typeface="Helvetica Neue Light"/>
                <a:cs typeface="Helvetica Neue Light"/>
              </a:rPr>
              <a:t>Unit 4: Managing Pages in Page Designer</a:t>
            </a: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3200" dirty="0">
              <a:latin typeface="Helvetica Neue Light"/>
              <a:cs typeface="Helvetica Neue Light"/>
            </a:endParaRPr>
          </a:p>
        </p:txBody>
      </p:sp>
      <p:pic>
        <p:nvPicPr>
          <p:cNvPr id="5" name="Picture 4" descr="apex-round-128.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54612" y="1066800"/>
            <a:ext cx="1778000" cy="1778000"/>
          </a:xfrm>
          <a:prstGeom prst="rect">
            <a:avLst/>
          </a:prstGeom>
        </p:spPr>
      </p:pic>
    </p:spTree>
    <p:extLst>
      <p:ext uri="{BB962C8B-B14F-4D97-AF65-F5344CB8AC3E}">
        <p14:creationId xmlns:p14="http://schemas.microsoft.com/office/powerpoint/2010/main" xmlns="" val="2437061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5989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373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Lesson Objectives</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After completing this lesson, you should be able to:</a:t>
            </a:r>
          </a:p>
          <a:p>
            <a:pPr lvl="1">
              <a:buClr>
                <a:schemeClr val="accent1"/>
              </a:buClr>
              <a:buFont typeface="Arial"/>
              <a:buChar char="•"/>
            </a:pPr>
            <a:r>
              <a:rPr lang="en-US" sz="2800" dirty="0" smtClean="0">
                <a:solidFill>
                  <a:srgbClr val="000000"/>
                </a:solidFill>
              </a:rPr>
              <a:t>Explain application page components</a:t>
            </a:r>
          </a:p>
          <a:p>
            <a:pPr lvl="1">
              <a:buClr>
                <a:schemeClr val="accent1"/>
              </a:buClr>
              <a:buFont typeface="Arial"/>
              <a:buChar char="•"/>
            </a:pPr>
            <a:r>
              <a:rPr lang="en-US" sz="2800" dirty="0" smtClean="0">
                <a:solidFill>
                  <a:srgbClr val="000000"/>
                </a:solidFill>
              </a:rPr>
              <a:t>Create an application page and view its definition</a:t>
            </a:r>
          </a:p>
          <a:p>
            <a:pPr lvl="1">
              <a:buClr>
                <a:schemeClr val="accent1"/>
              </a:buClr>
              <a:buFont typeface="Arial"/>
              <a:buChar char="•"/>
            </a:pPr>
            <a:r>
              <a:rPr lang="en-US" sz="2800" dirty="0" smtClean="0">
                <a:solidFill>
                  <a:srgbClr val="000000"/>
                </a:solidFill>
              </a:rPr>
              <a:t>Manage pages in page designer</a:t>
            </a:r>
          </a:p>
          <a:p>
            <a:pPr lvl="1">
              <a:buClr>
                <a:schemeClr val="accent1"/>
              </a:buClr>
              <a:buFont typeface="Arial"/>
              <a:buChar char="•"/>
            </a:pPr>
            <a:r>
              <a:rPr lang="en-US" sz="2800" dirty="0" smtClean="0">
                <a:solidFill>
                  <a:srgbClr val="000000"/>
                </a:solidFill>
              </a:rPr>
              <a:t>Describe page designer UI elements</a:t>
            </a:r>
          </a:p>
          <a:p>
            <a:pPr lvl="1">
              <a:buClr>
                <a:schemeClr val="accent1"/>
              </a:buClr>
              <a:buFont typeface="Arial"/>
              <a:buChar char="•"/>
            </a:pPr>
            <a:r>
              <a:rPr lang="en-US" sz="2800" dirty="0" smtClean="0">
                <a:solidFill>
                  <a:srgbClr val="000000"/>
                </a:solidFill>
              </a:rPr>
              <a:t>Add page components</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92852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Understanding Application Page Components</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6" name="Picture 5" descr="1.GIF"/>
          <p:cNvPicPr>
            <a:picLocks noChangeAspect="1"/>
          </p:cNvPicPr>
          <p:nvPr/>
        </p:nvPicPr>
        <p:blipFill>
          <a:blip r:embed="rId3" cstate="print"/>
          <a:stretch>
            <a:fillRect/>
          </a:stretch>
        </p:blipFill>
        <p:spPr>
          <a:xfrm>
            <a:off x="455612" y="1219200"/>
            <a:ext cx="8488680" cy="4884420"/>
          </a:xfrm>
          <a:prstGeom prst="rect">
            <a:avLst/>
          </a:prstGeom>
          <a:ln>
            <a:solidFill>
              <a:schemeClr val="tx1"/>
            </a:solidFill>
          </a:ln>
        </p:spPr>
      </p:pic>
      <p:cxnSp>
        <p:nvCxnSpPr>
          <p:cNvPr id="7" name="Curved Connector 6"/>
          <p:cNvCxnSpPr/>
          <p:nvPr/>
        </p:nvCxnSpPr>
        <p:spPr>
          <a:xfrm rot="10800000">
            <a:off x="7618412" y="3505200"/>
            <a:ext cx="457200" cy="2286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10800000">
            <a:off x="8837612" y="1905000"/>
            <a:ext cx="457200" cy="3048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23" idx="1"/>
          </p:cNvCxnSpPr>
          <p:nvPr/>
        </p:nvCxnSpPr>
        <p:spPr>
          <a:xfrm rot="10800000">
            <a:off x="7999412" y="6019800"/>
            <a:ext cx="990600" cy="1524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a:spLocks noChangeArrowheads="1"/>
          </p:cNvSpPr>
          <p:nvPr/>
        </p:nvSpPr>
        <p:spPr bwMode="auto">
          <a:xfrm>
            <a:off x="455612" y="1600200"/>
            <a:ext cx="1371600" cy="1828800"/>
          </a:xfrm>
          <a:prstGeom prst="rect">
            <a:avLst/>
          </a:prstGeom>
          <a:noFill/>
          <a:ln w="28575" algn="ctr">
            <a:solidFill>
              <a:srgbClr val="FF0000"/>
            </a:solidFill>
            <a:round/>
            <a:headEnd type="none" w="sm" len="sm"/>
            <a:tailEnd type="none" w="sm" len="sm"/>
          </a:ln>
        </p:spPr>
        <p:txBody>
          <a:bodyPr/>
          <a:lstStyle/>
          <a:p>
            <a:pPr defTabSz="228600"/>
            <a:endParaRPr lang="en-US"/>
          </a:p>
        </p:txBody>
      </p:sp>
      <p:sp>
        <p:nvSpPr>
          <p:cNvPr id="19" name="Rectangle 18"/>
          <p:cNvSpPr>
            <a:spLocks noChangeArrowheads="1"/>
          </p:cNvSpPr>
          <p:nvPr/>
        </p:nvSpPr>
        <p:spPr bwMode="auto">
          <a:xfrm>
            <a:off x="7237412" y="1219200"/>
            <a:ext cx="1676400" cy="304800"/>
          </a:xfrm>
          <a:prstGeom prst="rect">
            <a:avLst/>
          </a:prstGeom>
          <a:noFill/>
          <a:ln w="28575" algn="ctr">
            <a:solidFill>
              <a:srgbClr val="FF0000"/>
            </a:solidFill>
            <a:round/>
            <a:headEnd type="none" w="sm" len="sm"/>
            <a:tailEnd type="none" w="sm" len="sm"/>
          </a:ln>
        </p:spPr>
        <p:txBody>
          <a:bodyPr/>
          <a:lstStyle/>
          <a:p>
            <a:pPr defTabSz="228600"/>
            <a:endParaRPr lang="en-US"/>
          </a:p>
        </p:txBody>
      </p:sp>
      <p:sp>
        <p:nvSpPr>
          <p:cNvPr id="20" name="Rectangle 19"/>
          <p:cNvSpPr>
            <a:spLocks noChangeArrowheads="1"/>
          </p:cNvSpPr>
          <p:nvPr/>
        </p:nvSpPr>
        <p:spPr bwMode="auto">
          <a:xfrm>
            <a:off x="8151812" y="1752600"/>
            <a:ext cx="685800" cy="228600"/>
          </a:xfrm>
          <a:prstGeom prst="rect">
            <a:avLst/>
          </a:prstGeom>
          <a:noFill/>
          <a:ln w="28575" algn="ctr">
            <a:solidFill>
              <a:srgbClr val="3BF81C"/>
            </a:solidFill>
            <a:round/>
            <a:headEnd type="none" w="sm" len="sm"/>
            <a:tailEnd type="none" w="sm" len="sm"/>
          </a:ln>
        </p:spPr>
        <p:txBody>
          <a:bodyPr/>
          <a:lstStyle/>
          <a:p>
            <a:pPr defTabSz="228600"/>
            <a:endParaRPr lang="en-US"/>
          </a:p>
        </p:txBody>
      </p:sp>
      <p:sp>
        <p:nvSpPr>
          <p:cNvPr id="21" name="Rectangle 20"/>
          <p:cNvSpPr>
            <a:spLocks noChangeArrowheads="1"/>
          </p:cNvSpPr>
          <p:nvPr/>
        </p:nvSpPr>
        <p:spPr bwMode="auto">
          <a:xfrm>
            <a:off x="1370012" y="5867400"/>
            <a:ext cx="6629400" cy="228600"/>
          </a:xfrm>
          <a:prstGeom prst="rect">
            <a:avLst/>
          </a:prstGeom>
          <a:noFill/>
          <a:ln w="28575" algn="ctr">
            <a:solidFill>
              <a:srgbClr val="FF0000"/>
            </a:solidFill>
            <a:round/>
            <a:headEnd type="none" w="sm" len="sm"/>
            <a:tailEnd type="none" w="sm" len="sm"/>
          </a:ln>
        </p:spPr>
        <p:txBody>
          <a:bodyPr/>
          <a:lstStyle/>
          <a:p>
            <a:pPr defTabSz="228600"/>
            <a:endParaRPr lang="en-US"/>
          </a:p>
        </p:txBody>
      </p:sp>
      <p:sp>
        <p:nvSpPr>
          <p:cNvPr id="22" name="Rectangle 21"/>
          <p:cNvSpPr>
            <a:spLocks noChangeArrowheads="1"/>
          </p:cNvSpPr>
          <p:nvPr/>
        </p:nvSpPr>
        <p:spPr bwMode="auto">
          <a:xfrm>
            <a:off x="3198812" y="3124200"/>
            <a:ext cx="2590800" cy="152400"/>
          </a:xfrm>
          <a:prstGeom prst="rect">
            <a:avLst/>
          </a:prstGeom>
          <a:noFill/>
          <a:ln w="28575" algn="ctr">
            <a:solidFill>
              <a:srgbClr val="3BF81C"/>
            </a:solidFill>
            <a:round/>
            <a:headEnd type="none" w="sm" len="sm"/>
            <a:tailEnd type="none" w="sm" len="sm"/>
          </a:ln>
        </p:spPr>
        <p:txBody>
          <a:bodyPr/>
          <a:lstStyle/>
          <a:p>
            <a:pPr defTabSz="228600"/>
            <a:endParaRPr lang="en-US"/>
          </a:p>
        </p:txBody>
      </p:sp>
      <p:sp>
        <p:nvSpPr>
          <p:cNvPr id="23" name="TextBox 22"/>
          <p:cNvSpPr txBox="1"/>
          <p:nvPr/>
        </p:nvSpPr>
        <p:spPr>
          <a:xfrm>
            <a:off x="8990012" y="6019800"/>
            <a:ext cx="1982787" cy="304800"/>
          </a:xfrm>
          <a:prstGeom prst="rect">
            <a:avLst/>
          </a:prstGeom>
          <a:noFill/>
        </p:spPr>
        <p:txBody>
          <a:bodyPr wrap="none" lIns="0" tIns="0" rIns="0" bIns="0" rtlCol="0">
            <a:noAutofit/>
          </a:bodyPr>
          <a:lstStyle/>
          <a:p>
            <a:pPr>
              <a:lnSpc>
                <a:spcPct val="90000"/>
              </a:lnSpc>
            </a:pPr>
            <a:r>
              <a:rPr lang="en-US" b="1" dirty="0" smtClean="0">
                <a:solidFill>
                  <a:schemeClr val="accent1"/>
                </a:solidFill>
                <a:latin typeface="LavosHandy™" pitchFamily="66" charset="0"/>
              </a:rPr>
              <a:t>Developer Toolbar</a:t>
            </a:r>
            <a:endParaRPr lang="en-US" b="1" dirty="0">
              <a:solidFill>
                <a:schemeClr val="accent1"/>
              </a:solidFill>
              <a:latin typeface="LavosHandy™" pitchFamily="66" charset="0"/>
            </a:endParaRPr>
          </a:p>
        </p:txBody>
      </p:sp>
      <p:sp>
        <p:nvSpPr>
          <p:cNvPr id="24" name="TextBox 23"/>
          <p:cNvSpPr txBox="1"/>
          <p:nvPr/>
        </p:nvSpPr>
        <p:spPr>
          <a:xfrm>
            <a:off x="9294812" y="2133600"/>
            <a:ext cx="838200" cy="228600"/>
          </a:xfrm>
          <a:prstGeom prst="rect">
            <a:avLst/>
          </a:prstGeom>
          <a:noFill/>
        </p:spPr>
        <p:txBody>
          <a:bodyPr wrap="none" lIns="0" tIns="0" rIns="0" bIns="0" rtlCol="0">
            <a:noAutofit/>
          </a:bodyPr>
          <a:lstStyle/>
          <a:p>
            <a:pPr>
              <a:lnSpc>
                <a:spcPct val="90000"/>
              </a:lnSpc>
            </a:pPr>
            <a:r>
              <a:rPr lang="en-US" b="1" dirty="0" smtClean="0">
                <a:solidFill>
                  <a:schemeClr val="accent1"/>
                </a:solidFill>
                <a:latin typeface="LavosHandy™" pitchFamily="66" charset="0"/>
              </a:rPr>
              <a:t>Button</a:t>
            </a:r>
            <a:endParaRPr lang="en-US" b="1" dirty="0">
              <a:solidFill>
                <a:schemeClr val="accent1"/>
              </a:solidFill>
              <a:latin typeface="LavosHandy™" pitchFamily="66" charset="0"/>
            </a:endParaRPr>
          </a:p>
        </p:txBody>
      </p:sp>
      <p:sp>
        <p:nvSpPr>
          <p:cNvPr id="26" name="TextBox 25"/>
          <p:cNvSpPr txBox="1"/>
          <p:nvPr/>
        </p:nvSpPr>
        <p:spPr>
          <a:xfrm>
            <a:off x="7237412" y="4191000"/>
            <a:ext cx="838200" cy="228600"/>
          </a:xfrm>
          <a:prstGeom prst="rect">
            <a:avLst/>
          </a:prstGeom>
          <a:noFill/>
        </p:spPr>
        <p:txBody>
          <a:bodyPr wrap="none" lIns="0" tIns="0" rIns="0" bIns="0" rtlCol="0">
            <a:noAutofit/>
          </a:bodyPr>
          <a:lstStyle/>
          <a:p>
            <a:pPr>
              <a:lnSpc>
                <a:spcPct val="90000"/>
              </a:lnSpc>
            </a:pPr>
            <a:r>
              <a:rPr lang="en-US" b="1" dirty="0" smtClean="0">
                <a:solidFill>
                  <a:schemeClr val="accent1"/>
                </a:solidFill>
                <a:latin typeface="LavosHandy™" pitchFamily="66" charset="0"/>
              </a:rPr>
              <a:t>Region</a:t>
            </a:r>
            <a:endParaRPr lang="en-US" b="1" dirty="0">
              <a:solidFill>
                <a:schemeClr val="accent1"/>
              </a:solidFill>
              <a:latin typeface="LavosHandy™" pitchFamily="66" charset="0"/>
            </a:endParaRPr>
          </a:p>
        </p:txBody>
      </p:sp>
      <p:cxnSp>
        <p:nvCxnSpPr>
          <p:cNvPr id="27" name="Curved Connector 26"/>
          <p:cNvCxnSpPr/>
          <p:nvPr/>
        </p:nvCxnSpPr>
        <p:spPr>
          <a:xfrm rot="10800000">
            <a:off x="8913812" y="1524000"/>
            <a:ext cx="457200" cy="3048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371012" y="1676400"/>
            <a:ext cx="838200" cy="228600"/>
          </a:xfrm>
          <a:prstGeom prst="rect">
            <a:avLst/>
          </a:prstGeom>
          <a:noFill/>
        </p:spPr>
        <p:txBody>
          <a:bodyPr wrap="none" lIns="0" tIns="0" rIns="0" bIns="0" rtlCol="0">
            <a:noAutofit/>
          </a:bodyPr>
          <a:lstStyle/>
          <a:p>
            <a:pPr>
              <a:lnSpc>
                <a:spcPct val="90000"/>
              </a:lnSpc>
            </a:pPr>
            <a:r>
              <a:rPr lang="en-US" b="1" dirty="0" smtClean="0">
                <a:solidFill>
                  <a:schemeClr val="accent1"/>
                </a:solidFill>
                <a:latin typeface="LavosHandy™" pitchFamily="66" charset="0"/>
              </a:rPr>
              <a:t>Navigation Bar</a:t>
            </a:r>
            <a:endParaRPr lang="en-US" b="1" dirty="0">
              <a:solidFill>
                <a:schemeClr val="accent1"/>
              </a:solidFill>
              <a:latin typeface="LavosHandy™" pitchFamily="66" charset="0"/>
            </a:endParaRPr>
          </a:p>
        </p:txBody>
      </p:sp>
      <p:cxnSp>
        <p:nvCxnSpPr>
          <p:cNvPr id="37" name="Curved Connector 36"/>
          <p:cNvCxnSpPr/>
          <p:nvPr/>
        </p:nvCxnSpPr>
        <p:spPr>
          <a:xfrm rot="10800000">
            <a:off x="5789612" y="3276600"/>
            <a:ext cx="381000" cy="3048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170612" y="3505200"/>
            <a:ext cx="838200" cy="228600"/>
          </a:xfrm>
          <a:prstGeom prst="rect">
            <a:avLst/>
          </a:prstGeom>
          <a:noFill/>
        </p:spPr>
        <p:txBody>
          <a:bodyPr wrap="none" lIns="0" tIns="0" rIns="0" bIns="0" rtlCol="0">
            <a:noAutofit/>
          </a:bodyPr>
          <a:lstStyle/>
          <a:p>
            <a:pPr>
              <a:lnSpc>
                <a:spcPct val="90000"/>
              </a:lnSpc>
            </a:pPr>
            <a:r>
              <a:rPr lang="en-US" b="1" dirty="0" smtClean="0">
                <a:solidFill>
                  <a:schemeClr val="accent1"/>
                </a:solidFill>
                <a:latin typeface="LavosHandy™" pitchFamily="66" charset="0"/>
              </a:rPr>
              <a:t>Item</a:t>
            </a:r>
            <a:endParaRPr lang="en-US" b="1" dirty="0">
              <a:solidFill>
                <a:schemeClr val="accent1"/>
              </a:solidFill>
              <a:latin typeface="LavosHandy™" pitchFamily="66" charset="0"/>
            </a:endParaRPr>
          </a:p>
        </p:txBody>
      </p:sp>
      <p:cxnSp>
        <p:nvCxnSpPr>
          <p:cNvPr id="42" name="Curved Connector 41"/>
          <p:cNvCxnSpPr/>
          <p:nvPr/>
        </p:nvCxnSpPr>
        <p:spPr>
          <a:xfrm rot="10800000" flipV="1">
            <a:off x="1827212" y="1066800"/>
            <a:ext cx="1295400" cy="6096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122612" y="990600"/>
            <a:ext cx="2667000" cy="152400"/>
          </a:xfrm>
          <a:prstGeom prst="rect">
            <a:avLst/>
          </a:prstGeom>
          <a:noFill/>
        </p:spPr>
        <p:txBody>
          <a:bodyPr wrap="none" lIns="0" tIns="0" rIns="0" bIns="0" rtlCol="0">
            <a:noAutofit/>
          </a:bodyPr>
          <a:lstStyle/>
          <a:p>
            <a:pPr>
              <a:lnSpc>
                <a:spcPct val="90000"/>
              </a:lnSpc>
            </a:pPr>
            <a:r>
              <a:rPr lang="en-US" b="1" dirty="0" smtClean="0">
                <a:solidFill>
                  <a:schemeClr val="accent1"/>
                </a:solidFill>
                <a:latin typeface="LavosHandy™" pitchFamily="66" charset="0"/>
              </a:rPr>
              <a:t>Navigation Menu</a:t>
            </a:r>
            <a:endParaRPr lang="en-US" b="1" dirty="0">
              <a:solidFill>
                <a:schemeClr val="accent1"/>
              </a:solidFill>
              <a:latin typeface="LavosHandy™" pitchFamily="66" charset="0"/>
            </a:endParaRPr>
          </a:p>
        </p:txBody>
      </p:sp>
      <p:cxnSp>
        <p:nvCxnSpPr>
          <p:cNvPr id="25" name="Curved Connector 24"/>
          <p:cNvCxnSpPr/>
          <p:nvPr/>
        </p:nvCxnSpPr>
        <p:spPr>
          <a:xfrm rot="10800000">
            <a:off x="6780212" y="4114800"/>
            <a:ext cx="457200" cy="2286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28012" y="3733800"/>
            <a:ext cx="838200" cy="228600"/>
          </a:xfrm>
          <a:prstGeom prst="rect">
            <a:avLst/>
          </a:prstGeom>
          <a:noFill/>
        </p:spPr>
        <p:txBody>
          <a:bodyPr wrap="none" lIns="0" tIns="0" rIns="0" bIns="0" rtlCol="0">
            <a:noAutofit/>
          </a:bodyPr>
          <a:lstStyle/>
          <a:p>
            <a:pPr>
              <a:lnSpc>
                <a:spcPct val="90000"/>
              </a:lnSpc>
            </a:pPr>
            <a:r>
              <a:rPr lang="en-US" b="1" dirty="0" smtClean="0">
                <a:solidFill>
                  <a:schemeClr val="accent1"/>
                </a:solidFill>
                <a:latin typeface="LavosHandy™" pitchFamily="66" charset="0"/>
              </a:rPr>
              <a:t>Region</a:t>
            </a:r>
            <a:endParaRPr lang="en-US" b="1" dirty="0">
              <a:solidFill>
                <a:schemeClr val="accent1"/>
              </a:solidFill>
              <a:latin typeface="LavosHandy™" pitchFamily="66" charset="0"/>
            </a:endParaRPr>
          </a:p>
        </p:txBody>
      </p:sp>
      <p:cxnSp>
        <p:nvCxnSpPr>
          <p:cNvPr id="30" name="Curved Connector 29"/>
          <p:cNvCxnSpPr/>
          <p:nvPr/>
        </p:nvCxnSpPr>
        <p:spPr>
          <a:xfrm rot="10800000">
            <a:off x="6932612" y="5334000"/>
            <a:ext cx="457200" cy="3048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0800000">
            <a:off x="3351212" y="5334000"/>
            <a:ext cx="457200" cy="3048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p:nvPr/>
        </p:nvCxnSpPr>
        <p:spPr>
          <a:xfrm flipV="1">
            <a:off x="1903412" y="5334000"/>
            <a:ext cx="533400" cy="2286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313612" y="5562600"/>
            <a:ext cx="838200" cy="228600"/>
          </a:xfrm>
          <a:prstGeom prst="rect">
            <a:avLst/>
          </a:prstGeom>
          <a:noFill/>
        </p:spPr>
        <p:txBody>
          <a:bodyPr wrap="none" lIns="0" tIns="0" rIns="0" bIns="0" rtlCol="0">
            <a:noAutofit/>
          </a:bodyPr>
          <a:lstStyle/>
          <a:p>
            <a:pPr>
              <a:lnSpc>
                <a:spcPct val="90000"/>
              </a:lnSpc>
            </a:pPr>
            <a:r>
              <a:rPr lang="en-US" b="1" dirty="0" smtClean="0">
                <a:solidFill>
                  <a:schemeClr val="accent1"/>
                </a:solidFill>
                <a:latin typeface="LavosHandy™" pitchFamily="66" charset="0"/>
              </a:rPr>
              <a:t>Button</a:t>
            </a:r>
            <a:endParaRPr lang="en-US" b="1" dirty="0">
              <a:solidFill>
                <a:schemeClr val="accent1"/>
              </a:solidFill>
              <a:latin typeface="LavosHandy™" pitchFamily="66" charset="0"/>
            </a:endParaRPr>
          </a:p>
        </p:txBody>
      </p:sp>
      <p:sp>
        <p:nvSpPr>
          <p:cNvPr id="38" name="TextBox 37"/>
          <p:cNvSpPr txBox="1"/>
          <p:nvPr/>
        </p:nvSpPr>
        <p:spPr>
          <a:xfrm>
            <a:off x="3732212" y="5562600"/>
            <a:ext cx="838200" cy="228600"/>
          </a:xfrm>
          <a:prstGeom prst="rect">
            <a:avLst/>
          </a:prstGeom>
          <a:noFill/>
        </p:spPr>
        <p:txBody>
          <a:bodyPr wrap="none" lIns="0" tIns="0" rIns="0" bIns="0" rtlCol="0">
            <a:noAutofit/>
          </a:bodyPr>
          <a:lstStyle/>
          <a:p>
            <a:pPr>
              <a:lnSpc>
                <a:spcPct val="90000"/>
              </a:lnSpc>
            </a:pPr>
            <a:r>
              <a:rPr lang="en-US" b="1" dirty="0" smtClean="0">
                <a:solidFill>
                  <a:schemeClr val="accent1"/>
                </a:solidFill>
                <a:latin typeface="LavosHandy™" pitchFamily="66" charset="0"/>
              </a:rPr>
              <a:t>Button</a:t>
            </a:r>
            <a:endParaRPr lang="en-US" b="1" dirty="0">
              <a:solidFill>
                <a:schemeClr val="accent1"/>
              </a:solidFill>
              <a:latin typeface="LavosHandy™" pitchFamily="66" charset="0"/>
            </a:endParaRPr>
          </a:p>
        </p:txBody>
      </p:sp>
      <p:sp>
        <p:nvSpPr>
          <p:cNvPr id="40" name="TextBox 39"/>
          <p:cNvSpPr txBox="1"/>
          <p:nvPr/>
        </p:nvSpPr>
        <p:spPr>
          <a:xfrm>
            <a:off x="1141412" y="5410200"/>
            <a:ext cx="838200" cy="228600"/>
          </a:xfrm>
          <a:prstGeom prst="rect">
            <a:avLst/>
          </a:prstGeom>
          <a:noFill/>
        </p:spPr>
        <p:txBody>
          <a:bodyPr wrap="none" lIns="0" tIns="0" rIns="0" bIns="0" rtlCol="0">
            <a:noAutofit/>
          </a:bodyPr>
          <a:lstStyle/>
          <a:p>
            <a:pPr>
              <a:lnSpc>
                <a:spcPct val="90000"/>
              </a:lnSpc>
            </a:pPr>
            <a:r>
              <a:rPr lang="en-US" b="1" dirty="0" smtClean="0">
                <a:solidFill>
                  <a:schemeClr val="accent1"/>
                </a:solidFill>
                <a:latin typeface="LavosHandy™" pitchFamily="66" charset="0"/>
              </a:rPr>
              <a:t>Button</a:t>
            </a:r>
            <a:endParaRPr lang="en-US" b="1" dirty="0">
              <a:solidFill>
                <a:schemeClr val="accent1"/>
              </a:solidFill>
              <a:latin typeface="LavosHandy™" pitchFamily="66" charset="0"/>
            </a:endParaRPr>
          </a:p>
        </p:txBody>
      </p:sp>
      <p:sp>
        <p:nvSpPr>
          <p:cNvPr id="44" name="Rectangle 43"/>
          <p:cNvSpPr>
            <a:spLocks noChangeArrowheads="1"/>
          </p:cNvSpPr>
          <p:nvPr/>
        </p:nvSpPr>
        <p:spPr bwMode="auto">
          <a:xfrm>
            <a:off x="6170612" y="5181600"/>
            <a:ext cx="762000" cy="228600"/>
          </a:xfrm>
          <a:prstGeom prst="rect">
            <a:avLst/>
          </a:prstGeom>
          <a:noFill/>
          <a:ln w="28575" algn="ctr">
            <a:solidFill>
              <a:srgbClr val="3BF81C"/>
            </a:solidFill>
            <a:round/>
            <a:headEnd type="none" w="sm" len="sm"/>
            <a:tailEnd type="none" w="sm" len="sm"/>
          </a:ln>
        </p:spPr>
        <p:txBody>
          <a:bodyPr/>
          <a:lstStyle/>
          <a:p>
            <a:pPr defTabSz="228600"/>
            <a:endParaRPr lang="en-US"/>
          </a:p>
        </p:txBody>
      </p:sp>
      <p:sp>
        <p:nvSpPr>
          <p:cNvPr id="46" name="Rectangle 45"/>
          <p:cNvSpPr>
            <a:spLocks noChangeArrowheads="1"/>
          </p:cNvSpPr>
          <p:nvPr/>
        </p:nvSpPr>
        <p:spPr bwMode="auto">
          <a:xfrm>
            <a:off x="2894012" y="5257800"/>
            <a:ext cx="457200" cy="152400"/>
          </a:xfrm>
          <a:prstGeom prst="rect">
            <a:avLst/>
          </a:prstGeom>
          <a:noFill/>
          <a:ln w="28575" algn="ctr">
            <a:solidFill>
              <a:srgbClr val="3BF81C"/>
            </a:solidFill>
            <a:round/>
            <a:headEnd type="none" w="sm" len="sm"/>
            <a:tailEnd type="none" w="sm" len="sm"/>
          </a:ln>
        </p:spPr>
        <p:txBody>
          <a:bodyPr/>
          <a:lstStyle/>
          <a:p>
            <a:pPr defTabSz="228600"/>
            <a:endParaRPr lang="en-US"/>
          </a:p>
        </p:txBody>
      </p:sp>
      <p:sp>
        <p:nvSpPr>
          <p:cNvPr id="47" name="Rectangle 46"/>
          <p:cNvSpPr>
            <a:spLocks noChangeArrowheads="1"/>
          </p:cNvSpPr>
          <p:nvPr/>
        </p:nvSpPr>
        <p:spPr bwMode="auto">
          <a:xfrm>
            <a:off x="2436812" y="5257800"/>
            <a:ext cx="457200" cy="152400"/>
          </a:xfrm>
          <a:prstGeom prst="rect">
            <a:avLst/>
          </a:prstGeom>
          <a:noFill/>
          <a:ln w="28575" algn="ctr">
            <a:solidFill>
              <a:srgbClr val="3BF81C"/>
            </a:solidFill>
            <a:round/>
            <a:headEnd type="none" w="sm" len="sm"/>
            <a:tailEnd type="none" w="sm" len="sm"/>
          </a:ln>
        </p:spPr>
        <p:txBody>
          <a:bodyPr/>
          <a:lstStyle/>
          <a:p>
            <a:pPr defTabSz="228600"/>
            <a:endParaRPr lang="en-US"/>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9285287"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Understanding Page Modes</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25" name="Picture 24" descr="4a.gif"/>
          <p:cNvPicPr>
            <a:picLocks noChangeAspect="1"/>
          </p:cNvPicPr>
          <p:nvPr/>
        </p:nvPicPr>
        <p:blipFill>
          <a:blip r:embed="rId3" cstate="print"/>
          <a:stretch>
            <a:fillRect/>
          </a:stretch>
        </p:blipFill>
        <p:spPr>
          <a:xfrm>
            <a:off x="912812" y="914400"/>
            <a:ext cx="4784598" cy="3013710"/>
          </a:xfrm>
          <a:prstGeom prst="rect">
            <a:avLst/>
          </a:prstGeom>
          <a:ln>
            <a:solidFill>
              <a:schemeClr val="tx1"/>
            </a:solidFill>
          </a:ln>
        </p:spPr>
      </p:pic>
      <p:pic>
        <p:nvPicPr>
          <p:cNvPr id="28" name="Picture 27" descr="4b.gif"/>
          <p:cNvPicPr>
            <a:picLocks noChangeAspect="1"/>
          </p:cNvPicPr>
          <p:nvPr/>
        </p:nvPicPr>
        <p:blipFill>
          <a:blip r:embed="rId4" cstate="print"/>
          <a:stretch>
            <a:fillRect/>
          </a:stretch>
        </p:blipFill>
        <p:spPr>
          <a:xfrm>
            <a:off x="6170612" y="914400"/>
            <a:ext cx="4901946" cy="3227070"/>
          </a:xfrm>
          <a:prstGeom prst="rect">
            <a:avLst/>
          </a:prstGeom>
          <a:ln>
            <a:solidFill>
              <a:schemeClr val="tx1"/>
            </a:solidFill>
          </a:ln>
        </p:spPr>
      </p:pic>
      <p:cxnSp>
        <p:nvCxnSpPr>
          <p:cNvPr id="31" name="Curved Connector 30"/>
          <p:cNvCxnSpPr/>
          <p:nvPr/>
        </p:nvCxnSpPr>
        <p:spPr>
          <a:xfrm rot="10800000">
            <a:off x="9599612" y="4191000"/>
            <a:ext cx="533400" cy="4572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rot="5400000" flipH="1" flipV="1">
            <a:off x="1674812" y="4038600"/>
            <a:ext cx="533400" cy="3810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10800000">
            <a:off x="7389812" y="5486400"/>
            <a:ext cx="762000" cy="3048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209212" y="4572000"/>
            <a:ext cx="1371600" cy="304800"/>
          </a:xfrm>
          <a:prstGeom prst="rect">
            <a:avLst/>
          </a:prstGeom>
          <a:noFill/>
        </p:spPr>
        <p:txBody>
          <a:bodyPr wrap="none" lIns="0" tIns="0" rIns="0" bIns="0" rtlCol="0">
            <a:noAutofit/>
          </a:bodyPr>
          <a:lstStyle/>
          <a:p>
            <a:pPr>
              <a:lnSpc>
                <a:spcPct val="90000"/>
              </a:lnSpc>
            </a:pPr>
            <a:r>
              <a:rPr lang="en-US" b="1" dirty="0" smtClean="0">
                <a:solidFill>
                  <a:srgbClr val="000000"/>
                </a:solidFill>
                <a:latin typeface="LavosHandy™" pitchFamily="66" charset="0"/>
              </a:rPr>
              <a:t>Modal  Dialog</a:t>
            </a:r>
            <a:endParaRPr lang="en-US" b="1" dirty="0">
              <a:solidFill>
                <a:srgbClr val="000000"/>
              </a:solidFill>
              <a:latin typeface="LavosHandy™" pitchFamily="66" charset="0"/>
            </a:endParaRPr>
          </a:p>
        </p:txBody>
      </p:sp>
      <p:sp>
        <p:nvSpPr>
          <p:cNvPr id="44" name="TextBox 43"/>
          <p:cNvSpPr txBox="1"/>
          <p:nvPr/>
        </p:nvSpPr>
        <p:spPr>
          <a:xfrm>
            <a:off x="8151812" y="5715000"/>
            <a:ext cx="1371600" cy="304800"/>
          </a:xfrm>
          <a:prstGeom prst="rect">
            <a:avLst/>
          </a:prstGeom>
          <a:noFill/>
        </p:spPr>
        <p:txBody>
          <a:bodyPr wrap="none" lIns="0" tIns="0" rIns="0" bIns="0" rtlCol="0">
            <a:noAutofit/>
          </a:bodyPr>
          <a:lstStyle/>
          <a:p>
            <a:pPr>
              <a:lnSpc>
                <a:spcPct val="90000"/>
              </a:lnSpc>
            </a:pPr>
            <a:r>
              <a:rPr lang="en-US" b="1" dirty="0" smtClean="0">
                <a:solidFill>
                  <a:srgbClr val="000000"/>
                </a:solidFill>
                <a:latin typeface="LavosHandy™" pitchFamily="66" charset="0"/>
              </a:rPr>
              <a:t>Non-Modal  Dialog</a:t>
            </a:r>
            <a:endParaRPr lang="en-US" b="1" dirty="0">
              <a:solidFill>
                <a:srgbClr val="000000"/>
              </a:solidFill>
              <a:latin typeface="LavosHandy™" pitchFamily="66" charset="0"/>
            </a:endParaRPr>
          </a:p>
        </p:txBody>
      </p:sp>
      <p:sp>
        <p:nvSpPr>
          <p:cNvPr id="47" name="TextBox 46"/>
          <p:cNvSpPr txBox="1"/>
          <p:nvPr/>
        </p:nvSpPr>
        <p:spPr>
          <a:xfrm>
            <a:off x="1141412" y="4495800"/>
            <a:ext cx="1371600" cy="304800"/>
          </a:xfrm>
          <a:prstGeom prst="rect">
            <a:avLst/>
          </a:prstGeom>
          <a:noFill/>
        </p:spPr>
        <p:txBody>
          <a:bodyPr wrap="none" lIns="0" tIns="0" rIns="0" bIns="0" rtlCol="0">
            <a:noAutofit/>
          </a:bodyPr>
          <a:lstStyle/>
          <a:p>
            <a:pPr>
              <a:lnSpc>
                <a:spcPct val="90000"/>
              </a:lnSpc>
            </a:pPr>
            <a:r>
              <a:rPr lang="en-US" b="1" dirty="0" smtClean="0">
                <a:solidFill>
                  <a:srgbClr val="000000"/>
                </a:solidFill>
                <a:latin typeface="LavosHandy™" pitchFamily="66" charset="0"/>
              </a:rPr>
              <a:t>Normal</a:t>
            </a:r>
            <a:endParaRPr lang="en-US" b="1" dirty="0">
              <a:solidFill>
                <a:srgbClr val="000000"/>
              </a:solidFill>
              <a:latin typeface="LavosHandy™" pitchFamily="66" charset="0"/>
            </a:endParaRPr>
          </a:p>
        </p:txBody>
      </p:sp>
      <p:pic>
        <p:nvPicPr>
          <p:cNvPr id="13" name="Picture 12" descr="Snap84.gif"/>
          <p:cNvPicPr>
            <a:picLocks noChangeAspect="1"/>
          </p:cNvPicPr>
          <p:nvPr/>
        </p:nvPicPr>
        <p:blipFill>
          <a:blip r:embed="rId5" cstate="print"/>
          <a:stretch>
            <a:fillRect/>
          </a:stretch>
        </p:blipFill>
        <p:spPr>
          <a:xfrm>
            <a:off x="2970212" y="3657600"/>
            <a:ext cx="4410837" cy="2545461"/>
          </a:xfrm>
          <a:prstGeom prst="rect">
            <a:avLst/>
          </a:prstGeom>
          <a:ln>
            <a:solidFill>
              <a:schemeClr val="tx1"/>
            </a:solidFill>
          </a:ln>
        </p:spPr>
      </p:pic>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 Page</a:t>
            </a:r>
            <a:endParaRPr lang="en-US" b="1" dirty="0"/>
          </a:p>
        </p:txBody>
      </p:sp>
      <p:pic>
        <p:nvPicPr>
          <p:cNvPr id="9" name="Picture 8" descr="3a.gif"/>
          <p:cNvPicPr>
            <a:picLocks noChangeAspect="1"/>
          </p:cNvPicPr>
          <p:nvPr/>
        </p:nvPicPr>
        <p:blipFill>
          <a:blip r:embed="rId3" cstate="print"/>
          <a:stretch>
            <a:fillRect/>
          </a:stretch>
        </p:blipFill>
        <p:spPr>
          <a:xfrm>
            <a:off x="684212" y="914400"/>
            <a:ext cx="4602480" cy="2133600"/>
          </a:xfrm>
          <a:prstGeom prst="rect">
            <a:avLst/>
          </a:prstGeom>
          <a:ln>
            <a:solidFill>
              <a:schemeClr val="tx1"/>
            </a:solidFill>
          </a:ln>
        </p:spPr>
      </p:pic>
      <p:pic>
        <p:nvPicPr>
          <p:cNvPr id="10" name="Picture 9" descr="3b.gif"/>
          <p:cNvPicPr>
            <a:picLocks noChangeAspect="1"/>
          </p:cNvPicPr>
          <p:nvPr/>
        </p:nvPicPr>
        <p:blipFill>
          <a:blip r:embed="rId4" cstate="print"/>
          <a:stretch>
            <a:fillRect/>
          </a:stretch>
        </p:blipFill>
        <p:spPr>
          <a:xfrm>
            <a:off x="5637212" y="914400"/>
            <a:ext cx="5570220" cy="4130040"/>
          </a:xfrm>
          <a:prstGeom prst="rect">
            <a:avLst/>
          </a:prstGeom>
          <a:ln>
            <a:solidFill>
              <a:schemeClr val="tx1"/>
            </a:solidFill>
          </a:ln>
        </p:spPr>
      </p:pic>
      <p:pic>
        <p:nvPicPr>
          <p:cNvPr id="11" name="Picture 10" descr="3c.gif"/>
          <p:cNvPicPr>
            <a:picLocks noChangeAspect="1"/>
          </p:cNvPicPr>
          <p:nvPr/>
        </p:nvPicPr>
        <p:blipFill>
          <a:blip r:embed="rId5" cstate="print"/>
          <a:stretch>
            <a:fillRect/>
          </a:stretch>
        </p:blipFill>
        <p:spPr>
          <a:xfrm>
            <a:off x="1751012" y="3276600"/>
            <a:ext cx="3482340" cy="2644140"/>
          </a:xfrm>
          <a:prstGeom prst="rect">
            <a:avLst/>
          </a:prstGeom>
          <a:ln>
            <a:solidFill>
              <a:schemeClr val="tx1"/>
            </a:solidFill>
          </a:ln>
        </p:spPr>
      </p:pic>
      <p:sp>
        <p:nvSpPr>
          <p:cNvPr id="13" name="Oval 144"/>
          <p:cNvSpPr>
            <a:spLocks noChangeArrowheads="1"/>
          </p:cNvSpPr>
          <p:nvPr/>
        </p:nvSpPr>
        <p:spPr bwMode="blackWhite">
          <a:xfrm>
            <a:off x="1141412" y="2895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5" name="Oval 144"/>
          <p:cNvSpPr>
            <a:spLocks noChangeArrowheads="1"/>
          </p:cNvSpPr>
          <p:nvPr/>
        </p:nvSpPr>
        <p:spPr bwMode="blackWhite">
          <a:xfrm>
            <a:off x="6704012" y="4953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6" name="Oval 144"/>
          <p:cNvSpPr>
            <a:spLocks noChangeArrowheads="1"/>
          </p:cNvSpPr>
          <p:nvPr/>
        </p:nvSpPr>
        <p:spPr bwMode="blackWhite">
          <a:xfrm>
            <a:off x="1598612" y="5715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 Page</a:t>
            </a:r>
            <a:endParaRPr lang="en-US" b="1" dirty="0"/>
          </a:p>
        </p:txBody>
      </p:sp>
      <p:pic>
        <p:nvPicPr>
          <p:cNvPr id="6" name="Picture 5" descr="3e.gif"/>
          <p:cNvPicPr>
            <a:picLocks noChangeAspect="1"/>
          </p:cNvPicPr>
          <p:nvPr/>
        </p:nvPicPr>
        <p:blipFill>
          <a:blip r:embed="rId3" cstate="print"/>
          <a:stretch>
            <a:fillRect/>
          </a:stretch>
        </p:blipFill>
        <p:spPr>
          <a:xfrm>
            <a:off x="6246812" y="1219200"/>
            <a:ext cx="4744212" cy="3369564"/>
          </a:xfrm>
          <a:prstGeom prst="rect">
            <a:avLst/>
          </a:prstGeom>
          <a:ln>
            <a:solidFill>
              <a:schemeClr val="tx1"/>
            </a:solidFill>
          </a:ln>
        </p:spPr>
      </p:pic>
      <p:pic>
        <p:nvPicPr>
          <p:cNvPr id="11" name="Picture 10" descr="3d.gif"/>
          <p:cNvPicPr>
            <a:picLocks noChangeAspect="1"/>
          </p:cNvPicPr>
          <p:nvPr/>
        </p:nvPicPr>
        <p:blipFill>
          <a:blip r:embed="rId4" cstate="print"/>
          <a:stretch>
            <a:fillRect/>
          </a:stretch>
        </p:blipFill>
        <p:spPr>
          <a:xfrm>
            <a:off x="989011" y="1219198"/>
            <a:ext cx="4492752" cy="2489454"/>
          </a:xfrm>
          <a:prstGeom prst="rect">
            <a:avLst/>
          </a:prstGeom>
          <a:ln>
            <a:solidFill>
              <a:schemeClr val="tx1"/>
            </a:solidFill>
          </a:ln>
        </p:spPr>
      </p:pic>
      <p:pic>
        <p:nvPicPr>
          <p:cNvPr id="12" name="Picture 11" descr="3f.gif"/>
          <p:cNvPicPr>
            <a:picLocks noChangeAspect="1"/>
          </p:cNvPicPr>
          <p:nvPr/>
        </p:nvPicPr>
        <p:blipFill>
          <a:blip r:embed="rId5" cstate="print"/>
          <a:stretch>
            <a:fillRect/>
          </a:stretch>
        </p:blipFill>
        <p:spPr>
          <a:xfrm>
            <a:off x="989012" y="3962400"/>
            <a:ext cx="3268980" cy="2156460"/>
          </a:xfrm>
          <a:prstGeom prst="rect">
            <a:avLst/>
          </a:prstGeom>
          <a:ln>
            <a:solidFill>
              <a:schemeClr val="tx1"/>
            </a:solidFill>
          </a:ln>
        </p:spPr>
      </p:pic>
      <p:sp>
        <p:nvSpPr>
          <p:cNvPr id="13" name="Oval 144"/>
          <p:cNvSpPr>
            <a:spLocks noChangeArrowheads="1"/>
          </p:cNvSpPr>
          <p:nvPr/>
        </p:nvSpPr>
        <p:spPr bwMode="blackWhite">
          <a:xfrm>
            <a:off x="5256212" y="3581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4" name="Oval 144"/>
          <p:cNvSpPr>
            <a:spLocks noChangeArrowheads="1"/>
          </p:cNvSpPr>
          <p:nvPr/>
        </p:nvSpPr>
        <p:spPr bwMode="blackWhite">
          <a:xfrm>
            <a:off x="7466012" y="4419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
        <p:nvSpPr>
          <p:cNvPr id="15" name="Oval 144"/>
          <p:cNvSpPr>
            <a:spLocks noChangeArrowheads="1"/>
          </p:cNvSpPr>
          <p:nvPr/>
        </p:nvSpPr>
        <p:spPr bwMode="blackWhite">
          <a:xfrm>
            <a:off x="4113212" y="5943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6</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Navigating to Page Definition</a:t>
            </a:r>
            <a:endParaRPr lang="en-US" b="1" dirty="0"/>
          </a:p>
        </p:txBody>
      </p:sp>
      <p:pic>
        <p:nvPicPr>
          <p:cNvPr id="26" name="Picture 25" descr="5a.gif"/>
          <p:cNvPicPr>
            <a:picLocks noChangeAspect="1"/>
          </p:cNvPicPr>
          <p:nvPr/>
        </p:nvPicPr>
        <p:blipFill>
          <a:blip r:embed="rId3" cstate="print"/>
          <a:stretch>
            <a:fillRect/>
          </a:stretch>
        </p:blipFill>
        <p:spPr>
          <a:xfrm>
            <a:off x="684212" y="1295400"/>
            <a:ext cx="1623060" cy="994410"/>
          </a:xfrm>
          <a:prstGeom prst="rect">
            <a:avLst/>
          </a:prstGeom>
          <a:ln>
            <a:solidFill>
              <a:schemeClr val="tx1"/>
            </a:solidFill>
          </a:ln>
        </p:spPr>
      </p:pic>
      <p:pic>
        <p:nvPicPr>
          <p:cNvPr id="27" name="Picture 26" descr="5b.gif"/>
          <p:cNvPicPr>
            <a:picLocks noChangeAspect="1"/>
          </p:cNvPicPr>
          <p:nvPr/>
        </p:nvPicPr>
        <p:blipFill>
          <a:blip r:embed="rId4" cstate="print"/>
          <a:stretch>
            <a:fillRect/>
          </a:stretch>
        </p:blipFill>
        <p:spPr>
          <a:xfrm>
            <a:off x="684212" y="2438400"/>
            <a:ext cx="3696462" cy="1504188"/>
          </a:xfrm>
          <a:prstGeom prst="rect">
            <a:avLst/>
          </a:prstGeom>
          <a:ln>
            <a:solidFill>
              <a:schemeClr val="tx1"/>
            </a:solidFill>
          </a:ln>
        </p:spPr>
      </p:pic>
      <p:pic>
        <p:nvPicPr>
          <p:cNvPr id="28" name="Picture 27" descr="5c.gif"/>
          <p:cNvPicPr>
            <a:picLocks noChangeAspect="1"/>
          </p:cNvPicPr>
          <p:nvPr/>
        </p:nvPicPr>
        <p:blipFill>
          <a:blip r:embed="rId5" cstate="print"/>
          <a:stretch>
            <a:fillRect/>
          </a:stretch>
        </p:blipFill>
        <p:spPr>
          <a:xfrm>
            <a:off x="4722812" y="2590800"/>
            <a:ext cx="7058025" cy="3706368"/>
          </a:xfrm>
          <a:prstGeom prst="rect">
            <a:avLst/>
          </a:prstGeom>
          <a:ln>
            <a:solidFill>
              <a:schemeClr val="tx1"/>
            </a:solidFill>
          </a:ln>
        </p:spPr>
      </p:pic>
      <p:sp>
        <p:nvSpPr>
          <p:cNvPr id="29" name="Oval 144"/>
          <p:cNvSpPr>
            <a:spLocks noChangeArrowheads="1"/>
          </p:cNvSpPr>
          <p:nvPr/>
        </p:nvSpPr>
        <p:spPr bwMode="blackWhite">
          <a:xfrm>
            <a:off x="2208212" y="1752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30" name="Oval 144"/>
          <p:cNvSpPr>
            <a:spLocks noChangeArrowheads="1"/>
          </p:cNvSpPr>
          <p:nvPr/>
        </p:nvSpPr>
        <p:spPr bwMode="blackWhite">
          <a:xfrm>
            <a:off x="4113212" y="3886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31" name="Oval 144"/>
          <p:cNvSpPr>
            <a:spLocks noChangeArrowheads="1"/>
          </p:cNvSpPr>
          <p:nvPr/>
        </p:nvSpPr>
        <p:spPr bwMode="blackWhite">
          <a:xfrm>
            <a:off x="4646612" y="5943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What is Page Designer?</a:t>
            </a:r>
            <a:endParaRPr lang="en-US" b="1" dirty="0"/>
          </a:p>
        </p:txBody>
      </p:sp>
      <p:pic>
        <p:nvPicPr>
          <p:cNvPr id="5" name="Picture 4" descr="1a.gif"/>
          <p:cNvPicPr>
            <a:picLocks noChangeAspect="1"/>
          </p:cNvPicPr>
          <p:nvPr/>
        </p:nvPicPr>
        <p:blipFill>
          <a:blip r:embed="rId3" cstate="print"/>
          <a:stretch>
            <a:fillRect/>
          </a:stretch>
        </p:blipFill>
        <p:spPr>
          <a:xfrm>
            <a:off x="1446212" y="762000"/>
            <a:ext cx="9354236" cy="5422544"/>
          </a:xfrm>
          <a:prstGeom prst="rect">
            <a:avLst/>
          </a:prstGeom>
          <a:solidFill>
            <a:schemeClr val="tx1"/>
          </a:solidFill>
          <a:ln>
            <a:solidFill>
              <a:schemeClr val="tx1"/>
            </a:solidFill>
          </a:ln>
        </p:spPr>
      </p:pic>
      <p:sp>
        <p:nvSpPr>
          <p:cNvPr id="8" name="Rectangle 40"/>
          <p:cNvSpPr>
            <a:spLocks noChangeArrowheads="1"/>
          </p:cNvSpPr>
          <p:nvPr/>
        </p:nvSpPr>
        <p:spPr bwMode="auto">
          <a:xfrm>
            <a:off x="1446212" y="1066800"/>
            <a:ext cx="1981200" cy="5105400"/>
          </a:xfrm>
          <a:prstGeom prst="rect">
            <a:avLst/>
          </a:prstGeom>
          <a:noFill/>
          <a:ln w="28575" algn="ctr">
            <a:solidFill>
              <a:schemeClr val="accent1"/>
            </a:solidFill>
            <a:round/>
            <a:headEnd type="none" w="sm" len="sm"/>
            <a:tailEnd type="none" w="sm" len="sm"/>
          </a:ln>
        </p:spPr>
        <p:txBody>
          <a:bodyPr/>
          <a:lstStyle/>
          <a:p>
            <a:pPr defTabSz="228600"/>
            <a:endParaRPr lang="en-US" dirty="0"/>
          </a:p>
        </p:txBody>
      </p:sp>
      <p:sp>
        <p:nvSpPr>
          <p:cNvPr id="9" name="Rectangle 40"/>
          <p:cNvSpPr>
            <a:spLocks noChangeArrowheads="1"/>
          </p:cNvSpPr>
          <p:nvPr/>
        </p:nvSpPr>
        <p:spPr bwMode="auto">
          <a:xfrm>
            <a:off x="3503612" y="1066800"/>
            <a:ext cx="5562600" cy="5105400"/>
          </a:xfrm>
          <a:prstGeom prst="rect">
            <a:avLst/>
          </a:prstGeom>
          <a:noFill/>
          <a:ln w="28575" algn="ctr">
            <a:solidFill>
              <a:schemeClr val="accent1"/>
            </a:solidFill>
            <a:round/>
            <a:headEnd type="none" w="sm" len="sm"/>
            <a:tailEnd type="none" w="sm" len="sm"/>
          </a:ln>
        </p:spPr>
        <p:txBody>
          <a:bodyPr/>
          <a:lstStyle/>
          <a:p>
            <a:pPr defTabSz="228600"/>
            <a:endParaRPr lang="en-US" dirty="0"/>
          </a:p>
        </p:txBody>
      </p:sp>
      <p:sp>
        <p:nvSpPr>
          <p:cNvPr id="10" name="Rectangle 40"/>
          <p:cNvSpPr>
            <a:spLocks noChangeArrowheads="1"/>
          </p:cNvSpPr>
          <p:nvPr/>
        </p:nvSpPr>
        <p:spPr bwMode="auto">
          <a:xfrm>
            <a:off x="9142412" y="1066800"/>
            <a:ext cx="1676400" cy="5105400"/>
          </a:xfrm>
          <a:prstGeom prst="rect">
            <a:avLst/>
          </a:prstGeom>
          <a:noFill/>
          <a:ln w="28575" algn="ctr">
            <a:solidFill>
              <a:schemeClr val="accent1"/>
            </a:solidFill>
            <a:round/>
            <a:headEnd type="none" w="sm" len="sm"/>
            <a:tailEnd type="none" w="sm" len="sm"/>
          </a:ln>
        </p:spPr>
        <p:txBody>
          <a:bodyPr/>
          <a:lstStyle/>
          <a:p>
            <a:pPr defTabSz="228600"/>
            <a:endParaRPr lang="en-US" dirty="0"/>
          </a:p>
        </p:txBody>
      </p:sp>
      <p:sp>
        <p:nvSpPr>
          <p:cNvPr id="11" name="Rectangle 10"/>
          <p:cNvSpPr/>
          <p:nvPr/>
        </p:nvSpPr>
        <p:spPr>
          <a:xfrm>
            <a:off x="303212" y="3505200"/>
            <a:ext cx="1447800" cy="304800"/>
          </a:xfrm>
          <a:prstGeom prst="rect">
            <a:avLst/>
          </a:prstGeom>
          <a:solidFill>
            <a:schemeClr val="accent5"/>
          </a:solidFill>
          <a:ln w="190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b="1" dirty="0" smtClean="0">
                <a:solidFill>
                  <a:schemeClr val="accent1"/>
                </a:solidFill>
                <a:latin typeface="LavosHandy™" pitchFamily="66" charset="0"/>
              </a:rPr>
              <a:t>Left Pane</a:t>
            </a:r>
            <a:endParaRPr lang="en-US" b="1" dirty="0">
              <a:solidFill>
                <a:schemeClr val="accent1"/>
              </a:solidFill>
              <a:latin typeface="LavosHandy™" pitchFamily="66" charset="0"/>
            </a:endParaRPr>
          </a:p>
        </p:txBody>
      </p:sp>
      <p:sp>
        <p:nvSpPr>
          <p:cNvPr id="14" name="Rectangle 13"/>
          <p:cNvSpPr/>
          <p:nvPr/>
        </p:nvSpPr>
        <p:spPr>
          <a:xfrm>
            <a:off x="10285412" y="3429000"/>
            <a:ext cx="1447800" cy="304800"/>
          </a:xfrm>
          <a:prstGeom prst="rect">
            <a:avLst/>
          </a:prstGeom>
          <a:solidFill>
            <a:schemeClr val="accent5"/>
          </a:solidFill>
          <a:ln w="190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b="1" dirty="0" smtClean="0">
                <a:solidFill>
                  <a:schemeClr val="accent1"/>
                </a:solidFill>
                <a:latin typeface="LavosHandy™" pitchFamily="66" charset="0"/>
              </a:rPr>
              <a:t>Right Pane</a:t>
            </a:r>
            <a:endParaRPr lang="en-US" b="1" dirty="0">
              <a:solidFill>
                <a:schemeClr val="accent1"/>
              </a:solidFill>
              <a:latin typeface="LavosHandy™" pitchFamily="66" charset="0"/>
            </a:endParaRPr>
          </a:p>
        </p:txBody>
      </p:sp>
      <p:sp>
        <p:nvSpPr>
          <p:cNvPr id="15" name="Rectangle 40"/>
          <p:cNvSpPr>
            <a:spLocks noChangeArrowheads="1"/>
          </p:cNvSpPr>
          <p:nvPr/>
        </p:nvSpPr>
        <p:spPr bwMode="auto">
          <a:xfrm>
            <a:off x="5484812" y="762000"/>
            <a:ext cx="5334000" cy="304800"/>
          </a:xfrm>
          <a:prstGeom prst="rect">
            <a:avLst/>
          </a:prstGeom>
          <a:noFill/>
          <a:ln w="28575" algn="ctr">
            <a:solidFill>
              <a:schemeClr val="accent1"/>
            </a:solidFill>
            <a:round/>
            <a:headEnd type="none" w="sm" len="sm"/>
            <a:tailEnd type="none" w="sm" len="sm"/>
          </a:ln>
        </p:spPr>
        <p:txBody>
          <a:bodyPr/>
          <a:lstStyle/>
          <a:p>
            <a:pPr defTabSz="228600"/>
            <a:endParaRPr lang="en-US" dirty="0"/>
          </a:p>
        </p:txBody>
      </p:sp>
      <p:sp>
        <p:nvSpPr>
          <p:cNvPr id="12" name="Rectangle 11"/>
          <p:cNvSpPr/>
          <p:nvPr/>
        </p:nvSpPr>
        <p:spPr>
          <a:xfrm>
            <a:off x="6551612" y="5257800"/>
            <a:ext cx="1828800" cy="304800"/>
          </a:xfrm>
          <a:prstGeom prst="rect">
            <a:avLst/>
          </a:prstGeom>
          <a:solidFill>
            <a:schemeClr val="accent5"/>
          </a:solidFill>
          <a:ln w="190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b="1" dirty="0" smtClean="0">
                <a:solidFill>
                  <a:schemeClr val="accent1"/>
                </a:solidFill>
                <a:latin typeface="LavosHandy™" pitchFamily="66" charset="0"/>
              </a:rPr>
              <a:t>Gallery</a:t>
            </a:r>
            <a:endParaRPr lang="en-US" b="1" dirty="0">
              <a:solidFill>
                <a:schemeClr val="accent1"/>
              </a:solidFill>
              <a:latin typeface="LavosHandy™" pitchFamily="66" charset="0"/>
            </a:endParaRPr>
          </a:p>
        </p:txBody>
      </p:sp>
      <p:sp>
        <p:nvSpPr>
          <p:cNvPr id="17" name="Rectangle 16"/>
          <p:cNvSpPr/>
          <p:nvPr/>
        </p:nvSpPr>
        <p:spPr>
          <a:xfrm>
            <a:off x="5561012" y="3276600"/>
            <a:ext cx="1524000" cy="304800"/>
          </a:xfrm>
          <a:prstGeom prst="rect">
            <a:avLst/>
          </a:prstGeom>
          <a:solidFill>
            <a:schemeClr val="accent5"/>
          </a:solidFill>
          <a:ln w="190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b="1" dirty="0" smtClean="0">
                <a:solidFill>
                  <a:schemeClr val="accent1"/>
                </a:solidFill>
                <a:latin typeface="LavosHandy™" pitchFamily="66" charset="0"/>
              </a:rPr>
              <a:t>Central Pane</a:t>
            </a:r>
            <a:endParaRPr lang="en-US" b="1" dirty="0">
              <a:solidFill>
                <a:schemeClr val="accent1"/>
              </a:solidFill>
              <a:latin typeface="LavosHandy™" pitchFamily="66" charset="0"/>
            </a:endParaRPr>
          </a:p>
        </p:txBody>
      </p:sp>
      <p:cxnSp>
        <p:nvCxnSpPr>
          <p:cNvPr id="18" name="Curved Connector 17"/>
          <p:cNvCxnSpPr/>
          <p:nvPr/>
        </p:nvCxnSpPr>
        <p:spPr>
          <a:xfrm rot="10800000">
            <a:off x="10361612" y="1066800"/>
            <a:ext cx="685800" cy="609600"/>
          </a:xfrm>
          <a:prstGeom prst="curvedConnector3">
            <a:avLst>
              <a:gd name="adj1" fmla="val 50000"/>
            </a:avLst>
          </a:prstGeom>
          <a:ln w="1905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971212" y="1524000"/>
            <a:ext cx="963725" cy="348557"/>
          </a:xfrm>
          <a:prstGeom prst="rect">
            <a:avLst/>
          </a:prstGeom>
        </p:spPr>
        <p:txBody>
          <a:bodyPr wrap="none">
            <a:spAutoFit/>
          </a:bodyPr>
          <a:lstStyle/>
          <a:p>
            <a:pPr algn="ctr">
              <a:lnSpc>
                <a:spcPct val="90000"/>
              </a:lnSpc>
            </a:pPr>
            <a:r>
              <a:rPr lang="en-US" b="1" dirty="0" smtClean="0">
                <a:solidFill>
                  <a:schemeClr val="accent1"/>
                </a:solidFill>
                <a:latin typeface="LavosHandy™" pitchFamily="66" charset="0"/>
              </a:rPr>
              <a:t>Toolbar</a:t>
            </a:r>
            <a:endParaRPr lang="en-US" b="1" dirty="0">
              <a:solidFill>
                <a:schemeClr val="accent1"/>
              </a:solidFill>
              <a:latin typeface="LavosHandy™" pitchFamily="66"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11637</TotalTime>
  <Words>3554</Words>
  <Application>Microsoft Office PowerPoint</Application>
  <PresentationFormat>Custom</PresentationFormat>
  <Paragraphs>232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Oracle_16x9_2014_521</vt:lpstr>
      <vt:lpstr>Slide 1</vt:lpstr>
      <vt:lpstr>Slide 2</vt:lpstr>
      <vt:lpstr>Slide 3</vt:lpstr>
      <vt:lpstr>Slide 4</vt:lpstr>
      <vt:lpstr>Slide 5</vt:lpstr>
      <vt:lpstr>Creating a Page</vt:lpstr>
      <vt:lpstr>Creating a Page</vt:lpstr>
      <vt:lpstr>Navigating to Page Definition</vt:lpstr>
      <vt:lpstr>What is Page Designer?</vt:lpstr>
      <vt:lpstr>Understanding Page Designer UI Elements: Toolbar</vt:lpstr>
      <vt:lpstr>Understanding Page Designer UI Elements: Left Pane</vt:lpstr>
      <vt:lpstr>Understanding Page Designer UI Elements: Central Pane</vt:lpstr>
      <vt:lpstr>Page Designer UI Elements: Central Pane - Layout</vt:lpstr>
      <vt:lpstr>Adding Components by Dragging and Dropping from the Gallery</vt:lpstr>
      <vt:lpstr>Understanding Page Designer UI Elements: Property Editor</vt:lpstr>
      <vt:lpstr>Using the Code Editor</vt:lpstr>
      <vt:lpstr>Slide 17</vt:lpstr>
      <vt:lpstr>Slide 18</vt:lpstr>
      <vt:lpstr>Hands-On Lab</vt:lpstr>
      <vt:lpstr>Slide 20</vt:lpstr>
      <vt:lpstr>Slide 21</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697</cp:revision>
  <dcterms:created xsi:type="dcterms:W3CDTF">2014-06-19T18:11:18Z</dcterms:created>
  <dcterms:modified xsi:type="dcterms:W3CDTF">2017-06-21T16:08:42Z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