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54" r:id="rId2"/>
    <p:sldId id="598" r:id="rId3"/>
    <p:sldId id="750" r:id="rId4"/>
    <p:sldId id="752" r:id="rId5"/>
    <p:sldId id="626" r:id="rId6"/>
    <p:sldId id="733" r:id="rId7"/>
    <p:sldId id="740" r:id="rId8"/>
    <p:sldId id="741" r:id="rId9"/>
    <p:sldId id="721" r:id="rId10"/>
    <p:sldId id="758" r:id="rId11"/>
    <p:sldId id="753" r:id="rId12"/>
    <p:sldId id="754" r:id="rId13"/>
    <p:sldId id="755" r:id="rId14"/>
    <p:sldId id="756" r:id="rId15"/>
    <p:sldId id="757" r:id="rId16"/>
    <p:sldId id="759" r:id="rId17"/>
    <p:sldId id="760" r:id="rId18"/>
    <p:sldId id="761" r:id="rId19"/>
    <p:sldId id="751" r:id="rId20"/>
    <p:sldId id="557" r:id="rId21"/>
    <p:sldId id="714" r:id="rId22"/>
    <p:sldId id="288" r:id="rId23"/>
    <p:sldId id="289"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3BF81C"/>
    <a:srgbClr val="15FF7F"/>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1787" autoAdjust="0"/>
  </p:normalViewPr>
  <p:slideViewPr>
    <p:cSldViewPr>
      <p:cViewPr>
        <p:scale>
          <a:sx n="70" d="100"/>
          <a:sy n="70" d="100"/>
        </p:scale>
        <p:origin x="-1080" y="-235"/>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From the App Builder, you can create</a:t>
            </a:r>
            <a:r>
              <a:rPr lang="en-US" baseline="0" dirty="0" smtClean="0"/>
              <a:t> a database application in three different ways. </a:t>
            </a:r>
          </a:p>
          <a:p>
            <a:pPr lvl="1">
              <a:buFont typeface="Arial" pitchFamily="34" charset="0"/>
              <a:buChar char="•"/>
            </a:pPr>
            <a:r>
              <a:rPr lang="en-US" b="1" baseline="0" dirty="0" smtClean="0"/>
              <a:t>From scratch</a:t>
            </a:r>
            <a:r>
              <a:rPr lang="en-US" baseline="0" dirty="0" smtClean="0"/>
              <a:t>: By using the Create Application wizard, you can actually create an application from scratch. The wizard allows you to assemble an initial set of application pages including blank, reports, and forms. The create an application from scratch, first click Create button on the App Builder home page. Click Desktop, then click Next and follow on-screen instructions</a:t>
            </a:r>
          </a:p>
          <a:p>
            <a:pPr lvl="1">
              <a:buFont typeface="Arial" pitchFamily="34" charset="0"/>
              <a:buChar char="•"/>
            </a:pPr>
            <a:r>
              <a:rPr lang="en-US" b="1" baseline="0" dirty="0" smtClean="0"/>
              <a:t>From a spreadsheet</a:t>
            </a:r>
            <a:r>
              <a:rPr lang="en-US" baseline="0" dirty="0" smtClean="0"/>
              <a:t>: You can quickly create a fully functional application from an existing spreadsheet. The wizard allows you to either upload a spreadsheet or copy and paste tab delimited data from a spreadsheet. The wizard first creates a table based on the spreadsheet data and then application with a report and a form is created. To create an application from a spreadsheet, click the Create button on the App Builder home page. Then, click the From a spreadsheet link. </a:t>
            </a:r>
          </a:p>
          <a:p>
            <a:pPr lvl="1">
              <a:buFont typeface="Arial" pitchFamily="34" charset="0"/>
              <a:buChar char="•"/>
            </a:pPr>
            <a:r>
              <a:rPr lang="en-US" b="1" baseline="0" dirty="0" smtClean="0"/>
              <a:t>Copy an existing application</a:t>
            </a:r>
            <a:r>
              <a:rPr lang="en-US" baseline="0" dirty="0" smtClean="0"/>
              <a:t>: To create a copy of an existing database application, click the Create button on the App Builder home page. Then click Copy an existing application and follow the on-screen instructions.</a:t>
            </a:r>
          </a:p>
          <a:p>
            <a:pPr lvl="0">
              <a:buFont typeface="Arial" pitchFamily="34" charset="0"/>
              <a:buNone/>
            </a:pPr>
            <a:r>
              <a:rPr lang="en-US" baseline="0" dirty="0" smtClean="0"/>
              <a:t>In this lesson, you learn to create a database application from scratch and also how to convert a spreadsheet in to a database application.</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dirty="0" smtClean="0">
                <a:latin typeface="+mn-lt"/>
                <a:cs typeface="Arial" pitchFamily="34" charset="0"/>
              </a:rPr>
              <a:t>You can</a:t>
            </a:r>
            <a:r>
              <a:rPr lang="en-US" sz="1100" baseline="0" dirty="0" smtClean="0">
                <a:latin typeface="+mn-lt"/>
                <a:cs typeface="Arial" pitchFamily="34" charset="0"/>
              </a:rPr>
              <a:t> create an application from scratch by using the Create Application wizard or from spreadsheet data. In this lesson, you first learn how to create a database application from scratch by using the Create Application wizard.</a:t>
            </a:r>
          </a:p>
          <a:p>
            <a:r>
              <a:rPr lang="en-US" sz="1100" dirty="0" smtClean="0">
                <a:latin typeface="+mn-lt"/>
                <a:cs typeface="Arial" pitchFamily="34" charset="0"/>
              </a:rPr>
              <a:t>To create a database application based on a table, query, or drill-down query, o</a:t>
            </a:r>
            <a:r>
              <a:rPr lang="en-US" sz="1100" dirty="0" smtClean="0">
                <a:latin typeface="+mn-lt"/>
              </a:rPr>
              <a:t>n the Application Builder home page, click Create. For the application type, select Desktop and click Next. Then, perform</a:t>
            </a:r>
            <a:r>
              <a:rPr lang="en-US" sz="1100" baseline="0" dirty="0" smtClean="0">
                <a:latin typeface="+mn-lt"/>
              </a:rPr>
              <a:t> the following steps:</a:t>
            </a:r>
          </a:p>
          <a:p>
            <a:pPr marL="457200" lvl="1" indent="-228600">
              <a:buFont typeface="+mj-lt"/>
              <a:buAutoNum type="arabicPeriod"/>
            </a:pPr>
            <a:r>
              <a:rPr lang="en-US" sz="1100" dirty="0" smtClean="0">
                <a:latin typeface="+mn-lt"/>
              </a:rPr>
              <a:t>For Name, enter the name used to identify the application to developers. Accept the remaining defaults on this</a:t>
            </a:r>
            <a:r>
              <a:rPr lang="en-US" sz="1100" baseline="0" dirty="0" smtClean="0">
                <a:latin typeface="+mn-lt"/>
              </a:rPr>
              <a:t> page,</a:t>
            </a:r>
            <a:r>
              <a:rPr lang="en-US" sz="1100" dirty="0" smtClean="0">
                <a:latin typeface="+mn-lt"/>
              </a:rPr>
              <a:t> and click </a:t>
            </a:r>
            <a:r>
              <a:rPr lang="en-US" sz="1100" b="1" dirty="0" smtClean="0">
                <a:latin typeface="+mn-lt"/>
              </a:rPr>
              <a:t>Next</a:t>
            </a:r>
            <a:r>
              <a:rPr lang="en-US" sz="1100" dirty="0" smtClean="0">
                <a:latin typeface="+mn-lt"/>
              </a:rPr>
              <a:t>.</a:t>
            </a:r>
            <a:br>
              <a:rPr lang="en-US" sz="1100" dirty="0" smtClean="0">
                <a:latin typeface="+mn-lt"/>
              </a:rPr>
            </a:br>
            <a:r>
              <a:rPr lang="en-US" sz="1100" b="1" dirty="0" smtClean="0">
                <a:latin typeface="+mn-lt"/>
              </a:rPr>
              <a:t>Note</a:t>
            </a:r>
            <a:r>
              <a:rPr lang="en-US" sz="1100" dirty="0" smtClean="0">
                <a:latin typeface="+mn-lt"/>
              </a:rPr>
              <a:t>: The application ID must be unique within your Application Express instance. Application IDs between 3000 to 9000 are reserved for internal use by Oracle Application Express. The default value for Theme is Universal Theme (42).</a:t>
            </a:r>
            <a:r>
              <a:rPr lang="en-US" sz="1100" baseline="0" dirty="0" smtClean="0">
                <a:latin typeface="+mn-lt"/>
              </a:rPr>
              <a:t> The default value for Theme Style is Vita.</a:t>
            </a:r>
            <a:endParaRPr lang="en-US" sz="1100" dirty="0" smtClean="0">
              <a:latin typeface="+mn-lt"/>
            </a:endParaRPr>
          </a:p>
          <a:p>
            <a:pPr marL="457200" lvl="1" indent="-228600">
              <a:buFont typeface="+mj-lt"/>
              <a:buAutoNum type="arabicPeriod"/>
            </a:pPr>
            <a:r>
              <a:rPr lang="en-US" sz="1100" dirty="0" smtClean="0">
                <a:latin typeface="+mn-lt"/>
              </a:rPr>
              <a:t>Now, you add pages to your application. Click </a:t>
            </a:r>
            <a:r>
              <a:rPr lang="en-US" sz="1100" b="1" dirty="0" smtClean="0">
                <a:latin typeface="+mn-lt"/>
              </a:rPr>
              <a:t>Add Page</a:t>
            </a:r>
            <a:r>
              <a:rPr lang="en-US" sz="1100" dirty="0" smtClean="0">
                <a:latin typeface="+mn-lt"/>
              </a:rPr>
              <a:t>.</a:t>
            </a:r>
          </a:p>
          <a:p>
            <a:pPr marL="457200" lvl="1" indent="-228600">
              <a:buFont typeface="+mj-lt"/>
              <a:buAutoNum type="arabicPeriod"/>
            </a:pPr>
            <a:r>
              <a:rPr lang="en-US" sz="1100" dirty="0" smtClean="0">
                <a:latin typeface="+mn-lt"/>
              </a:rPr>
              <a:t>You see the supported page types available for desktop applications. For Select Page Type, select the type of page you want to add. Based on the Page Type, the wizard prompts you for different information, such as selecting a table name or report implementation. Finally, click Add Page. </a:t>
            </a:r>
            <a:br>
              <a:rPr lang="en-US" sz="1100" dirty="0" smtClean="0">
                <a:latin typeface="+mn-lt"/>
              </a:rPr>
            </a:br>
            <a:r>
              <a:rPr lang="en-US" sz="1100" dirty="0" smtClean="0">
                <a:latin typeface="+mn-lt"/>
              </a:rPr>
              <a:t>In the slide example, you add a Report and Form page type. (To delete a page, click the Delete icon (the X in the far right column))</a:t>
            </a:r>
            <a:br>
              <a:rPr lang="en-US" sz="1100" dirty="0" smtClean="0">
                <a:latin typeface="+mn-lt"/>
              </a:rPr>
            </a:br>
            <a:r>
              <a:rPr lang="en-US" sz="1100" dirty="0" smtClean="0">
                <a:latin typeface="+mn-lt"/>
              </a:rPr>
              <a:t>In the slide example, you select the following:</a:t>
            </a:r>
          </a:p>
          <a:p>
            <a:pPr marL="800100" lvl="3" indent="-228600"/>
            <a:r>
              <a:rPr lang="en-US" sz="1100" dirty="0" smtClean="0">
                <a:latin typeface="+mn-lt"/>
              </a:rPr>
              <a:t>Page Type:</a:t>
            </a:r>
            <a:r>
              <a:rPr lang="en-US" sz="1100" baseline="0" dirty="0" smtClean="0">
                <a:latin typeface="+mn-lt"/>
              </a:rPr>
              <a:t> Report and Form</a:t>
            </a:r>
          </a:p>
          <a:p>
            <a:pPr marL="800100" lvl="3" indent="-228600"/>
            <a:r>
              <a:rPr lang="en-US" sz="1100" baseline="0" dirty="0" smtClean="0">
                <a:latin typeface="+mn-lt"/>
              </a:rPr>
              <a:t>Parent Page: Home</a:t>
            </a:r>
          </a:p>
          <a:p>
            <a:pPr marL="800100" lvl="3" indent="-228600"/>
            <a:r>
              <a:rPr lang="en-US" sz="1100" dirty="0" smtClean="0">
                <a:latin typeface="+mn-lt"/>
              </a:rPr>
              <a:t>Table</a:t>
            </a:r>
            <a:r>
              <a:rPr lang="en-US" sz="1100" baseline="0" dirty="0" smtClean="0">
                <a:latin typeface="+mn-lt"/>
              </a:rPr>
              <a:t> Name: EMP</a:t>
            </a:r>
          </a:p>
          <a:p>
            <a:pPr marL="628650" lvl="2" indent="-228600">
              <a:buNone/>
            </a:pPr>
            <a:r>
              <a:rPr lang="en-US" sz="1100" baseline="0" dirty="0" smtClean="0">
                <a:latin typeface="+mn-lt"/>
              </a:rPr>
              <a:t> Note that the default report type is Interactive Report. </a:t>
            </a:r>
            <a:endParaRPr lang="en-US" sz="1100" dirty="0" smtClean="0">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628650" lvl="2" indent="-228600">
              <a:buFont typeface="+mj-lt"/>
              <a:buAutoNum type="arabicPeriod" startAt="4"/>
            </a:pPr>
            <a:r>
              <a:rPr lang="en-US" sz="1100" dirty="0" smtClean="0">
                <a:latin typeface="+mn-lt"/>
              </a:rPr>
              <a:t>Repeat steps 2 and 3 until all you pages have been added. Click Next.</a:t>
            </a:r>
          </a:p>
          <a:p>
            <a:pPr marL="628650" lvl="2" indent="-228600">
              <a:buFont typeface="+mj-lt"/>
              <a:buAutoNum type="arabicPeriod" startAt="4"/>
            </a:pPr>
            <a:r>
              <a:rPr lang="en-US" sz="1100" dirty="0" smtClean="0">
                <a:latin typeface="+mn-lt"/>
                <a:cs typeface="Arial" pitchFamily="34" charset="0"/>
              </a:rPr>
              <a:t>For Shared Components, indicate whether to copy shared components from another application. Select Yes or No. Then, click </a:t>
            </a:r>
            <a:r>
              <a:rPr lang="en-US" sz="1100" b="1" dirty="0" smtClean="0">
                <a:latin typeface="+mn-lt"/>
                <a:cs typeface="Arial" pitchFamily="34" charset="0"/>
              </a:rPr>
              <a:t>Next</a:t>
            </a:r>
            <a:r>
              <a:rPr lang="en-US" sz="1100" dirty="0" smtClean="0">
                <a:latin typeface="+mn-lt"/>
                <a:cs typeface="Arial" pitchFamily="34" charset="0"/>
              </a:rPr>
              <a:t>. In the slide example, you select No. </a:t>
            </a:r>
            <a:br>
              <a:rPr lang="en-US" sz="1100" dirty="0" smtClean="0">
                <a:latin typeface="+mn-lt"/>
                <a:cs typeface="Arial" pitchFamily="34" charset="0"/>
              </a:rPr>
            </a:br>
            <a:r>
              <a:rPr lang="en-US" sz="1100" b="1" dirty="0" smtClean="0">
                <a:latin typeface="+mn-lt"/>
                <a:cs typeface="Arial" pitchFamily="34" charset="0"/>
              </a:rPr>
              <a:t>Note</a:t>
            </a:r>
            <a:r>
              <a:rPr lang="en-US" sz="1100" dirty="0" smtClean="0">
                <a:latin typeface="+mn-lt"/>
                <a:cs typeface="Arial" pitchFamily="34" charset="0"/>
              </a:rPr>
              <a:t>: If you select Yes, select where to copy them from and which components to import. Shared components are common application elements that can be displayed or applied across multiple pages in an application. To save time or maintain consistency between applications, copy the shared components from an existing application. The types of shared components you can copy include: user interface themes, lists of values, navigation bar entries, authorization schemes and authentication schemes. If copying the theme from another application, you are to subscribe the theme</a:t>
            </a:r>
          </a:p>
          <a:p>
            <a:pPr marL="628650" lvl="2" indent="-228600">
              <a:buFont typeface="+mj-lt"/>
              <a:buAutoNum type="arabicPeriod" startAt="4"/>
            </a:pPr>
            <a:r>
              <a:rPr lang="en-US" sz="1100" dirty="0" smtClean="0">
                <a:latin typeface="+mn-lt"/>
              </a:rPr>
              <a:t>On the Attributes page, specify your authentication scheme for the application. You use</a:t>
            </a:r>
            <a:r>
              <a:rPr lang="en-US" sz="1100" baseline="0" dirty="0" smtClean="0">
                <a:latin typeface="+mn-lt"/>
              </a:rPr>
              <a:t> an authentication scheme to d</a:t>
            </a:r>
            <a:r>
              <a:rPr lang="en-US" sz="1100" dirty="0" smtClean="0">
                <a:latin typeface="+mn-lt"/>
              </a:rPr>
              <a:t>etermine how to establish user identity before accessing an application. You learn more about authentication later in this course. In the slide example, you select Application Express Accounts authentication scheme. Specify your options for the remaining attributes on this page: Language, User Language Preference Derived From, Date Format, Date Time Format, Timestamp Format, Timestamp Time Zone Format. The slide example shows a value of DD-MON-YYYY for Date Format. After specifying/selecting the attributes, click </a:t>
            </a:r>
            <a:r>
              <a:rPr lang="en-US" sz="1100" b="1" dirty="0" smtClean="0">
                <a:latin typeface="+mn-lt"/>
              </a:rPr>
              <a:t>Next</a:t>
            </a:r>
            <a:r>
              <a:rPr lang="en-US" sz="1100" b="0" dirty="0" smtClean="0">
                <a:latin typeface="+mn-lt"/>
              </a:rPr>
              <a:t>.</a:t>
            </a:r>
            <a:endParaRPr lang="en-US" sz="1100" b="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457200" lvl="1" indent="-228600">
              <a:buFont typeface="+mj-lt"/>
              <a:buAutoNum type="arabicPeriod" startAt="7"/>
            </a:pPr>
            <a:r>
              <a:rPr lang="en-US" sz="1100" dirty="0" smtClean="0">
                <a:latin typeface="+mn-lt"/>
              </a:rPr>
              <a:t>Confirm your selections and click Create </a:t>
            </a:r>
            <a:r>
              <a:rPr lang="en-US" sz="1100" b="1" dirty="0" smtClean="0">
                <a:latin typeface="+mn-lt"/>
              </a:rPr>
              <a:t>Application</a:t>
            </a:r>
            <a:r>
              <a:rPr lang="en-US" sz="1100" b="0" dirty="0" smtClean="0">
                <a:latin typeface="+mn-lt"/>
              </a:rPr>
              <a:t>.</a:t>
            </a:r>
          </a:p>
          <a:p>
            <a:pPr marL="457200" lvl="1" indent="-228600">
              <a:buFont typeface="+mj-lt"/>
              <a:buAutoNum type="arabicPeriod" startAt="7"/>
            </a:pPr>
            <a:r>
              <a:rPr lang="en-US" sz="1100" dirty="0" smtClean="0">
                <a:latin typeface="+mn-lt"/>
                <a:cs typeface="Arial" pitchFamily="34" charset="0"/>
              </a:rPr>
              <a:t>Now, you see the Application home page. Click </a:t>
            </a:r>
            <a:r>
              <a:rPr lang="en-US" sz="1100" b="1" dirty="0" smtClean="0">
                <a:latin typeface="+mn-lt"/>
                <a:cs typeface="Arial" pitchFamily="34" charset="0"/>
              </a:rPr>
              <a:t>Run Application</a:t>
            </a:r>
            <a:r>
              <a:rPr lang="en-US" sz="1100" dirty="0" smtClean="0">
                <a:latin typeface="+mn-lt"/>
                <a:cs typeface="Arial" pitchFamily="34" charset="0"/>
              </a:rPr>
              <a:t>. </a:t>
            </a:r>
            <a:br>
              <a:rPr lang="en-US" sz="1100" dirty="0" smtClean="0">
                <a:latin typeface="+mn-lt"/>
                <a:cs typeface="Arial" pitchFamily="34" charset="0"/>
              </a:rPr>
            </a:br>
            <a:r>
              <a:rPr lang="en-US" sz="1100" b="1" dirty="0" smtClean="0">
                <a:latin typeface="+mn-lt"/>
                <a:cs typeface="Arial" pitchFamily="34" charset="0"/>
              </a:rPr>
              <a:t>Note</a:t>
            </a:r>
            <a:r>
              <a:rPr lang="en-US" sz="1100" dirty="0" smtClean="0">
                <a:latin typeface="+mn-lt"/>
                <a:cs typeface="Arial" pitchFamily="34" charset="0"/>
              </a:rPr>
              <a:t>: </a:t>
            </a:r>
            <a:r>
              <a:rPr lang="en-US" sz="1100" dirty="0" smtClean="0">
                <a:latin typeface="Arial" charset="0"/>
              </a:rPr>
              <a:t>In the slide example, have chosen the Application Express authentication scheme. Therefore, the Login page appears. Enter your workspace username and password, and then click Login to log in to your application.</a:t>
            </a:r>
            <a:endParaRPr lang="en-US" sz="110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dirty="0" smtClean="0"/>
              <a:t>You can create a desktop application based on spreadsheet data by selecting From Spreadsheet in the Create Application Wizard. By using this option, your data is loaded</a:t>
            </a:r>
            <a:r>
              <a:rPr lang="en-US" sz="1100" baseline="0" dirty="0" smtClean="0"/>
              <a:t> in to a single table and also an application with a report and a form is created. Later, you can expand and include additional functionality in to this application.</a:t>
            </a:r>
            <a:endParaRPr lang="en-US" sz="1100" dirty="0" smtClean="0"/>
          </a:p>
          <a:p>
            <a:r>
              <a:rPr lang="en-US" sz="1100" dirty="0" smtClean="0"/>
              <a:t>To create an application from spreadsheet data, perform the following steps:</a:t>
            </a:r>
          </a:p>
          <a:p>
            <a:pPr marL="457200" lvl="1" indent="-228600">
              <a:buFont typeface="+mj-lt"/>
              <a:buAutoNum type="arabicPeriod"/>
            </a:pPr>
            <a:r>
              <a:rPr lang="en-US" sz="1100" dirty="0" smtClean="0"/>
              <a:t>On the Workspace home page, click the </a:t>
            </a:r>
            <a:r>
              <a:rPr lang="en-US" sz="1100" b="1" dirty="0" smtClean="0"/>
              <a:t>App Builder </a:t>
            </a:r>
            <a:r>
              <a:rPr lang="en-US" sz="1100" dirty="0" smtClean="0"/>
              <a:t>icon. Click the </a:t>
            </a:r>
            <a:r>
              <a:rPr lang="en-US" sz="1100" b="1" dirty="0" smtClean="0"/>
              <a:t>Create</a:t>
            </a:r>
            <a:r>
              <a:rPr lang="en-US" sz="1100" dirty="0" smtClean="0"/>
              <a:t> button. Select </a:t>
            </a:r>
            <a:r>
              <a:rPr lang="en-US" sz="1100" b="1" dirty="0" smtClean="0"/>
              <a:t>From a spreadsheet</a:t>
            </a:r>
            <a:r>
              <a:rPr lang="en-US" sz="1100" dirty="0" smtClean="0"/>
              <a:t>.</a:t>
            </a:r>
          </a:p>
          <a:p>
            <a:pPr marL="457200" lvl="1" indent="-228600">
              <a:buFont typeface="+mj-lt"/>
              <a:buAutoNum type="arabicPeriod"/>
            </a:pPr>
            <a:r>
              <a:rPr lang="en-US" sz="1100" dirty="0" smtClean="0"/>
              <a:t>For Load Method, specify how spreadsheet data is imported.</a:t>
            </a:r>
            <a:r>
              <a:rPr lang="en-US" sz="1100" baseline="0" dirty="0" smtClean="0"/>
              <a:t> Select either </a:t>
            </a:r>
            <a:r>
              <a:rPr lang="en-US" sz="1100" b="1" dirty="0" smtClean="0"/>
              <a:t>Upload file, comma separated (*.csv) or tab delimited </a:t>
            </a:r>
            <a:r>
              <a:rPr lang="en-US" sz="1100" dirty="0" smtClean="0"/>
              <a:t>or </a:t>
            </a:r>
            <a:r>
              <a:rPr lang="en-US" sz="1100" b="1" dirty="0" smtClean="0"/>
              <a:t>Copy and paste </a:t>
            </a:r>
            <a:r>
              <a:rPr lang="en-US" sz="1100" b="0" dirty="0" smtClean="0"/>
              <a:t>and click </a:t>
            </a:r>
            <a:r>
              <a:rPr lang="en-US" sz="1100" b="1" dirty="0" smtClean="0"/>
              <a:t>Next</a:t>
            </a:r>
            <a:r>
              <a:rPr lang="en-US" sz="1100" dirty="0" smtClean="0"/>
              <a:t>. In the slide example, you select Copy and paste.</a:t>
            </a:r>
          </a:p>
          <a:p>
            <a:pPr marL="457200" lvl="1" indent="-228600">
              <a:buFont typeface="+mj-lt"/>
              <a:buAutoNum type="arabicPeriod"/>
            </a:pPr>
            <a:r>
              <a:rPr lang="en-US" sz="1100" kern="1200" baseline="0" dirty="0" smtClean="0">
                <a:solidFill>
                  <a:schemeClr val="tx1"/>
                </a:solidFill>
                <a:latin typeface="+mn-lt"/>
                <a:ea typeface="+mn-ea"/>
                <a:cs typeface="+mn-cs"/>
              </a:rPr>
              <a:t>Now, open the spreadsheet that has the data you want to import, and copy the data.</a:t>
            </a:r>
          </a:p>
          <a:p>
            <a:pPr marL="457200" lvl="1" indent="-228600">
              <a:buFont typeface="+mj-lt"/>
              <a:buAutoNum type="arabicPeriod"/>
            </a:pPr>
            <a:r>
              <a:rPr lang="en-US" sz="1100" kern="1200" baseline="0" dirty="0" smtClean="0">
                <a:solidFill>
                  <a:schemeClr val="tx1"/>
                </a:solidFill>
                <a:latin typeface="+mn-lt"/>
                <a:ea typeface="+mn-ea"/>
                <a:cs typeface="+mn-cs"/>
              </a:rPr>
              <a:t>Navigate to your browser and then paste the tab delimited data you just copied from the spreadsheet. Note that the First row contains column names check box is selected by default. Click </a:t>
            </a:r>
            <a:r>
              <a:rPr lang="en-US" sz="1100" b="1" kern="1200" baseline="0" dirty="0" smtClean="0">
                <a:solidFill>
                  <a:schemeClr val="tx1"/>
                </a:solidFill>
                <a:latin typeface="+mn-lt"/>
                <a:ea typeface="+mn-ea"/>
                <a:cs typeface="+mn-cs"/>
              </a:rPr>
              <a:t>Next</a:t>
            </a:r>
            <a:r>
              <a:rPr lang="en-US" sz="1100" kern="1200" baseline="0" dirty="0" smtClean="0">
                <a:solidFill>
                  <a:schemeClr val="tx1"/>
                </a:solidFill>
                <a:latin typeface="+mn-lt"/>
                <a:ea typeface="+mn-ea"/>
                <a:cs typeface="+mn-cs"/>
              </a:rPr>
              <a:t>.</a:t>
            </a:r>
            <a:endParaRPr lang="en-US" sz="110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100596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lvl="1" indent="-228600">
              <a:buFont typeface="+mj-lt"/>
              <a:buAutoNum type="arabicPeriod" startAt="5"/>
            </a:pPr>
            <a:r>
              <a:rPr lang="en-US" dirty="0" smtClean="0"/>
              <a:t>For Table Name,</a:t>
            </a:r>
            <a:r>
              <a:rPr lang="en-US" baseline="0" dirty="0" smtClean="0"/>
              <a:t> e</a:t>
            </a:r>
            <a:r>
              <a:rPr lang="en-US" dirty="0" smtClean="0"/>
              <a:t>nter a name for the table being created. Review the table properties, modify the data types or enter format masks. Specify whether to include a column by selecting Yes or No from the Upload list. Then, click </a:t>
            </a:r>
            <a:r>
              <a:rPr lang="en-US" b="1" dirty="0" smtClean="0"/>
              <a:t>Next</a:t>
            </a:r>
            <a:r>
              <a:rPr lang="en-US" dirty="0" smtClean="0"/>
              <a:t>.</a:t>
            </a:r>
          </a:p>
          <a:p>
            <a:pPr marL="457200" lvl="1" indent="-228600">
              <a:buFont typeface="+mj-lt"/>
              <a:buAutoNum type="arabicPeriod" startAt="5"/>
            </a:pPr>
            <a:r>
              <a:rPr lang="en-US" dirty="0" smtClean="0"/>
              <a:t>On the Application Options page, enter a name for Application Name. You can choose the Report Type to be an Interactive Report, Interactive Grid, or a Classic Report. Then,</a:t>
            </a:r>
            <a:r>
              <a:rPr lang="en-US" baseline="0" dirty="0" smtClean="0"/>
              <a:t> click </a:t>
            </a:r>
            <a:r>
              <a:rPr lang="en-US" b="1" baseline="0" dirty="0" smtClean="0"/>
              <a:t>Create Application</a:t>
            </a:r>
            <a:r>
              <a:rPr lang="en-US" baseline="0" dirty="0" smtClean="0"/>
              <a:t>. In the slide example, you accept the default.</a:t>
            </a:r>
          </a:p>
          <a:p>
            <a:pPr marL="628650" lvl="2" indent="-228600">
              <a:buFont typeface="+mj-lt"/>
              <a:buNone/>
            </a:pPr>
            <a:r>
              <a:rPr lang="en-US" baseline="0" dirty="0" smtClean="0"/>
              <a:t>  Your application is now created successfully and you can run the application by clicking the Run Application button on the application home page.</a:t>
            </a:r>
          </a:p>
          <a:p>
            <a:pPr marL="628650" lvl="2" indent="-228600">
              <a:buFont typeface="+mj-lt"/>
              <a:buNone/>
            </a:pPr>
            <a:r>
              <a:rPr lang="en-US" baseline="0" dirty="0" smtClean="0"/>
              <a:t>  Also, you can navigate to the Object Browser and browse through the tables to review the table that has been created.</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16268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mn-lt"/>
                <a:ea typeface="+mn-ea"/>
                <a:cs typeface="+mn-cs"/>
              </a:rPr>
              <a:t>To support mobile application development, Oracle Application Express incorporates </a:t>
            </a:r>
            <a:r>
              <a:rPr lang="en-US" sz="1100" kern="1200" dirty="0" err="1" smtClean="0">
                <a:solidFill>
                  <a:schemeClr val="tx1"/>
                </a:solidFill>
                <a:latin typeface="+mn-lt"/>
                <a:ea typeface="+mn-ea"/>
                <a:cs typeface="+mn-cs"/>
              </a:rPr>
              <a:t>jQuery</a:t>
            </a:r>
            <a:r>
              <a:rPr lang="en-US" sz="1100" kern="1200" dirty="0" smtClean="0">
                <a:solidFill>
                  <a:schemeClr val="tx1"/>
                </a:solidFill>
                <a:latin typeface="+mn-lt"/>
                <a:ea typeface="+mn-ea"/>
                <a:cs typeface="+mn-cs"/>
              </a:rPr>
              <a:t> Mobile. </a:t>
            </a:r>
            <a:r>
              <a:rPr lang="en-US" sz="1100" kern="1200" dirty="0" err="1" smtClean="0">
                <a:solidFill>
                  <a:schemeClr val="tx1"/>
                </a:solidFill>
                <a:latin typeface="+mn-lt"/>
                <a:ea typeface="+mn-ea"/>
                <a:cs typeface="+mn-cs"/>
              </a:rPr>
              <a:t>jQuery</a:t>
            </a:r>
            <a:r>
              <a:rPr lang="en-US" sz="1100" kern="1200" dirty="0" smtClean="0">
                <a:solidFill>
                  <a:schemeClr val="tx1"/>
                </a:solidFill>
                <a:latin typeface="+mn-lt"/>
                <a:ea typeface="+mn-ea"/>
                <a:cs typeface="+mn-cs"/>
              </a:rPr>
              <a:t> Mobile-based web pages use a lightweight</a:t>
            </a:r>
          </a:p>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mn-lt"/>
                <a:ea typeface="+mn-ea"/>
                <a:cs typeface="+mn-cs"/>
              </a:rPr>
              <a:t> framework that enables you to create compact and minimalistic web sites that include only a few images and CSS files. Using </a:t>
            </a:r>
            <a:r>
              <a:rPr lang="en-US" sz="1100" kern="1200" dirty="0" err="1" smtClean="0">
                <a:solidFill>
                  <a:schemeClr val="tx1"/>
                </a:solidFill>
                <a:latin typeface="+mn-lt"/>
                <a:ea typeface="+mn-ea"/>
                <a:cs typeface="+mn-cs"/>
              </a:rPr>
              <a:t>jQuery</a:t>
            </a:r>
            <a:r>
              <a:rPr lang="en-US" sz="1100" kern="1200" dirty="0" smtClean="0">
                <a:solidFill>
                  <a:schemeClr val="tx1"/>
                </a:solidFill>
                <a:latin typeface="+mn-lt"/>
                <a:ea typeface="+mn-ea"/>
                <a:cs typeface="+mn-cs"/>
              </a:rPr>
              <a:t> Mobile, these</a:t>
            </a:r>
          </a:p>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mn-lt"/>
                <a:ea typeface="+mn-ea"/>
                <a:cs typeface="+mn-cs"/>
              </a:rPr>
              <a:t>applications can run on the following mobile operating systems: </a:t>
            </a:r>
            <a:r>
              <a:rPr lang="en-US" sz="1100" kern="1200" dirty="0" err="1" smtClean="0">
                <a:solidFill>
                  <a:schemeClr val="tx1"/>
                </a:solidFill>
                <a:latin typeface="+mn-lt"/>
                <a:ea typeface="+mn-ea"/>
                <a:cs typeface="+mn-cs"/>
              </a:rPr>
              <a:t>iOS</a:t>
            </a:r>
            <a:r>
              <a:rPr lang="en-US" sz="1100" kern="1200" dirty="0" smtClean="0">
                <a:solidFill>
                  <a:schemeClr val="tx1"/>
                </a:solidFill>
                <a:latin typeface="+mn-lt"/>
                <a:ea typeface="+mn-ea"/>
                <a:cs typeface="+mn-cs"/>
              </a:rPr>
              <a:t>, Android, Blackberry, and Windows Mobile. </a:t>
            </a:r>
            <a:r>
              <a:rPr lang="en-US" sz="1100" kern="1200" dirty="0" err="1" smtClean="0">
                <a:solidFill>
                  <a:schemeClr val="tx1"/>
                </a:solidFill>
                <a:latin typeface="+mn-lt"/>
                <a:ea typeface="+mn-ea"/>
                <a:cs typeface="+mn-cs"/>
              </a:rPr>
              <a:t>jQuery</a:t>
            </a:r>
            <a:r>
              <a:rPr lang="en-US" sz="1100" kern="1200" dirty="0" smtClean="0">
                <a:solidFill>
                  <a:schemeClr val="tx1"/>
                </a:solidFill>
                <a:latin typeface="+mn-lt"/>
                <a:ea typeface="+mn-ea"/>
                <a:cs typeface="+mn-cs"/>
              </a:rPr>
              <a:t> Mobile supports mobile device-</a:t>
            </a:r>
          </a:p>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mn-lt"/>
                <a:ea typeface="+mn-ea"/>
                <a:cs typeface="+mn-cs"/>
              </a:rPr>
              <a:t>specific events, such as orientation change and touch events. You easily change the look and feel of </a:t>
            </a:r>
            <a:r>
              <a:rPr lang="en-US" sz="1100" kern="1200" dirty="0" err="1" smtClean="0">
                <a:solidFill>
                  <a:schemeClr val="tx1"/>
                </a:solidFill>
                <a:latin typeface="+mn-lt"/>
                <a:ea typeface="+mn-ea"/>
                <a:cs typeface="+mn-cs"/>
              </a:rPr>
              <a:t>jQuery</a:t>
            </a:r>
            <a:r>
              <a:rPr lang="en-US" sz="1100" kern="1200" dirty="0" smtClean="0">
                <a:solidFill>
                  <a:schemeClr val="tx1"/>
                </a:solidFill>
                <a:latin typeface="+mn-lt"/>
                <a:ea typeface="+mn-ea"/>
                <a:cs typeface="+mn-cs"/>
              </a:rPr>
              <a:t> Mobile-based applications by modifying the</a:t>
            </a:r>
          </a:p>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mn-lt"/>
                <a:ea typeface="+mn-ea"/>
                <a:cs typeface="+mn-cs"/>
              </a:rPr>
              <a:t>CSS using tools such as </a:t>
            </a:r>
            <a:r>
              <a:rPr lang="en-US" sz="1100" kern="1200" dirty="0" err="1" smtClean="0">
                <a:solidFill>
                  <a:schemeClr val="tx1"/>
                </a:solidFill>
                <a:latin typeface="+mn-lt"/>
                <a:ea typeface="+mn-ea"/>
                <a:cs typeface="+mn-cs"/>
              </a:rPr>
              <a:t>ThemeRoller</a:t>
            </a:r>
            <a:r>
              <a:rPr lang="en-US" sz="1100" kern="1200" dirty="0" smtClean="0">
                <a:solidFill>
                  <a:schemeClr val="tx1"/>
                </a:solidFill>
                <a:latin typeface="+mn-lt"/>
                <a:ea typeface="+mn-ea"/>
                <a:cs typeface="+mn-cs"/>
              </a:rPr>
              <a:t>.</a:t>
            </a:r>
          </a:p>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dirty="0" smtClean="0">
                <a:solidFill>
                  <a:schemeClr val="tx1"/>
                </a:solidFill>
                <a:latin typeface="+mn-lt"/>
                <a:ea typeface="+mn-ea"/>
                <a:cs typeface="+mn-cs"/>
              </a:rPr>
              <a:t>Creating</a:t>
            </a:r>
            <a:r>
              <a:rPr lang="en-US" sz="1100" kern="1200" baseline="0" dirty="0" smtClean="0">
                <a:solidFill>
                  <a:schemeClr val="tx1"/>
                </a:solidFill>
                <a:latin typeface="+mn-lt"/>
                <a:ea typeface="+mn-ea"/>
                <a:cs typeface="+mn-cs"/>
              </a:rPr>
              <a:t> a mobile web application is similar to creating a desktop application from scratch. The slide shows the summary of steps involved in creating a</a:t>
            </a:r>
          </a:p>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kern="1200" baseline="0" dirty="0" smtClean="0">
                <a:solidFill>
                  <a:schemeClr val="tx1"/>
                </a:solidFill>
                <a:latin typeface="+mn-lt"/>
                <a:ea typeface="+mn-ea"/>
                <a:cs typeface="+mn-cs"/>
              </a:rPr>
              <a:t>mobile web application.</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477053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marR="0" lvl="0" indent="-228600" algn="just" defTabSz="914400" rtl="0" eaLnBrk="1" fontAlgn="auto" latinLnBrk="0" hangingPunct="1">
              <a:lnSpc>
                <a:spcPct val="100000"/>
              </a:lnSpc>
              <a:spcBef>
                <a:spcPts val="600"/>
              </a:spcBef>
              <a:spcAft>
                <a:spcPts val="0"/>
              </a:spcAft>
              <a:buClrTx/>
              <a:buSzTx/>
              <a:buFont typeface="+mj-lt"/>
              <a:buNone/>
              <a:tabLst/>
              <a:defRPr/>
            </a:pPr>
            <a:r>
              <a:rPr lang="en-US" sz="1100" dirty="0" err="1" smtClean="0"/>
              <a:t>Websheet</a:t>
            </a:r>
            <a:r>
              <a:rPr lang="en-US" sz="1100" dirty="0" smtClean="0"/>
              <a:t> applications are interactive web pages that combine text with data. To create a </a:t>
            </a:r>
            <a:r>
              <a:rPr lang="en-US" sz="1100" dirty="0" err="1" smtClean="0"/>
              <a:t>Websheet</a:t>
            </a:r>
            <a:r>
              <a:rPr lang="en-US" sz="1100" dirty="0" smtClean="0"/>
              <a:t> application, perform the following steps:</a:t>
            </a:r>
          </a:p>
          <a:p>
            <a:pPr marL="457200" marR="0" lvl="1" indent="-228600" algn="just"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t>On the Workspace home page, click the </a:t>
            </a:r>
            <a:r>
              <a:rPr lang="en-US" sz="1100" b="1" dirty="0" smtClean="0"/>
              <a:t>App Builder </a:t>
            </a:r>
            <a:r>
              <a:rPr lang="en-US" sz="1100" dirty="0" smtClean="0"/>
              <a:t>icon. Click the </a:t>
            </a:r>
            <a:r>
              <a:rPr lang="en-US" sz="1100" b="1" dirty="0" smtClean="0"/>
              <a:t>Create</a:t>
            </a:r>
            <a:r>
              <a:rPr lang="en-US" sz="1100" dirty="0" smtClean="0"/>
              <a:t> button.</a:t>
            </a:r>
          </a:p>
          <a:p>
            <a:pPr marL="457200" marR="0" lvl="1" indent="-228600" algn="just"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t>For the application type, select </a:t>
            </a:r>
            <a:r>
              <a:rPr lang="en-US" sz="1100" b="1" dirty="0" err="1" smtClean="0"/>
              <a:t>Websheet</a:t>
            </a:r>
            <a:r>
              <a:rPr lang="en-US" sz="1100" dirty="0" smtClean="0"/>
              <a:t> and click </a:t>
            </a:r>
            <a:r>
              <a:rPr lang="en-US" sz="1100" b="1" dirty="0" smtClean="0"/>
              <a:t>Next</a:t>
            </a:r>
            <a:r>
              <a:rPr lang="en-US" sz="1100" dirty="0" smtClean="0"/>
              <a:t>.</a:t>
            </a:r>
          </a:p>
          <a:p>
            <a:pPr marL="457200" marR="0" lvl="1" indent="-228600" algn="just" defTabSz="914400" rtl="0" eaLnBrk="1" fontAlgn="auto" latinLnBrk="0" hangingPunct="1">
              <a:lnSpc>
                <a:spcPct val="100000"/>
              </a:lnSpc>
              <a:spcBef>
                <a:spcPts val="600"/>
              </a:spcBef>
              <a:spcAft>
                <a:spcPts val="0"/>
              </a:spcAft>
              <a:buClrTx/>
              <a:buSzTx/>
              <a:buFont typeface="+mj-lt"/>
              <a:buAutoNum type="arabicPeriod"/>
              <a:tabLst/>
              <a:defRPr/>
            </a:pPr>
            <a:r>
              <a:rPr lang="en-US" sz="1100" dirty="0" smtClean="0"/>
              <a:t>On Create </a:t>
            </a:r>
            <a:r>
              <a:rPr lang="en-US" sz="1100" dirty="0" err="1" smtClean="0"/>
              <a:t>Websheet</a:t>
            </a:r>
            <a:r>
              <a:rPr lang="en-US" sz="1100" dirty="0" smtClean="0"/>
              <a:t>:</a:t>
            </a:r>
          </a:p>
          <a:p>
            <a:pPr marL="800100" marR="0" lvl="3" indent="-228600" algn="just" defTabSz="914400" rtl="0" eaLnBrk="1" fontAlgn="auto" latinLnBrk="0" hangingPunct="1">
              <a:lnSpc>
                <a:spcPct val="100000"/>
              </a:lnSpc>
              <a:spcBef>
                <a:spcPts val="600"/>
              </a:spcBef>
              <a:spcAft>
                <a:spcPts val="0"/>
              </a:spcAft>
              <a:buClrTx/>
              <a:buSzTx/>
              <a:tabLst/>
              <a:defRPr/>
            </a:pPr>
            <a:r>
              <a:rPr lang="en-US" sz="1100" dirty="0" err="1" smtClean="0"/>
              <a:t>Websheet</a:t>
            </a:r>
            <a:r>
              <a:rPr lang="en-US" sz="1100" dirty="0" smtClean="0"/>
              <a:t> - Enter a unique integer value to identify the application. Application IDs between 3000 to 9000 are reserved for internal use.</a:t>
            </a:r>
          </a:p>
          <a:p>
            <a:pPr marL="800100" marR="0" lvl="3" indent="-228600" algn="just" defTabSz="914400" rtl="0" eaLnBrk="1" fontAlgn="auto" latinLnBrk="0" hangingPunct="1">
              <a:lnSpc>
                <a:spcPct val="100000"/>
              </a:lnSpc>
              <a:spcBef>
                <a:spcPts val="600"/>
              </a:spcBef>
              <a:spcAft>
                <a:spcPts val="0"/>
              </a:spcAft>
              <a:buClrTx/>
              <a:buSzTx/>
              <a:tabLst/>
              <a:defRPr/>
            </a:pPr>
            <a:r>
              <a:rPr lang="en-US" sz="1100" dirty="0" smtClean="0"/>
              <a:t>Name - Enter a name to identify the application.</a:t>
            </a:r>
          </a:p>
          <a:p>
            <a:pPr marL="800100" marR="0" lvl="3" indent="-228600" algn="just" defTabSz="914400" rtl="0" eaLnBrk="1" fontAlgn="auto" latinLnBrk="0" hangingPunct="1">
              <a:lnSpc>
                <a:spcPct val="100000"/>
              </a:lnSpc>
              <a:spcBef>
                <a:spcPts val="600"/>
              </a:spcBef>
              <a:spcAft>
                <a:spcPts val="0"/>
              </a:spcAft>
              <a:buClrTx/>
              <a:buSzTx/>
              <a:tabLst/>
              <a:defRPr/>
            </a:pPr>
            <a:r>
              <a:rPr lang="en-US" sz="1100" dirty="0" smtClean="0"/>
              <a:t>Allow SQL - Determines whether you can define SQL tags and SQL reports. Select Yes or No. By default, this attribute is disabled and set to No.</a:t>
            </a:r>
          </a:p>
          <a:p>
            <a:pPr marL="800100" marR="0" lvl="3" indent="-228600" algn="just" defTabSz="914400" rtl="0" eaLnBrk="1" fontAlgn="auto" latinLnBrk="0" hangingPunct="1">
              <a:lnSpc>
                <a:spcPct val="100000"/>
              </a:lnSpc>
              <a:spcBef>
                <a:spcPts val="600"/>
              </a:spcBef>
              <a:spcAft>
                <a:spcPts val="0"/>
              </a:spcAft>
              <a:buClrTx/>
              <a:buSzTx/>
              <a:tabLst/>
              <a:defRPr/>
            </a:pPr>
            <a:r>
              <a:rPr lang="en-US" sz="1100" dirty="0" smtClean="0"/>
              <a:t>Include Getting Started Guide - Select this option to include basic information about using </a:t>
            </a:r>
            <a:r>
              <a:rPr lang="en-US" sz="1100" dirty="0" err="1" smtClean="0"/>
              <a:t>Websheets</a:t>
            </a:r>
            <a:r>
              <a:rPr lang="en-US" sz="1100" dirty="0" smtClean="0"/>
              <a:t> in the first text section of the </a:t>
            </a:r>
            <a:r>
              <a:rPr lang="en-US" sz="1100" dirty="0" err="1" smtClean="0"/>
              <a:t>Websheet</a:t>
            </a:r>
            <a:r>
              <a:rPr lang="en-US" sz="1100" dirty="0" smtClean="0"/>
              <a:t> home page. Once reviewed, you can edit or remove this text section.</a:t>
            </a:r>
          </a:p>
          <a:p>
            <a:pPr marL="800100" marR="0" lvl="3" indent="-228600" algn="just" defTabSz="914400" rtl="0" eaLnBrk="1" fontAlgn="auto" latinLnBrk="0" hangingPunct="1">
              <a:lnSpc>
                <a:spcPct val="100000"/>
              </a:lnSpc>
              <a:spcBef>
                <a:spcPts val="600"/>
              </a:spcBef>
              <a:spcAft>
                <a:spcPts val="0"/>
              </a:spcAft>
              <a:buClrTx/>
              <a:buSzTx/>
              <a:buFont typeface="+mj-lt"/>
              <a:buNone/>
              <a:tabLst/>
              <a:defRPr/>
            </a:pPr>
            <a:r>
              <a:rPr lang="en-US" sz="1100" dirty="0" smtClean="0"/>
              <a:t>Confirm your selections and click </a:t>
            </a:r>
            <a:r>
              <a:rPr lang="en-US" sz="1100" b="1" dirty="0" smtClean="0"/>
              <a:t>Create </a:t>
            </a:r>
            <a:r>
              <a:rPr lang="en-US" sz="1100" b="1" dirty="0" err="1" smtClean="0"/>
              <a:t>Websheet</a:t>
            </a:r>
            <a:r>
              <a:rPr lang="en-US" sz="1100" dirty="0" smtClean="0"/>
              <a:t>. A success message appears.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1276089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457200" marR="0" lvl="1" indent="-228600" algn="just" defTabSz="914400" rtl="0" eaLnBrk="1" fontAlgn="auto" latinLnBrk="0" hangingPunct="1">
              <a:lnSpc>
                <a:spcPct val="100000"/>
              </a:lnSpc>
              <a:spcBef>
                <a:spcPts val="600"/>
              </a:spcBef>
              <a:spcAft>
                <a:spcPts val="0"/>
              </a:spcAft>
              <a:buClrTx/>
              <a:buSzTx/>
              <a:buFont typeface="+mj-lt"/>
              <a:buAutoNum type="arabicPeriod" startAt="4"/>
              <a:tabLst/>
              <a:defRPr/>
            </a:pPr>
            <a:r>
              <a:rPr lang="en-US" sz="1100" dirty="0" smtClean="0"/>
              <a:t>To view a rendered version of your </a:t>
            </a:r>
            <a:r>
              <a:rPr lang="en-US" sz="1100" dirty="0" err="1" smtClean="0"/>
              <a:t>Websheet</a:t>
            </a:r>
            <a:r>
              <a:rPr lang="en-US" sz="1100" dirty="0" smtClean="0"/>
              <a:t> application, click </a:t>
            </a:r>
            <a:r>
              <a:rPr lang="en-US" sz="1100" b="1" dirty="0" smtClean="0"/>
              <a:t>Run </a:t>
            </a:r>
            <a:r>
              <a:rPr lang="en-US" sz="1100" b="1" dirty="0" err="1" smtClean="0"/>
              <a:t>Websheet</a:t>
            </a:r>
            <a:r>
              <a:rPr lang="en-US" sz="1100" dirty="0" smtClean="0"/>
              <a:t>. If</a:t>
            </a:r>
            <a:r>
              <a:rPr lang="en-US" sz="1100" baseline="0" dirty="0" smtClean="0"/>
              <a:t> needed, you may have to enter username and password and then click </a:t>
            </a:r>
            <a:r>
              <a:rPr lang="en-US" sz="1100" b="1" baseline="0" dirty="0" smtClean="0"/>
              <a:t>Sign In</a:t>
            </a:r>
            <a:r>
              <a:rPr lang="en-US" sz="1100" baseline="0" dirty="0" smtClean="0"/>
              <a:t>.</a:t>
            </a:r>
            <a:endParaRPr lang="en-US" sz="1100" dirty="0" smtClean="0"/>
          </a:p>
          <a:p>
            <a:pPr marL="457200" marR="0" lvl="1" indent="-228600" algn="just" defTabSz="914400" rtl="0" eaLnBrk="1" fontAlgn="auto" latinLnBrk="0" hangingPunct="1">
              <a:lnSpc>
                <a:spcPct val="100000"/>
              </a:lnSpc>
              <a:spcBef>
                <a:spcPts val="600"/>
              </a:spcBef>
              <a:spcAft>
                <a:spcPts val="0"/>
              </a:spcAft>
              <a:buClrTx/>
              <a:buSzTx/>
              <a:buFont typeface="+mj-lt"/>
              <a:buAutoNum type="arabicPeriod" startAt="4"/>
              <a:tabLst/>
              <a:defRPr/>
            </a:pPr>
            <a:r>
              <a:rPr lang="en-US" sz="1100" dirty="0" smtClean="0"/>
              <a:t>Your </a:t>
            </a:r>
            <a:r>
              <a:rPr lang="en-US" sz="1100" dirty="0" err="1" smtClean="0"/>
              <a:t>Websheet</a:t>
            </a:r>
            <a:r>
              <a:rPr lang="en-US" sz="1100" dirty="0" smtClean="0"/>
              <a:t> application appears in a new window. You can now add </a:t>
            </a:r>
            <a:r>
              <a:rPr lang="en-US" sz="1100" dirty="0" err="1" smtClean="0"/>
              <a:t>Websheet</a:t>
            </a:r>
            <a:r>
              <a:rPr lang="en-US" sz="1100" dirty="0" smtClean="0"/>
              <a:t> content.</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323833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In this lesson, you learned how</a:t>
            </a:r>
            <a:r>
              <a:rPr lang="en-US" baseline="0" dirty="0" smtClean="0"/>
              <a:t> to use the App Builder to create database web applications for both desktop and mobile interfaces</a:t>
            </a:r>
            <a:r>
              <a:rPr lang="en-US" dirty="0" smtClean="0"/>
              <a:t>. You learned how to create</a:t>
            </a:r>
            <a:r>
              <a:rPr lang="en-US" baseline="0" dirty="0" smtClean="0"/>
              <a:t> a database web application by using the Create Application wizard. This lesson also covered how to convert a spreadsheet in to a fully functional database application. You reviewed the steps to create a mobile web application. Finally, you learned how to create a </a:t>
            </a:r>
            <a:r>
              <a:rPr lang="en-US" baseline="0" dirty="0" err="1" smtClean="0"/>
              <a:t>Websheet</a:t>
            </a:r>
            <a:r>
              <a:rPr lang="en-US" baseline="0" dirty="0" smtClean="0"/>
              <a:t> application.</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899157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20</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3260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175187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This lesson introduces you to App Builder. First, you understand some of the basic concepts of App Builder. You learn the different types of applications that you can build using Application Express. You understand the components of a database application. You learn how to quickly create an application from scratch and from a spreadsheet. You also learn how to create a mobile web application. This lesson covers steps to create a </a:t>
            </a:r>
            <a:r>
              <a:rPr lang="en-US" baseline="0" dirty="0" err="1" smtClean="0"/>
              <a:t>Websheet</a:t>
            </a:r>
            <a:r>
              <a:rPr lang="en-US" baseline="0" dirty="0" smtClean="0"/>
              <a:t> application.</a:t>
            </a:r>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55000" lnSpcReduction="20000"/>
          </a:bodyPr>
          <a:lstStyle/>
          <a:p>
            <a:r>
              <a:rPr lang="en-US" b="0" dirty="0" smtClean="0">
                <a:latin typeface="+mn-lt"/>
                <a:cs typeface="Arial" pitchFamily="34" charset="0"/>
              </a:rPr>
              <a:t>An application is an HTML interface that exists on top of database objects such as tables or procedures. You use App Builder to build the pages that make up an Oracle Application Express application. Before using App Builder, you need to understand some basic concepts about Application Express applications, viewing rendered application pages, managing session state, and understanding URL.</a:t>
            </a:r>
          </a:p>
          <a:p>
            <a:r>
              <a:rPr lang="en-US" b="1" dirty="0" smtClean="0">
                <a:latin typeface="+mn-lt"/>
                <a:cs typeface="Arial" pitchFamily="34" charset="0"/>
              </a:rPr>
              <a:t>Application</a:t>
            </a:r>
            <a:r>
              <a:rPr lang="en-US" dirty="0" smtClean="0">
                <a:latin typeface="+mn-lt"/>
                <a:cs typeface="Arial" pitchFamily="34" charset="0"/>
              </a:rPr>
              <a:t> </a:t>
            </a:r>
            <a:r>
              <a:rPr lang="en-US" b="1" dirty="0" smtClean="0">
                <a:latin typeface="+mn-lt"/>
                <a:cs typeface="Arial" pitchFamily="34" charset="0"/>
              </a:rPr>
              <a:t>Express Application</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An application is an HTML interface that exists on top of database objects such as tables or procedures. You (Application Developer) use App Builder to build the pages that make up an Oracle Application Express application. </a:t>
            </a:r>
          </a:p>
          <a:p>
            <a:r>
              <a:rPr lang="en-US" b="1" dirty="0" smtClean="0">
                <a:latin typeface="+mn-lt"/>
                <a:cs typeface="Arial" pitchFamily="34" charset="0"/>
              </a:rPr>
              <a:t>Application Page</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A page is the basic building block of an application. Every application consists of one or multiple pages. Each page can have buttons and fields (called items) which are grouped into containers called regions. Pages can include application logic (or processes). You can branch from one page to the next using conditional navigation; perform calculations (called computations); perform validations (such as edit checks); and display reports, calendars, and charts. You can view and edit a page in Page Designer. Page Designer is a full featured Integrated Development Environment (IDE) designed to maximize developer productivity in maintaining application pages.</a:t>
            </a:r>
            <a:br>
              <a:rPr lang="en-US" dirty="0" smtClean="0">
                <a:latin typeface="+mn-lt"/>
                <a:cs typeface="Arial" pitchFamily="34" charset="0"/>
              </a:rPr>
            </a:br>
            <a:r>
              <a:rPr lang="en-US" dirty="0" smtClean="0">
                <a:latin typeface="+mn-lt"/>
                <a:cs typeface="Arial" pitchFamily="34" charset="0"/>
              </a:rPr>
              <a:t>The Application Express engine dynamically renders and processes pages based on data stored in database tables. To view a rendered version of your application, you run or submit it to the Application Express engine. As you create new pages, you can run them individually, or run an entire application.</a:t>
            </a:r>
            <a:br>
              <a:rPr lang="en-US" dirty="0" smtClean="0">
                <a:latin typeface="+mn-lt"/>
                <a:cs typeface="Arial" pitchFamily="34" charset="0"/>
              </a:rPr>
            </a:br>
            <a:r>
              <a:rPr lang="en-US" b="1" dirty="0" smtClean="0">
                <a:latin typeface="+mn-lt"/>
                <a:cs typeface="Arial" pitchFamily="34" charset="0"/>
              </a:rPr>
              <a:t>Application User Interface</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App Builder supports multiple user interfaces within a single application. You can choose to build an application for the desktop, for a mobile device, or for both. Each user interface defined for an application has its own theme, login page, home page, and global page. When you create a page within an application, you must specify which user interface is associated with that page. The user interface you select determines the options that display when creating pages and regions. For example, only desktop pages support maps, data loading, and interactive reports. Similarly, on mobile pages the most common construct is a list and form, instead of report and form.</a:t>
            </a:r>
            <a:br>
              <a:rPr lang="en-US" dirty="0" smtClean="0">
                <a:latin typeface="+mn-lt"/>
                <a:cs typeface="Arial" pitchFamily="34" charset="0"/>
              </a:rPr>
            </a:br>
            <a:r>
              <a:rPr lang="en-US" dirty="0" smtClean="0">
                <a:latin typeface="+mn-lt"/>
                <a:cs typeface="Arial" pitchFamily="34" charset="0"/>
              </a:rPr>
              <a:t>Applications built with the default desktop</a:t>
            </a:r>
            <a:r>
              <a:rPr lang="en-US" baseline="0" dirty="0" smtClean="0">
                <a:latin typeface="+mn-lt"/>
                <a:cs typeface="Arial" pitchFamily="34" charset="0"/>
              </a:rPr>
              <a:t> theme, Universal Theme, are responsive and can readily be run on any device including tablets and smartphones. Building mobile specific pages is only recommended when end users will be performing extensive data entry from a mobile device. </a:t>
            </a:r>
            <a:r>
              <a:rPr lang="en-US" dirty="0" smtClean="0">
                <a:latin typeface="+mn-lt"/>
                <a:cs typeface="Arial" pitchFamily="34" charset="0"/>
              </a:rPr>
              <a:t>Because mobile applications are designed to run specifically on smartphone devices, they are built with extremely minimal, semantic HTML that is optimized for mobile connections. Mobile applications developed with Oracle Application Express are browser-based applications that run inside the browser on the mobile device. Therefore, these applications must have a connection in order to communicate with the Oracle Database and cannot operate in a disconnected environment.</a:t>
            </a:r>
            <a:br>
              <a:rPr lang="en-US" dirty="0" smtClean="0">
                <a:latin typeface="+mn-lt"/>
                <a:cs typeface="Arial" pitchFamily="34" charset="0"/>
              </a:rPr>
            </a:br>
            <a:r>
              <a:rPr lang="en-US" b="1" dirty="0" smtClean="0">
                <a:latin typeface="+mn-lt"/>
                <a:cs typeface="Arial" pitchFamily="34" charset="0"/>
              </a:rPr>
              <a:t>Session State</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A session is a logical construct that establishes persistence (or stateful behavior) across page views. Each session is assigned a unique identifier. The Application Express engine uses this identifier (or session ID) to store and retrieve an application's working set of data (or session state) before and after each page view. Because sessions are entirely independent of one another, any number of sessions can exist in the database at the same time. A user can also run multiple instances of an application simultaneously in different browser programs.</a:t>
            </a:r>
            <a:br>
              <a:rPr lang="en-US" dirty="0" smtClean="0">
                <a:latin typeface="+mn-lt"/>
                <a:cs typeface="Arial" pitchFamily="34" charset="0"/>
              </a:rPr>
            </a:br>
            <a:r>
              <a:rPr lang="en-US" dirty="0" smtClean="0">
                <a:latin typeface="+mn-lt"/>
                <a:cs typeface="Arial" pitchFamily="34" charset="0"/>
              </a:rPr>
              <a:t>Sessions are logically and physically distinct from Oracle database sessions used to service page requests. A user runs an application in a single Oracle Application Express session from sign in to sign out with a typical duration measured in minutes or hours. Each page requested during that session results in the Application Express engine creating or reusing an Oracle database session to access database resources. Often these database sessions last just a fraction of a second.</a:t>
            </a:r>
            <a:br>
              <a:rPr lang="en-US" dirty="0" smtClean="0">
                <a:latin typeface="+mn-lt"/>
                <a:cs typeface="Arial" pitchFamily="34" charset="0"/>
              </a:rPr>
            </a:br>
            <a:r>
              <a:rPr lang="en-US" b="1" dirty="0" smtClean="0">
                <a:latin typeface="+mn-lt"/>
                <a:cs typeface="Arial" pitchFamily="34" charset="0"/>
              </a:rPr>
              <a:t>Page Processing and Page Rendering</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When you create an application in Application Builder, you link pages together using tabs, navigation menus, buttons, or hypertext links. Each page can have buttons and items and can include application logic. You can branch from one page to the next using conditional navigation, perform calculations and validations, and display reports, calendars, and charts. You can generate reports, charts, and forms using built-in wizards, static HTML, or deliver more custom rendering with PL/SQL programming.</a:t>
            </a:r>
            <a:br>
              <a:rPr lang="en-US" dirty="0" smtClean="0">
                <a:latin typeface="+mn-lt"/>
                <a:cs typeface="Arial" pitchFamily="34" charset="0"/>
              </a:rPr>
            </a:br>
            <a:r>
              <a:rPr lang="en-US" dirty="0" smtClean="0">
                <a:latin typeface="+mn-lt"/>
                <a:cs typeface="Arial" pitchFamily="34" charset="0"/>
              </a:rPr>
              <a:t>The Application Express engine dynamically renders and processes pages based on data stored in Oracle database tables. To view a rendered version of your application, you request it from the Application Express engine with a URL. When you run an application, the Application Express engine relies on two processes: </a:t>
            </a:r>
            <a:r>
              <a:rPr lang="en-US" b="1" dirty="0" smtClean="0">
                <a:latin typeface="+mn-lt"/>
                <a:cs typeface="Arial" pitchFamily="34" charset="0"/>
              </a:rPr>
              <a:t>Show Page</a:t>
            </a:r>
            <a:r>
              <a:rPr lang="en-US" dirty="0" smtClean="0">
                <a:latin typeface="+mn-lt"/>
                <a:cs typeface="Arial" pitchFamily="34" charset="0"/>
              </a:rPr>
              <a:t> is the page rendering process. It assembles all the page attributes (including regions, items, and buttons) into a viewable HTML page.</a:t>
            </a:r>
          </a:p>
          <a:p>
            <a:r>
              <a:rPr lang="en-US" b="1" dirty="0" smtClean="0">
                <a:latin typeface="+mn-lt"/>
                <a:cs typeface="Arial" pitchFamily="34" charset="0"/>
              </a:rPr>
              <a:t>Accept Page</a:t>
            </a:r>
            <a:r>
              <a:rPr lang="en-US" dirty="0" smtClean="0">
                <a:latin typeface="+mn-lt"/>
                <a:cs typeface="Arial" pitchFamily="34" charset="0"/>
              </a:rPr>
              <a:t> performs page processing. It performs any computations, validations, processes, and branching.</a:t>
            </a:r>
          </a:p>
          <a:p>
            <a:r>
              <a:rPr lang="en-US" dirty="0" smtClean="0">
                <a:latin typeface="+mn-lt"/>
                <a:cs typeface="Arial" pitchFamily="34" charset="0"/>
              </a:rPr>
              <a:t>When you request a page using a URL, the engine is running Show Page. When you submit a page, the Application Express engine is running Accept Page or performing page processing during which it saves the submitted values in the session cache and then performs any computations, validations, or processes.</a:t>
            </a:r>
            <a:br>
              <a:rPr lang="en-US" dirty="0" smtClean="0">
                <a:latin typeface="+mn-lt"/>
                <a:cs typeface="Arial" pitchFamily="34" charset="0"/>
              </a:rPr>
            </a:br>
            <a:r>
              <a:rPr lang="en-US" b="1" dirty="0" smtClean="0">
                <a:latin typeface="+mn-lt"/>
                <a:cs typeface="Arial" pitchFamily="34" charset="0"/>
              </a:rPr>
              <a:t>Application URL Syntax</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When you run a page, the URL that displays in your browser indicates the location of Oracle Application Express and identifies the address of Oracle Application Express, the application ID, page number, and session ID. For example:</a:t>
            </a:r>
          </a:p>
          <a:p>
            <a:r>
              <a:rPr lang="en-US" dirty="0" smtClean="0">
                <a:latin typeface="+mn-lt"/>
                <a:cs typeface="Arial" pitchFamily="34" charset="0"/>
              </a:rPr>
              <a:t>http://apex.somewhere.com/pls/apex/f?p=4952:1:220883407765693447 This example indicates:</a:t>
            </a:r>
          </a:p>
          <a:p>
            <a:r>
              <a:rPr lang="en-US" dirty="0" smtClean="0">
                <a:latin typeface="+mn-lt"/>
                <a:cs typeface="Arial" pitchFamily="34" charset="0"/>
              </a:rPr>
              <a:t>http: is the scheme.</a:t>
            </a:r>
          </a:p>
          <a:p>
            <a:r>
              <a:rPr lang="en-US" dirty="0" smtClean="0">
                <a:latin typeface="+mn-lt"/>
                <a:cs typeface="Arial" pitchFamily="34" charset="0"/>
              </a:rPr>
              <a:t>apex.somewhere.com is the domain name of the server. It can also include a port number or an IP address.</a:t>
            </a:r>
          </a:p>
          <a:p>
            <a:r>
              <a:rPr lang="en-US" dirty="0" err="1" smtClean="0">
                <a:latin typeface="+mn-lt"/>
                <a:cs typeface="Arial" pitchFamily="34" charset="0"/>
              </a:rPr>
              <a:t>pls</a:t>
            </a:r>
            <a:r>
              <a:rPr lang="en-US" dirty="0" smtClean="0">
                <a:latin typeface="+mn-lt"/>
                <a:cs typeface="Arial" pitchFamily="34" charset="0"/>
              </a:rPr>
              <a:t> is the indicator to use the </a:t>
            </a:r>
            <a:r>
              <a:rPr lang="en-US" dirty="0" err="1" smtClean="0">
                <a:latin typeface="+mn-lt"/>
                <a:cs typeface="Arial" pitchFamily="34" charset="0"/>
              </a:rPr>
              <a:t>mod_plsql</a:t>
            </a:r>
            <a:r>
              <a:rPr lang="en-US" dirty="0" smtClean="0">
                <a:latin typeface="+mn-lt"/>
                <a:cs typeface="Arial" pitchFamily="34" charset="0"/>
              </a:rPr>
              <a:t> cartridge (if applicable)</a:t>
            </a:r>
          </a:p>
          <a:p>
            <a:r>
              <a:rPr lang="en-US" dirty="0" smtClean="0">
                <a:latin typeface="+mn-lt"/>
                <a:cs typeface="Arial" pitchFamily="34" charset="0"/>
              </a:rPr>
              <a:t>apex is the Database Access Descriptor (DAD) name. The DAD describes how HTTP Server connects to the database server so that it can fulfill an HTTP request. The default value is apex.</a:t>
            </a:r>
          </a:p>
          <a:p>
            <a:r>
              <a:rPr lang="en-US" dirty="0" err="1" smtClean="0">
                <a:latin typeface="+mn-lt"/>
                <a:cs typeface="Arial" pitchFamily="34" charset="0"/>
              </a:rPr>
              <a:t>f?p</a:t>
            </a:r>
            <a:r>
              <a:rPr lang="en-US" dirty="0" smtClean="0">
                <a:latin typeface="+mn-lt"/>
                <a:cs typeface="Arial" pitchFamily="34" charset="0"/>
              </a:rPr>
              <a:t>= is a prefix used by Oracle Application Express to route the request to the correct engine process.</a:t>
            </a:r>
          </a:p>
          <a:p>
            <a:r>
              <a:rPr lang="en-US" dirty="0" smtClean="0">
                <a:latin typeface="+mn-lt"/>
                <a:cs typeface="Arial" pitchFamily="34" charset="0"/>
              </a:rPr>
              <a:t>4952 is the ID of the application being called. The application ID is a unique number that identifies each application.</a:t>
            </a:r>
          </a:p>
          <a:p>
            <a:r>
              <a:rPr lang="en-US" dirty="0" smtClean="0">
                <a:latin typeface="+mn-lt"/>
                <a:cs typeface="Arial" pitchFamily="34" charset="0"/>
              </a:rPr>
              <a:t>1 is the number of the page within the application.</a:t>
            </a:r>
          </a:p>
          <a:p>
            <a:r>
              <a:rPr lang="en-US" dirty="0" smtClean="0">
                <a:latin typeface="+mn-lt"/>
                <a:cs typeface="Arial" pitchFamily="34" charset="0"/>
              </a:rPr>
              <a:t>220883407765693447 is the session number. When you run an application, the Application Express engine generates a session number that serves as a key to the user's session state.</a:t>
            </a:r>
          </a:p>
          <a:p>
            <a:r>
              <a:rPr lang="en-US" dirty="0" smtClean="0">
                <a:latin typeface="+mn-lt"/>
                <a:cs typeface="Arial" pitchFamily="34" charset="0"/>
              </a:rPr>
              <a:t>To</a:t>
            </a:r>
            <a:r>
              <a:rPr lang="en-US" baseline="0" dirty="0" smtClean="0">
                <a:latin typeface="+mn-lt"/>
                <a:cs typeface="Arial" pitchFamily="34" charset="0"/>
              </a:rPr>
              <a:t> learn more about Application URL Syntax, see </a:t>
            </a:r>
            <a:r>
              <a:rPr lang="en-US" i="1" baseline="0" dirty="0" smtClean="0">
                <a:latin typeface="+mn-lt"/>
                <a:cs typeface="Arial" pitchFamily="34" charset="0"/>
              </a:rPr>
              <a:t>App Builder Concepts </a:t>
            </a:r>
            <a:r>
              <a:rPr lang="en-US" baseline="0" dirty="0" smtClean="0">
                <a:latin typeface="+mn-lt"/>
                <a:cs typeface="Arial" pitchFamily="34" charset="0"/>
              </a:rPr>
              <a:t>chapter in the </a:t>
            </a:r>
            <a:r>
              <a:rPr lang="en-US" i="1" baseline="0" dirty="0" smtClean="0">
                <a:latin typeface="+mn-lt"/>
                <a:cs typeface="Arial" pitchFamily="34" charset="0"/>
              </a:rPr>
              <a:t>Application Express App Builder User's Guide</a:t>
            </a:r>
            <a:r>
              <a:rPr lang="en-US" baseline="0" dirty="0" smtClean="0">
                <a:latin typeface="+mn-lt"/>
                <a:cs typeface="Arial" pitchFamily="34" charset="0"/>
              </a:rPr>
              <a:t>.</a:t>
            </a:r>
            <a:endParaRPr lang="en-US"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latin typeface="+mn-lt"/>
                <a:cs typeface="Arial" pitchFamily="34" charset="0"/>
              </a:rPr>
              <a:t>Using App Builder you can create two different types of applications: Database applications and Websheet applications.</a:t>
            </a:r>
            <a:br>
              <a:rPr lang="en-US" dirty="0" smtClean="0">
                <a:latin typeface="+mn-lt"/>
                <a:cs typeface="Arial" pitchFamily="34" charset="0"/>
              </a:rPr>
            </a:br>
            <a:r>
              <a:rPr lang="en-US" b="1" dirty="0" smtClean="0">
                <a:latin typeface="+mn-lt"/>
                <a:cs typeface="Arial" pitchFamily="34" charset="0"/>
              </a:rPr>
              <a:t>Database Applications</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A database application is a collection of pages linked together using navigation menus, tabs, buttons, or hypertext links. Application pages share a common session state and authentication.</a:t>
            </a:r>
            <a:br>
              <a:rPr lang="en-US" dirty="0" smtClean="0">
                <a:latin typeface="+mn-lt"/>
                <a:cs typeface="Arial" pitchFamily="34" charset="0"/>
              </a:rPr>
            </a:br>
            <a:r>
              <a:rPr lang="en-US" dirty="0" smtClean="0">
                <a:latin typeface="+mn-lt"/>
                <a:cs typeface="Arial" pitchFamily="34" charset="0"/>
              </a:rPr>
              <a:t>To create a database application, an application developer runs wizards to declaratively assemble pages and navigation. Individual pages are organized using containers called regions. Regions can contain text, custom PL/SQL, reports, charts, maps, calendars, web service content, or forms. Forms are made up of fields (called items) which can be selected from the multitude of built-in types (such as text fields, text areas, radio groups, select lists, check boxes, date pickers, and popup list of values).</a:t>
            </a:r>
            <a:br>
              <a:rPr lang="en-US" dirty="0" smtClean="0">
                <a:latin typeface="+mn-lt"/>
                <a:cs typeface="Arial" pitchFamily="34" charset="0"/>
              </a:rPr>
            </a:br>
            <a:r>
              <a:rPr lang="en-US" dirty="0" smtClean="0">
                <a:latin typeface="+mn-lt"/>
                <a:cs typeface="Arial" pitchFamily="34" charset="0"/>
              </a:rPr>
              <a:t>Developers can also create their own custom item types using plug-ins. Session state (or application context) is transparently managed and the user interface presentation is separated from the application logic enabling developers to manage the look and feel of an application by simply selecting a different theme.</a:t>
            </a:r>
            <a:br>
              <a:rPr lang="en-US" dirty="0" smtClean="0">
                <a:latin typeface="+mn-lt"/>
                <a:cs typeface="Arial" pitchFamily="34" charset="0"/>
              </a:rPr>
            </a:br>
            <a:r>
              <a:rPr lang="en-US" dirty="0" smtClean="0">
                <a:latin typeface="+mn-lt"/>
                <a:cs typeface="Arial" pitchFamily="34" charset="0"/>
              </a:rPr>
              <a:t>Database applications enable developers to have full control over all aspects of the development process and final application functionality. With database applications, developers can directly leverage their SQL and PL/SQL programming skills. Database applications use declarative controls for developing, enhancing, and maintaining applications. They also support full user interface customization through the use of templates and themes. </a:t>
            </a:r>
            <a:br>
              <a:rPr lang="en-US" dirty="0" smtClean="0">
                <a:latin typeface="+mn-lt"/>
                <a:cs typeface="Arial" pitchFamily="34" charset="0"/>
              </a:rPr>
            </a:br>
            <a:endParaRPr lang="en-US"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1" dirty="0" smtClean="0">
                <a:latin typeface="+mn-lt"/>
                <a:cs typeface="Arial" pitchFamily="34" charset="0"/>
              </a:rPr>
              <a:t>Websheet Applications</a:t>
            </a:r>
            <a:r>
              <a:rPr lang="en-US" dirty="0" smtClean="0">
                <a:latin typeface="+mn-lt"/>
                <a:cs typeface="Arial" pitchFamily="34" charset="0"/>
              </a:rPr>
              <a:t/>
            </a:r>
            <a:br>
              <a:rPr lang="en-US" dirty="0" smtClean="0">
                <a:latin typeface="+mn-lt"/>
                <a:cs typeface="Arial" pitchFamily="34" charset="0"/>
              </a:rPr>
            </a:br>
            <a:r>
              <a:rPr lang="en-US" dirty="0" smtClean="0">
                <a:latin typeface="+mn-lt"/>
                <a:cs typeface="Arial" pitchFamily="34" charset="0"/>
              </a:rPr>
              <a:t>Websheet applications are interactive web pages that combine text with data. By creating Websheet applications, end users can manage structured and unstructured data without developer assistance. Websheet applications are simplified applications that support pages, data grids, and reports. Page sections contain unstructured data which can be edited using a WYSIWYG editor. Data Grids enable users to manage structured data without the need for writing SQL. Using runtime dialog boxes, users can add columns, rename columns, and validations. Each page and row of data grid data can be annotated with files, tags, notes, and links. Pages can contain sections, reports, and data grids and everything can be linked together using navigation. All information is searchable and completely controlled by the end-user. </a:t>
            </a: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None/>
              <a:defRPr/>
            </a:pPr>
            <a:r>
              <a:rPr lang="en-US" sz="1100" dirty="0" smtClean="0">
                <a:latin typeface="+mn-lt"/>
              </a:rPr>
              <a:t>After logging in to your Workspace, on the Workspace home page, click App Builder. The App Builder home page displays all installed applications in the</a:t>
            </a:r>
          </a:p>
          <a:p>
            <a:pPr lvl="0">
              <a:buNone/>
              <a:defRPr/>
            </a:pPr>
            <a:r>
              <a:rPr lang="en-US" sz="1100" dirty="0" smtClean="0">
                <a:latin typeface="+mn-lt"/>
              </a:rPr>
              <a:t>current Oracle Application Express instance. You use the App Builder home page to:</a:t>
            </a:r>
          </a:p>
          <a:p>
            <a:pPr lvl="1">
              <a:buFont typeface="Arial" pitchFamily="34" charset="0"/>
              <a:buChar char="•"/>
              <a:defRPr/>
            </a:pPr>
            <a:r>
              <a:rPr lang="en-US" sz="1100" dirty="0" smtClean="0">
                <a:latin typeface="+mn-lt"/>
              </a:rPr>
              <a:t>Select an application to edit</a:t>
            </a:r>
          </a:p>
          <a:p>
            <a:pPr lvl="1">
              <a:buFont typeface="Arial" pitchFamily="34" charset="0"/>
              <a:buChar char="•"/>
              <a:defRPr/>
            </a:pPr>
            <a:r>
              <a:rPr lang="en-US" sz="1100" dirty="0" smtClean="0">
                <a:latin typeface="+mn-lt"/>
              </a:rPr>
              <a:t>Create new applications</a:t>
            </a:r>
          </a:p>
          <a:p>
            <a:pPr lvl="1">
              <a:buFont typeface="Arial" pitchFamily="34" charset="0"/>
              <a:buChar char="•"/>
              <a:defRPr/>
            </a:pPr>
            <a:r>
              <a:rPr lang="en-US" sz="1100" dirty="0" smtClean="0">
                <a:latin typeface="+mn-lt"/>
              </a:rPr>
              <a:t>Import previously exported applications,</a:t>
            </a:r>
          </a:p>
          <a:p>
            <a:pPr lvl="1">
              <a:buFont typeface="Arial" pitchFamily="34" charset="0"/>
              <a:buChar char="•"/>
              <a:defRPr/>
            </a:pPr>
            <a:r>
              <a:rPr lang="en-US" sz="1100" dirty="0" smtClean="0">
                <a:latin typeface="+mn-lt"/>
              </a:rPr>
              <a:t>View the Dashboard</a:t>
            </a:r>
          </a:p>
          <a:p>
            <a:pPr lvl="1">
              <a:buFont typeface="Arial" pitchFamily="34" charset="0"/>
              <a:buChar char="•"/>
              <a:defRPr/>
            </a:pPr>
            <a:r>
              <a:rPr lang="en-US" sz="1100" dirty="0" smtClean="0">
                <a:latin typeface="+mn-lt"/>
              </a:rPr>
              <a:t>Access workspace</a:t>
            </a:r>
          </a:p>
          <a:p>
            <a:pPr lvl="0">
              <a:buFontTx/>
              <a:buNone/>
              <a:defRPr/>
            </a:pPr>
            <a:r>
              <a:rPr lang="en-US" sz="1100" dirty="0" smtClean="0">
                <a:latin typeface="+mn-lt"/>
              </a:rPr>
              <a:t>You can customize the appearance of the App Builder home page using the navigation bar in the center of the page. Once you select an application to edit on the App Builder home page, the Application home page appears.</a:t>
            </a:r>
            <a:endParaRPr lang="en-US" sz="1100" dirty="0">
              <a:latin typeface="+mn-lt"/>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15751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lnSpcReduction="10000"/>
          </a:bodyPr>
          <a:lstStyle/>
          <a:p>
            <a:r>
              <a:rPr lang="en-US" dirty="0" smtClean="0"/>
              <a:t>The Create Application Wizard enables developers to design and quickly create basic Oracle Application Express applications. By using the Create Application Wizard, you can create a complete application containing multiple pages including a variety of different reports and forms. After you create an application using this wizard, you can modify pages and add additional pages using the Create Page Wizard.</a:t>
            </a:r>
          </a:p>
          <a:p>
            <a:r>
              <a:rPr lang="en-US" dirty="0" smtClean="0"/>
              <a:t>You can use the Create Application Wizard to create an application with just a blank page or pages based on SQL queries on existing database tables. Applications based on tables can consist of a simple report, a form and report, or an editable interactive grid. You can create SQL queries by manually typing SQL, or by using the graphical user interface of Query Builder. The Create Application Wizard enables you to build a complete application containing multiple pages. How the Create Application Wizard works depends upon the type of pages are creating.</a:t>
            </a:r>
          </a:p>
          <a:p>
            <a:r>
              <a:rPr lang="en-US" dirty="0" smtClean="0"/>
              <a:t>To run the Create Application Wizard, click the </a:t>
            </a:r>
            <a:r>
              <a:rPr lang="en-US" b="1" dirty="0" smtClean="0"/>
              <a:t>Create</a:t>
            </a:r>
            <a:r>
              <a:rPr lang="en-US" dirty="0" smtClean="0"/>
              <a:t> button on the App Builder home page. The wizard prompts you to choose the type of application you want to create. Desktop and mobile database applications with both desktop and mobile user interfaces defined can utilize auto-detection to run the most appropriate user interface based on the screen size of the device. If the application is started from a personal computer then it will utilize the desktop user interface. However, if the application is run on a smartphone then it will utilize the mobile user interface. In order to develop applications with multiple user interfaces, you must define the application with one user interface and then add the other from User Interface attributes.</a:t>
            </a:r>
            <a:br>
              <a:rPr lang="en-US" dirty="0" smtClean="0"/>
            </a:br>
            <a:r>
              <a:rPr lang="en-US" b="1" dirty="0" smtClean="0"/>
              <a:t>Desktop and Mobile Database Applications</a:t>
            </a:r>
            <a:r>
              <a:rPr lang="en-US" dirty="0" smtClean="0"/>
              <a:t/>
            </a:r>
            <a:br>
              <a:rPr lang="en-US" dirty="0" smtClean="0"/>
            </a:br>
            <a:r>
              <a:rPr lang="en-US" dirty="0" smtClean="0"/>
              <a:t>When building a Desktop database application, the user interface is optimized for larger displays, such as desktop, laptop and tablet screens. The Universal Theme provides responsive features that allows having the page content to scale to different screen sizes and make efficient use of the available screen size.</a:t>
            </a:r>
            <a:br>
              <a:rPr lang="en-US" dirty="0" smtClean="0"/>
            </a:br>
            <a:r>
              <a:rPr lang="en-US" dirty="0" smtClean="0"/>
              <a:t>When building Mobile database applications, the user interface is primarily targeted at smaller screens like those found on smartphones. Using responsive features, such as reflow table, column toggle and panels, the page content scales up for use on larger devices as well. Using the </a:t>
            </a:r>
            <a:r>
              <a:rPr lang="en-US" dirty="0" err="1" smtClean="0"/>
              <a:t>jQuery</a:t>
            </a:r>
            <a:r>
              <a:rPr lang="en-US" dirty="0" smtClean="0"/>
              <a:t> Mobile framework, Mobile database applications respond to mobile specific events, such as touch and orientation change.</a:t>
            </a:r>
            <a:br>
              <a:rPr lang="en-US" dirty="0" smtClean="0"/>
            </a:br>
            <a:r>
              <a:rPr lang="en-US" b="1" dirty="0" smtClean="0"/>
              <a:t>Websheet Applications</a:t>
            </a:r>
            <a:r>
              <a:rPr lang="en-US" dirty="0" smtClean="0"/>
              <a:t> </a:t>
            </a:r>
            <a:br>
              <a:rPr lang="en-US" dirty="0" smtClean="0"/>
            </a:br>
            <a:r>
              <a:rPr lang="en-US" dirty="0" smtClean="0"/>
              <a:t>Websheet applications enable users to build data centric applications without any SQL programming knowledge. These applications are very easy to build and are designed to support community contributions.</a:t>
            </a:r>
            <a:br>
              <a:rPr lang="en-US" dirty="0" smtClean="0"/>
            </a:br>
            <a:r>
              <a:rPr lang="en-US" b="1" dirty="0" smtClean="0"/>
              <a:t>Packaged Applications</a:t>
            </a:r>
            <a:r>
              <a:rPr lang="en-US" dirty="0" smtClean="0"/>
              <a:t> </a:t>
            </a:r>
            <a:br>
              <a:rPr lang="en-US" dirty="0" smtClean="0"/>
            </a:br>
            <a:r>
              <a:rPr lang="en-US" dirty="0" smtClean="0"/>
              <a:t>Packaged Applications include a set of business productivity and sample applications which can be installed with just a few clicks. Productivity applications are fully developed point-solutions designed to provide real functionality, such as project management, surveys, shared calendars and tracking applications. These applications can be installed, run and removed. By default they are 'locked' and are fully supported. Once unlocked the application is no longer supported but it can be updated to meet specific requirements. Sample applications provide reference implementations of specific functional areas that can be readily incorporated into developer's applications.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171932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dirty="0" smtClean="0"/>
              <a:t>Application Builder supports multiple user interfaces within a single application. You can choose to build an application for the desktop, for a mobile device, or for both. Each user interface defined for an application has its own theme, login page, home page, and global page (formerly called Page 0). When you create a page within an application, you must specify which user interface is associated with that page. The user interface you select determines the options that display when creating pages and regions. For example, only desktop pages support maps, data loading, and interactive reports. Similarly, on mobile pages the most common construct is a list and form, instead of report and form.</a:t>
            </a:r>
          </a:p>
          <a:p>
            <a:r>
              <a:rPr lang="en-US" dirty="0" smtClean="0"/>
              <a:t>When building a Desktop database application, the user interface is optimized for larger displays, such as desktop, laptop and tablet screens. The Universal Theme provides responsive features that allows having the page content to scale to different screen sizes and make efficient use of the available screen size.</a:t>
            </a:r>
          </a:p>
          <a:p>
            <a:r>
              <a:rPr lang="en-US" dirty="0" smtClean="0"/>
              <a:t>When building Mobile database applications, the user interface is primarily targeted at smaller screens like those found on smartphones. Using responsive features, such as reflow table, column toggle and panels, the page content scales up for use on larger devices as well. Using the </a:t>
            </a:r>
            <a:r>
              <a:rPr lang="en-US" dirty="0" err="1" smtClean="0"/>
              <a:t>jQuery</a:t>
            </a:r>
            <a:r>
              <a:rPr lang="en-US" dirty="0" smtClean="0"/>
              <a:t> Mobile framework, Mobile database applications respond to mobile specific events, such as touch and orientation change.</a:t>
            </a:r>
            <a:br>
              <a:rPr lang="en-US" dirty="0" smtClean="0"/>
            </a:b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284412" y="6477000"/>
            <a:ext cx="533400" cy="152400"/>
          </a:xfrm>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gif"/></Relationships>
</file>

<file path=ppt/slides/_rels/slide1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049000" cy="279400"/>
          </a:xfrm>
        </p:spPr>
        <p:txBody>
          <a:bodyPr anchor="t">
            <a:noAutofit/>
          </a:bodyPr>
          <a:lstStyle/>
          <a:p>
            <a:r>
              <a:rPr lang="en-US" b="1" dirty="0" smtClean="0"/>
              <a:t>Creating a Database Application</a:t>
            </a:r>
            <a:endParaRPr lang="en-US" b="1" dirty="0"/>
          </a:p>
        </p:txBody>
      </p:sp>
      <p:pic>
        <p:nvPicPr>
          <p:cNvPr id="8" name="Picture 7" descr="6d.gif"/>
          <p:cNvPicPr>
            <a:picLocks noChangeAspect="1"/>
          </p:cNvPicPr>
          <p:nvPr/>
        </p:nvPicPr>
        <p:blipFill>
          <a:blip r:embed="rId3" cstate="print"/>
          <a:stretch>
            <a:fillRect/>
          </a:stretch>
        </p:blipFill>
        <p:spPr>
          <a:xfrm>
            <a:off x="2894012" y="1219200"/>
            <a:ext cx="6437376" cy="3151632"/>
          </a:xfrm>
          <a:prstGeom prst="rect">
            <a:avLst/>
          </a:prstGeom>
          <a:ln>
            <a:solidFill>
              <a:schemeClr val="tx1"/>
            </a:solidFill>
          </a:ln>
        </p:spPr>
      </p:pic>
      <p:sp>
        <p:nvSpPr>
          <p:cNvPr id="9" name="Rectangle 11"/>
          <p:cNvSpPr>
            <a:spLocks noChangeArrowheads="1"/>
          </p:cNvSpPr>
          <p:nvPr/>
        </p:nvSpPr>
        <p:spPr bwMode="auto">
          <a:xfrm>
            <a:off x="3427412" y="2438400"/>
            <a:ext cx="1371600" cy="1295400"/>
          </a:xfrm>
          <a:prstGeom prst="rect">
            <a:avLst/>
          </a:prstGeom>
          <a:noFill/>
          <a:ln w="28575" algn="ctr">
            <a:solidFill>
              <a:srgbClr val="FF0000"/>
            </a:solidFill>
            <a:round/>
            <a:headEnd type="none" w="sm" len="sm"/>
            <a:tailEnd type="none" w="sm" len="sm"/>
          </a:ln>
        </p:spPr>
        <p:txBody>
          <a:bodyPr/>
          <a:lstStyle/>
          <a:p>
            <a:pPr defTabSz="228600"/>
            <a:endParaRPr lang="en-US"/>
          </a:p>
        </p:txBody>
      </p:sp>
      <p:sp>
        <p:nvSpPr>
          <p:cNvPr id="12" name="Rectangle 11"/>
          <p:cNvSpPr>
            <a:spLocks noChangeArrowheads="1"/>
          </p:cNvSpPr>
          <p:nvPr/>
        </p:nvSpPr>
        <p:spPr bwMode="auto">
          <a:xfrm>
            <a:off x="4722812" y="3962400"/>
            <a:ext cx="1219200" cy="381000"/>
          </a:xfrm>
          <a:prstGeom prst="rect">
            <a:avLst/>
          </a:prstGeom>
          <a:noFill/>
          <a:ln w="28575" algn="ctr">
            <a:solidFill>
              <a:srgbClr val="FF0000"/>
            </a:solidFill>
            <a:round/>
            <a:headEnd type="none" w="sm" len="sm"/>
            <a:tailEnd type="none" w="sm" len="sm"/>
          </a:ln>
        </p:spPr>
        <p:txBody>
          <a:bodyPr/>
          <a:lstStyle/>
          <a:p>
            <a:pPr defTabSz="228600"/>
            <a:endParaRPr lang="en-US"/>
          </a:p>
        </p:txBody>
      </p:sp>
      <p:cxnSp>
        <p:nvCxnSpPr>
          <p:cNvPr id="13" name="Curved Connector 12"/>
          <p:cNvCxnSpPr/>
          <p:nvPr/>
        </p:nvCxnSpPr>
        <p:spPr>
          <a:xfrm rot="5400000" flipH="1" flipV="1">
            <a:off x="2627312" y="3771900"/>
            <a:ext cx="1066800" cy="990600"/>
          </a:xfrm>
          <a:prstGeom prst="curvedConnector3">
            <a:avLst>
              <a:gd name="adj1" fmla="val 50000"/>
            </a:avLst>
          </a:prstGeom>
          <a:ln w="19050">
            <a:solidFill>
              <a:srgbClr val="3BF81C"/>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27" idx="1"/>
          </p:cNvCxnSpPr>
          <p:nvPr/>
        </p:nvCxnSpPr>
        <p:spPr>
          <a:xfrm rot="10800000">
            <a:off x="5637212" y="4343400"/>
            <a:ext cx="990600" cy="876300"/>
          </a:xfrm>
          <a:prstGeom prst="curvedConnector3">
            <a:avLst>
              <a:gd name="adj1" fmla="val 50000"/>
            </a:avLst>
          </a:prstGeom>
          <a:ln w="19050">
            <a:solidFill>
              <a:srgbClr val="3BF81C"/>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612" y="4800600"/>
            <a:ext cx="3886200" cy="3810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Creating an application from scratch</a:t>
            </a:r>
            <a:endParaRPr lang="en-US" b="1" dirty="0">
              <a:solidFill>
                <a:srgbClr val="000000"/>
              </a:solidFill>
              <a:latin typeface="LavosHandy™" pitchFamily="66" charset="0"/>
            </a:endParaRPr>
          </a:p>
        </p:txBody>
      </p:sp>
      <p:sp>
        <p:nvSpPr>
          <p:cNvPr id="27" name="TextBox 26"/>
          <p:cNvSpPr txBox="1"/>
          <p:nvPr/>
        </p:nvSpPr>
        <p:spPr>
          <a:xfrm>
            <a:off x="6627812" y="5029200"/>
            <a:ext cx="3886200" cy="3810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Creating an application from a spreadsheet</a:t>
            </a:r>
            <a:endParaRPr lang="en-US" b="1" dirty="0">
              <a:solidFill>
                <a:srgbClr val="000000"/>
              </a:solidFill>
              <a:latin typeface="LavosHandy™" pitchFamily="66" charset="0"/>
            </a:endParaRPr>
          </a:p>
        </p:txBody>
      </p:sp>
    </p:spTree>
    <p:extLst>
      <p:ext uri="{BB962C8B-B14F-4D97-AF65-F5344CB8AC3E}">
        <p14:creationId xmlns:p14="http://schemas.microsoft.com/office/powerpoint/2010/main" xmlns="" val="416331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Database Application from Scratch</a:t>
            </a:r>
            <a:endParaRPr lang="en-US" b="1" dirty="0"/>
          </a:p>
        </p:txBody>
      </p:sp>
      <p:pic>
        <p:nvPicPr>
          <p:cNvPr id="9" name="Picture 8" descr="a.gif"/>
          <p:cNvPicPr>
            <a:picLocks noChangeAspect="1"/>
          </p:cNvPicPr>
          <p:nvPr/>
        </p:nvPicPr>
        <p:blipFill>
          <a:blip r:embed="rId3" cstate="print"/>
          <a:stretch>
            <a:fillRect/>
          </a:stretch>
        </p:blipFill>
        <p:spPr>
          <a:xfrm>
            <a:off x="684212" y="1676400"/>
            <a:ext cx="4663440" cy="2345436"/>
          </a:xfrm>
          <a:prstGeom prst="rect">
            <a:avLst/>
          </a:prstGeom>
          <a:ln>
            <a:solidFill>
              <a:schemeClr val="tx1"/>
            </a:solidFill>
          </a:ln>
        </p:spPr>
      </p:pic>
      <p:pic>
        <p:nvPicPr>
          <p:cNvPr id="10" name="Picture 9" descr="b.gif"/>
          <p:cNvPicPr>
            <a:picLocks noChangeAspect="1"/>
          </p:cNvPicPr>
          <p:nvPr/>
        </p:nvPicPr>
        <p:blipFill>
          <a:blip r:embed="rId4" cstate="print"/>
          <a:stretch>
            <a:fillRect/>
          </a:stretch>
        </p:blipFill>
        <p:spPr>
          <a:xfrm>
            <a:off x="684212" y="4267200"/>
            <a:ext cx="4648200" cy="1524000"/>
          </a:xfrm>
          <a:prstGeom prst="rect">
            <a:avLst/>
          </a:prstGeom>
          <a:ln>
            <a:solidFill>
              <a:schemeClr val="tx1"/>
            </a:solidFill>
          </a:ln>
        </p:spPr>
      </p:pic>
      <p:pic>
        <p:nvPicPr>
          <p:cNvPr id="11" name="Picture 10" descr="c.gif"/>
          <p:cNvPicPr>
            <a:picLocks noChangeAspect="1"/>
          </p:cNvPicPr>
          <p:nvPr/>
        </p:nvPicPr>
        <p:blipFill>
          <a:blip r:embed="rId5" cstate="print"/>
          <a:stretch>
            <a:fillRect/>
          </a:stretch>
        </p:blipFill>
        <p:spPr>
          <a:xfrm>
            <a:off x="5484812" y="1676400"/>
            <a:ext cx="6096000" cy="4114800"/>
          </a:xfrm>
          <a:prstGeom prst="rect">
            <a:avLst/>
          </a:prstGeom>
          <a:ln>
            <a:solidFill>
              <a:schemeClr val="tx1"/>
            </a:solidFill>
          </a:ln>
        </p:spPr>
      </p:pic>
      <p:sp>
        <p:nvSpPr>
          <p:cNvPr id="12" name="Oval 144"/>
          <p:cNvSpPr>
            <a:spLocks noChangeArrowheads="1"/>
          </p:cNvSpPr>
          <p:nvPr/>
        </p:nvSpPr>
        <p:spPr bwMode="blackWhite">
          <a:xfrm>
            <a:off x="9828212" y="556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3" name="Oval 144"/>
          <p:cNvSpPr>
            <a:spLocks noChangeArrowheads="1"/>
          </p:cNvSpPr>
          <p:nvPr/>
        </p:nvSpPr>
        <p:spPr bwMode="blackWhite">
          <a:xfrm>
            <a:off x="4265612" y="563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4" name="Oval 144"/>
          <p:cNvSpPr>
            <a:spLocks noChangeArrowheads="1"/>
          </p:cNvSpPr>
          <p:nvPr/>
        </p:nvSpPr>
        <p:spPr bwMode="blackWhite">
          <a:xfrm>
            <a:off x="47228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Database Application from Scratch</a:t>
            </a:r>
            <a:endParaRPr lang="en-US" b="1" dirty="0"/>
          </a:p>
        </p:txBody>
      </p:sp>
      <p:pic>
        <p:nvPicPr>
          <p:cNvPr id="9" name="Picture 8" descr="d.gif"/>
          <p:cNvPicPr>
            <a:picLocks noChangeAspect="1"/>
          </p:cNvPicPr>
          <p:nvPr/>
        </p:nvPicPr>
        <p:blipFill>
          <a:blip r:embed="rId3" cstate="print"/>
          <a:stretch>
            <a:fillRect/>
          </a:stretch>
        </p:blipFill>
        <p:spPr>
          <a:xfrm>
            <a:off x="760412" y="1371600"/>
            <a:ext cx="5795010" cy="2660904"/>
          </a:xfrm>
          <a:prstGeom prst="rect">
            <a:avLst/>
          </a:prstGeom>
          <a:ln>
            <a:solidFill>
              <a:schemeClr val="tx1"/>
            </a:solidFill>
          </a:ln>
        </p:spPr>
      </p:pic>
      <p:pic>
        <p:nvPicPr>
          <p:cNvPr id="10" name="Picture 9" descr="e.gif"/>
          <p:cNvPicPr>
            <a:picLocks noChangeAspect="1"/>
          </p:cNvPicPr>
          <p:nvPr/>
        </p:nvPicPr>
        <p:blipFill>
          <a:blip r:embed="rId4" cstate="print"/>
          <a:stretch>
            <a:fillRect/>
          </a:stretch>
        </p:blipFill>
        <p:spPr>
          <a:xfrm>
            <a:off x="760412" y="4191000"/>
            <a:ext cx="5836920" cy="1851660"/>
          </a:xfrm>
          <a:prstGeom prst="rect">
            <a:avLst/>
          </a:prstGeom>
          <a:ln>
            <a:solidFill>
              <a:schemeClr val="tx1"/>
            </a:solidFill>
          </a:ln>
        </p:spPr>
      </p:pic>
      <p:pic>
        <p:nvPicPr>
          <p:cNvPr id="11" name="Picture 10" descr="f.gif"/>
          <p:cNvPicPr>
            <a:picLocks noChangeAspect="1"/>
          </p:cNvPicPr>
          <p:nvPr/>
        </p:nvPicPr>
        <p:blipFill>
          <a:blip r:embed="rId5" cstate="print"/>
          <a:stretch>
            <a:fillRect/>
          </a:stretch>
        </p:blipFill>
        <p:spPr>
          <a:xfrm>
            <a:off x="6780212" y="1371600"/>
            <a:ext cx="4640580" cy="3101340"/>
          </a:xfrm>
          <a:prstGeom prst="rect">
            <a:avLst/>
          </a:prstGeom>
          <a:ln>
            <a:solidFill>
              <a:schemeClr val="tx1"/>
            </a:solidFill>
          </a:ln>
        </p:spPr>
      </p:pic>
      <p:sp>
        <p:nvSpPr>
          <p:cNvPr id="12" name="Oval 144"/>
          <p:cNvSpPr>
            <a:spLocks noChangeArrowheads="1"/>
          </p:cNvSpPr>
          <p:nvPr/>
        </p:nvSpPr>
        <p:spPr bwMode="blackWhite">
          <a:xfrm>
            <a:off x="6323012" y="129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3" name="Oval 144"/>
          <p:cNvSpPr>
            <a:spLocks noChangeArrowheads="1"/>
          </p:cNvSpPr>
          <p:nvPr/>
        </p:nvSpPr>
        <p:spPr bwMode="blackWhite">
          <a:xfrm>
            <a:off x="6323012" y="5791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14" name="Oval 144"/>
          <p:cNvSpPr>
            <a:spLocks noChangeArrowheads="1"/>
          </p:cNvSpPr>
          <p:nvPr/>
        </p:nvSpPr>
        <p:spPr bwMode="blackWhite">
          <a:xfrm>
            <a:off x="10818812" y="4343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Creating a Database Application from Scratch</a:t>
            </a:r>
            <a:endParaRPr lang="en-US" b="1" dirty="0"/>
          </a:p>
        </p:txBody>
      </p:sp>
      <p:pic>
        <p:nvPicPr>
          <p:cNvPr id="10" name="Picture 9" descr="g.gif"/>
          <p:cNvPicPr>
            <a:picLocks noChangeAspect="1"/>
          </p:cNvPicPr>
          <p:nvPr/>
        </p:nvPicPr>
        <p:blipFill>
          <a:blip r:embed="rId3" cstate="print"/>
          <a:stretch>
            <a:fillRect/>
          </a:stretch>
        </p:blipFill>
        <p:spPr>
          <a:xfrm>
            <a:off x="760412" y="1295400"/>
            <a:ext cx="5602986" cy="4495800"/>
          </a:xfrm>
          <a:prstGeom prst="rect">
            <a:avLst/>
          </a:prstGeom>
          <a:ln>
            <a:solidFill>
              <a:schemeClr val="tx1"/>
            </a:solidFill>
          </a:ln>
        </p:spPr>
      </p:pic>
      <p:pic>
        <p:nvPicPr>
          <p:cNvPr id="11" name="Picture 10" descr="h.gif"/>
          <p:cNvPicPr>
            <a:picLocks noChangeAspect="1"/>
          </p:cNvPicPr>
          <p:nvPr/>
        </p:nvPicPr>
        <p:blipFill>
          <a:blip r:embed="rId4" cstate="print"/>
          <a:stretch>
            <a:fillRect/>
          </a:stretch>
        </p:blipFill>
        <p:spPr>
          <a:xfrm>
            <a:off x="6627812" y="1295400"/>
            <a:ext cx="4676394" cy="4495800"/>
          </a:xfrm>
          <a:prstGeom prst="rect">
            <a:avLst/>
          </a:prstGeom>
          <a:ln>
            <a:solidFill>
              <a:schemeClr val="tx1"/>
            </a:solidFill>
          </a:ln>
        </p:spPr>
      </p:pic>
      <p:sp>
        <p:nvSpPr>
          <p:cNvPr id="12" name="Oval 144"/>
          <p:cNvSpPr>
            <a:spLocks noChangeArrowheads="1"/>
          </p:cNvSpPr>
          <p:nvPr/>
        </p:nvSpPr>
        <p:spPr bwMode="blackWhite">
          <a:xfrm>
            <a:off x="760412" y="563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7</a:t>
            </a:r>
            <a:endParaRPr lang="en-US" sz="2000" b="1" dirty="0">
              <a:solidFill>
                <a:srgbClr val="000000"/>
              </a:solidFill>
            </a:endParaRPr>
          </a:p>
        </p:txBody>
      </p:sp>
      <p:sp>
        <p:nvSpPr>
          <p:cNvPr id="13" name="Oval 144"/>
          <p:cNvSpPr>
            <a:spLocks noChangeArrowheads="1"/>
          </p:cNvSpPr>
          <p:nvPr/>
        </p:nvSpPr>
        <p:spPr bwMode="blackWhite">
          <a:xfrm>
            <a:off x="6627812" y="556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8</a:t>
            </a:r>
            <a:endParaRPr lang="en-US" sz="2000" b="1" dirty="0">
              <a:solidFill>
                <a:srgbClr val="000000"/>
              </a:solidFill>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Database Application from a Spreadsheet</a:t>
            </a:r>
            <a:endParaRPr lang="en-US" b="1" dirty="0"/>
          </a:p>
        </p:txBody>
      </p:sp>
      <p:pic>
        <p:nvPicPr>
          <p:cNvPr id="4" name="Picture 3" descr="6a.gif"/>
          <p:cNvPicPr>
            <a:picLocks noChangeAspect="1"/>
          </p:cNvPicPr>
          <p:nvPr/>
        </p:nvPicPr>
        <p:blipFill>
          <a:blip r:embed="rId3" cstate="print"/>
          <a:stretch>
            <a:fillRect/>
          </a:stretch>
        </p:blipFill>
        <p:spPr>
          <a:xfrm>
            <a:off x="684212" y="1143000"/>
            <a:ext cx="4739640" cy="2286000"/>
          </a:xfrm>
          <a:prstGeom prst="rect">
            <a:avLst/>
          </a:prstGeom>
          <a:ln>
            <a:solidFill>
              <a:schemeClr val="tx1"/>
            </a:solidFill>
          </a:ln>
        </p:spPr>
      </p:pic>
      <p:pic>
        <p:nvPicPr>
          <p:cNvPr id="5" name="Picture 4" descr="6b.gif"/>
          <p:cNvPicPr>
            <a:picLocks noChangeAspect="1"/>
          </p:cNvPicPr>
          <p:nvPr/>
        </p:nvPicPr>
        <p:blipFill>
          <a:blip r:embed="rId4" cstate="print"/>
          <a:stretch>
            <a:fillRect/>
          </a:stretch>
        </p:blipFill>
        <p:spPr>
          <a:xfrm>
            <a:off x="684212" y="4038600"/>
            <a:ext cx="4693920" cy="1943100"/>
          </a:xfrm>
          <a:prstGeom prst="rect">
            <a:avLst/>
          </a:prstGeom>
          <a:ln>
            <a:solidFill>
              <a:schemeClr val="tx1"/>
            </a:solidFill>
          </a:ln>
        </p:spPr>
      </p:pic>
      <p:pic>
        <p:nvPicPr>
          <p:cNvPr id="6" name="Picture 5" descr="2c.gif"/>
          <p:cNvPicPr>
            <a:picLocks noChangeAspect="1"/>
          </p:cNvPicPr>
          <p:nvPr/>
        </p:nvPicPr>
        <p:blipFill>
          <a:blip r:embed="rId5" cstate="print"/>
          <a:stretch>
            <a:fillRect/>
          </a:stretch>
        </p:blipFill>
        <p:spPr>
          <a:xfrm>
            <a:off x="5637212" y="1143000"/>
            <a:ext cx="5334000" cy="1259586"/>
          </a:xfrm>
          <a:prstGeom prst="rect">
            <a:avLst/>
          </a:prstGeom>
          <a:ln>
            <a:solidFill>
              <a:schemeClr val="tx1"/>
            </a:solidFill>
          </a:ln>
        </p:spPr>
      </p:pic>
      <p:pic>
        <p:nvPicPr>
          <p:cNvPr id="7" name="Picture 6" descr="2d.gif"/>
          <p:cNvPicPr>
            <a:picLocks noChangeAspect="1"/>
          </p:cNvPicPr>
          <p:nvPr/>
        </p:nvPicPr>
        <p:blipFill>
          <a:blip r:embed="rId6" cstate="print"/>
          <a:stretch>
            <a:fillRect/>
          </a:stretch>
        </p:blipFill>
        <p:spPr>
          <a:xfrm>
            <a:off x="5637212" y="2514600"/>
            <a:ext cx="5334000" cy="3751326"/>
          </a:xfrm>
          <a:prstGeom prst="rect">
            <a:avLst/>
          </a:prstGeom>
          <a:ln>
            <a:solidFill>
              <a:schemeClr val="tx1"/>
            </a:solidFill>
          </a:ln>
        </p:spPr>
      </p:pic>
      <p:sp>
        <p:nvSpPr>
          <p:cNvPr id="8" name="Oval 144"/>
          <p:cNvSpPr>
            <a:spLocks noChangeArrowheads="1"/>
          </p:cNvSpPr>
          <p:nvPr/>
        </p:nvSpPr>
        <p:spPr bwMode="blackWhite">
          <a:xfrm>
            <a:off x="5318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9" name="Oval 144"/>
          <p:cNvSpPr>
            <a:spLocks noChangeArrowheads="1"/>
          </p:cNvSpPr>
          <p:nvPr/>
        </p:nvSpPr>
        <p:spPr bwMode="blackWhite">
          <a:xfrm>
            <a:off x="5318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0" name="Oval 144"/>
          <p:cNvSpPr>
            <a:spLocks noChangeArrowheads="1"/>
          </p:cNvSpPr>
          <p:nvPr/>
        </p:nvSpPr>
        <p:spPr bwMode="blackWhite">
          <a:xfrm>
            <a:off x="10895012" y="213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1" name="Oval 144"/>
          <p:cNvSpPr>
            <a:spLocks noChangeArrowheads="1"/>
          </p:cNvSpPr>
          <p:nvPr/>
        </p:nvSpPr>
        <p:spPr bwMode="blackWhite">
          <a:xfrm>
            <a:off x="10818812" y="541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Database Application from a Spreadsheet</a:t>
            </a:r>
            <a:endParaRPr lang="en-US" b="1" dirty="0"/>
          </a:p>
        </p:txBody>
      </p:sp>
      <p:pic>
        <p:nvPicPr>
          <p:cNvPr id="4" name="Picture 3" descr="2e.gif"/>
          <p:cNvPicPr>
            <a:picLocks noChangeAspect="1"/>
          </p:cNvPicPr>
          <p:nvPr/>
        </p:nvPicPr>
        <p:blipFill>
          <a:blip r:embed="rId3" cstate="print"/>
          <a:stretch>
            <a:fillRect/>
          </a:stretch>
        </p:blipFill>
        <p:spPr>
          <a:xfrm>
            <a:off x="531811" y="1066799"/>
            <a:ext cx="5273040" cy="4175760"/>
          </a:xfrm>
          <a:prstGeom prst="rect">
            <a:avLst/>
          </a:prstGeom>
          <a:ln>
            <a:solidFill>
              <a:schemeClr val="tx1"/>
            </a:solidFill>
          </a:ln>
        </p:spPr>
      </p:pic>
      <p:pic>
        <p:nvPicPr>
          <p:cNvPr id="5" name="Picture 4" descr="6c.gif"/>
          <p:cNvPicPr>
            <a:picLocks noChangeAspect="1"/>
          </p:cNvPicPr>
          <p:nvPr/>
        </p:nvPicPr>
        <p:blipFill>
          <a:blip r:embed="rId4" cstate="print"/>
          <a:stretch>
            <a:fillRect/>
          </a:stretch>
        </p:blipFill>
        <p:spPr>
          <a:xfrm>
            <a:off x="5942012" y="1066800"/>
            <a:ext cx="5341620" cy="2529840"/>
          </a:xfrm>
          <a:prstGeom prst="rect">
            <a:avLst/>
          </a:prstGeom>
          <a:ln>
            <a:solidFill>
              <a:schemeClr val="tx1"/>
            </a:solidFill>
          </a:ln>
        </p:spPr>
      </p:pic>
      <p:sp>
        <p:nvSpPr>
          <p:cNvPr id="6" name="Oval 144"/>
          <p:cNvSpPr>
            <a:spLocks noChangeArrowheads="1"/>
          </p:cNvSpPr>
          <p:nvPr/>
        </p:nvSpPr>
        <p:spPr bwMode="blackWhite">
          <a:xfrm>
            <a:off x="5637212" y="5105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
        <p:nvSpPr>
          <p:cNvPr id="7" name="Oval 144"/>
          <p:cNvSpPr>
            <a:spLocks noChangeArrowheads="1"/>
          </p:cNvSpPr>
          <p:nvPr/>
        </p:nvSpPr>
        <p:spPr bwMode="blackWhite">
          <a:xfrm>
            <a:off x="7008812" y="3429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6</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Mobile Web Application: Steps</a:t>
            </a:r>
            <a:endParaRPr lang="en-US" b="1" dirty="0"/>
          </a:p>
        </p:txBody>
      </p:sp>
      <p:sp>
        <p:nvSpPr>
          <p:cNvPr id="11" name="Content Placeholder 7"/>
          <p:cNvSpPr>
            <a:spLocks noGrp="1"/>
          </p:cNvSpPr>
          <p:nvPr>
            <p:ph idx="1"/>
          </p:nvPr>
        </p:nvSpPr>
        <p:spPr>
          <a:xfrm>
            <a:off x="531151" y="1447800"/>
            <a:ext cx="11126522" cy="4495800"/>
          </a:xfrm>
        </p:spPr>
        <p:txBody>
          <a:bodyPr/>
          <a:lstStyle/>
          <a:p>
            <a:pPr marL="787400" lvl="1" indent="-514350">
              <a:buClr>
                <a:srgbClr val="FF0000"/>
              </a:buClr>
              <a:buFont typeface="+mj-lt"/>
              <a:buAutoNum type="arabicPeriod"/>
            </a:pPr>
            <a:r>
              <a:rPr lang="en-US" sz="2800" dirty="0" smtClean="0">
                <a:solidFill>
                  <a:srgbClr val="000000"/>
                </a:solidFill>
              </a:rPr>
              <a:t>On the Application Builder home page, click Create. </a:t>
            </a:r>
          </a:p>
          <a:p>
            <a:pPr marL="787400" lvl="1" indent="-514350">
              <a:buClr>
                <a:srgbClr val="FF0000"/>
              </a:buClr>
              <a:buFont typeface="+mj-lt"/>
              <a:buAutoNum type="arabicPeriod"/>
            </a:pPr>
            <a:r>
              <a:rPr lang="en-US" sz="2800" dirty="0" smtClean="0">
                <a:solidFill>
                  <a:srgbClr val="000000"/>
                </a:solidFill>
              </a:rPr>
              <a:t>Select Mobile for Application Type</a:t>
            </a:r>
          </a:p>
          <a:p>
            <a:pPr marL="787400" lvl="1" indent="-514350">
              <a:buClr>
                <a:srgbClr val="FF0000"/>
              </a:buClr>
              <a:buFont typeface="+mj-lt"/>
              <a:buAutoNum type="arabicPeriod"/>
            </a:pPr>
            <a:r>
              <a:rPr lang="en-US" sz="2800" dirty="0" smtClean="0">
                <a:solidFill>
                  <a:srgbClr val="000000"/>
                </a:solidFill>
              </a:rPr>
              <a:t>Enter the name for your application, and accept the remaining defaults. Notice that the Theme selected by default is Mobile (51).</a:t>
            </a:r>
          </a:p>
          <a:p>
            <a:pPr marL="787400" lvl="1" indent="-514350">
              <a:buClr>
                <a:srgbClr val="FF0000"/>
              </a:buClr>
              <a:buFont typeface="+mj-lt"/>
              <a:buAutoNum type="arabicPeriod"/>
            </a:pPr>
            <a:r>
              <a:rPr lang="en-US" sz="2800" dirty="0" smtClean="0">
                <a:solidFill>
                  <a:srgbClr val="000000"/>
                </a:solidFill>
              </a:rPr>
              <a:t>Click Add Page to add pages.  </a:t>
            </a:r>
          </a:p>
          <a:p>
            <a:pPr marL="787400" lvl="1" indent="-514350">
              <a:buClr>
                <a:srgbClr val="FF0000"/>
              </a:buClr>
              <a:buFont typeface="+mj-lt"/>
              <a:buAutoNum type="arabicPeriod"/>
            </a:pPr>
            <a:r>
              <a:rPr lang="en-US" sz="2800" dirty="0" smtClean="0">
                <a:solidFill>
                  <a:srgbClr val="000000"/>
                </a:solidFill>
              </a:rPr>
              <a:t>Specify whether to copy shared components from another application. </a:t>
            </a:r>
          </a:p>
          <a:p>
            <a:pPr marL="787400" lvl="1" indent="-514350">
              <a:buClr>
                <a:srgbClr val="FF0000"/>
              </a:buClr>
              <a:buFont typeface="+mj-lt"/>
              <a:buAutoNum type="arabicPeriod"/>
            </a:pPr>
            <a:r>
              <a:rPr lang="en-US" sz="2800" dirty="0" smtClean="0">
                <a:solidFill>
                  <a:srgbClr val="000000"/>
                </a:solidFill>
              </a:rPr>
              <a:t>Specify the attributes such as authentication, date time format etc. </a:t>
            </a:r>
          </a:p>
          <a:p>
            <a:pPr marL="787400" lvl="1" indent="-514350">
              <a:buClr>
                <a:srgbClr val="FF0000"/>
              </a:buClr>
              <a:buFont typeface="+mj-lt"/>
              <a:buAutoNum type="arabicPeriod"/>
            </a:pPr>
            <a:r>
              <a:rPr lang="en-US" sz="2800" dirty="0" smtClean="0">
                <a:solidFill>
                  <a:srgbClr val="000000"/>
                </a:solidFill>
              </a:rPr>
              <a:t>Confirm your selections and click Create Application. </a:t>
            </a:r>
          </a:p>
          <a:p>
            <a:pPr marL="787400" lvl="1" indent="-514350">
              <a:buClr>
                <a:srgbClr val="FF0000"/>
              </a:buClr>
              <a:buFont typeface="+mj-lt"/>
              <a:buAutoNum type="arabicPeriod"/>
            </a:pPr>
            <a:r>
              <a:rPr lang="en-US" sz="2800" dirty="0" smtClean="0">
                <a:solidFill>
                  <a:srgbClr val="000000"/>
                </a:solidFill>
              </a:rPr>
              <a:t>Click Run Application.</a:t>
            </a:r>
          </a:p>
          <a:p>
            <a:pPr marL="787400" lvl="1" indent="-514350">
              <a:buClr>
                <a:srgbClr val="FF0000"/>
              </a:buClr>
              <a:buFont typeface="+mj-lt"/>
              <a:buAutoNum type="arabicPeriod"/>
            </a:pPr>
            <a:endParaRPr lang="en-US" sz="2800" dirty="0" smtClean="0">
              <a:solidFill>
                <a:srgbClr val="000000"/>
              </a:solidFill>
            </a:endParaRPr>
          </a:p>
          <a:p>
            <a:pPr marL="787400" lvl="1" indent="-514350">
              <a:buClr>
                <a:srgbClr val="FF0000"/>
              </a:buClr>
              <a:buFont typeface="+mj-lt"/>
              <a:buAutoNum type="arabicPeriod"/>
            </a:pPr>
            <a:endParaRPr lang="en-US" sz="2800" dirty="0" smtClean="0">
              <a:solidFill>
                <a:srgbClr val="000000"/>
              </a:solidFill>
            </a:endParaRP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a:t>
            </a:r>
            <a:r>
              <a:rPr lang="en-US" b="1" dirty="0" err="1" smtClean="0"/>
              <a:t>Websheet</a:t>
            </a:r>
            <a:r>
              <a:rPr lang="en-US" b="1" dirty="0" smtClean="0"/>
              <a:t> Application</a:t>
            </a:r>
            <a:endParaRPr lang="en-US" b="1" dirty="0"/>
          </a:p>
        </p:txBody>
      </p:sp>
      <p:pic>
        <p:nvPicPr>
          <p:cNvPr id="5" name="Picture 4" descr="Snap74.gif"/>
          <p:cNvPicPr>
            <a:picLocks noChangeAspect="1"/>
          </p:cNvPicPr>
          <p:nvPr/>
        </p:nvPicPr>
        <p:blipFill>
          <a:blip r:embed="rId3" cstate="print"/>
          <a:stretch>
            <a:fillRect/>
          </a:stretch>
        </p:blipFill>
        <p:spPr>
          <a:xfrm>
            <a:off x="684212" y="1295400"/>
            <a:ext cx="4831080" cy="1638300"/>
          </a:xfrm>
          <a:prstGeom prst="rect">
            <a:avLst/>
          </a:prstGeom>
          <a:ln>
            <a:solidFill>
              <a:schemeClr val="tx1"/>
            </a:solidFill>
          </a:ln>
        </p:spPr>
      </p:pic>
      <p:pic>
        <p:nvPicPr>
          <p:cNvPr id="6" name="Picture 5" descr="Snap75.gif"/>
          <p:cNvPicPr>
            <a:picLocks noChangeAspect="1"/>
          </p:cNvPicPr>
          <p:nvPr/>
        </p:nvPicPr>
        <p:blipFill>
          <a:blip r:embed="rId4" cstate="print"/>
          <a:stretch>
            <a:fillRect/>
          </a:stretch>
        </p:blipFill>
        <p:spPr>
          <a:xfrm>
            <a:off x="5789612" y="1295400"/>
            <a:ext cx="5676900" cy="1600200"/>
          </a:xfrm>
          <a:prstGeom prst="rect">
            <a:avLst/>
          </a:prstGeom>
          <a:ln>
            <a:solidFill>
              <a:schemeClr val="tx1"/>
            </a:solidFill>
          </a:ln>
        </p:spPr>
      </p:pic>
      <p:pic>
        <p:nvPicPr>
          <p:cNvPr id="7" name="Picture 6" descr="Snap76.gif"/>
          <p:cNvPicPr>
            <a:picLocks noChangeAspect="1"/>
          </p:cNvPicPr>
          <p:nvPr/>
        </p:nvPicPr>
        <p:blipFill>
          <a:blip r:embed="rId5" cstate="print"/>
          <a:stretch>
            <a:fillRect/>
          </a:stretch>
        </p:blipFill>
        <p:spPr>
          <a:xfrm>
            <a:off x="3960812" y="3429000"/>
            <a:ext cx="5478780" cy="2628900"/>
          </a:xfrm>
          <a:prstGeom prst="rect">
            <a:avLst/>
          </a:prstGeom>
          <a:ln>
            <a:solidFill>
              <a:schemeClr val="tx1"/>
            </a:solidFill>
          </a:ln>
        </p:spPr>
      </p:pic>
      <p:sp>
        <p:nvSpPr>
          <p:cNvPr id="9" name="Oval 144"/>
          <p:cNvSpPr>
            <a:spLocks noChangeArrowheads="1"/>
          </p:cNvSpPr>
          <p:nvPr/>
        </p:nvSpPr>
        <p:spPr bwMode="blackWhite">
          <a:xfrm>
            <a:off x="1751012" y="2819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0" name="Oval 144"/>
          <p:cNvSpPr>
            <a:spLocks noChangeArrowheads="1"/>
          </p:cNvSpPr>
          <p:nvPr/>
        </p:nvSpPr>
        <p:spPr bwMode="blackWhite">
          <a:xfrm>
            <a:off x="8532812" y="2743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2" name="Oval 144"/>
          <p:cNvSpPr>
            <a:spLocks noChangeArrowheads="1"/>
          </p:cNvSpPr>
          <p:nvPr/>
        </p:nvSpPr>
        <p:spPr bwMode="blackWhite">
          <a:xfrm>
            <a:off x="3808412" y="3657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355600"/>
          </a:xfrm>
        </p:spPr>
        <p:txBody>
          <a:bodyPr/>
          <a:lstStyle/>
          <a:p>
            <a:r>
              <a:rPr lang="en-US" b="1" dirty="0" smtClean="0"/>
              <a:t>Creating a </a:t>
            </a:r>
            <a:r>
              <a:rPr lang="en-US" b="1" dirty="0" err="1" smtClean="0"/>
              <a:t>Websheet</a:t>
            </a:r>
            <a:r>
              <a:rPr lang="en-US" b="1" dirty="0" smtClean="0"/>
              <a:t> Application</a:t>
            </a:r>
            <a:endParaRPr lang="en-US" b="1" dirty="0"/>
          </a:p>
        </p:txBody>
      </p:sp>
      <p:pic>
        <p:nvPicPr>
          <p:cNvPr id="5" name="Picture 4" descr="Snap77.gif"/>
          <p:cNvPicPr>
            <a:picLocks noChangeAspect="1"/>
          </p:cNvPicPr>
          <p:nvPr/>
        </p:nvPicPr>
        <p:blipFill>
          <a:blip r:embed="rId3" cstate="print"/>
          <a:stretch>
            <a:fillRect/>
          </a:stretch>
        </p:blipFill>
        <p:spPr>
          <a:xfrm>
            <a:off x="608012" y="1828800"/>
            <a:ext cx="4882896" cy="2208276"/>
          </a:xfrm>
          <a:prstGeom prst="rect">
            <a:avLst/>
          </a:prstGeom>
          <a:ln>
            <a:solidFill>
              <a:schemeClr val="tx1"/>
            </a:solidFill>
          </a:ln>
        </p:spPr>
      </p:pic>
      <p:pic>
        <p:nvPicPr>
          <p:cNvPr id="7" name="Picture 6" descr="Snap79.gif"/>
          <p:cNvPicPr>
            <a:picLocks noChangeAspect="1"/>
          </p:cNvPicPr>
          <p:nvPr/>
        </p:nvPicPr>
        <p:blipFill>
          <a:blip r:embed="rId4" cstate="print"/>
          <a:stretch>
            <a:fillRect/>
          </a:stretch>
        </p:blipFill>
        <p:spPr>
          <a:xfrm>
            <a:off x="5865812" y="1828800"/>
            <a:ext cx="5673852" cy="4430268"/>
          </a:xfrm>
          <a:prstGeom prst="rect">
            <a:avLst/>
          </a:prstGeom>
          <a:ln>
            <a:solidFill>
              <a:schemeClr val="tx1"/>
            </a:solidFill>
          </a:ln>
        </p:spPr>
      </p:pic>
      <p:sp>
        <p:nvSpPr>
          <p:cNvPr id="9" name="Oval 144"/>
          <p:cNvSpPr>
            <a:spLocks noChangeArrowheads="1"/>
          </p:cNvSpPr>
          <p:nvPr/>
        </p:nvSpPr>
        <p:spPr bwMode="blackWhite">
          <a:xfrm>
            <a:off x="608012" y="3886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0" name="Oval 144"/>
          <p:cNvSpPr>
            <a:spLocks noChangeArrowheads="1"/>
          </p:cNvSpPr>
          <p:nvPr/>
        </p:nvSpPr>
        <p:spPr bwMode="blackWhite">
          <a:xfrm>
            <a:off x="5713412" y="533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a:t>
            </a:r>
          </a:p>
          <a:p>
            <a:pPr marL="501650" lvl="1">
              <a:buClr>
                <a:srgbClr val="FF0000"/>
              </a:buClr>
              <a:buFont typeface="Arial" pitchFamily="34" charset="0"/>
              <a:buChar char="•"/>
            </a:pPr>
            <a:r>
              <a:rPr lang="en-US" sz="2800" dirty="0" smtClean="0">
                <a:solidFill>
                  <a:srgbClr val="000000"/>
                </a:solidFill>
              </a:rPr>
              <a:t>Create a database web application from scratch</a:t>
            </a:r>
          </a:p>
          <a:p>
            <a:pPr marL="501650" lvl="1">
              <a:buClr>
                <a:srgbClr val="FF0000"/>
              </a:buClr>
              <a:buFont typeface="Arial" pitchFamily="34" charset="0"/>
              <a:buChar char="•"/>
            </a:pPr>
            <a:r>
              <a:rPr lang="en-US" sz="2800" dirty="0" smtClean="0">
                <a:solidFill>
                  <a:srgbClr val="000000"/>
                </a:solidFill>
              </a:rPr>
              <a:t>Convert a spreadsheet in to a database web application</a:t>
            </a:r>
          </a:p>
          <a:p>
            <a:pPr marL="501650" lvl="1">
              <a:buClr>
                <a:srgbClr val="FF0000"/>
              </a:buClr>
              <a:buFont typeface="Arial" pitchFamily="34" charset="0"/>
              <a:buChar char="•"/>
            </a:pPr>
            <a:r>
              <a:rPr lang="en-US" sz="2800" dirty="0" smtClean="0">
                <a:solidFill>
                  <a:srgbClr val="000000"/>
                </a:solidFill>
              </a:rPr>
              <a:t>Create a mobile web application</a:t>
            </a:r>
          </a:p>
          <a:p>
            <a:pPr marL="501650" lvl="1">
              <a:buClr>
                <a:srgbClr val="FF0000"/>
              </a:buClr>
              <a:buFont typeface="Arial" pitchFamily="34" charset="0"/>
              <a:buChar char="•"/>
            </a:pPr>
            <a:r>
              <a:rPr lang="en-US" sz="2800" dirty="0" smtClean="0">
                <a:solidFill>
                  <a:srgbClr val="000000"/>
                </a:solidFill>
              </a:rPr>
              <a:t>Create a </a:t>
            </a:r>
            <a:r>
              <a:rPr lang="en-US" sz="2800" dirty="0" err="1" smtClean="0">
                <a:solidFill>
                  <a:srgbClr val="000000"/>
                </a:solidFill>
              </a:rPr>
              <a:t>Websheet</a:t>
            </a:r>
            <a:r>
              <a:rPr lang="en-US" sz="2800" dirty="0" smtClean="0">
                <a:solidFill>
                  <a:srgbClr val="000000"/>
                </a:solidFill>
              </a:rPr>
              <a:t> application</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836612" y="4191000"/>
            <a:ext cx="10744200" cy="16986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r>
              <a:rPr lang="en-US" sz="4400" b="1" dirty="0" smtClean="0">
                <a:solidFill>
                  <a:srgbClr val="000000"/>
                </a:solidFill>
                <a:latin typeface="Helvetica Neue Light"/>
                <a:cs typeface="Helvetica Neue Light"/>
              </a:rPr>
              <a:t>Unit 3: Creating a Database Application</a:t>
            </a:r>
            <a:r>
              <a:rPr lang="en-US" sz="4800" dirty="0" smtClean="0">
                <a:solidFill>
                  <a:srgbClr val="000000"/>
                </a:solidFill>
                <a:latin typeface="Helvetica Neue Light"/>
                <a:cs typeface="Helvetica Neue Light"/>
              </a:rPr>
              <a:t/>
            </a:r>
            <a:br>
              <a:rPr lang="en-US" sz="4800" dirty="0" smtClean="0">
                <a:solidFill>
                  <a:srgbClr val="000000"/>
                </a:solidFill>
                <a:latin typeface="Helvetica Neue Light"/>
                <a:cs typeface="Helvetica Neue Light"/>
              </a:rPr>
            </a:br>
            <a:endParaRPr lang="en-US" sz="4800" dirty="0" smtClean="0">
              <a:solidFill>
                <a:srgbClr val="000000"/>
              </a:solidFill>
              <a:latin typeface="Helvetica Neue Light"/>
              <a:cs typeface="Helvetica Neue Light"/>
            </a:endParaRP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4" name="Picture 3"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Explain App Builder concepts</a:t>
            </a:r>
          </a:p>
          <a:p>
            <a:pPr lvl="1">
              <a:buClr>
                <a:schemeClr val="accent1"/>
              </a:buClr>
              <a:buFont typeface="Arial"/>
              <a:buChar char="•"/>
            </a:pPr>
            <a:r>
              <a:rPr lang="en-US" sz="2800" dirty="0" smtClean="0">
                <a:solidFill>
                  <a:srgbClr val="000000"/>
                </a:solidFill>
              </a:rPr>
              <a:t>Describe the types of applications you can build using Application Express</a:t>
            </a:r>
          </a:p>
          <a:p>
            <a:pPr lvl="1">
              <a:buClr>
                <a:schemeClr val="accent1"/>
              </a:buClr>
              <a:buFont typeface="Arial"/>
              <a:buChar char="•"/>
            </a:pPr>
            <a:r>
              <a:rPr lang="en-US" sz="2800" dirty="0" smtClean="0">
                <a:solidFill>
                  <a:srgbClr val="000000"/>
                </a:solidFill>
              </a:rPr>
              <a:t>List the components of a database application</a:t>
            </a:r>
          </a:p>
          <a:p>
            <a:pPr lvl="1">
              <a:buClr>
                <a:schemeClr val="accent1"/>
              </a:buClr>
              <a:buFont typeface="Arial"/>
              <a:buChar char="•"/>
            </a:pPr>
            <a:r>
              <a:rPr lang="en-US" sz="2800" dirty="0" smtClean="0">
                <a:solidFill>
                  <a:srgbClr val="000000"/>
                </a:solidFill>
              </a:rPr>
              <a:t>Determine your application user interface</a:t>
            </a:r>
          </a:p>
          <a:p>
            <a:pPr lvl="1">
              <a:buClr>
                <a:schemeClr val="accent1"/>
              </a:buClr>
              <a:buFont typeface="Arial"/>
              <a:buChar char="•"/>
            </a:pPr>
            <a:r>
              <a:rPr lang="en-US" sz="2800" dirty="0" smtClean="0">
                <a:solidFill>
                  <a:srgbClr val="000000"/>
                </a:solidFill>
              </a:rPr>
              <a:t>Create a database application from scratch</a:t>
            </a:r>
          </a:p>
          <a:p>
            <a:pPr lvl="1">
              <a:buClr>
                <a:schemeClr val="accent1"/>
              </a:buClr>
              <a:buFont typeface="Arial"/>
              <a:buChar char="•"/>
            </a:pPr>
            <a:r>
              <a:rPr lang="en-US" sz="2800" dirty="0" smtClean="0">
                <a:solidFill>
                  <a:srgbClr val="000000"/>
                </a:solidFill>
              </a:rPr>
              <a:t>Create a database application from a spreadsheet</a:t>
            </a:r>
          </a:p>
          <a:p>
            <a:pPr lvl="1">
              <a:buClr>
                <a:schemeClr val="accent1"/>
              </a:buClr>
              <a:buFont typeface="Arial"/>
              <a:buChar char="•"/>
            </a:pPr>
            <a:r>
              <a:rPr lang="en-US" sz="2800" dirty="0" smtClean="0">
                <a:solidFill>
                  <a:srgbClr val="000000"/>
                </a:solidFill>
              </a:rPr>
              <a:t>Create a mobile web application</a:t>
            </a:r>
          </a:p>
          <a:p>
            <a:pPr lvl="1">
              <a:buClr>
                <a:schemeClr val="accent1"/>
              </a:buClr>
              <a:buFont typeface="Arial"/>
              <a:buChar char="•"/>
            </a:pPr>
            <a:r>
              <a:rPr lang="en-US" sz="2800" dirty="0" smtClean="0">
                <a:solidFill>
                  <a:srgbClr val="000000"/>
                </a:solidFill>
              </a:rPr>
              <a:t>Create a </a:t>
            </a:r>
            <a:r>
              <a:rPr lang="en-US" sz="2800" dirty="0" err="1" smtClean="0">
                <a:solidFill>
                  <a:srgbClr val="000000"/>
                </a:solidFill>
              </a:rPr>
              <a:t>Websheet</a:t>
            </a:r>
            <a:r>
              <a:rPr lang="en-US" sz="2800" dirty="0" smtClean="0">
                <a:solidFill>
                  <a:srgbClr val="000000"/>
                </a:solidFill>
              </a:rPr>
              <a:t> application</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Understanding App Builder Concepts</a:t>
            </a:r>
            <a:endParaRPr lang="en-US" b="1" dirty="0"/>
          </a:p>
        </p:txBody>
      </p:sp>
      <p:pic>
        <p:nvPicPr>
          <p:cNvPr id="11" name="Picture 10" descr="apex-home.png"/>
          <p:cNvPicPr>
            <a:picLocks noChangeAspect="1"/>
          </p:cNvPicPr>
          <p:nvPr/>
        </p:nvPicPr>
        <p:blipFill>
          <a:blip r:embed="rId3" cstate="print"/>
          <a:stretch>
            <a:fillRect/>
          </a:stretch>
        </p:blipFill>
        <p:spPr>
          <a:xfrm>
            <a:off x="836612" y="1143000"/>
            <a:ext cx="1950720" cy="1463040"/>
          </a:xfrm>
          <a:prstGeom prst="rect">
            <a:avLst/>
          </a:prstGeom>
        </p:spPr>
      </p:pic>
      <p:pic>
        <p:nvPicPr>
          <p:cNvPr id="12" name="Picture 11" descr="application-form.png"/>
          <p:cNvPicPr>
            <a:picLocks noChangeAspect="1"/>
          </p:cNvPicPr>
          <p:nvPr/>
        </p:nvPicPr>
        <p:blipFill>
          <a:blip r:embed="rId4" cstate="print"/>
          <a:stretch>
            <a:fillRect/>
          </a:stretch>
        </p:blipFill>
        <p:spPr>
          <a:xfrm>
            <a:off x="4265612" y="1143000"/>
            <a:ext cx="1950720" cy="1463040"/>
          </a:xfrm>
          <a:prstGeom prst="rect">
            <a:avLst/>
          </a:prstGeom>
        </p:spPr>
      </p:pic>
      <p:pic>
        <p:nvPicPr>
          <p:cNvPr id="13" name="Picture 12" descr="browser-based-apps-512.png"/>
          <p:cNvPicPr>
            <a:picLocks noChangeAspect="1"/>
          </p:cNvPicPr>
          <p:nvPr/>
        </p:nvPicPr>
        <p:blipFill>
          <a:blip r:embed="rId5" cstate="print"/>
          <a:stretch>
            <a:fillRect/>
          </a:stretch>
        </p:blipFill>
        <p:spPr>
          <a:xfrm>
            <a:off x="8228012" y="990600"/>
            <a:ext cx="2209800" cy="1950720"/>
          </a:xfrm>
          <a:prstGeom prst="rect">
            <a:avLst/>
          </a:prstGeom>
        </p:spPr>
      </p:pic>
      <p:pic>
        <p:nvPicPr>
          <p:cNvPr id="14" name="Picture 13" descr="browser.png"/>
          <p:cNvPicPr>
            <a:picLocks noChangeAspect="1"/>
          </p:cNvPicPr>
          <p:nvPr/>
        </p:nvPicPr>
        <p:blipFill>
          <a:blip r:embed="rId6" cstate="print"/>
          <a:stretch>
            <a:fillRect/>
          </a:stretch>
        </p:blipFill>
        <p:spPr>
          <a:xfrm>
            <a:off x="760412" y="3657600"/>
            <a:ext cx="2057400" cy="1600200"/>
          </a:xfrm>
          <a:prstGeom prst="rect">
            <a:avLst/>
          </a:prstGeom>
        </p:spPr>
      </p:pic>
      <p:pic>
        <p:nvPicPr>
          <p:cNvPr id="16" name="Picture 15" descr="apex-https-512.png"/>
          <p:cNvPicPr>
            <a:picLocks noChangeAspect="1"/>
          </p:cNvPicPr>
          <p:nvPr/>
        </p:nvPicPr>
        <p:blipFill>
          <a:blip r:embed="rId7" cstate="print"/>
          <a:stretch>
            <a:fillRect/>
          </a:stretch>
        </p:blipFill>
        <p:spPr>
          <a:xfrm>
            <a:off x="8456612" y="3505200"/>
            <a:ext cx="2209800" cy="2026920"/>
          </a:xfrm>
          <a:prstGeom prst="rect">
            <a:avLst/>
          </a:prstGeom>
        </p:spPr>
      </p:pic>
      <p:pic>
        <p:nvPicPr>
          <p:cNvPr id="17" name="Picture 16" descr="apex-page-designer.png"/>
          <p:cNvPicPr>
            <a:picLocks noChangeAspect="1"/>
          </p:cNvPicPr>
          <p:nvPr/>
        </p:nvPicPr>
        <p:blipFill>
          <a:blip r:embed="rId8" cstate="print"/>
          <a:stretch>
            <a:fillRect/>
          </a:stretch>
        </p:blipFill>
        <p:spPr>
          <a:xfrm>
            <a:off x="4189412" y="3733800"/>
            <a:ext cx="1950720" cy="1463040"/>
          </a:xfrm>
          <a:prstGeom prst="rect">
            <a:avLst/>
          </a:prstGeom>
        </p:spPr>
      </p:pic>
      <p:sp>
        <p:nvSpPr>
          <p:cNvPr id="19" name="TextBox 18"/>
          <p:cNvSpPr txBox="1"/>
          <p:nvPr/>
        </p:nvSpPr>
        <p:spPr>
          <a:xfrm>
            <a:off x="836612" y="2895600"/>
            <a:ext cx="29718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Application Express Application</a:t>
            </a:r>
            <a:endParaRPr lang="en-US" b="1" dirty="0">
              <a:solidFill>
                <a:srgbClr val="000000"/>
              </a:solidFill>
              <a:latin typeface="LavosHandy™" pitchFamily="66" charset="0"/>
            </a:endParaRPr>
          </a:p>
        </p:txBody>
      </p:sp>
      <p:sp>
        <p:nvSpPr>
          <p:cNvPr id="20" name="TextBox 19"/>
          <p:cNvSpPr txBox="1"/>
          <p:nvPr/>
        </p:nvSpPr>
        <p:spPr>
          <a:xfrm>
            <a:off x="4265612" y="2895600"/>
            <a:ext cx="29718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Application Page</a:t>
            </a:r>
            <a:endParaRPr lang="en-US" b="1" dirty="0">
              <a:solidFill>
                <a:srgbClr val="000000"/>
              </a:solidFill>
              <a:latin typeface="LavosHandy™" pitchFamily="66" charset="0"/>
            </a:endParaRPr>
          </a:p>
        </p:txBody>
      </p:sp>
      <p:sp>
        <p:nvSpPr>
          <p:cNvPr id="21" name="TextBox 20"/>
          <p:cNvSpPr txBox="1"/>
          <p:nvPr/>
        </p:nvSpPr>
        <p:spPr>
          <a:xfrm>
            <a:off x="8304212" y="2819400"/>
            <a:ext cx="29718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Application User Interface</a:t>
            </a:r>
            <a:endParaRPr lang="en-US" b="1" dirty="0">
              <a:solidFill>
                <a:srgbClr val="000000"/>
              </a:solidFill>
              <a:latin typeface="LavosHandy™" pitchFamily="66" charset="0"/>
            </a:endParaRPr>
          </a:p>
        </p:txBody>
      </p:sp>
      <p:sp>
        <p:nvSpPr>
          <p:cNvPr id="22" name="TextBox 21"/>
          <p:cNvSpPr txBox="1"/>
          <p:nvPr/>
        </p:nvSpPr>
        <p:spPr>
          <a:xfrm>
            <a:off x="760412" y="5410200"/>
            <a:ext cx="29718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Session State</a:t>
            </a:r>
            <a:endParaRPr lang="en-US" b="1" dirty="0">
              <a:solidFill>
                <a:srgbClr val="000000"/>
              </a:solidFill>
              <a:latin typeface="LavosHandy™" pitchFamily="66" charset="0"/>
            </a:endParaRPr>
          </a:p>
        </p:txBody>
      </p:sp>
      <p:sp>
        <p:nvSpPr>
          <p:cNvPr id="23" name="TextBox 22"/>
          <p:cNvSpPr txBox="1"/>
          <p:nvPr/>
        </p:nvSpPr>
        <p:spPr>
          <a:xfrm>
            <a:off x="4113212" y="5334000"/>
            <a:ext cx="39624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Page Processing and  Page Rendering</a:t>
            </a:r>
            <a:endParaRPr lang="en-US" b="1" dirty="0">
              <a:solidFill>
                <a:srgbClr val="000000"/>
              </a:solidFill>
              <a:latin typeface="LavosHandy™" pitchFamily="66" charset="0"/>
            </a:endParaRPr>
          </a:p>
        </p:txBody>
      </p:sp>
      <p:sp>
        <p:nvSpPr>
          <p:cNvPr id="24" name="TextBox 23"/>
          <p:cNvSpPr txBox="1"/>
          <p:nvPr/>
        </p:nvSpPr>
        <p:spPr>
          <a:xfrm>
            <a:off x="8609012" y="5410200"/>
            <a:ext cx="32766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Application URL Syntax</a:t>
            </a:r>
            <a:endParaRPr lang="en-US" b="1" dirty="0">
              <a:solidFill>
                <a:srgbClr val="000000"/>
              </a:solidFill>
              <a:latin typeface="LavosHandy™" pitchFamily="66" charset="0"/>
            </a:endParaRPr>
          </a:p>
        </p:txBody>
      </p:sp>
    </p:spTree>
    <p:extLst>
      <p:ext uri="{BB962C8B-B14F-4D97-AF65-F5344CB8AC3E}">
        <p14:creationId xmlns:p14="http://schemas.microsoft.com/office/powerpoint/2010/main" xmlns="" val="1454542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Database and Websheet Applications</a:t>
            </a:r>
            <a:endParaRPr lang="en-US" b="1" dirty="0"/>
          </a:p>
        </p:txBody>
      </p:sp>
      <p:sp>
        <p:nvSpPr>
          <p:cNvPr id="5" name="TextBox 4"/>
          <p:cNvSpPr txBox="1"/>
          <p:nvPr/>
        </p:nvSpPr>
        <p:spPr>
          <a:xfrm>
            <a:off x="4113212" y="5638800"/>
            <a:ext cx="3657600" cy="381000"/>
          </a:xfrm>
          <a:prstGeom prst="rect">
            <a:avLst/>
          </a:prstGeom>
          <a:noFill/>
        </p:spPr>
        <p:txBody>
          <a:bodyPr wrap="square" lIns="0" tIns="0" rIns="0" bIns="0" rtlCol="0">
            <a:noAutofit/>
          </a:bodyPr>
          <a:lstStyle/>
          <a:p>
            <a:pPr>
              <a:lnSpc>
                <a:spcPct val="90000"/>
              </a:lnSpc>
            </a:pPr>
            <a:endParaRPr lang="en-US" dirty="0"/>
          </a:p>
        </p:txBody>
      </p:sp>
      <p:sp>
        <p:nvSpPr>
          <p:cNvPr id="6" name="TextBox 5"/>
          <p:cNvSpPr txBox="1"/>
          <p:nvPr/>
        </p:nvSpPr>
        <p:spPr>
          <a:xfrm>
            <a:off x="4722812" y="5791200"/>
            <a:ext cx="29718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Database Application</a:t>
            </a:r>
            <a:endParaRPr lang="en-US" b="1" dirty="0">
              <a:solidFill>
                <a:srgbClr val="000000"/>
              </a:solidFill>
              <a:latin typeface="LavosHandy™" pitchFamily="66" charset="0"/>
            </a:endParaRPr>
          </a:p>
        </p:txBody>
      </p:sp>
      <p:pic>
        <p:nvPicPr>
          <p:cNvPr id="7" name="Picture 6" descr="1.GIF"/>
          <p:cNvPicPr>
            <a:picLocks noChangeAspect="1"/>
          </p:cNvPicPr>
          <p:nvPr/>
        </p:nvPicPr>
        <p:blipFill>
          <a:blip r:embed="rId3" cstate="print"/>
          <a:stretch>
            <a:fillRect/>
          </a:stretch>
        </p:blipFill>
        <p:spPr>
          <a:xfrm>
            <a:off x="2284412" y="1447800"/>
            <a:ext cx="7399020" cy="4061460"/>
          </a:xfrm>
          <a:prstGeom prst="rect">
            <a:avLst/>
          </a:prstGeom>
          <a:ln>
            <a:solidFill>
              <a:schemeClr val="tx1"/>
            </a:solidFill>
          </a:ln>
        </p:spPr>
      </p:pic>
    </p:spTree>
    <p:extLst>
      <p:ext uri="{BB962C8B-B14F-4D97-AF65-F5344CB8AC3E}">
        <p14:creationId xmlns:p14="http://schemas.microsoft.com/office/powerpoint/2010/main" xmlns="" val="416331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b="1" dirty="0" smtClean="0"/>
              <a:t>Database and Websheet Applications</a:t>
            </a:r>
            <a:endParaRPr lang="en-US" b="1" dirty="0"/>
          </a:p>
        </p:txBody>
      </p:sp>
      <p:pic>
        <p:nvPicPr>
          <p:cNvPr id="8" name="Picture 7" descr="2b.jpg"/>
          <p:cNvPicPr>
            <a:picLocks noChangeAspect="1"/>
          </p:cNvPicPr>
          <p:nvPr/>
        </p:nvPicPr>
        <p:blipFill>
          <a:blip r:embed="rId3" cstate="print"/>
          <a:stretch>
            <a:fillRect/>
          </a:stretch>
        </p:blipFill>
        <p:spPr>
          <a:xfrm>
            <a:off x="2452052" y="1417320"/>
            <a:ext cx="7284720" cy="4023360"/>
          </a:xfrm>
          <a:prstGeom prst="rect">
            <a:avLst/>
          </a:prstGeom>
          <a:ln>
            <a:solidFill>
              <a:srgbClr val="000000"/>
            </a:solidFill>
          </a:ln>
        </p:spPr>
      </p:pic>
      <p:sp>
        <p:nvSpPr>
          <p:cNvPr id="5" name="TextBox 4"/>
          <p:cNvSpPr txBox="1"/>
          <p:nvPr/>
        </p:nvSpPr>
        <p:spPr>
          <a:xfrm>
            <a:off x="4722812" y="5791200"/>
            <a:ext cx="2971800" cy="304800"/>
          </a:xfrm>
          <a:prstGeom prst="rect">
            <a:avLst/>
          </a:prstGeom>
          <a:noFill/>
        </p:spPr>
        <p:txBody>
          <a:bodyPr wrap="none" lIns="0" tIns="0" rIns="0" bIns="0" rtlCol="0">
            <a:noAutofit/>
          </a:bodyPr>
          <a:lstStyle/>
          <a:p>
            <a:pPr>
              <a:lnSpc>
                <a:spcPct val="90000"/>
              </a:lnSpc>
            </a:pPr>
            <a:r>
              <a:rPr lang="en-US" b="1" dirty="0" smtClean="0">
                <a:solidFill>
                  <a:srgbClr val="000000"/>
                </a:solidFill>
                <a:latin typeface="LavosHandy™" pitchFamily="66" charset="0"/>
              </a:rPr>
              <a:t>Websheet Application</a:t>
            </a:r>
            <a:endParaRPr lang="en-US" b="1" dirty="0">
              <a:solidFill>
                <a:srgbClr val="000000"/>
              </a:solidFill>
              <a:latin typeface="LavosHandy™" pitchFamily="66" charset="0"/>
            </a:endParaRPr>
          </a:p>
        </p:txBody>
      </p:sp>
    </p:spTree>
    <p:extLst>
      <p:ext uri="{BB962C8B-B14F-4D97-AF65-F5344CB8AC3E}">
        <p14:creationId xmlns:p14="http://schemas.microsoft.com/office/powerpoint/2010/main" xmlns="" val="416331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431800"/>
          </a:xfrm>
        </p:spPr>
        <p:txBody>
          <a:bodyPr/>
          <a:lstStyle/>
          <a:p>
            <a:r>
              <a:rPr lang="en-US" b="1" dirty="0" smtClean="0"/>
              <a:t>App Builder Home Page</a:t>
            </a:r>
            <a:endParaRPr lang="en-US" b="1" dirty="0"/>
          </a:p>
        </p:txBody>
      </p:sp>
      <p:pic>
        <p:nvPicPr>
          <p:cNvPr id="7" name="Picture 6" descr="app_builder.gif"/>
          <p:cNvPicPr>
            <a:picLocks noChangeAspect="1"/>
          </p:cNvPicPr>
          <p:nvPr/>
        </p:nvPicPr>
        <p:blipFill>
          <a:blip r:embed="rId3" cstate="print"/>
          <a:stretch>
            <a:fillRect/>
          </a:stretch>
        </p:blipFill>
        <p:spPr>
          <a:xfrm>
            <a:off x="989011" y="1219199"/>
            <a:ext cx="8697087" cy="2096262"/>
          </a:xfrm>
          <a:prstGeom prst="rect">
            <a:avLst/>
          </a:prstGeom>
          <a:ln>
            <a:solidFill>
              <a:schemeClr val="tx1"/>
            </a:solidFill>
          </a:ln>
        </p:spPr>
      </p:pic>
      <p:sp>
        <p:nvSpPr>
          <p:cNvPr id="9" name="Shape 174"/>
          <p:cNvSpPr/>
          <p:nvPr/>
        </p:nvSpPr>
        <p:spPr>
          <a:xfrm rot="5400000" flipV="1">
            <a:off x="2246312" y="4381500"/>
            <a:ext cx="0" cy="685800"/>
          </a:xfrm>
          <a:prstGeom prst="line">
            <a:avLst/>
          </a:prstGeom>
          <a:ln w="412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pic>
        <p:nvPicPr>
          <p:cNvPr id="6" name="Picture 5" descr="1.GIF"/>
          <p:cNvPicPr>
            <a:picLocks noChangeAspect="1"/>
          </p:cNvPicPr>
          <p:nvPr/>
        </p:nvPicPr>
        <p:blipFill>
          <a:blip r:embed="rId4" cstate="print"/>
          <a:stretch>
            <a:fillRect/>
          </a:stretch>
        </p:blipFill>
        <p:spPr>
          <a:xfrm>
            <a:off x="2589212" y="2971800"/>
            <a:ext cx="8336280" cy="3223260"/>
          </a:xfrm>
          <a:prstGeom prst="rect">
            <a:avLst/>
          </a:prstGeom>
          <a:ln>
            <a:solidFill>
              <a:schemeClr val="tx1"/>
            </a:solidFill>
          </a:ln>
        </p:spPr>
      </p:pic>
      <p:sp>
        <p:nvSpPr>
          <p:cNvPr id="12" name="Shape 174"/>
          <p:cNvSpPr/>
          <p:nvPr/>
        </p:nvSpPr>
        <p:spPr>
          <a:xfrm rot="5400000" flipV="1">
            <a:off x="1027112" y="3848100"/>
            <a:ext cx="1752600" cy="0"/>
          </a:xfrm>
          <a:prstGeom prst="line">
            <a:avLst/>
          </a:prstGeom>
          <a:ln w="41275">
            <a:solidFill>
              <a:srgbClr val="FF0000"/>
            </a:solidFill>
            <a:prstDash val="solid"/>
            <a:tailEnd type="none"/>
          </a:ln>
        </p:spPr>
        <p:txBody>
          <a:bodyPr lIns="0" tIns="0" rIns="0" bIns="0"/>
          <a:lstStyle/>
          <a:p>
            <a:pPr lvl="0" defTabSz="457200">
              <a:defRPr sz="1200">
                <a:solidFill>
                  <a:srgbClr val="000000"/>
                </a:solidFill>
                <a:latin typeface="+mj-lt"/>
                <a:ea typeface="+mj-ea"/>
                <a:cs typeface="+mj-cs"/>
                <a:sym typeface="Helvetica"/>
              </a:defRPr>
            </a:pP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125200" cy="431800"/>
          </a:xfrm>
        </p:spPr>
        <p:txBody>
          <a:bodyPr/>
          <a:lstStyle/>
          <a:p>
            <a:r>
              <a:rPr lang="en-US" b="1" dirty="0" smtClean="0"/>
              <a:t>Using the Create Application Wizard</a:t>
            </a:r>
            <a:endParaRPr lang="en-US" b="1" dirty="0"/>
          </a:p>
        </p:txBody>
      </p:sp>
      <p:pic>
        <p:nvPicPr>
          <p:cNvPr id="7" name="Picture 6" descr="create_app1.gif"/>
          <p:cNvPicPr>
            <a:picLocks noChangeAspect="1"/>
          </p:cNvPicPr>
          <p:nvPr/>
        </p:nvPicPr>
        <p:blipFill>
          <a:blip r:embed="rId3" cstate="print"/>
          <a:stretch>
            <a:fillRect/>
          </a:stretch>
        </p:blipFill>
        <p:spPr>
          <a:xfrm>
            <a:off x="531814" y="2362201"/>
            <a:ext cx="5006721" cy="1994916"/>
          </a:xfrm>
          <a:prstGeom prst="rect">
            <a:avLst/>
          </a:prstGeom>
          <a:ln>
            <a:solidFill>
              <a:schemeClr val="tx1"/>
            </a:solidFill>
          </a:ln>
        </p:spPr>
      </p:pic>
      <p:pic>
        <p:nvPicPr>
          <p:cNvPr id="8" name="Picture 7" descr="create_app2.gif"/>
          <p:cNvPicPr>
            <a:picLocks noChangeAspect="1"/>
          </p:cNvPicPr>
          <p:nvPr/>
        </p:nvPicPr>
        <p:blipFill>
          <a:blip r:embed="rId4" cstate="print"/>
          <a:stretch>
            <a:fillRect/>
          </a:stretch>
        </p:blipFill>
        <p:spPr>
          <a:xfrm>
            <a:off x="5942012" y="1295401"/>
            <a:ext cx="5987034" cy="4025646"/>
          </a:xfrm>
          <a:prstGeom prst="rect">
            <a:avLst/>
          </a:prstGeom>
          <a:ln>
            <a:solidFill>
              <a:schemeClr val="tx1"/>
            </a:solidFill>
          </a:ln>
        </p:spPr>
      </p:pic>
      <p:sp>
        <p:nvSpPr>
          <p:cNvPr id="12" name="Oval 144"/>
          <p:cNvSpPr>
            <a:spLocks noChangeArrowheads="1"/>
          </p:cNvSpPr>
          <p:nvPr/>
        </p:nvSpPr>
        <p:spPr bwMode="blackWhite">
          <a:xfrm>
            <a:off x="2589212" y="1981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3" name="Oval 144"/>
          <p:cNvSpPr>
            <a:spLocks noChangeArrowheads="1"/>
          </p:cNvSpPr>
          <p:nvPr/>
        </p:nvSpPr>
        <p:spPr bwMode="blackWhite">
          <a:xfrm>
            <a:off x="8761412" y="914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0" name="Shape 174"/>
          <p:cNvSpPr/>
          <p:nvPr/>
        </p:nvSpPr>
        <p:spPr>
          <a:xfrm rot="5400000" flipV="1">
            <a:off x="5751512" y="3314700"/>
            <a:ext cx="0" cy="381000"/>
          </a:xfrm>
          <a:prstGeom prst="line">
            <a:avLst/>
          </a:prstGeom>
          <a:ln w="41275">
            <a:solidFill>
              <a:srgbClr val="FF0000"/>
            </a:solidFill>
            <a:prstDash val="solid"/>
            <a:tailEnd type="triangle"/>
          </a:ln>
        </p:spPr>
        <p:txBody>
          <a:bodyPr lIns="0" tIns="0" rIns="0" bIns="0"/>
          <a:lstStyle/>
          <a:p>
            <a:pPr lvl="0" defTabSz="457200">
              <a:defRPr sz="1200">
                <a:solidFill>
                  <a:srgbClr val="000000"/>
                </a:solidFill>
                <a:latin typeface="+mj-lt"/>
                <a:ea typeface="+mj-ea"/>
                <a:cs typeface="+mj-cs"/>
                <a:sym typeface="Helvetica"/>
              </a:defRPr>
            </a:pP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049000" cy="279400"/>
          </a:xfrm>
        </p:spPr>
        <p:txBody>
          <a:bodyPr anchor="t">
            <a:noAutofit/>
          </a:bodyPr>
          <a:lstStyle/>
          <a:p>
            <a:r>
              <a:rPr lang="en-US" b="1" dirty="0" smtClean="0"/>
              <a:t>Determining your Application User Interface</a:t>
            </a:r>
            <a:endParaRPr lang="en-US" b="1" dirty="0"/>
          </a:p>
        </p:txBody>
      </p:sp>
      <p:pic>
        <p:nvPicPr>
          <p:cNvPr id="10" name="Picture 9" descr="4.GIF"/>
          <p:cNvPicPr>
            <a:picLocks noChangeAspect="1"/>
          </p:cNvPicPr>
          <p:nvPr/>
        </p:nvPicPr>
        <p:blipFill>
          <a:blip r:embed="rId3" cstate="print"/>
          <a:stretch>
            <a:fillRect/>
          </a:stretch>
        </p:blipFill>
        <p:spPr>
          <a:xfrm>
            <a:off x="3503612" y="1219200"/>
            <a:ext cx="5173980" cy="2179320"/>
          </a:xfrm>
          <a:prstGeom prst="rect">
            <a:avLst/>
          </a:prstGeom>
          <a:ln>
            <a:solidFill>
              <a:schemeClr val="tx1"/>
            </a:solidFill>
          </a:ln>
        </p:spPr>
      </p:pic>
      <p:pic>
        <p:nvPicPr>
          <p:cNvPr id="15" name="Picture 14" descr="mobile-embedded.png"/>
          <p:cNvPicPr>
            <a:picLocks noChangeAspect="1"/>
          </p:cNvPicPr>
          <p:nvPr/>
        </p:nvPicPr>
        <p:blipFill>
          <a:blip r:embed="rId4" cstate="print"/>
          <a:stretch>
            <a:fillRect/>
          </a:stretch>
        </p:blipFill>
        <p:spPr>
          <a:xfrm>
            <a:off x="6246812" y="3733800"/>
            <a:ext cx="2340864" cy="2340864"/>
          </a:xfrm>
          <a:prstGeom prst="rect">
            <a:avLst/>
          </a:prstGeom>
          <a:ln>
            <a:noFill/>
          </a:ln>
        </p:spPr>
      </p:pic>
      <p:pic>
        <p:nvPicPr>
          <p:cNvPr id="20" name="Picture 19" descr="application-bar-chart-vertical.png"/>
          <p:cNvPicPr>
            <a:picLocks noChangeAspect="1"/>
          </p:cNvPicPr>
          <p:nvPr/>
        </p:nvPicPr>
        <p:blipFill>
          <a:blip r:embed="rId5" cstate="print"/>
          <a:stretch>
            <a:fillRect/>
          </a:stretch>
        </p:blipFill>
        <p:spPr>
          <a:xfrm>
            <a:off x="2970212" y="3733800"/>
            <a:ext cx="3121152" cy="2340864"/>
          </a:xfrm>
          <a:prstGeom prst="rect">
            <a:avLst/>
          </a:prstGeom>
          <a:ln>
            <a:solidFill>
              <a:schemeClr val="tx1"/>
            </a:solidFill>
          </a:ln>
        </p:spPr>
      </p:pic>
      <p:cxnSp>
        <p:nvCxnSpPr>
          <p:cNvPr id="65" name="Curved Connector 64"/>
          <p:cNvCxnSpPr/>
          <p:nvPr/>
        </p:nvCxnSpPr>
        <p:spPr>
          <a:xfrm flipV="1">
            <a:off x="3732212" y="3200400"/>
            <a:ext cx="685800" cy="533400"/>
          </a:xfrm>
          <a:prstGeom prst="curvedConnector3">
            <a:avLst>
              <a:gd name="adj1" fmla="val 50000"/>
            </a:avLst>
          </a:prstGeom>
          <a:ln w="19050">
            <a:solidFill>
              <a:srgbClr val="3BF81C"/>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p:nvPr/>
        </p:nvCxnSpPr>
        <p:spPr>
          <a:xfrm rot="10800000">
            <a:off x="5789612" y="3124200"/>
            <a:ext cx="1066800" cy="914400"/>
          </a:xfrm>
          <a:prstGeom prst="curvedConnector3">
            <a:avLst>
              <a:gd name="adj1" fmla="val 50000"/>
            </a:avLst>
          </a:prstGeom>
          <a:ln w="19050">
            <a:solidFill>
              <a:srgbClr val="3BF81C"/>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6331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10749</TotalTime>
  <Words>2352</Words>
  <Application>Microsoft Office PowerPoint</Application>
  <PresentationFormat>Custom</PresentationFormat>
  <Paragraphs>183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Oracle_16x9_2014_521</vt:lpstr>
      <vt:lpstr>Slide 1</vt:lpstr>
      <vt:lpstr>Slide 2</vt:lpstr>
      <vt:lpstr>Slide 3</vt:lpstr>
      <vt:lpstr>Understanding App Builder Concepts</vt:lpstr>
      <vt:lpstr>Database and Websheet Applications</vt:lpstr>
      <vt:lpstr>Database and Websheet Applications</vt:lpstr>
      <vt:lpstr>App Builder Home Page</vt:lpstr>
      <vt:lpstr>Using the Create Application Wizard</vt:lpstr>
      <vt:lpstr>Determining your Application User Interface</vt:lpstr>
      <vt:lpstr>Creating a Database Application</vt:lpstr>
      <vt:lpstr>Creating a Database Application from Scratch</vt:lpstr>
      <vt:lpstr>Creating a Database Application from Scratch</vt:lpstr>
      <vt:lpstr>Creating a Database Application from Scratch</vt:lpstr>
      <vt:lpstr>Creating a Database Application from a Spreadsheet</vt:lpstr>
      <vt:lpstr>Creating a Database Application from a Spreadsheet</vt:lpstr>
      <vt:lpstr>Creating a Mobile Web Application: Steps</vt:lpstr>
      <vt:lpstr>Creating a Websheet Application</vt:lpstr>
      <vt:lpstr>Creating a Websheet Application</vt:lpstr>
      <vt:lpstr>Slide 19</vt:lpstr>
      <vt:lpstr>Slide 20</vt:lpstr>
      <vt:lpstr>Hands-On Lab</vt:lpstr>
      <vt:lpstr>Slide 22</vt:lpstr>
      <vt:lpstr>Slide 23</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657</cp:revision>
  <dcterms:created xsi:type="dcterms:W3CDTF">2014-06-19T18:11:18Z</dcterms:created>
  <dcterms:modified xsi:type="dcterms:W3CDTF">2017-06-21T16:05:23Z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