
<file path=[Content_Types].xml><?xml version="1.0" encoding="utf-8"?>
<Types xmlns="http://schemas.openxmlformats.org/package/2006/content-types">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54" r:id="rId2"/>
    <p:sldId id="598" r:id="rId3"/>
    <p:sldId id="730" r:id="rId4"/>
    <p:sldId id="732" r:id="rId5"/>
    <p:sldId id="733" r:id="rId6"/>
    <p:sldId id="734" r:id="rId7"/>
    <p:sldId id="735" r:id="rId8"/>
    <p:sldId id="736" r:id="rId9"/>
    <p:sldId id="737" r:id="rId10"/>
    <p:sldId id="738" r:id="rId11"/>
    <p:sldId id="739" r:id="rId12"/>
    <p:sldId id="740" r:id="rId13"/>
    <p:sldId id="742" r:id="rId14"/>
    <p:sldId id="752" r:id="rId15"/>
    <p:sldId id="743" r:id="rId16"/>
    <p:sldId id="753" r:id="rId17"/>
    <p:sldId id="754" r:id="rId18"/>
    <p:sldId id="755" r:id="rId19"/>
    <p:sldId id="756" r:id="rId20"/>
    <p:sldId id="757" r:id="rId21"/>
    <p:sldId id="758" r:id="rId22"/>
    <p:sldId id="744" r:id="rId23"/>
    <p:sldId id="751" r:id="rId24"/>
    <p:sldId id="741" r:id="rId25"/>
    <p:sldId id="557" r:id="rId26"/>
    <p:sldId id="750" r:id="rId27"/>
    <p:sldId id="288" r:id="rId28"/>
    <p:sldId id="289" r:id="rId29"/>
  </p:sldIdLst>
  <p:sldSz cx="12188825"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7" pos="33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11FF7D"/>
    <a:srgbClr val="7F7F7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9251" autoAdjust="0"/>
  </p:normalViewPr>
  <p:slideViewPr>
    <p:cSldViewPr>
      <p:cViewPr>
        <p:scale>
          <a:sx n="70" d="100"/>
          <a:sy n="70" d="100"/>
        </p:scale>
        <p:origin x="-1080" y="-182"/>
      </p:cViewPr>
      <p:guideLst>
        <p:guide orient="horz" pos="2160"/>
        <p:guide pos="335"/>
      </p:guideLst>
    </p:cSldViewPr>
  </p:slideViewPr>
  <p:outlineViewPr>
    <p:cViewPr>
      <p:scale>
        <a:sx n="33" d="100"/>
        <a:sy n="33" d="100"/>
      </p:scale>
      <p:origin x="0" y="-10368"/>
    </p:cViewPr>
  </p:outlineViewPr>
  <p:notesTextViewPr>
    <p:cViewPr>
      <p:scale>
        <a:sx n="1" d="1"/>
        <a:sy n="1" d="1"/>
      </p:scale>
      <p:origin x="0" y="0"/>
    </p:cViewPr>
  </p:notesTextViewPr>
  <p:sorterViewPr>
    <p:cViewPr>
      <p:scale>
        <a:sx n="20" d="100"/>
        <a:sy n="20" d="100"/>
      </p:scale>
      <p:origin x="0" y="0"/>
    </p:cViewPr>
  </p:sorterViewPr>
  <p:notesViewPr>
    <p:cSldViewPr>
      <p:cViewPr varScale="1">
        <p:scale>
          <a:sx n="86" d="100"/>
          <a:sy n="86" d="100"/>
        </p:scale>
        <p:origin x="-309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21AA6-70BE-4FDE-A8DC-DB381A688FD8}" type="datetimeFigureOut">
              <a:rPr lang="en-US"/>
              <a:pPr/>
              <a:t>6/21/2017</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E47EA-D299-42CE-88BF-4E1035596DA5}" type="slidenum">
              <a:rPr/>
              <a:pPr/>
              <a:t>‹#›</a:t>
            </a:fld>
            <a:endParaRPr dirty="0"/>
          </a:p>
        </p:txBody>
      </p:sp>
    </p:spTree>
    <p:extLst>
      <p:ext uri="{BB962C8B-B14F-4D97-AF65-F5344CB8AC3E}">
        <p14:creationId xmlns:p14="http://schemas.microsoft.com/office/powerpoint/2010/main" xmlns=""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8" y="381000"/>
            <a:ext cx="4572000" cy="257309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9144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1000" y="8610600"/>
            <a:ext cx="4648200" cy="2270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715000" y="8610600"/>
            <a:ext cx="762000" cy="227013"/>
          </a:xfrm>
          <a:prstGeom prst="rect">
            <a:avLst/>
          </a:prstGeom>
        </p:spPr>
        <p:txBody>
          <a:bodyPr vert="horz" lIns="91440" tIns="45720" rIns="91440" bIns="45720" rtlCol="0" anchor="b"/>
          <a:lstStyle>
            <a:lvl1pPr algn="r">
              <a:defRPr sz="1200"/>
            </a:lvl1pPr>
          </a:lstStyle>
          <a:p>
            <a:fld id="{8C72D9AE-7182-4680-8F79-479C4181FF08}" type="slidenum">
              <a:rPr/>
              <a:pPr/>
              <a:t>‹#›</a:t>
            </a:fld>
            <a:endParaRPr dirty="0"/>
          </a:p>
        </p:txBody>
      </p:sp>
    </p:spTree>
    <p:extLst>
      <p:ext uri="{BB962C8B-B14F-4D97-AF65-F5344CB8AC3E}">
        <p14:creationId xmlns:p14="http://schemas.microsoft.com/office/powerpoint/2010/main" xmlns="" val="973114905"/>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dirty="0"/>
          </a:p>
        </p:txBody>
      </p:sp>
    </p:spTree>
    <p:extLst>
      <p:ext uri="{BB962C8B-B14F-4D97-AF65-F5344CB8AC3E}">
        <p14:creationId xmlns:p14="http://schemas.microsoft.com/office/powerpoint/2010/main" xmlns="" val="124275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dirty="0" smtClean="0">
                <a:latin typeface="+mn-lt"/>
                <a:cs typeface="Arial" pitchFamily="34" charset="0"/>
              </a:rPr>
              <a:t>Steps to create a lookup</a:t>
            </a:r>
            <a:r>
              <a:rPr lang="en-US" sz="1100" baseline="0" dirty="0" smtClean="0">
                <a:latin typeface="+mn-lt"/>
                <a:cs typeface="Arial" pitchFamily="34" charset="0"/>
              </a:rPr>
              <a:t> table:</a:t>
            </a:r>
          </a:p>
          <a:p>
            <a:pPr marL="457200" lvl="1" indent="-228600">
              <a:buFont typeface="+mj-lt"/>
              <a:buAutoNum type="arabicPeriod"/>
            </a:pPr>
            <a:r>
              <a:rPr lang="en-US" sz="1100" dirty="0" smtClean="0">
                <a:latin typeface="+mn-lt"/>
                <a:cs typeface="Arial" pitchFamily="34" charset="0"/>
              </a:rPr>
              <a:t>From the object selection pane, select the table for which you want to create a lookup table. In the detail pane: </a:t>
            </a:r>
            <a:r>
              <a:rPr lang="en-US" sz="1100" b="0" dirty="0" smtClean="0">
                <a:latin typeface="+mn-lt"/>
                <a:cs typeface="Arial" pitchFamily="34" charset="0"/>
              </a:rPr>
              <a:t>Click the </a:t>
            </a:r>
            <a:r>
              <a:rPr lang="en-US" sz="1100" b="1" dirty="0" smtClean="0">
                <a:latin typeface="+mn-lt"/>
                <a:cs typeface="Arial" pitchFamily="34" charset="0"/>
              </a:rPr>
              <a:t>Create Lookup Table </a:t>
            </a:r>
            <a:r>
              <a:rPr lang="en-US" sz="1100" b="0" dirty="0" smtClean="0">
                <a:latin typeface="+mn-lt"/>
                <a:cs typeface="Arial" pitchFamily="34" charset="0"/>
              </a:rPr>
              <a:t>button.</a:t>
            </a:r>
          </a:p>
          <a:p>
            <a:pPr marL="457200" lvl="1" indent="-228600">
              <a:buFont typeface="+mj-lt"/>
              <a:buAutoNum type="arabicPeriod"/>
            </a:pPr>
            <a:r>
              <a:rPr lang="en-US" sz="1100" b="0" dirty="0" smtClean="0">
                <a:latin typeface="+mn-lt"/>
                <a:cs typeface="Arial" pitchFamily="34" charset="0"/>
              </a:rPr>
              <a:t>Select the column that you want to use to create the lookup table. Click</a:t>
            </a:r>
            <a:r>
              <a:rPr lang="en-US" sz="1100" b="1" dirty="0" smtClean="0">
                <a:latin typeface="+mn-lt"/>
                <a:cs typeface="Arial" pitchFamily="34" charset="0"/>
              </a:rPr>
              <a:t> Next.</a:t>
            </a:r>
          </a:p>
          <a:p>
            <a:endParaRPr lang="en-US" dirty="0">
              <a:latin typeface="+mn-lt"/>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10</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342900" lvl="1" indent="-228600">
              <a:buFont typeface="+mj-lt"/>
              <a:buAutoNum type="arabicPeriod" startAt="3"/>
            </a:pPr>
            <a:r>
              <a:rPr lang="en-US" sz="1100" b="0" dirty="0" smtClean="0">
                <a:latin typeface="+mn-lt"/>
                <a:cs typeface="Arial" pitchFamily="34" charset="0"/>
              </a:rPr>
              <a:t>Change the name of the lookup table or sequence (optional step). Click </a:t>
            </a:r>
            <a:r>
              <a:rPr lang="en-US" sz="1100" b="1" dirty="0" smtClean="0">
                <a:latin typeface="+mn-lt"/>
                <a:cs typeface="Arial" pitchFamily="34" charset="0"/>
              </a:rPr>
              <a:t>Next</a:t>
            </a:r>
            <a:r>
              <a:rPr lang="en-US" sz="1100" b="0" dirty="0" smtClean="0">
                <a:latin typeface="+mn-lt"/>
                <a:cs typeface="Arial" pitchFamily="34" charset="0"/>
              </a:rPr>
              <a:t>.</a:t>
            </a:r>
          </a:p>
          <a:p>
            <a:pPr marL="342900" lvl="1" indent="-228600">
              <a:buFont typeface="+mj-lt"/>
              <a:buAutoNum type="arabicPeriod" startAt="3"/>
            </a:pPr>
            <a:r>
              <a:rPr lang="en-US" sz="1100" b="0" dirty="0" smtClean="0">
                <a:latin typeface="+mn-lt"/>
                <a:cs typeface="Arial" pitchFamily="34" charset="0"/>
              </a:rPr>
              <a:t>Click</a:t>
            </a:r>
            <a:r>
              <a:rPr lang="en-US" sz="1100" b="1" dirty="0" smtClean="0">
                <a:latin typeface="+mn-lt"/>
                <a:cs typeface="Arial" pitchFamily="34" charset="0"/>
              </a:rPr>
              <a:t> Create Lookup Table</a:t>
            </a:r>
            <a:r>
              <a:rPr lang="en-US" sz="1100" b="0" dirty="0" smtClean="0">
                <a:latin typeface="+mn-lt"/>
                <a:cs typeface="Arial" pitchFamily="34" charset="0"/>
              </a:rPr>
              <a:t>.</a:t>
            </a:r>
          </a:p>
          <a:p>
            <a:endParaRPr lang="en-US" dirty="0">
              <a:latin typeface="+mn-lt"/>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11</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dirty="0" smtClean="0">
                <a:latin typeface="+mn-lt"/>
                <a:cs typeface="Arial" pitchFamily="34" charset="0"/>
              </a:rPr>
              <a:t>You use SQL Commands to create, edit, view, run, and delete database objects. A SQL command can contain SQL statements or PL/SQL blocks. The SQL Commands home page is divided into two sections: a command editor and a display pane. You use the command editor to execute SQL commands and the display pane to view output, saved command lists, and history lists.</a:t>
            </a:r>
            <a:br>
              <a:rPr lang="en-US" sz="1100" dirty="0" smtClean="0">
                <a:latin typeface="+mn-lt"/>
                <a:cs typeface="Arial" pitchFamily="34" charset="0"/>
              </a:rPr>
            </a:br>
            <a:r>
              <a:rPr lang="en-US" sz="1100" dirty="0" smtClean="0">
                <a:latin typeface="+mn-lt"/>
                <a:cs typeface="Arial" pitchFamily="34" charset="0"/>
              </a:rPr>
              <a:t>The graphic shows a SQL Command is executed and results are displayed in the display pane.</a:t>
            </a:r>
            <a:br>
              <a:rPr lang="en-US" sz="1100" dirty="0" smtClean="0">
                <a:latin typeface="+mn-lt"/>
                <a:cs typeface="Arial" pitchFamily="34" charset="0"/>
              </a:rPr>
            </a:br>
            <a:r>
              <a:rPr lang="en-US" sz="1100" dirty="0" smtClean="0">
                <a:latin typeface="+mn-lt"/>
                <a:cs typeface="Arial" pitchFamily="34" charset="0"/>
              </a:rPr>
              <a:t>To execute a SQL command:</a:t>
            </a:r>
          </a:p>
          <a:p>
            <a:pPr marL="342900" lvl="1" indent="-228600">
              <a:buFont typeface="+mj-lt"/>
              <a:buAutoNum type="arabicPeriod"/>
            </a:pPr>
            <a:r>
              <a:rPr lang="en-US" sz="1100" b="0" dirty="0" smtClean="0">
                <a:latin typeface="+mn-lt"/>
                <a:cs typeface="Arial" pitchFamily="34" charset="0"/>
              </a:rPr>
              <a:t>Select</a:t>
            </a:r>
            <a:r>
              <a:rPr lang="en-US" sz="1100" b="1" dirty="0" smtClean="0">
                <a:latin typeface="+mn-lt"/>
                <a:cs typeface="Arial" pitchFamily="34" charset="0"/>
              </a:rPr>
              <a:t> SQL Workshop &gt; SQL Commands</a:t>
            </a:r>
          </a:p>
          <a:p>
            <a:pPr marL="342900" lvl="1" indent="-228600">
              <a:buFont typeface="+mj-lt"/>
              <a:buAutoNum type="arabicPeriod"/>
            </a:pPr>
            <a:r>
              <a:rPr lang="en-US" sz="1100" b="0" dirty="0" smtClean="0">
                <a:latin typeface="+mn-lt"/>
                <a:cs typeface="Arial" pitchFamily="34" charset="0"/>
              </a:rPr>
              <a:t>Enter the SQL or PL/SQL statement in the command editor</a:t>
            </a:r>
          </a:p>
          <a:p>
            <a:pPr marL="342900" lvl="1" indent="-228600">
              <a:buFont typeface="+mj-lt"/>
              <a:buAutoNum type="arabicPeriod"/>
            </a:pPr>
            <a:r>
              <a:rPr lang="en-US" sz="1100" b="0" dirty="0" smtClean="0">
                <a:latin typeface="+mn-lt"/>
                <a:cs typeface="Arial" pitchFamily="34" charset="0"/>
              </a:rPr>
              <a:t>Click the </a:t>
            </a:r>
            <a:r>
              <a:rPr lang="en-US" sz="1100" b="1" dirty="0" smtClean="0">
                <a:latin typeface="+mn-lt"/>
                <a:cs typeface="Arial" pitchFamily="34" charset="0"/>
              </a:rPr>
              <a:t>Run </a:t>
            </a:r>
            <a:r>
              <a:rPr lang="en-US" sz="1100" b="0" dirty="0" smtClean="0">
                <a:latin typeface="+mn-lt"/>
                <a:cs typeface="Arial" pitchFamily="34" charset="0"/>
              </a:rPr>
              <a:t>button</a:t>
            </a:r>
          </a:p>
          <a:p>
            <a:pPr marL="342900" lvl="1" indent="-228600">
              <a:buFont typeface="+mj-lt"/>
              <a:buAutoNum type="arabicPeriod"/>
            </a:pPr>
            <a:r>
              <a:rPr lang="en-US" sz="1100" b="0" dirty="0" smtClean="0">
                <a:latin typeface="+mn-lt"/>
                <a:cs typeface="Arial" pitchFamily="34" charset="0"/>
              </a:rPr>
              <a:t>View the output on the Results tab of the display pane</a:t>
            </a:r>
          </a:p>
          <a:p>
            <a:pPr marL="342900" lvl="1" indent="-228600">
              <a:buFont typeface="+mj-lt"/>
              <a:buAutoNum type="arabicPeriod"/>
            </a:pPr>
            <a:r>
              <a:rPr lang="en-US" sz="1100" b="0" dirty="0" smtClean="0">
                <a:latin typeface="+mn-lt"/>
                <a:cs typeface="Arial" pitchFamily="34" charset="0"/>
              </a:rPr>
              <a:t>Click the </a:t>
            </a:r>
            <a:r>
              <a:rPr lang="en-US" sz="1100" b="1" dirty="0" smtClean="0">
                <a:latin typeface="+mn-lt"/>
                <a:cs typeface="Arial" pitchFamily="34" charset="0"/>
              </a:rPr>
              <a:t>Download </a:t>
            </a:r>
            <a:r>
              <a:rPr lang="en-US" sz="1100" b="0" dirty="0" smtClean="0">
                <a:latin typeface="+mn-lt"/>
                <a:cs typeface="Arial" pitchFamily="34" charset="0"/>
              </a:rPr>
              <a:t>link to export the results of the query to a spreadsheet (optional step)</a:t>
            </a:r>
          </a:p>
          <a:p>
            <a:pPr marL="342900" lvl="1" indent="-228600">
              <a:buFont typeface="+mj-lt"/>
              <a:buAutoNum type="arabicPeriod"/>
            </a:pPr>
            <a:endParaRPr lang="en-US" sz="1100" dirty="0" smtClean="0">
              <a:latin typeface="+mn-lt"/>
              <a:cs typeface="Arial" pitchFamily="34" charset="0"/>
            </a:endParaRPr>
          </a:p>
          <a:p>
            <a:endParaRPr lang="en-US" sz="1100" dirty="0">
              <a:latin typeface="+mn-lt"/>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12</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dirty="0" smtClean="0">
                <a:latin typeface="+mn-lt"/>
                <a:cs typeface="Arial" pitchFamily="34" charset="0"/>
              </a:rPr>
              <a:t>You use SQL Scripts to create, edit, view, run, and delete script files. The slide shows steps involved in creating and running a SQL script.</a:t>
            </a:r>
          </a:p>
          <a:p>
            <a:pPr marL="457200" lvl="1" indent="-228600">
              <a:buFont typeface="+mj-lt"/>
              <a:buAutoNum type="arabicPeriod"/>
            </a:pPr>
            <a:r>
              <a:rPr lang="en-US" sz="1100" b="0" dirty="0" smtClean="0">
                <a:latin typeface="+mn-lt"/>
                <a:cs typeface="Arial" pitchFamily="34" charset="0"/>
              </a:rPr>
              <a:t>Navigate to SQL Workshop &gt; SQL Scripts. Click the </a:t>
            </a:r>
            <a:r>
              <a:rPr lang="en-US" sz="1100" b="1" dirty="0" smtClean="0">
                <a:latin typeface="+mn-lt"/>
                <a:cs typeface="Arial" pitchFamily="34" charset="0"/>
              </a:rPr>
              <a:t>Create</a:t>
            </a:r>
            <a:r>
              <a:rPr lang="en-US" sz="1100" b="0" dirty="0" smtClean="0">
                <a:latin typeface="+mn-lt"/>
                <a:cs typeface="Arial" pitchFamily="34" charset="0"/>
              </a:rPr>
              <a:t> button.</a:t>
            </a:r>
          </a:p>
          <a:p>
            <a:pPr marL="457200" lvl="1" indent="-228600">
              <a:buFont typeface="+mj-lt"/>
              <a:buAutoNum type="arabicPeriod"/>
            </a:pPr>
            <a:r>
              <a:rPr lang="en-US" sz="1100" b="0" dirty="0" smtClean="0">
                <a:latin typeface="+mn-lt"/>
                <a:cs typeface="Arial" pitchFamily="34" charset="0"/>
              </a:rPr>
              <a:t>Enter a name for Script Name. Enter the SQL statements, PL/SQL blocks you want to include in your script. Remember that SQL*Plus commands are ignored at runtime. Click </a:t>
            </a:r>
            <a:r>
              <a:rPr lang="en-US" sz="1100" b="1" dirty="0" smtClean="0">
                <a:latin typeface="+mn-lt"/>
                <a:cs typeface="Arial" pitchFamily="34" charset="0"/>
              </a:rPr>
              <a:t>Create</a:t>
            </a:r>
            <a:r>
              <a:rPr lang="en-US" sz="1100" b="0" dirty="0" smtClean="0">
                <a:latin typeface="+mn-lt"/>
                <a:cs typeface="Arial" pitchFamily="34" charset="0"/>
              </a:rPr>
              <a:t>.</a:t>
            </a:r>
          </a:p>
          <a:p>
            <a:pPr marL="457200" lvl="1" indent="-228600">
              <a:buFont typeface="+mj-lt"/>
              <a:buAutoNum type="arabicPeriod"/>
            </a:pPr>
            <a:r>
              <a:rPr lang="en-US" sz="1100" b="0" dirty="0" smtClean="0">
                <a:latin typeface="+mn-lt"/>
                <a:cs typeface="Arial" pitchFamily="34" charset="0"/>
              </a:rPr>
              <a:t>The SQL Scripts page appears listing your newly saved script. You can now run this script.</a:t>
            </a:r>
          </a:p>
          <a:p>
            <a:r>
              <a:rPr lang="en-US" sz="1100" b="0" dirty="0" smtClean="0">
                <a:latin typeface="+mn-lt"/>
                <a:ea typeface="ＭＳ Ｐゴシック" pitchFamily="34" charset="-128"/>
              </a:rPr>
              <a:t>You can upload a script from your local file system. Perform the following steps:</a:t>
            </a:r>
          </a:p>
          <a:p>
            <a:pPr marL="457200" lvl="1" indent="-228600">
              <a:buFont typeface="+mj-lt"/>
              <a:buAutoNum type="arabicPeriod"/>
            </a:pPr>
            <a:r>
              <a:rPr lang="en-US" sz="1100" b="0" dirty="0" smtClean="0">
                <a:latin typeface="+mn-lt"/>
                <a:ea typeface="ＭＳ Ｐゴシック" pitchFamily="34" charset="-128"/>
              </a:rPr>
              <a:t>Navigate to SQL Workshop</a:t>
            </a:r>
            <a:r>
              <a:rPr lang="en-US" sz="1100" b="0" baseline="0" dirty="0" smtClean="0">
                <a:latin typeface="+mn-lt"/>
                <a:ea typeface="ＭＳ Ｐゴシック" pitchFamily="34" charset="-128"/>
              </a:rPr>
              <a:t> &gt; </a:t>
            </a:r>
            <a:r>
              <a:rPr lang="en-US" sz="1100" b="0" dirty="0" smtClean="0">
                <a:latin typeface="+mn-lt"/>
                <a:ea typeface="ＭＳ Ｐゴシック" pitchFamily="34" charset="-128"/>
              </a:rPr>
              <a:t>SQL Scripts.</a:t>
            </a:r>
          </a:p>
          <a:p>
            <a:pPr marL="457200" lvl="1" indent="-228600">
              <a:buFont typeface="+mj-lt"/>
              <a:buAutoNum type="arabicPeriod"/>
            </a:pPr>
            <a:r>
              <a:rPr lang="en-US" sz="1100" b="0" dirty="0" smtClean="0">
                <a:latin typeface="+mn-lt"/>
                <a:ea typeface="ＭＳ Ｐゴシック" pitchFamily="34" charset="-128"/>
              </a:rPr>
              <a:t>Click the Upload button. The Upload Script dialog appears. </a:t>
            </a:r>
          </a:p>
          <a:p>
            <a:pPr marL="457200" lvl="1" indent="-228600">
              <a:buFont typeface="+mj-lt"/>
              <a:buAutoNum type="arabicPeriod"/>
            </a:pPr>
            <a:r>
              <a:rPr lang="en-US" sz="1100" b="0" dirty="0" smtClean="0">
                <a:latin typeface="+mn-lt"/>
                <a:ea typeface="ＭＳ Ｐゴシック" pitchFamily="34" charset="-128"/>
              </a:rPr>
              <a:t>Click Browse to locate the script you want to upload. Optionally enter a new name in the Script Name field. This name displays in the Script Repository.</a:t>
            </a:r>
          </a:p>
          <a:p>
            <a:pPr marL="457200" lvl="1" indent="-228600">
              <a:buFont typeface="+mj-lt"/>
              <a:buAutoNum type="arabicPeriod"/>
            </a:pPr>
            <a:r>
              <a:rPr lang="en-US" sz="1100" b="0" dirty="0" smtClean="0">
                <a:latin typeface="+mn-lt"/>
                <a:ea typeface="ＭＳ Ｐゴシック" pitchFamily="34" charset="-128"/>
              </a:rPr>
              <a:t>Click Upload. The SQL Scripts page appears listing your newly uploaded script. You can now run the SQL script that you just uploaded.</a:t>
            </a:r>
          </a:p>
          <a:p>
            <a:endParaRPr lang="en-US" sz="1100" b="0" dirty="0" smtClean="0">
              <a:latin typeface="+mn-lt"/>
              <a:ea typeface="ＭＳ Ｐゴシック" pitchFamily="34" charset="-128"/>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13</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600"/>
              </a:spcBef>
              <a:spcAft>
                <a:spcPts val="0"/>
              </a:spcAft>
              <a:buClrTx/>
              <a:buSzTx/>
              <a:buFont typeface="+mj-lt"/>
              <a:buNone/>
              <a:tabLst/>
              <a:defRPr/>
            </a:pPr>
            <a:r>
              <a:rPr lang="en-US" sz="1100" b="0" dirty="0" smtClean="0">
                <a:latin typeface="+mn-lt"/>
                <a:cs typeface="Arial" pitchFamily="34" charset="0"/>
              </a:rPr>
              <a:t>This slide shows how to view the results of the SQL script that you created in the previous slide. To view the results, first click the Run button</a:t>
            </a:r>
            <a:r>
              <a:rPr lang="en-US" sz="1100" b="0" baseline="0" dirty="0" smtClean="0">
                <a:latin typeface="+mn-lt"/>
                <a:cs typeface="Arial" pitchFamily="34" charset="0"/>
              </a:rPr>
              <a:t> for the script</a:t>
            </a:r>
          </a:p>
          <a:p>
            <a:pPr marL="228600" marR="0" lvl="0" indent="-228600" algn="l" defTabSz="914400" rtl="0" eaLnBrk="1" fontAlgn="auto" latinLnBrk="0" hangingPunct="1">
              <a:lnSpc>
                <a:spcPct val="100000"/>
              </a:lnSpc>
              <a:spcBef>
                <a:spcPts val="600"/>
              </a:spcBef>
              <a:spcAft>
                <a:spcPts val="0"/>
              </a:spcAft>
              <a:buClrTx/>
              <a:buSzTx/>
              <a:buFont typeface="+mj-lt"/>
              <a:buNone/>
              <a:tabLst/>
              <a:defRPr/>
            </a:pPr>
            <a:r>
              <a:rPr lang="en-US" sz="1100" b="0" baseline="0" dirty="0" smtClean="0">
                <a:latin typeface="+mn-lt"/>
                <a:cs typeface="Arial" pitchFamily="34" charset="0"/>
              </a:rPr>
              <a:t>that you created. Then, click Run Now. P</a:t>
            </a:r>
            <a:r>
              <a:rPr lang="en-US" sz="1100" b="0" dirty="0" smtClean="0">
                <a:latin typeface="+mn-lt"/>
                <a:cs typeface="Arial" pitchFamily="34" charset="0"/>
              </a:rPr>
              <a:t>erform</a:t>
            </a:r>
            <a:r>
              <a:rPr lang="en-US" sz="1100" b="0" baseline="0" dirty="0" smtClean="0">
                <a:latin typeface="+mn-lt"/>
                <a:cs typeface="Arial" pitchFamily="34" charset="0"/>
              </a:rPr>
              <a:t> the following steps:</a:t>
            </a:r>
          </a:p>
          <a:p>
            <a:pPr marL="457200" marR="0" lvl="1"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sz="1100" b="0" baseline="0" dirty="0" smtClean="0">
                <a:latin typeface="+mn-lt"/>
                <a:cs typeface="Arial" pitchFamily="34" charset="0"/>
              </a:rPr>
              <a:t>In the Manage Script Results page, click the </a:t>
            </a:r>
            <a:r>
              <a:rPr lang="en-US" sz="1100" b="1" baseline="0" dirty="0" smtClean="0">
                <a:latin typeface="+mn-lt"/>
                <a:cs typeface="Arial" pitchFamily="34" charset="0"/>
              </a:rPr>
              <a:t>View Results </a:t>
            </a:r>
            <a:r>
              <a:rPr lang="en-US" sz="1100" b="0" baseline="0" dirty="0" smtClean="0">
                <a:latin typeface="+mn-lt"/>
                <a:cs typeface="Arial" pitchFamily="34" charset="0"/>
              </a:rPr>
              <a:t>icon in the far right column.</a:t>
            </a:r>
          </a:p>
          <a:p>
            <a:pPr marL="457200" marR="0" lvl="1"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sz="1100" b="0" baseline="0" dirty="0" smtClean="0">
                <a:latin typeface="+mn-lt"/>
                <a:cs typeface="Arial" pitchFamily="34" charset="0"/>
              </a:rPr>
              <a:t>The Results page displays a summary. To view details, select </a:t>
            </a:r>
            <a:r>
              <a:rPr lang="en-US" sz="1100" b="1" baseline="0" dirty="0" smtClean="0">
                <a:latin typeface="+mn-lt"/>
                <a:cs typeface="Arial" pitchFamily="34" charset="0"/>
              </a:rPr>
              <a:t>Detail</a:t>
            </a:r>
            <a:r>
              <a:rPr lang="en-US" sz="1100" b="0" baseline="0" dirty="0" smtClean="0">
                <a:latin typeface="+mn-lt"/>
                <a:cs typeface="Arial" pitchFamily="34" charset="0"/>
              </a:rPr>
              <a:t> radio button and click </a:t>
            </a:r>
            <a:r>
              <a:rPr lang="en-US" sz="1100" b="1" baseline="0" dirty="0" smtClean="0">
                <a:latin typeface="+mn-lt"/>
                <a:cs typeface="Arial" pitchFamily="34" charset="0"/>
              </a:rPr>
              <a:t>Go</a:t>
            </a:r>
            <a:r>
              <a:rPr lang="en-US" sz="1100" b="0" baseline="0" dirty="0" smtClean="0">
                <a:latin typeface="+mn-lt"/>
                <a:cs typeface="Arial" pitchFamily="34" charset="0"/>
              </a:rPr>
              <a:t>.</a:t>
            </a:r>
          </a:p>
          <a:p>
            <a:pPr marL="457200" marR="0" lvl="1"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sz="1100" b="0" baseline="0" dirty="0" smtClean="0">
                <a:latin typeface="+mn-lt"/>
                <a:cs typeface="Arial" pitchFamily="34" charset="0"/>
              </a:rPr>
              <a:t>Now, you see the script along with the results in detail.</a:t>
            </a:r>
          </a:p>
          <a:p>
            <a:pPr marL="457200" marR="0" lvl="1" indent="-228600" algn="l" defTabSz="914400" rtl="0" eaLnBrk="1" fontAlgn="auto" latinLnBrk="0" hangingPunct="1">
              <a:lnSpc>
                <a:spcPct val="100000"/>
              </a:lnSpc>
              <a:spcBef>
                <a:spcPts val="600"/>
              </a:spcBef>
              <a:spcAft>
                <a:spcPts val="0"/>
              </a:spcAft>
              <a:buClrTx/>
              <a:buSzTx/>
              <a:buFont typeface="+mj-lt"/>
              <a:buAutoNum type="arabicPeriod"/>
              <a:tabLst/>
              <a:defRPr/>
            </a:pPr>
            <a:endParaRPr lang="en-US" sz="1100" b="0" baseline="0" dirty="0" smtClean="0">
              <a:latin typeface="+mn-lt"/>
              <a:cs typeface="Arial" pitchFamily="34" charset="0"/>
            </a:endParaRPr>
          </a:p>
          <a:p>
            <a:pPr marL="228600" marR="0" lvl="0" indent="-228600" algn="l" defTabSz="914400" rtl="0" eaLnBrk="1" fontAlgn="auto" latinLnBrk="0" hangingPunct="1">
              <a:lnSpc>
                <a:spcPct val="100000"/>
              </a:lnSpc>
              <a:spcBef>
                <a:spcPts val="600"/>
              </a:spcBef>
              <a:spcAft>
                <a:spcPts val="0"/>
              </a:spcAft>
              <a:buClrTx/>
              <a:buSzTx/>
              <a:buFont typeface="+mj-lt"/>
              <a:buNone/>
              <a:tabLst/>
              <a:defRPr/>
            </a:pPr>
            <a:endParaRPr lang="en-US" sz="1150" b="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14</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b="0" dirty="0" smtClean="0">
                <a:latin typeface="+mn-lt"/>
                <a:ea typeface="ＭＳ Ｐゴシック" pitchFamily="34" charset="-128"/>
              </a:rPr>
              <a:t>You can transfer scripts from your current Script Repository to a Script Repository in a different workspace by using the Export and Import tasks. Exported scripts are encoded in a single file on your local file system. Once exported, you then log in to another workspace and import the file. During import, the file is run to re-create the scripts in the current Script Repository.</a:t>
            </a:r>
          </a:p>
          <a:p>
            <a:r>
              <a:rPr lang="en-US" sz="1100" b="0" dirty="0" smtClean="0">
                <a:latin typeface="+mn-lt"/>
                <a:ea typeface="ＭＳ Ｐゴシック" pitchFamily="34" charset="-128"/>
              </a:rPr>
              <a:t>By default, the Export SQL Scripts page lists all scripts in the Script Repository created by the current user. The slide</a:t>
            </a:r>
            <a:r>
              <a:rPr lang="en-US" sz="1100" b="0" baseline="0" dirty="0" smtClean="0">
                <a:latin typeface="+mn-lt"/>
                <a:ea typeface="ＭＳ Ｐゴシック" pitchFamily="34" charset="-128"/>
              </a:rPr>
              <a:t> shows that t</a:t>
            </a:r>
            <a:r>
              <a:rPr lang="en-US" sz="1100" b="0" dirty="0" smtClean="0">
                <a:latin typeface="+mn-lt"/>
                <a:ea typeface="ＭＳ Ｐゴシック" pitchFamily="34" charset="-128"/>
              </a:rPr>
              <a:t>here are two panes on the Export SQL Scripts page: the Scripts pane and the Scripts to Export pane. You use the Scripts pane to select scripts to export. Then, you use the Scripts to Export pane to finalize the scripts to export, to choose a name for the export script, and to save the selected scripts in the export script on your local file system.</a:t>
            </a:r>
          </a:p>
          <a:p>
            <a:r>
              <a:rPr lang="en-US" sz="1100" b="0" dirty="0" smtClean="0">
                <a:latin typeface="+mn-lt"/>
                <a:ea typeface="ＭＳ Ｐゴシック" pitchFamily="34" charset="-128"/>
              </a:rPr>
              <a:t>To export a script, perform the following steps:</a:t>
            </a:r>
          </a:p>
          <a:p>
            <a:pPr marL="457200" lvl="1" indent="-228600">
              <a:buFont typeface="+mj-lt"/>
              <a:buAutoNum type="arabicPeriod"/>
            </a:pPr>
            <a:r>
              <a:rPr lang="en-US" sz="1100" b="0" dirty="0" smtClean="0">
                <a:latin typeface="+mn-lt"/>
                <a:ea typeface="ＭＳ Ｐゴシック" pitchFamily="34" charset="-128"/>
              </a:rPr>
              <a:t>Navigate to </a:t>
            </a:r>
            <a:r>
              <a:rPr lang="en-US" sz="1100" b="1" dirty="0" smtClean="0">
                <a:latin typeface="+mn-lt"/>
                <a:ea typeface="ＭＳ Ｐゴシック" pitchFamily="34" charset="-128"/>
              </a:rPr>
              <a:t>SQL Workshop</a:t>
            </a:r>
            <a:r>
              <a:rPr lang="en-US" sz="1100" b="1" baseline="0" dirty="0" smtClean="0">
                <a:latin typeface="+mn-lt"/>
                <a:ea typeface="ＭＳ Ｐゴシック" pitchFamily="34" charset="-128"/>
              </a:rPr>
              <a:t> &gt; </a:t>
            </a:r>
            <a:r>
              <a:rPr lang="en-US" sz="1100" b="1" dirty="0" smtClean="0">
                <a:latin typeface="+mn-lt"/>
                <a:ea typeface="ＭＳ Ｐゴシック" pitchFamily="34" charset="-128"/>
              </a:rPr>
              <a:t>SQL Scripts</a:t>
            </a:r>
            <a:r>
              <a:rPr lang="en-US" sz="1100" b="0" dirty="0" smtClean="0">
                <a:latin typeface="+mn-lt"/>
                <a:ea typeface="ＭＳ Ｐゴシック" pitchFamily="34" charset="-128"/>
              </a:rPr>
              <a:t>.</a:t>
            </a:r>
          </a:p>
          <a:p>
            <a:pPr marL="457200" lvl="1" indent="-228600">
              <a:buFont typeface="+mj-lt"/>
              <a:buAutoNum type="arabicPeriod"/>
            </a:pPr>
            <a:r>
              <a:rPr lang="en-US" sz="1100" b="0" dirty="0" smtClean="0">
                <a:latin typeface="+mn-lt"/>
                <a:ea typeface="ＭＳ Ｐゴシック" pitchFamily="34" charset="-128"/>
              </a:rPr>
              <a:t>On the Tasks list, click </a:t>
            </a:r>
            <a:r>
              <a:rPr lang="en-US" sz="1100" b="1" dirty="0" smtClean="0">
                <a:latin typeface="+mn-lt"/>
                <a:ea typeface="ＭＳ Ｐゴシック" pitchFamily="34" charset="-128"/>
              </a:rPr>
              <a:t>Export</a:t>
            </a:r>
            <a:r>
              <a:rPr lang="en-US" sz="1100" b="0" dirty="0" smtClean="0">
                <a:latin typeface="+mn-lt"/>
                <a:ea typeface="ＭＳ Ｐゴシック" pitchFamily="34" charset="-128"/>
              </a:rPr>
              <a:t>. The Export SQL Scripts page appears.</a:t>
            </a:r>
          </a:p>
          <a:p>
            <a:pPr marL="457200" lvl="1" indent="-228600">
              <a:buFont typeface="+mj-lt"/>
              <a:buAutoNum type="arabicPeriod"/>
            </a:pPr>
            <a:r>
              <a:rPr lang="en-US" sz="1100" b="0" dirty="0" smtClean="0">
                <a:latin typeface="+mn-lt"/>
                <a:ea typeface="ＭＳ Ｐゴシック" pitchFamily="34" charset="-128"/>
              </a:rPr>
              <a:t>Select the scripts you want to export. To select all displayed scripts, click the column head check box. Click </a:t>
            </a:r>
            <a:r>
              <a:rPr lang="en-US" sz="1100" b="1" dirty="0" smtClean="0">
                <a:latin typeface="+mn-lt"/>
                <a:ea typeface="ＭＳ Ｐゴシック" pitchFamily="34" charset="-128"/>
              </a:rPr>
              <a:t>Add to Export</a:t>
            </a:r>
            <a:r>
              <a:rPr lang="en-US" sz="1100" b="0" dirty="0" smtClean="0">
                <a:latin typeface="+mn-lt"/>
                <a:ea typeface="ＭＳ Ｐゴシック" pitchFamily="34" charset="-128"/>
              </a:rPr>
              <a:t>.</a:t>
            </a:r>
          </a:p>
          <a:p>
            <a:pPr marL="457200" lvl="1" indent="-228600">
              <a:buFont typeface="+mj-lt"/>
              <a:buAutoNum type="arabicPeriod"/>
            </a:pPr>
            <a:r>
              <a:rPr lang="en-US" sz="1100" b="0" dirty="0" smtClean="0">
                <a:latin typeface="+mn-lt"/>
                <a:ea typeface="ＭＳ Ｐゴシック" pitchFamily="34" charset="-128"/>
              </a:rPr>
              <a:t>The selected scripts are added to the list of scripts in the Scripts to Export pane. Enter a name for the export script in the File Name field. The default script name is workspace_name_script.sql. For example, the</a:t>
            </a:r>
            <a:r>
              <a:rPr lang="en-US" sz="1100" b="0" baseline="0" dirty="0" smtClean="0">
                <a:latin typeface="+mn-lt"/>
                <a:ea typeface="ＭＳ Ｐゴシック" pitchFamily="34" charset="-128"/>
              </a:rPr>
              <a:t> slide shows the default script name.</a:t>
            </a:r>
          </a:p>
          <a:p>
            <a:pPr marL="457200" lvl="1" indent="-228600">
              <a:buFont typeface="+mj-lt"/>
              <a:buAutoNum type="arabicPeriod"/>
            </a:pPr>
            <a:r>
              <a:rPr lang="en-US" sz="1100" b="0" dirty="0" smtClean="0">
                <a:latin typeface="+mn-lt"/>
                <a:ea typeface="ＭＳ Ｐゴシック" pitchFamily="34" charset="-128"/>
              </a:rPr>
              <a:t>Click </a:t>
            </a:r>
            <a:r>
              <a:rPr lang="en-US" sz="1100" b="1" dirty="0" smtClean="0">
                <a:latin typeface="+mn-lt"/>
                <a:ea typeface="ＭＳ Ｐゴシック" pitchFamily="34" charset="-128"/>
              </a:rPr>
              <a:t>Export All </a:t>
            </a:r>
            <a:r>
              <a:rPr lang="en-US" sz="1100" b="0" dirty="0" smtClean="0">
                <a:latin typeface="+mn-lt"/>
                <a:ea typeface="ＭＳ Ｐゴシック" pitchFamily="34" charset="-128"/>
              </a:rPr>
              <a:t>to export the scripts to the export script. You are prompted to enter the directory where you want to save the export script.</a:t>
            </a:r>
          </a:p>
          <a:p>
            <a:pPr marL="0" marR="0" lvl="1" indent="0" algn="l" defTabSz="914400" rtl="0" eaLnBrk="1" fontAlgn="auto" latinLnBrk="0" hangingPunct="1">
              <a:lnSpc>
                <a:spcPct val="100000"/>
              </a:lnSpc>
              <a:spcBef>
                <a:spcPts val="600"/>
              </a:spcBef>
              <a:spcAft>
                <a:spcPts val="0"/>
              </a:spcAft>
              <a:buClrTx/>
              <a:buSzTx/>
              <a:buFontTx/>
              <a:buNone/>
              <a:tabLst/>
              <a:defRPr/>
            </a:pPr>
            <a:r>
              <a:rPr lang="en-US" sz="1100" b="0" baseline="0" dirty="0" smtClean="0">
                <a:latin typeface="+mn-lt"/>
                <a:ea typeface="ＭＳ Ｐゴシック" pitchFamily="34" charset="-128"/>
              </a:rPr>
              <a:t>Y</a:t>
            </a:r>
            <a:r>
              <a:rPr lang="en-US" sz="1100" dirty="0" smtClean="0">
                <a:latin typeface="+mn-lt"/>
              </a:rPr>
              <a:t>ou can import a script file exported from a different workspace into your current workspace. Note that only script files exported</a:t>
            </a:r>
            <a:r>
              <a:rPr lang="en-US" sz="1100" baseline="0" dirty="0" smtClean="0">
                <a:latin typeface="+mn-lt"/>
              </a:rPr>
              <a:t> from the scripts repository can be imported. If you try to import any other script, you see a “script not compatible” error. To import a script, perform the following steps:</a:t>
            </a:r>
            <a:endParaRPr lang="en-US" sz="1100" dirty="0" smtClean="0">
              <a:latin typeface="+mn-lt"/>
            </a:endParaRPr>
          </a:p>
          <a:p>
            <a:pPr marL="400050" marR="0" lvl="2"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sz="1100" b="0" dirty="0" smtClean="0">
                <a:latin typeface="+mn-lt"/>
                <a:ea typeface="ＭＳ Ｐゴシック" pitchFamily="34" charset="-128"/>
              </a:rPr>
              <a:t>Click </a:t>
            </a:r>
            <a:r>
              <a:rPr lang="en-US" sz="1100" b="1" dirty="0" smtClean="0">
                <a:latin typeface="+mn-lt"/>
                <a:ea typeface="ＭＳ Ｐゴシック" pitchFamily="34" charset="-128"/>
              </a:rPr>
              <a:t>Import</a:t>
            </a:r>
            <a:r>
              <a:rPr lang="en-US" sz="1100" b="0" baseline="0" dirty="0" smtClean="0">
                <a:latin typeface="+mn-lt"/>
                <a:ea typeface="ＭＳ Ｐゴシック" pitchFamily="34" charset="-128"/>
              </a:rPr>
              <a:t> on the Tasks list.</a:t>
            </a:r>
          </a:p>
          <a:p>
            <a:pPr marL="400050" marR="0" lvl="2"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sz="1100" dirty="0" smtClean="0">
                <a:latin typeface="+mn-lt"/>
              </a:rPr>
              <a:t>Click the </a:t>
            </a:r>
            <a:r>
              <a:rPr lang="en-US" sz="1100" b="1" dirty="0" smtClean="0">
                <a:latin typeface="+mn-lt"/>
              </a:rPr>
              <a:t>Browse</a:t>
            </a:r>
            <a:r>
              <a:rPr lang="en-US" sz="1100" dirty="0" smtClean="0">
                <a:latin typeface="+mn-lt"/>
              </a:rPr>
              <a:t> button and locate the file to import from your local file system. </a:t>
            </a:r>
          </a:p>
          <a:p>
            <a:pPr marL="400050" marR="0" lvl="2"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sz="1100" dirty="0" smtClean="0">
                <a:latin typeface="+mn-lt"/>
              </a:rPr>
              <a:t>Then, click </a:t>
            </a:r>
            <a:r>
              <a:rPr lang="en-US" sz="1100" b="1" dirty="0" smtClean="0">
                <a:latin typeface="+mn-lt"/>
              </a:rPr>
              <a:t>Next</a:t>
            </a:r>
            <a:r>
              <a:rPr lang="en-US" sz="1100" dirty="0" smtClean="0">
                <a:latin typeface="+mn-lt"/>
              </a:rPr>
              <a:t> and click </a:t>
            </a:r>
            <a:r>
              <a:rPr lang="en-US" sz="1100" b="1" dirty="0" smtClean="0">
                <a:latin typeface="+mn-lt"/>
              </a:rPr>
              <a:t>Import Scripts</a:t>
            </a:r>
            <a:r>
              <a:rPr lang="en-US" sz="1100" dirty="0" smtClean="0">
                <a:latin typeface="+mn-lt"/>
              </a:rPr>
              <a:t>. </a:t>
            </a:r>
            <a:endParaRPr lang="en-US" sz="1100" b="0" dirty="0" smtClean="0">
              <a:latin typeface="+mn-lt"/>
              <a:ea typeface="ＭＳ Ｐゴシック" pitchFamily="34" charset="-128"/>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15</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b="0" i="0" kern="1200" dirty="0" smtClean="0">
                <a:solidFill>
                  <a:schemeClr val="tx1"/>
                </a:solidFill>
                <a:latin typeface="+mn-lt"/>
                <a:ea typeface="+mn-ea"/>
                <a:cs typeface="+mn-cs"/>
              </a:rPr>
              <a:t>Oracle Application Express provides utilities to build SQL queries, load and unload data from an Oracle database, generate DDL, view object reports, manage User Interface Defaults, restore dropped database objects, compare schemas, monitor the database, and view database details. This lesson covers some of these utilities.</a:t>
            </a:r>
          </a:p>
          <a:p>
            <a:r>
              <a:rPr lang="en-US" sz="1100" b="0" i="0" kern="1200" dirty="0" smtClean="0">
                <a:solidFill>
                  <a:schemeClr val="tx1"/>
                </a:solidFill>
                <a:latin typeface="+mn-lt"/>
                <a:ea typeface="+mn-ea"/>
                <a:cs typeface="+mn-cs"/>
              </a:rPr>
              <a:t>The slide</a:t>
            </a:r>
            <a:r>
              <a:rPr lang="en-US" sz="1100" b="0" i="0" kern="1200" baseline="0" dirty="0" smtClean="0">
                <a:solidFill>
                  <a:schemeClr val="tx1"/>
                </a:solidFill>
                <a:latin typeface="+mn-lt"/>
                <a:ea typeface="+mn-ea"/>
                <a:cs typeface="+mn-cs"/>
              </a:rPr>
              <a:t> shows navigating to the Utilities page. On your Workspace home page, click </a:t>
            </a:r>
            <a:r>
              <a:rPr lang="en-US" sz="1100" b="1" i="0" kern="1200" baseline="0" dirty="0" smtClean="0">
                <a:solidFill>
                  <a:schemeClr val="tx1"/>
                </a:solidFill>
                <a:latin typeface="+mn-lt"/>
                <a:ea typeface="+mn-ea"/>
                <a:cs typeface="+mn-cs"/>
              </a:rPr>
              <a:t>SQL Workshop</a:t>
            </a:r>
            <a:r>
              <a:rPr lang="en-US" sz="1100" b="0" i="0" kern="1200" baseline="0" dirty="0" smtClean="0">
                <a:solidFill>
                  <a:schemeClr val="tx1"/>
                </a:solidFill>
                <a:latin typeface="+mn-lt"/>
                <a:ea typeface="+mn-ea"/>
                <a:cs typeface="+mn-cs"/>
              </a:rPr>
              <a:t>. Then, click </a:t>
            </a:r>
            <a:r>
              <a:rPr lang="en-US" sz="1100" b="1" i="0" kern="1200" baseline="0" dirty="0" smtClean="0">
                <a:solidFill>
                  <a:schemeClr val="tx1"/>
                </a:solidFill>
                <a:latin typeface="+mn-lt"/>
                <a:ea typeface="+mn-ea"/>
                <a:cs typeface="+mn-cs"/>
              </a:rPr>
              <a:t>Utilities</a:t>
            </a:r>
            <a:r>
              <a:rPr lang="en-US" sz="1100" b="0" i="0" kern="1200" baseline="0" dirty="0" smtClean="0">
                <a:solidFill>
                  <a:schemeClr val="tx1"/>
                </a:solidFill>
                <a:latin typeface="+mn-lt"/>
                <a:ea typeface="+mn-ea"/>
                <a:cs typeface="+mn-cs"/>
              </a:rPr>
              <a:t>.</a:t>
            </a:r>
            <a:endParaRPr lang="en-US" b="0" dirty="0" smtClean="0">
              <a:latin typeface="Arial"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16</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lvl="1">
              <a:buNone/>
            </a:pPr>
            <a:r>
              <a:rPr lang="en-US" sz="1100" b="0" dirty="0" smtClean="0">
                <a:latin typeface="+mn-lt"/>
                <a:ea typeface="ＭＳ Ｐゴシック" pitchFamily="34" charset="-128"/>
                <a:cs typeface="Arial" pitchFamily="34" charset="0"/>
              </a:rPr>
              <a:t>The Data Load and Data Unload wizards in Oracle Application Express enable you to easily load and unload delimited text data to and from the database. </a:t>
            </a:r>
          </a:p>
          <a:p>
            <a:pPr lvl="1">
              <a:buNone/>
            </a:pPr>
            <a:r>
              <a:rPr lang="en-US" sz="1100" b="0" dirty="0" smtClean="0">
                <a:latin typeface="+mn-lt"/>
                <a:ea typeface="ＭＳ Ｐゴシック" pitchFamily="34" charset="-128"/>
                <a:cs typeface="Arial" pitchFamily="34" charset="0"/>
              </a:rPr>
              <a:t>To access the Data Load/Unload page, perform the following steps:</a:t>
            </a:r>
          </a:p>
          <a:p>
            <a:pPr marL="514350" lvl="2" indent="-228600">
              <a:buFont typeface="+mj-lt"/>
              <a:buAutoNum type="arabicPeriod"/>
            </a:pPr>
            <a:r>
              <a:rPr lang="en-US" sz="1100" b="0" dirty="0" smtClean="0">
                <a:latin typeface="+mn-lt"/>
                <a:ea typeface="ＭＳ Ｐゴシック" pitchFamily="34" charset="-128"/>
                <a:cs typeface="Arial" pitchFamily="34" charset="0"/>
              </a:rPr>
              <a:t>On the Workspace home page, click the </a:t>
            </a:r>
            <a:r>
              <a:rPr lang="en-US" sz="1100" b="1" dirty="0" smtClean="0">
                <a:latin typeface="+mn-lt"/>
                <a:ea typeface="ＭＳ Ｐゴシック" pitchFamily="34" charset="-128"/>
                <a:cs typeface="Arial" pitchFamily="34" charset="0"/>
              </a:rPr>
              <a:t>SQL Workshop </a:t>
            </a:r>
            <a:r>
              <a:rPr lang="en-US" sz="1100" b="0" dirty="0" smtClean="0">
                <a:latin typeface="+mn-lt"/>
                <a:ea typeface="ＭＳ Ｐゴシック" pitchFamily="34" charset="-128"/>
                <a:cs typeface="Arial" pitchFamily="34" charset="0"/>
              </a:rPr>
              <a:t>icon.</a:t>
            </a:r>
          </a:p>
          <a:p>
            <a:pPr marL="514350" lvl="2" indent="-228600">
              <a:buFont typeface="+mj-lt"/>
              <a:buAutoNum type="arabicPeriod"/>
            </a:pPr>
            <a:r>
              <a:rPr lang="en-US" sz="1100" b="0" dirty="0" smtClean="0">
                <a:latin typeface="+mn-lt"/>
                <a:ea typeface="ＭＳ Ｐゴシック" pitchFamily="34" charset="-128"/>
                <a:cs typeface="Arial" pitchFamily="34" charset="0"/>
              </a:rPr>
              <a:t>Click </a:t>
            </a:r>
            <a:r>
              <a:rPr lang="en-US" sz="1100" b="1" dirty="0" smtClean="0">
                <a:latin typeface="+mn-lt"/>
                <a:ea typeface="ＭＳ Ｐゴシック" pitchFamily="34" charset="-128"/>
                <a:cs typeface="Arial" pitchFamily="34" charset="0"/>
              </a:rPr>
              <a:t>Utilities</a:t>
            </a:r>
            <a:r>
              <a:rPr lang="en-US" sz="1100" b="0" dirty="0" smtClean="0">
                <a:latin typeface="+mn-lt"/>
                <a:ea typeface="ＭＳ Ｐゴシック" pitchFamily="34" charset="-128"/>
                <a:cs typeface="Arial" pitchFamily="34" charset="0"/>
              </a:rPr>
              <a:t>.</a:t>
            </a:r>
          </a:p>
          <a:p>
            <a:pPr marL="514350" lvl="2" indent="-228600">
              <a:buFont typeface="+mj-lt"/>
              <a:buAutoNum type="arabicPeriod"/>
            </a:pPr>
            <a:r>
              <a:rPr lang="en-US" sz="1100" b="0" dirty="0" smtClean="0">
                <a:latin typeface="+mn-lt"/>
                <a:ea typeface="ＭＳ Ｐゴシック" pitchFamily="34" charset="-128"/>
                <a:cs typeface="Arial" pitchFamily="34" charset="0"/>
              </a:rPr>
              <a:t>Click </a:t>
            </a:r>
            <a:r>
              <a:rPr lang="en-US" sz="1100" b="1" dirty="0" smtClean="0">
                <a:latin typeface="+mn-lt"/>
                <a:ea typeface="ＭＳ Ｐゴシック" pitchFamily="34" charset="-128"/>
                <a:cs typeface="Arial" pitchFamily="34" charset="0"/>
              </a:rPr>
              <a:t>Data Workshop</a:t>
            </a:r>
            <a:r>
              <a:rPr lang="en-US" sz="1100" b="0" dirty="0" smtClean="0">
                <a:latin typeface="+mn-lt"/>
                <a:ea typeface="ＭＳ Ｐゴシック" pitchFamily="34" charset="-128"/>
                <a:cs typeface="Arial" pitchFamily="34" charset="0"/>
              </a:rPr>
              <a:t>. The Data workshop page appears.</a:t>
            </a:r>
          </a:p>
          <a:p>
            <a:pPr marL="514350" lvl="2" indent="-228600">
              <a:buFont typeface="+mj-lt"/>
              <a:buAutoNum type="arabicPeriod"/>
            </a:pPr>
            <a:r>
              <a:rPr lang="en-US" sz="1100" b="0" dirty="0" smtClean="0">
                <a:latin typeface="+mn-lt"/>
                <a:ea typeface="ＭＳ Ｐゴシック" pitchFamily="34" charset="-128"/>
                <a:cs typeface="Arial" pitchFamily="34" charset="0"/>
              </a:rPr>
              <a:t>Click the appropriate icon to load data, unload data, or view the repository.</a:t>
            </a:r>
          </a:p>
          <a:p>
            <a:pPr lvl="1">
              <a:buNone/>
            </a:pPr>
            <a:r>
              <a:rPr lang="en-US" sz="1100" b="0" dirty="0" smtClean="0">
                <a:latin typeface="+mn-lt"/>
                <a:ea typeface="ＭＳ Ｐゴシック" pitchFamily="34" charset="-128"/>
                <a:cs typeface="Arial" pitchFamily="34" charset="0"/>
              </a:rPr>
              <a:t>The</a:t>
            </a:r>
            <a:r>
              <a:rPr lang="en-US" sz="1100" b="0" baseline="0" dirty="0" smtClean="0">
                <a:latin typeface="+mn-lt"/>
                <a:ea typeface="ＭＳ Ｐゴシック" pitchFamily="34" charset="-128"/>
                <a:cs typeface="Arial" pitchFamily="34" charset="0"/>
              </a:rPr>
              <a:t> following are the limitations of the data load and data unload wizards:</a:t>
            </a:r>
          </a:p>
          <a:p>
            <a:pPr lvl="2">
              <a:buFont typeface="Arial" pitchFamily="34" charset="0"/>
              <a:buChar char="•"/>
            </a:pPr>
            <a:r>
              <a:rPr lang="en-US" sz="1100" b="0" dirty="0" smtClean="0">
                <a:latin typeface="+mn-lt"/>
                <a:ea typeface="ＭＳ Ｐゴシック" pitchFamily="34" charset="-128"/>
                <a:cs typeface="Arial" pitchFamily="34" charset="0"/>
              </a:rPr>
              <a:t>The wizards load and unload table data only. They do not load or unload other kinds of schema objects.</a:t>
            </a:r>
          </a:p>
          <a:p>
            <a:pPr lvl="2">
              <a:buFont typeface="Arial" pitchFamily="34" charset="0"/>
              <a:buChar char="•"/>
            </a:pPr>
            <a:r>
              <a:rPr lang="en-US" sz="1100" b="0" dirty="0" smtClean="0">
                <a:latin typeface="+mn-lt"/>
                <a:ea typeface="ＭＳ Ｐゴシック" pitchFamily="34" charset="-128"/>
                <a:cs typeface="Arial" pitchFamily="34" charset="0"/>
              </a:rPr>
              <a:t>You can load and unload to and from your own schema only. This is also true for users with administrator privileges.</a:t>
            </a:r>
          </a:p>
          <a:p>
            <a:pPr lvl="2">
              <a:buFont typeface="Arial" pitchFamily="34" charset="0"/>
              <a:buChar char="•"/>
            </a:pPr>
            <a:r>
              <a:rPr lang="en-US" sz="1100" b="0" dirty="0" smtClean="0">
                <a:latin typeface="+mn-lt"/>
                <a:ea typeface="ＭＳ Ｐゴシック" pitchFamily="34" charset="-128"/>
                <a:cs typeface="Arial" pitchFamily="34" charset="0"/>
              </a:rPr>
              <a:t>You can load or unload only a single table at a time.</a:t>
            </a:r>
          </a:p>
          <a:p>
            <a:pPr lvl="2">
              <a:buFont typeface="Arial" pitchFamily="34" charset="0"/>
              <a:buChar char="•"/>
            </a:pPr>
            <a:r>
              <a:rPr lang="en-US" sz="1100" b="0" dirty="0" smtClean="0">
                <a:latin typeface="+mn-lt"/>
                <a:ea typeface="ＭＳ Ｐゴシック" pitchFamily="34" charset="-128"/>
                <a:cs typeface="Arial" pitchFamily="34" charset="0"/>
              </a:rPr>
              <a:t>There are no data type limitations for unloading to text or XML files, or for loading from XML files. However, when loading from spreadsheets (through copy and paste) or from text files, only these data types are supported: NUMBER, DATE, VARCHAR2, CLOB, BINARY_FLOAT, and BINARY_DOUBLE</a:t>
            </a:r>
          </a:p>
          <a:p>
            <a:pPr lvl="1">
              <a:buNone/>
            </a:pPr>
            <a:r>
              <a:rPr lang="en-US" sz="1100" b="0" dirty="0" smtClean="0">
                <a:latin typeface="+mn-lt"/>
                <a:ea typeface="ＭＳ Ｐゴシック" pitchFamily="34" charset="-128"/>
                <a:cs typeface="Arial" pitchFamily="34" charset="0"/>
              </a:rPr>
              <a:t>The following are the supported unload</a:t>
            </a:r>
            <a:r>
              <a:rPr lang="en-US" sz="1100" b="0" baseline="0" dirty="0" smtClean="0">
                <a:latin typeface="+mn-lt"/>
                <a:ea typeface="ＭＳ Ｐゴシック" pitchFamily="34" charset="-128"/>
                <a:cs typeface="Arial" pitchFamily="34" charset="0"/>
              </a:rPr>
              <a:t> formats:</a:t>
            </a:r>
          </a:p>
          <a:p>
            <a:pPr lvl="2">
              <a:buFont typeface="Arial" pitchFamily="34" charset="0"/>
              <a:buChar char="•"/>
            </a:pPr>
            <a:r>
              <a:rPr lang="en-US" sz="1100" b="0" dirty="0" smtClean="0">
                <a:latin typeface="+mn-lt"/>
                <a:ea typeface="ＭＳ Ｐゴシック" pitchFamily="34" charset="-128"/>
                <a:cs typeface="Arial" pitchFamily="34" charset="0"/>
              </a:rPr>
              <a:t>Text such as comma-delimited or tab-delimited data</a:t>
            </a:r>
          </a:p>
          <a:p>
            <a:pPr lvl="2">
              <a:buFont typeface="Arial" pitchFamily="34" charset="0"/>
              <a:buChar char="•"/>
            </a:pPr>
            <a:r>
              <a:rPr lang="en-US" sz="1100" b="0" dirty="0" smtClean="0">
                <a:latin typeface="+mn-lt"/>
                <a:ea typeface="ＭＳ Ｐゴシック" pitchFamily="34" charset="-128"/>
                <a:cs typeface="Arial" pitchFamily="34" charset="0"/>
              </a:rPr>
              <a:t>XML documents</a:t>
            </a:r>
            <a:endParaRPr lang="en-US" sz="1100" b="0" baseline="0" dirty="0" smtClean="0">
              <a:latin typeface="+mn-lt"/>
              <a:ea typeface="ＭＳ Ｐゴシック" pitchFamily="34" charset="-128"/>
              <a:cs typeface="Arial" pitchFamily="34" charset="0"/>
            </a:endParaRPr>
          </a:p>
          <a:p>
            <a:pPr lvl="2"/>
            <a:endParaRPr lang="en-US" sz="1100" b="0" dirty="0" smtClean="0">
              <a:latin typeface="+mn-lt"/>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17</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lvl="1">
              <a:buNone/>
            </a:pPr>
            <a:r>
              <a:rPr lang="en-US" sz="1100" b="0" dirty="0" smtClean="0">
                <a:latin typeface="+mn-lt"/>
                <a:ea typeface="ＭＳ Ｐゴシック" pitchFamily="34" charset="-128"/>
                <a:cs typeface="Arial" pitchFamily="34" charset="0"/>
              </a:rPr>
              <a:t>You can load data into the Oracle Application Express database in the following ways:</a:t>
            </a:r>
          </a:p>
          <a:p>
            <a:pPr lvl="2">
              <a:buFont typeface="Arial" pitchFamily="34" charset="0"/>
              <a:buChar char="•"/>
            </a:pPr>
            <a:r>
              <a:rPr lang="en-US" sz="1100" b="0" dirty="0" smtClean="0">
                <a:latin typeface="+mn-lt"/>
                <a:ea typeface="ＭＳ Ｐゴシック" pitchFamily="34" charset="-128"/>
                <a:cs typeface="Arial" pitchFamily="34" charset="0"/>
              </a:rPr>
              <a:t>Copy and paste data from a spreadsheet.</a:t>
            </a:r>
          </a:p>
          <a:p>
            <a:pPr lvl="2">
              <a:buFont typeface="Arial" pitchFamily="34" charset="0"/>
              <a:buChar char="•"/>
            </a:pPr>
            <a:r>
              <a:rPr lang="en-US" sz="1100" b="0" dirty="0" smtClean="0">
                <a:latin typeface="+mn-lt"/>
                <a:ea typeface="ＭＳ Ｐゴシック" pitchFamily="34" charset="-128"/>
                <a:cs typeface="Arial" pitchFamily="34" charset="0"/>
              </a:rPr>
              <a:t>Upload a spreadsheet file in a delimited format (such as comma-delimited (.</a:t>
            </a:r>
            <a:r>
              <a:rPr lang="en-US" sz="1100" b="0" dirty="0" err="1" smtClean="0">
                <a:latin typeface="+mn-lt"/>
                <a:ea typeface="ＭＳ Ｐゴシック" pitchFamily="34" charset="-128"/>
                <a:cs typeface="Arial" pitchFamily="34" charset="0"/>
              </a:rPr>
              <a:t>csv</a:t>
            </a:r>
            <a:r>
              <a:rPr lang="en-US" sz="1100" b="0" dirty="0" smtClean="0">
                <a:latin typeface="+mn-lt"/>
                <a:ea typeface="ＭＳ Ｐゴシック" pitchFamily="34" charset="-128"/>
                <a:cs typeface="Arial" pitchFamily="34" charset="0"/>
              </a:rPr>
              <a:t>) or tab-delimited).</a:t>
            </a:r>
          </a:p>
          <a:p>
            <a:pPr lvl="2">
              <a:buFont typeface="Arial" pitchFamily="34" charset="0"/>
              <a:buChar char="•"/>
            </a:pPr>
            <a:r>
              <a:rPr lang="en-US" sz="1100" b="0" dirty="0" smtClean="0">
                <a:latin typeface="+mn-lt"/>
                <a:ea typeface="ＭＳ Ｐゴシック" pitchFamily="34" charset="-128"/>
                <a:cs typeface="Arial" pitchFamily="34" charset="0"/>
              </a:rPr>
              <a:t>Upload a text file containing comma-delimited or tab-delimited data.</a:t>
            </a:r>
          </a:p>
          <a:p>
            <a:pPr lvl="2">
              <a:buFont typeface="Arial" pitchFamily="34" charset="0"/>
              <a:buChar char="•"/>
            </a:pPr>
            <a:r>
              <a:rPr lang="en-US" sz="1100" b="0" dirty="0" smtClean="0">
                <a:latin typeface="+mn-lt"/>
                <a:ea typeface="ＭＳ Ｐゴシック" pitchFamily="34" charset="-128"/>
                <a:cs typeface="Arial" pitchFamily="34" charset="0"/>
              </a:rPr>
              <a:t>Upload an XML document.</a:t>
            </a:r>
          </a:p>
          <a:p>
            <a:pPr lvl="1">
              <a:buNone/>
            </a:pPr>
            <a:r>
              <a:rPr lang="en-US" sz="1100" b="0" dirty="0" smtClean="0">
                <a:latin typeface="+mn-lt"/>
                <a:ea typeface="ＭＳ Ｐゴシック" pitchFamily="34" charset="-128"/>
                <a:cs typeface="Arial" pitchFamily="34" charset="0"/>
              </a:rPr>
              <a:t>Loaded text data files  and spreadsheets are stored in the Repository. The slide shows steps involved in loading a text file or spreadsheet data.</a:t>
            </a:r>
          </a:p>
          <a:p>
            <a:pPr marL="514350" lvl="2" indent="-228600">
              <a:buFont typeface="+mj-lt"/>
              <a:buAutoNum type="arabicPeriod"/>
            </a:pPr>
            <a:r>
              <a:rPr lang="en-US" sz="1100" b="0" dirty="0" smtClean="0">
                <a:latin typeface="+mn-lt"/>
                <a:ea typeface="ＭＳ Ｐゴシック" pitchFamily="34" charset="-128"/>
                <a:cs typeface="Arial" pitchFamily="34" charset="0"/>
              </a:rPr>
              <a:t>Click </a:t>
            </a:r>
            <a:r>
              <a:rPr lang="en-US" sz="1100" b="1" dirty="0" smtClean="0">
                <a:latin typeface="+mn-lt"/>
                <a:ea typeface="ＭＳ Ｐゴシック" pitchFamily="34" charset="-128"/>
                <a:cs typeface="Arial" pitchFamily="34" charset="0"/>
              </a:rPr>
              <a:t>SQL Workshop &gt; Utilities &gt; Data Workshop</a:t>
            </a:r>
          </a:p>
          <a:p>
            <a:pPr marL="514350" lvl="2" indent="-228600">
              <a:buFont typeface="+mj-lt"/>
              <a:buAutoNum type="arabicPeriod"/>
            </a:pPr>
            <a:r>
              <a:rPr lang="en-US" sz="1100" b="0" dirty="0" smtClean="0">
                <a:latin typeface="+mn-lt"/>
                <a:ea typeface="ＭＳ Ｐゴシック" pitchFamily="34" charset="-128"/>
                <a:cs typeface="Arial" pitchFamily="34" charset="0"/>
              </a:rPr>
              <a:t>On the Data Load page, click </a:t>
            </a:r>
            <a:r>
              <a:rPr lang="en-US" sz="1100" b="1" dirty="0" smtClean="0">
                <a:latin typeface="+mn-lt"/>
                <a:ea typeface="ＭＳ Ｐゴシック" pitchFamily="34" charset="-128"/>
                <a:cs typeface="Arial" pitchFamily="34" charset="0"/>
              </a:rPr>
              <a:t>Spreadsheet Data</a:t>
            </a:r>
          </a:p>
          <a:p>
            <a:pPr marL="514350" lvl="2" indent="-228600">
              <a:buFont typeface="+mj-lt"/>
              <a:buAutoNum type="arabicPeriod"/>
            </a:pPr>
            <a:r>
              <a:rPr lang="en-US" sz="1100" b="0" dirty="0" smtClean="0">
                <a:latin typeface="+mn-lt"/>
                <a:ea typeface="ＭＳ Ｐゴシック" pitchFamily="34" charset="-128"/>
                <a:cs typeface="Arial" pitchFamily="34" charset="0"/>
              </a:rPr>
              <a:t>Select either </a:t>
            </a:r>
            <a:r>
              <a:rPr lang="en-US" sz="1100" b="1" dirty="0" smtClean="0">
                <a:latin typeface="+mn-lt"/>
                <a:ea typeface="ＭＳ Ｐゴシック" pitchFamily="34" charset="-128"/>
                <a:cs typeface="Arial" pitchFamily="34" charset="0"/>
              </a:rPr>
              <a:t>Existing Table </a:t>
            </a:r>
            <a:r>
              <a:rPr lang="en-US" sz="1100" b="0" dirty="0" smtClean="0">
                <a:latin typeface="+mn-lt"/>
                <a:ea typeface="ＭＳ Ｐゴシック" pitchFamily="34" charset="-128"/>
                <a:cs typeface="Arial" pitchFamily="34" charset="0"/>
              </a:rPr>
              <a:t>or </a:t>
            </a:r>
            <a:r>
              <a:rPr lang="en-US" sz="1100" b="1" dirty="0" smtClean="0">
                <a:latin typeface="+mn-lt"/>
                <a:ea typeface="ＭＳ Ｐゴシック" pitchFamily="34" charset="-128"/>
                <a:cs typeface="Arial" pitchFamily="34" charset="0"/>
              </a:rPr>
              <a:t>New Table </a:t>
            </a:r>
            <a:r>
              <a:rPr lang="en-US" sz="1100" b="0" dirty="0" smtClean="0">
                <a:latin typeface="+mn-lt"/>
                <a:ea typeface="ＭＳ Ｐゴシック" pitchFamily="34" charset="-128"/>
                <a:cs typeface="Arial" pitchFamily="34" charset="0"/>
              </a:rPr>
              <a:t>for Load To. Then, select either </a:t>
            </a:r>
            <a:r>
              <a:rPr lang="en-US" sz="1100" b="1" dirty="0" smtClean="0">
                <a:latin typeface="+mn-lt"/>
                <a:ea typeface="ＭＳ Ｐゴシック" pitchFamily="34" charset="-128"/>
                <a:cs typeface="Arial" pitchFamily="34" charset="0"/>
              </a:rPr>
              <a:t>Upload file</a:t>
            </a:r>
            <a:r>
              <a:rPr lang="en-US" sz="1100" b="1" baseline="0" dirty="0" smtClean="0">
                <a:latin typeface="+mn-lt"/>
                <a:ea typeface="ＭＳ Ｐゴシック" pitchFamily="34" charset="-128"/>
                <a:cs typeface="Arial" pitchFamily="34" charset="0"/>
              </a:rPr>
              <a:t> </a:t>
            </a:r>
            <a:r>
              <a:rPr lang="en-US" sz="1100" b="0" baseline="0" dirty="0" smtClean="0">
                <a:latin typeface="+mn-lt"/>
                <a:ea typeface="ＭＳ Ｐゴシック" pitchFamily="34" charset="-128"/>
                <a:cs typeface="Arial" pitchFamily="34" charset="0"/>
              </a:rPr>
              <a:t>or </a:t>
            </a:r>
            <a:r>
              <a:rPr lang="en-US" sz="1100" b="1" dirty="0" smtClean="0">
                <a:latin typeface="+mn-lt"/>
                <a:ea typeface="ＭＳ Ｐゴシック" pitchFamily="34" charset="-128"/>
                <a:cs typeface="Arial" pitchFamily="34" charset="0"/>
              </a:rPr>
              <a:t>Copy and paste</a:t>
            </a:r>
            <a:r>
              <a:rPr lang="en-US" sz="1100" b="1" baseline="0" dirty="0" smtClean="0">
                <a:latin typeface="+mn-lt"/>
                <a:ea typeface="ＭＳ Ｐゴシック" pitchFamily="34" charset="-128"/>
                <a:cs typeface="Arial" pitchFamily="34" charset="0"/>
              </a:rPr>
              <a:t> </a:t>
            </a:r>
            <a:r>
              <a:rPr lang="en-US" sz="1100" b="1" dirty="0" smtClean="0">
                <a:latin typeface="+mn-lt"/>
                <a:ea typeface="ＭＳ Ｐゴシック" pitchFamily="34" charset="-128"/>
                <a:cs typeface="Arial" pitchFamily="34" charset="0"/>
              </a:rPr>
              <a:t>for Load From</a:t>
            </a:r>
            <a:r>
              <a:rPr lang="en-US" sz="1100" b="0" dirty="0" smtClean="0">
                <a:latin typeface="+mn-lt"/>
                <a:ea typeface="ＭＳ Ｐゴシック" pitchFamily="34" charset="-128"/>
                <a:cs typeface="Arial" pitchFamily="34" charset="0"/>
              </a:rPr>
              <a:t>.</a:t>
            </a:r>
            <a:r>
              <a:rPr lang="en-US" sz="1100" b="0" baseline="0" dirty="0" smtClean="0">
                <a:latin typeface="+mn-lt"/>
                <a:ea typeface="ＭＳ Ｐゴシック" pitchFamily="34" charset="-128"/>
                <a:cs typeface="Arial" pitchFamily="34" charset="0"/>
              </a:rPr>
              <a:t> Click </a:t>
            </a:r>
            <a:r>
              <a:rPr lang="en-US" sz="1100" b="1" baseline="0" dirty="0" smtClean="0">
                <a:latin typeface="+mn-lt"/>
                <a:ea typeface="ＭＳ Ｐゴシック" pitchFamily="34" charset="-128"/>
                <a:cs typeface="Arial" pitchFamily="34" charset="0"/>
              </a:rPr>
              <a:t>Next</a:t>
            </a:r>
            <a:r>
              <a:rPr lang="en-US" sz="1100" b="0" baseline="0" dirty="0" smtClean="0">
                <a:latin typeface="+mn-lt"/>
                <a:ea typeface="ＭＳ Ｐゴシック" pitchFamily="34" charset="-128"/>
                <a:cs typeface="Arial" pitchFamily="34" charset="0"/>
              </a:rPr>
              <a:t>. </a:t>
            </a:r>
            <a:r>
              <a:rPr lang="en-US" sz="1100" b="0" dirty="0" smtClean="0">
                <a:latin typeface="+mn-lt"/>
                <a:ea typeface="ＭＳ Ｐゴシック" pitchFamily="34" charset="-128"/>
                <a:cs typeface="Arial" pitchFamily="34" charset="0"/>
              </a:rPr>
              <a:t>The slide example shows selecting New Table for Load To and Copy and paste for Load From</a:t>
            </a:r>
          </a:p>
          <a:p>
            <a:pPr marL="514350" lvl="2" indent="-228600">
              <a:buFont typeface="+mj-lt"/>
              <a:buAutoNum type="arabicPeriod"/>
            </a:pPr>
            <a:r>
              <a:rPr lang="en-US" sz="1100" b="0" dirty="0" smtClean="0">
                <a:latin typeface="+mn-lt"/>
                <a:ea typeface="ＭＳ Ｐゴシック" pitchFamily="34" charset="-128"/>
                <a:cs typeface="Arial" pitchFamily="34" charset="0"/>
              </a:rPr>
              <a:t>If you selected</a:t>
            </a:r>
            <a:r>
              <a:rPr lang="en-US" sz="1100" b="0" baseline="0" dirty="0" smtClean="0">
                <a:latin typeface="+mn-lt"/>
                <a:ea typeface="ＭＳ Ｐゴシック" pitchFamily="34" charset="-128"/>
                <a:cs typeface="Arial" pitchFamily="34" charset="0"/>
              </a:rPr>
              <a:t> Upload File in the previous step, then b</a:t>
            </a:r>
            <a:r>
              <a:rPr lang="en-US" sz="1100" b="0" dirty="0" smtClean="0">
                <a:latin typeface="+mn-lt"/>
                <a:ea typeface="ＭＳ Ｐゴシック" pitchFamily="34" charset="-128"/>
                <a:cs typeface="Arial" pitchFamily="34" charset="0"/>
              </a:rPr>
              <a:t>rowse through your folders and select the text file to upload. The</a:t>
            </a:r>
            <a:r>
              <a:rPr lang="en-US" sz="1100" b="0" baseline="0" dirty="0" smtClean="0">
                <a:latin typeface="+mn-lt"/>
                <a:ea typeface="ＭＳ Ｐゴシック" pitchFamily="34" charset="-128"/>
                <a:cs typeface="Arial" pitchFamily="34" charset="0"/>
              </a:rPr>
              <a:t> slide example shows selecting Copy and paste. Navigate to the folder where you have the spreadsheet. Open the spreadsheet, copy the data including the column headings. Now, navigate to your browser and then paste it into the Data field of the load data wizard. Enter the column separator character. Use \t for tab separators. </a:t>
            </a:r>
            <a:r>
              <a:rPr lang="en-US" sz="1100" b="0" dirty="0" smtClean="0">
                <a:latin typeface="+mn-lt"/>
                <a:ea typeface="ＭＳ Ｐゴシック" pitchFamily="34" charset="-128"/>
                <a:cs typeface="Arial" pitchFamily="34" charset="0"/>
              </a:rPr>
              <a:t>Click Next. Application Express engine parses the data and matches the column names in the first row of the spreadsheet data to the column names of the table into which you are loading the data. </a:t>
            </a:r>
          </a:p>
          <a:p>
            <a:pPr marL="285750" lvl="2" indent="0">
              <a:buFont typeface="+mj-lt"/>
              <a:buNone/>
            </a:pPr>
            <a:r>
              <a:rPr lang="en-US" sz="1100" b="0" dirty="0" smtClean="0">
                <a:latin typeface="+mn-lt"/>
                <a:ea typeface="ＭＳ Ｐゴシック" pitchFamily="34" charset="-128"/>
                <a:cs typeface="Arial" pitchFamily="34" charset="0"/>
              </a:rPr>
              <a:t>Note: The example uses </a:t>
            </a:r>
            <a:r>
              <a:rPr lang="en-US" sz="1100" b="1" dirty="0" smtClean="0">
                <a:latin typeface="+mn-lt"/>
                <a:ea typeface="ＭＳ Ｐゴシック" pitchFamily="34" charset="-128"/>
                <a:cs typeface="Arial" pitchFamily="34" charset="0"/>
              </a:rPr>
              <a:t>\t</a:t>
            </a:r>
            <a:r>
              <a:rPr lang="en-US" sz="1100" b="0" baseline="0" dirty="0" smtClean="0">
                <a:latin typeface="+mn-lt"/>
                <a:ea typeface="ＭＳ Ｐゴシック" pitchFamily="34" charset="-128"/>
                <a:cs typeface="Arial" pitchFamily="34" charset="0"/>
              </a:rPr>
              <a:t> as the column separator character as the data is tab separated. If you do not use this separator for such data then all of the data will be imported into a single column.</a:t>
            </a:r>
            <a:endParaRPr lang="en-US" sz="1100" b="0" dirty="0" smtClean="0">
              <a:latin typeface="+mn-lt"/>
              <a:ea typeface="ＭＳ Ｐゴシック" pitchFamily="34" charset="-128"/>
              <a:cs typeface="Arial" pitchFamily="34" charset="0"/>
            </a:endParaRPr>
          </a:p>
          <a:p>
            <a:pPr marL="342900" lvl="1" indent="-228600">
              <a:buFont typeface="+mj-lt"/>
              <a:buAutoNum type="arabicPeriod"/>
            </a:pPr>
            <a:endParaRPr lang="en-US" sz="1100" b="0" dirty="0" smtClean="0">
              <a:latin typeface="+mn-lt"/>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18</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514350" lvl="2" indent="-228600">
              <a:buFont typeface="+mj-lt"/>
              <a:buAutoNum type="arabicPeriod" startAt="5"/>
            </a:pPr>
            <a:r>
              <a:rPr lang="en-US" sz="1100" b="0" dirty="0" smtClean="0">
                <a:latin typeface="+mn-lt"/>
                <a:ea typeface="ＭＳ Ｐゴシック" pitchFamily="34" charset="-128"/>
                <a:cs typeface="Arial" pitchFamily="34" charset="0"/>
              </a:rPr>
              <a:t>Specify a name for Table Name. Verify that the column names and data types are automatically picked up. Accept the remaining defaults and click </a:t>
            </a:r>
            <a:r>
              <a:rPr lang="en-US" sz="1100" b="1" dirty="0" smtClean="0">
                <a:latin typeface="+mn-lt"/>
                <a:ea typeface="ＭＳ Ｐゴシック" pitchFamily="34" charset="-128"/>
                <a:cs typeface="Arial" pitchFamily="34" charset="0"/>
              </a:rPr>
              <a:t>Next</a:t>
            </a:r>
            <a:r>
              <a:rPr lang="en-US" sz="1100" b="0" dirty="0" smtClean="0">
                <a:latin typeface="+mn-lt"/>
                <a:ea typeface="ＭＳ Ｐゴシック" pitchFamily="34" charset="-128"/>
                <a:cs typeface="Arial" pitchFamily="34" charset="0"/>
              </a:rPr>
              <a:t>.</a:t>
            </a:r>
          </a:p>
          <a:p>
            <a:pPr marL="514350" lvl="2" indent="-228600">
              <a:buFont typeface="+mj-lt"/>
              <a:buAutoNum type="arabicPeriod" startAt="5"/>
            </a:pPr>
            <a:r>
              <a:rPr lang="en-US" sz="1100" b="0" dirty="0" smtClean="0">
                <a:latin typeface="+mn-lt"/>
                <a:ea typeface="ＭＳ Ｐゴシック" pitchFamily="34" charset="-128"/>
                <a:cs typeface="Arial" pitchFamily="34" charset="0"/>
              </a:rPr>
              <a:t>Select </a:t>
            </a:r>
            <a:r>
              <a:rPr lang="en-US" sz="1100" b="1" dirty="0" smtClean="0">
                <a:latin typeface="+mn-lt"/>
                <a:ea typeface="ＭＳ Ｐゴシック" pitchFamily="34" charset="-128"/>
                <a:cs typeface="Arial" pitchFamily="34" charset="0"/>
              </a:rPr>
              <a:t>Create new column </a:t>
            </a:r>
            <a:r>
              <a:rPr lang="en-US" sz="1100" b="0" dirty="0" smtClean="0">
                <a:latin typeface="+mn-lt"/>
                <a:ea typeface="ＭＳ Ｐゴシック" pitchFamily="34" charset="-128"/>
                <a:cs typeface="Arial" pitchFamily="34" charset="0"/>
              </a:rPr>
              <a:t>for Primary Key From. Accept the remaining defaults</a:t>
            </a:r>
            <a:r>
              <a:rPr lang="en-US" sz="1100" b="0" baseline="0" dirty="0" smtClean="0">
                <a:latin typeface="+mn-lt"/>
                <a:ea typeface="ＭＳ Ｐゴシック" pitchFamily="34" charset="-128"/>
                <a:cs typeface="Arial" pitchFamily="34" charset="0"/>
              </a:rPr>
              <a:t> and c</a:t>
            </a:r>
            <a:r>
              <a:rPr lang="en-US" sz="1100" b="0" dirty="0" smtClean="0">
                <a:latin typeface="+mn-lt"/>
                <a:ea typeface="ＭＳ Ｐゴシック" pitchFamily="34" charset="-128"/>
                <a:cs typeface="Arial" pitchFamily="34" charset="0"/>
              </a:rPr>
              <a:t>lick </a:t>
            </a:r>
            <a:r>
              <a:rPr lang="en-US" sz="1100" b="1" dirty="0" smtClean="0">
                <a:latin typeface="+mn-lt"/>
                <a:ea typeface="ＭＳ Ｐゴシック" pitchFamily="34" charset="-128"/>
                <a:cs typeface="Arial" pitchFamily="34" charset="0"/>
              </a:rPr>
              <a:t>Load Data</a:t>
            </a:r>
            <a:r>
              <a:rPr lang="en-US" sz="1100" b="0" dirty="0" smtClean="0">
                <a:latin typeface="+mn-lt"/>
                <a:ea typeface="ＭＳ Ｐゴシック" pitchFamily="34" charset="-128"/>
                <a:cs typeface="Arial" pitchFamily="34" charset="0"/>
              </a:rPr>
              <a:t>. </a:t>
            </a:r>
          </a:p>
        </p:txBody>
      </p:sp>
      <p:sp>
        <p:nvSpPr>
          <p:cNvPr id="4" name="Slide Number Placeholder 3"/>
          <p:cNvSpPr>
            <a:spLocks noGrp="1"/>
          </p:cNvSpPr>
          <p:nvPr>
            <p:ph type="sldNum" sz="quarter" idx="10"/>
          </p:nvPr>
        </p:nvSpPr>
        <p:spPr/>
        <p:txBody>
          <a:bodyPr/>
          <a:lstStyle/>
          <a:p>
            <a:fld id="{8C72D9AE-7182-4680-8F79-479C4181FF08}" type="slidenum">
              <a:rPr lang="en-US" smtClean="0"/>
              <a:pPr/>
              <a:t>19</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a:t>
            </a:fld>
            <a:endParaRPr lang="en-US" dirty="0"/>
          </a:p>
        </p:txBody>
      </p:sp>
    </p:spTree>
    <p:extLst>
      <p:ext uri="{BB962C8B-B14F-4D97-AF65-F5344CB8AC3E}">
        <p14:creationId xmlns:p14="http://schemas.microsoft.com/office/powerpoint/2010/main" xmlns="" val="1837635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514350" lvl="2" indent="-228600">
              <a:buFont typeface="+mj-lt"/>
              <a:buAutoNum type="arabicPeriod" startAt="7"/>
            </a:pPr>
            <a:r>
              <a:rPr lang="en-US" sz="1100" b="0" dirty="0" smtClean="0">
                <a:latin typeface="+mn-lt"/>
                <a:ea typeface="ＭＳ Ｐゴシック" pitchFamily="34" charset="-128"/>
                <a:cs typeface="Arial" pitchFamily="34" charset="0"/>
              </a:rPr>
              <a:t>The file is now uploaded and you can view the same in the Spreadsheet Repository. Click </a:t>
            </a:r>
            <a:r>
              <a:rPr lang="en-US" sz="1100" b="1" dirty="0" smtClean="0">
                <a:latin typeface="+mn-lt"/>
                <a:ea typeface="ＭＳ Ｐゴシック" pitchFamily="34" charset="-128"/>
                <a:cs typeface="Arial" pitchFamily="34" charset="0"/>
              </a:rPr>
              <a:t>Details</a:t>
            </a:r>
            <a:r>
              <a:rPr lang="en-US" sz="1100" b="0" dirty="0" smtClean="0">
                <a:latin typeface="+mn-lt"/>
                <a:ea typeface="ＭＳ Ｐゴシック" pitchFamily="34" charset="-128"/>
                <a:cs typeface="Arial" pitchFamily="34" charset="0"/>
              </a:rPr>
              <a:t> to view if the import details and to make sure if all the rows are imported successfully.</a:t>
            </a:r>
          </a:p>
          <a:p>
            <a:pPr marL="514350" lvl="2" indent="-228600">
              <a:buFont typeface="+mj-lt"/>
              <a:buNone/>
            </a:pPr>
            <a:r>
              <a:rPr lang="en-US" sz="1100" b="0" dirty="0" smtClean="0">
                <a:latin typeface="+mn-lt"/>
                <a:ea typeface="ＭＳ Ｐゴシック" pitchFamily="34" charset="-128"/>
                <a:cs typeface="Arial" pitchFamily="34" charset="0"/>
              </a:rPr>
              <a:t>Now, navigate to Object Browser</a:t>
            </a:r>
            <a:r>
              <a:rPr lang="en-US" sz="1100" b="0" baseline="0" dirty="0" smtClean="0">
                <a:latin typeface="+mn-lt"/>
                <a:ea typeface="ＭＳ Ｐゴシック" pitchFamily="34" charset="-128"/>
                <a:cs typeface="Arial" pitchFamily="34" charset="0"/>
              </a:rPr>
              <a:t> and click the table that you just created. Click </a:t>
            </a:r>
            <a:r>
              <a:rPr lang="en-US" sz="1100" b="1" baseline="0" dirty="0" smtClean="0">
                <a:latin typeface="+mn-lt"/>
                <a:ea typeface="ＭＳ Ｐゴシック" pitchFamily="34" charset="-128"/>
                <a:cs typeface="Arial" pitchFamily="34" charset="0"/>
              </a:rPr>
              <a:t>Data</a:t>
            </a:r>
            <a:r>
              <a:rPr lang="en-US" sz="1100" b="0" baseline="0" dirty="0" smtClean="0">
                <a:latin typeface="+mn-lt"/>
                <a:ea typeface="ＭＳ Ｐゴシック" pitchFamily="34" charset="-128"/>
                <a:cs typeface="Arial" pitchFamily="34" charset="0"/>
              </a:rPr>
              <a:t> to view the data that you loaded into the table.</a:t>
            </a:r>
            <a:endParaRPr lang="en-US" sz="1100" b="0" dirty="0" smtClean="0">
              <a:latin typeface="+mn-lt"/>
              <a:ea typeface="ＭＳ Ｐゴシック" pitchFamily="34" charset="-128"/>
              <a:cs typeface="Arial" pitchFamily="34" charset="0"/>
            </a:endParaRPr>
          </a:p>
          <a:p>
            <a:pPr marL="342900" lvl="1" indent="-228600">
              <a:buFont typeface="+mj-lt"/>
              <a:buNone/>
            </a:pPr>
            <a:endParaRPr lang="en-US" sz="1100" b="0" dirty="0" smtClean="0">
              <a:latin typeface="+mn-lt"/>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20</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342900" lvl="1" indent="-228600">
              <a:buFont typeface="+mj-lt"/>
              <a:buNone/>
            </a:pPr>
            <a:r>
              <a:rPr lang="en-US" sz="1100" b="0" dirty="0" smtClean="0">
                <a:latin typeface="+mn-lt"/>
                <a:ea typeface="ＭＳ Ｐゴシック" pitchFamily="34" charset="-128"/>
                <a:cs typeface="Arial" pitchFamily="34" charset="0"/>
              </a:rPr>
              <a:t>You use the Unload to XML Wizard to export the contents of a table to an XML document adhering to the Canonical XML specification. The slide shows an</a:t>
            </a:r>
          </a:p>
          <a:p>
            <a:pPr marL="342900" lvl="1" indent="-228600">
              <a:buFont typeface="+mj-lt"/>
              <a:buNone/>
            </a:pPr>
            <a:r>
              <a:rPr lang="en-US" sz="1100" b="0" dirty="0" smtClean="0">
                <a:latin typeface="+mn-lt"/>
                <a:ea typeface="ＭＳ Ｐゴシック" pitchFamily="34" charset="-128"/>
                <a:cs typeface="Arial" pitchFamily="34" charset="0"/>
              </a:rPr>
              <a:t>example of how to unload a table to an XML document. Perform the following steps:</a:t>
            </a:r>
          </a:p>
          <a:p>
            <a:pPr marL="514350" lvl="2" indent="-228600">
              <a:buFont typeface="+mj-lt"/>
              <a:buAutoNum type="arabicPeriod"/>
            </a:pPr>
            <a:r>
              <a:rPr lang="en-US" sz="1100" b="0" dirty="0" smtClean="0">
                <a:latin typeface="+mn-lt"/>
                <a:ea typeface="ＭＳ Ｐゴシック" pitchFamily="34" charset="-128"/>
                <a:cs typeface="Arial" pitchFamily="34" charset="0"/>
              </a:rPr>
              <a:t>Click</a:t>
            </a:r>
            <a:r>
              <a:rPr lang="en-US" sz="1100" b="0" baseline="0" dirty="0" smtClean="0">
                <a:latin typeface="+mn-lt"/>
                <a:ea typeface="ＭＳ Ｐゴシック" pitchFamily="34" charset="-128"/>
                <a:cs typeface="Arial" pitchFamily="34" charset="0"/>
              </a:rPr>
              <a:t> </a:t>
            </a:r>
            <a:r>
              <a:rPr lang="en-US" sz="1100" b="1" baseline="0" dirty="0" smtClean="0">
                <a:latin typeface="+mn-lt"/>
                <a:ea typeface="ＭＳ Ｐゴシック" pitchFamily="34" charset="-128"/>
                <a:cs typeface="Arial" pitchFamily="34" charset="0"/>
              </a:rPr>
              <a:t>SQL Workshop &gt; Utilities</a:t>
            </a:r>
          </a:p>
          <a:p>
            <a:pPr marL="514350" lvl="2" indent="-228600">
              <a:buFont typeface="+mj-lt"/>
              <a:buAutoNum type="arabicPeriod"/>
            </a:pPr>
            <a:r>
              <a:rPr lang="en-US" sz="1100" b="0" dirty="0" smtClean="0">
                <a:latin typeface="+mn-lt"/>
                <a:ea typeface="ＭＳ Ｐゴシック" pitchFamily="34" charset="-128"/>
                <a:cs typeface="Arial" pitchFamily="34" charset="0"/>
              </a:rPr>
              <a:t>Click </a:t>
            </a:r>
            <a:r>
              <a:rPr lang="en-US" sz="1100" b="1" dirty="0" smtClean="0">
                <a:latin typeface="+mn-lt"/>
                <a:ea typeface="ＭＳ Ｐゴシック" pitchFamily="34" charset="-128"/>
                <a:cs typeface="Arial" pitchFamily="34" charset="0"/>
              </a:rPr>
              <a:t>Data Workshop</a:t>
            </a:r>
            <a:r>
              <a:rPr lang="en-US" sz="1100" b="0" dirty="0" smtClean="0">
                <a:latin typeface="+mn-lt"/>
                <a:ea typeface="ＭＳ Ｐゴシック" pitchFamily="34" charset="-128"/>
                <a:cs typeface="Arial" pitchFamily="34" charset="0"/>
              </a:rPr>
              <a:t>. Under Data Unload, click </a:t>
            </a:r>
            <a:r>
              <a:rPr lang="en-US" sz="1100" b="1" dirty="0" smtClean="0">
                <a:latin typeface="+mn-lt"/>
                <a:ea typeface="ＭＳ Ｐゴシック" pitchFamily="34" charset="-128"/>
                <a:cs typeface="Arial" pitchFamily="34" charset="0"/>
              </a:rPr>
              <a:t>to XML</a:t>
            </a:r>
            <a:r>
              <a:rPr lang="en-US" sz="1100" b="0" dirty="0" smtClean="0">
                <a:latin typeface="+mn-lt"/>
                <a:ea typeface="ＭＳ Ｐゴシック" pitchFamily="34" charset="-128"/>
                <a:cs typeface="Arial" pitchFamily="34" charset="0"/>
              </a:rPr>
              <a:t>. The Unload to XML Wizard appears.</a:t>
            </a:r>
          </a:p>
          <a:p>
            <a:pPr marL="514350" lvl="2" indent="-228600">
              <a:buFont typeface="+mj-lt"/>
              <a:buAutoNum type="arabicPeriod"/>
            </a:pPr>
            <a:r>
              <a:rPr lang="en-US" sz="1100" b="0" dirty="0" smtClean="0">
                <a:latin typeface="+mn-lt"/>
                <a:ea typeface="ＭＳ Ｐゴシック" pitchFamily="34" charset="-128"/>
                <a:cs typeface="Arial" pitchFamily="34" charset="0"/>
              </a:rPr>
              <a:t>Select the table to unload. Highlight the columns to include. Optionally enter a Where Clause to limit the records unloaded, and click </a:t>
            </a:r>
            <a:r>
              <a:rPr lang="en-US" sz="1100" b="1" dirty="0" smtClean="0">
                <a:latin typeface="+mn-lt"/>
                <a:ea typeface="ＭＳ Ｐゴシック" pitchFamily="34" charset="-128"/>
                <a:cs typeface="Arial" pitchFamily="34" charset="0"/>
              </a:rPr>
              <a:t>Unload Data</a:t>
            </a:r>
            <a:r>
              <a:rPr lang="en-US" sz="1100" b="0" dirty="0" smtClean="0">
                <a:latin typeface="+mn-lt"/>
                <a:ea typeface="ＭＳ Ｐゴシック" pitchFamily="34" charset="-128"/>
                <a:cs typeface="Arial" pitchFamily="34" charset="0"/>
              </a:rPr>
              <a:t>. </a:t>
            </a:r>
          </a:p>
          <a:p>
            <a:pPr marL="514350" lvl="2" indent="-228600">
              <a:buFont typeface="+mj-lt"/>
              <a:buAutoNum type="arabicPeriod"/>
            </a:pPr>
            <a:r>
              <a:rPr lang="en-US" sz="1100" b="0" dirty="0" smtClean="0">
                <a:latin typeface="+mn-lt"/>
                <a:ea typeface="ＭＳ Ｐゴシック" pitchFamily="34" charset="-128"/>
                <a:cs typeface="Arial" pitchFamily="34" charset="0"/>
              </a:rPr>
              <a:t>The File Download window appears. Click </a:t>
            </a:r>
            <a:r>
              <a:rPr lang="en-US" sz="1100" b="1" dirty="0" smtClean="0">
                <a:latin typeface="+mn-lt"/>
                <a:ea typeface="ＭＳ Ｐゴシック" pitchFamily="34" charset="-128"/>
                <a:cs typeface="Arial" pitchFamily="34" charset="0"/>
              </a:rPr>
              <a:t>Save</a:t>
            </a:r>
            <a:r>
              <a:rPr lang="en-US" sz="1100" b="0" dirty="0" smtClean="0">
                <a:latin typeface="+mn-lt"/>
                <a:ea typeface="ＭＳ Ｐゴシック" pitchFamily="34" charset="-128"/>
                <a:cs typeface="Arial" pitchFamily="34" charset="0"/>
              </a:rPr>
              <a:t> to download the file. A browser displays the XML data.</a:t>
            </a:r>
          </a:p>
          <a:p>
            <a:pPr marL="342900" lvl="1" indent="-228600">
              <a:buFont typeface="+mj-lt"/>
              <a:buNone/>
            </a:pPr>
            <a:endParaRPr lang="en-US" sz="1100" b="0" dirty="0" smtClean="0">
              <a:latin typeface="+mn-lt"/>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21</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dirty="0" smtClean="0">
                <a:latin typeface="+mn-lt"/>
                <a:cs typeface="Arial" pitchFamily="34" charset="0"/>
              </a:rPr>
              <a:t>Query Builder's graphical user interface enables database developers to build SQL queries without the need for manual SQL coding. Using Query Builder, you can search and filter database objects, select objects and columns, create relationships between objects, view formatted query results, and save queries with little or no SQL knowledge.</a:t>
            </a:r>
            <a:br>
              <a:rPr lang="en-US" sz="1100" dirty="0" smtClean="0">
                <a:latin typeface="+mn-lt"/>
                <a:cs typeface="Arial" pitchFamily="34" charset="0"/>
              </a:rPr>
            </a:br>
            <a:r>
              <a:rPr lang="en-US" sz="1100" dirty="0" smtClean="0">
                <a:latin typeface="+mn-lt"/>
                <a:cs typeface="Arial" pitchFamily="34" charset="0"/>
              </a:rPr>
              <a:t>The Query Builder page is divided into three sections:</a:t>
            </a:r>
          </a:p>
          <a:p>
            <a:pPr lvl="1">
              <a:buFont typeface="Arial" pitchFamily="34" charset="0"/>
              <a:buChar char="•"/>
            </a:pPr>
            <a:r>
              <a:rPr lang="en-US" sz="1100" dirty="0" smtClean="0">
                <a:latin typeface="+mn-lt"/>
                <a:cs typeface="Arial" pitchFamily="34" charset="0"/>
              </a:rPr>
              <a:t>Object Selection pane displays on the left side of the page and contains a list objects from which you can build queries. Only objects in the current schema display.</a:t>
            </a:r>
          </a:p>
          <a:p>
            <a:pPr lvl="1">
              <a:buFont typeface="Arial" pitchFamily="34" charset="0"/>
              <a:buChar char="•"/>
            </a:pPr>
            <a:r>
              <a:rPr lang="en-US" sz="1100" dirty="0" smtClean="0">
                <a:latin typeface="+mn-lt"/>
                <a:cs typeface="Arial" pitchFamily="34" charset="0"/>
              </a:rPr>
              <a:t>Design pane displays to the right of the Object Selection pane and above the Conditions, SQL, Results, and Saved SQL tabs. When you select an object from the Object Selection pane, it appears in the Design pane.</a:t>
            </a:r>
          </a:p>
          <a:p>
            <a:pPr lvl="1">
              <a:buFont typeface="Arial" pitchFamily="34" charset="0"/>
              <a:buChar char="•"/>
            </a:pPr>
            <a:r>
              <a:rPr lang="en-US" sz="1100" dirty="0" smtClean="0">
                <a:latin typeface="+mn-lt"/>
                <a:cs typeface="Arial" pitchFamily="34" charset="0"/>
              </a:rPr>
              <a:t>Output pane displays below the Design pane. Once you select objects and columns, you can create conditions, view the generated SQL, or view query results.</a:t>
            </a:r>
          </a:p>
          <a:p>
            <a:r>
              <a:rPr lang="en-US" sz="1100" dirty="0" smtClean="0">
                <a:latin typeface="+mn-lt"/>
                <a:cs typeface="Arial" pitchFamily="34" charset="0"/>
              </a:rPr>
              <a:t>To access Query Builder:</a:t>
            </a:r>
          </a:p>
          <a:p>
            <a:pPr marL="457200" lvl="1" indent="-228600">
              <a:buFont typeface="+mj-lt"/>
              <a:buAutoNum type="arabicPeriod"/>
            </a:pPr>
            <a:r>
              <a:rPr lang="en-US" sz="1100" b="0" dirty="0" smtClean="0">
                <a:latin typeface="+mn-lt"/>
                <a:cs typeface="Arial" pitchFamily="34" charset="0"/>
              </a:rPr>
              <a:t>On the Workspace home page, click </a:t>
            </a:r>
            <a:r>
              <a:rPr lang="en-US" sz="1100" b="1" dirty="0" smtClean="0">
                <a:latin typeface="+mn-lt"/>
                <a:cs typeface="Arial" pitchFamily="34" charset="0"/>
              </a:rPr>
              <a:t>SQL Workshop</a:t>
            </a:r>
            <a:r>
              <a:rPr lang="en-US" sz="1100" b="0" dirty="0" smtClean="0">
                <a:latin typeface="+mn-lt"/>
                <a:cs typeface="Arial" pitchFamily="34" charset="0"/>
              </a:rPr>
              <a:t>.</a:t>
            </a:r>
          </a:p>
          <a:p>
            <a:pPr marL="457200" lvl="1" indent="-228600">
              <a:buFont typeface="+mj-lt"/>
              <a:buAutoNum type="arabicPeriod"/>
            </a:pPr>
            <a:r>
              <a:rPr lang="en-US" sz="1100" b="0" dirty="0" smtClean="0">
                <a:latin typeface="+mn-lt"/>
                <a:cs typeface="Arial" pitchFamily="34" charset="0"/>
              </a:rPr>
              <a:t>Click </a:t>
            </a:r>
            <a:r>
              <a:rPr lang="en-US" sz="1100" b="1" dirty="0" smtClean="0">
                <a:latin typeface="+mn-lt"/>
                <a:cs typeface="Arial" pitchFamily="34" charset="0"/>
              </a:rPr>
              <a:t>Utilities</a:t>
            </a:r>
            <a:r>
              <a:rPr lang="en-US" sz="1100" b="0" dirty="0" smtClean="0">
                <a:latin typeface="+mn-lt"/>
                <a:cs typeface="Arial" pitchFamily="34" charset="0"/>
              </a:rPr>
              <a:t>.</a:t>
            </a:r>
          </a:p>
          <a:p>
            <a:pPr marL="457200" lvl="1" indent="-228600">
              <a:buFont typeface="+mj-lt"/>
              <a:buAutoNum type="arabicPeriod"/>
            </a:pPr>
            <a:r>
              <a:rPr lang="en-US" sz="1100" b="0" dirty="0" smtClean="0">
                <a:latin typeface="+mn-lt"/>
                <a:cs typeface="Arial" pitchFamily="34" charset="0"/>
              </a:rPr>
              <a:t>Click </a:t>
            </a:r>
            <a:r>
              <a:rPr lang="en-US" sz="1100" b="1" dirty="0" smtClean="0">
                <a:latin typeface="+mn-lt"/>
                <a:cs typeface="Arial" pitchFamily="34" charset="0"/>
              </a:rPr>
              <a:t>Query Builder</a:t>
            </a:r>
            <a:r>
              <a:rPr lang="en-US" sz="1100" b="0" dirty="0" smtClean="0">
                <a:latin typeface="+mn-lt"/>
                <a:cs typeface="Arial" pitchFamily="34" charset="0"/>
              </a:rPr>
              <a:t>.</a:t>
            </a:r>
          </a:p>
          <a:p>
            <a:r>
              <a:rPr lang="en-US" sz="1100" dirty="0" smtClean="0">
                <a:latin typeface="+mn-lt"/>
                <a:cs typeface="Arial" pitchFamily="34" charset="0"/>
              </a:rPr>
              <a:t>The slide shows steps to create and run a query which is a join between the two tables: DEMO_ORDERS and DEMO_PRODUCT_INFO.</a:t>
            </a:r>
          </a:p>
          <a:p>
            <a:pPr marL="457200" lvl="1" indent="-228600">
              <a:buFont typeface="+mj-lt"/>
              <a:buAutoNum type="arabicPeriod"/>
            </a:pPr>
            <a:r>
              <a:rPr lang="en-US" sz="1100" dirty="0" smtClean="0">
                <a:latin typeface="+mn-lt"/>
                <a:cs typeface="Arial" pitchFamily="34" charset="0"/>
              </a:rPr>
              <a:t>In the </a:t>
            </a:r>
            <a:r>
              <a:rPr lang="en-US" sz="1100" dirty="0" smtClean="0">
                <a:latin typeface="+mn-lt"/>
              </a:rPr>
              <a:t>object selection pane, select the objects from which you want to display data</a:t>
            </a:r>
          </a:p>
          <a:p>
            <a:pPr marL="457200" lvl="1" indent="-228600">
              <a:buFont typeface="+mj-lt"/>
              <a:buAutoNum type="arabicPeriod"/>
            </a:pPr>
            <a:r>
              <a:rPr lang="en-US" sz="1100" dirty="0" smtClean="0">
                <a:latin typeface="+mn-lt"/>
              </a:rPr>
              <a:t>Select the checkboxes for the columns you want to include in the query</a:t>
            </a:r>
          </a:p>
          <a:p>
            <a:pPr marL="457200" lvl="1" indent="-228600">
              <a:buFont typeface="+mj-lt"/>
              <a:buAutoNum type="arabicPeriod"/>
            </a:pPr>
            <a:r>
              <a:rPr lang="en-US" sz="1100" dirty="0" smtClean="0">
                <a:latin typeface="+mn-lt"/>
              </a:rPr>
              <a:t>Create a join by clicking the join column in the first table followed by the same join column in the second table</a:t>
            </a:r>
          </a:p>
          <a:p>
            <a:pPr marL="457200" lvl="1" indent="-228600">
              <a:buFont typeface="+mj-lt"/>
              <a:buAutoNum type="arabicPeriod"/>
            </a:pPr>
            <a:r>
              <a:rPr lang="en-US" sz="1100" dirty="0" smtClean="0">
                <a:latin typeface="+mn-lt"/>
              </a:rPr>
              <a:t>Click the </a:t>
            </a:r>
            <a:r>
              <a:rPr lang="en-US" sz="1100" b="1" dirty="0" smtClean="0">
                <a:latin typeface="+mn-lt"/>
              </a:rPr>
              <a:t>Run</a:t>
            </a:r>
            <a:r>
              <a:rPr lang="en-US" sz="1100" dirty="0" smtClean="0">
                <a:latin typeface="+mn-lt"/>
              </a:rPr>
              <a:t> button to view the results in the output pane</a:t>
            </a:r>
            <a:endParaRPr lang="en-US" sz="1100" dirty="0" smtClean="0">
              <a:latin typeface="+mn-lt"/>
              <a:cs typeface="Arial" pitchFamily="34" charset="0"/>
            </a:endParaRPr>
          </a:p>
          <a:p>
            <a:pPr lvl="1"/>
            <a:endParaRPr lang="en-US" sz="1100" b="0" dirty="0" smtClean="0">
              <a:latin typeface="+mn-lt"/>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22</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342900" lvl="1" indent="-228600">
              <a:buFont typeface="+mj-lt"/>
              <a:buNone/>
            </a:pPr>
            <a:r>
              <a:rPr lang="en-US" sz="1100" b="0" dirty="0" smtClean="0">
                <a:latin typeface="+mn-lt"/>
                <a:ea typeface="ＭＳ Ｐゴシック" pitchFamily="34" charset="-128"/>
                <a:cs typeface="Arial" pitchFamily="34" charset="0"/>
              </a:rPr>
              <a:t>With Oracle Application Express, you can generate data definition language (DDL) statements from the Oracle data dictionary. You can use these scripts</a:t>
            </a:r>
          </a:p>
          <a:p>
            <a:pPr marL="342900" lvl="1" indent="-228600">
              <a:buFont typeface="+mj-lt"/>
              <a:buNone/>
            </a:pPr>
            <a:r>
              <a:rPr lang="en-US" sz="1100" b="0" dirty="0" smtClean="0">
                <a:latin typeface="+mn-lt"/>
                <a:ea typeface="ＭＳ Ｐゴシック" pitchFamily="34" charset="-128"/>
                <a:cs typeface="Arial" pitchFamily="34" charset="0"/>
              </a:rPr>
              <a:t>to create or re-create database schema objects. T</a:t>
            </a:r>
            <a:r>
              <a:rPr lang="en-US" sz="1100" b="0" baseline="0" dirty="0" smtClean="0">
                <a:latin typeface="+mn-lt"/>
                <a:ea typeface="ＭＳ Ｐゴシック" pitchFamily="34" charset="-128"/>
                <a:cs typeface="Arial" pitchFamily="34" charset="0"/>
              </a:rPr>
              <a:t>his is particularly useful when moving database objects from environment to another, for example from</a:t>
            </a:r>
          </a:p>
          <a:p>
            <a:pPr marL="342900" lvl="1" indent="-228600">
              <a:buFont typeface="+mj-lt"/>
              <a:buNone/>
            </a:pPr>
            <a:r>
              <a:rPr lang="en-US" sz="1100" b="0" baseline="0" dirty="0" smtClean="0">
                <a:latin typeface="+mn-lt"/>
                <a:ea typeface="ＭＳ Ｐゴシック" pitchFamily="34" charset="-128"/>
                <a:cs typeface="Arial" pitchFamily="34" charset="0"/>
              </a:rPr>
              <a:t>development to test or production. </a:t>
            </a:r>
            <a:r>
              <a:rPr lang="en-US" sz="1100" b="0" dirty="0" smtClean="0">
                <a:latin typeface="+mn-lt"/>
                <a:ea typeface="ＭＳ Ｐゴシック" pitchFamily="34" charset="-128"/>
                <a:cs typeface="Arial" pitchFamily="34" charset="0"/>
              </a:rPr>
              <a:t>The scripts can be generated to display inline or saved as a script file. </a:t>
            </a:r>
          </a:p>
          <a:p>
            <a:pPr lvl="1">
              <a:buNone/>
            </a:pPr>
            <a:r>
              <a:rPr lang="en-US" sz="1100" dirty="0" smtClean="0">
                <a:latin typeface="+mn-lt"/>
              </a:rPr>
              <a:t>You can generate DDL statements for:</a:t>
            </a:r>
          </a:p>
          <a:p>
            <a:pPr lvl="2">
              <a:buFont typeface="Arial" pitchFamily="34" charset="0"/>
              <a:buChar char="•"/>
            </a:pPr>
            <a:r>
              <a:rPr lang="en-US" sz="1100" dirty="0" smtClean="0">
                <a:latin typeface="+mn-lt"/>
              </a:rPr>
              <a:t>All the objects for a specific</a:t>
            </a:r>
            <a:r>
              <a:rPr lang="en-US" sz="1100" baseline="0" dirty="0" smtClean="0">
                <a:latin typeface="+mn-lt"/>
              </a:rPr>
              <a:t> schema</a:t>
            </a:r>
          </a:p>
          <a:p>
            <a:pPr lvl="2">
              <a:buFont typeface="Arial" pitchFamily="34" charset="0"/>
              <a:buChar char="•"/>
            </a:pPr>
            <a:r>
              <a:rPr lang="en-US" sz="1100" baseline="0" dirty="0" smtClean="0">
                <a:latin typeface="+mn-lt"/>
              </a:rPr>
              <a:t>Specific object types</a:t>
            </a:r>
          </a:p>
          <a:p>
            <a:pPr lvl="2">
              <a:buFont typeface="Arial" pitchFamily="34" charset="0"/>
              <a:buChar char="•"/>
            </a:pPr>
            <a:r>
              <a:rPr lang="en-US" sz="1100" baseline="0" dirty="0" smtClean="0">
                <a:latin typeface="+mn-lt"/>
              </a:rPr>
              <a:t>Specific objects</a:t>
            </a:r>
            <a:endParaRPr lang="en-US" sz="1100" dirty="0" smtClean="0">
              <a:latin typeface="+mn-lt"/>
            </a:endParaRPr>
          </a:p>
          <a:p>
            <a:pPr lvl="1">
              <a:buNone/>
            </a:pPr>
            <a:r>
              <a:rPr lang="en-US" sz="1100" dirty="0" smtClean="0">
                <a:latin typeface="+mn-lt"/>
              </a:rPr>
              <a:t>To generate a DDL script,</a:t>
            </a:r>
            <a:r>
              <a:rPr lang="en-US" sz="1100" baseline="0" dirty="0" smtClean="0">
                <a:latin typeface="+mn-lt"/>
              </a:rPr>
              <a:t> navigate to </a:t>
            </a:r>
            <a:r>
              <a:rPr lang="en-US" sz="1100" b="1" baseline="0" dirty="0" smtClean="0">
                <a:latin typeface="+mn-lt"/>
              </a:rPr>
              <a:t>SQL Workshop &gt; Utilities </a:t>
            </a:r>
            <a:r>
              <a:rPr lang="en-US" sz="1100" baseline="0" dirty="0" smtClean="0">
                <a:latin typeface="+mn-lt"/>
              </a:rPr>
              <a:t>and then perform the following steps:</a:t>
            </a:r>
          </a:p>
          <a:p>
            <a:pPr marL="514350" lvl="2" indent="-228600">
              <a:buFont typeface="+mj-lt"/>
              <a:buAutoNum type="arabicPeriod"/>
            </a:pPr>
            <a:r>
              <a:rPr lang="en-US" sz="1100" b="0" dirty="0" smtClean="0">
                <a:latin typeface="+mn-lt"/>
                <a:ea typeface="ＭＳ Ｐゴシック" pitchFamily="34" charset="-128"/>
                <a:cs typeface="Arial" pitchFamily="34" charset="0"/>
              </a:rPr>
              <a:t>Select the database schema which owns the database objects for which you would like to generate a DDL</a:t>
            </a:r>
            <a:r>
              <a:rPr lang="en-US" sz="1100" b="0" baseline="0" dirty="0" smtClean="0">
                <a:latin typeface="+mn-lt"/>
                <a:ea typeface="ＭＳ Ｐゴシック" pitchFamily="34" charset="-128"/>
                <a:cs typeface="Arial" pitchFamily="34" charset="0"/>
              </a:rPr>
              <a:t> script. Click </a:t>
            </a:r>
            <a:r>
              <a:rPr lang="en-US" sz="1100" b="1" baseline="0" dirty="0" smtClean="0">
                <a:latin typeface="+mn-lt"/>
                <a:ea typeface="ＭＳ Ｐゴシック" pitchFamily="34" charset="-128"/>
                <a:cs typeface="Arial" pitchFamily="34" charset="0"/>
              </a:rPr>
              <a:t>Next</a:t>
            </a:r>
            <a:r>
              <a:rPr lang="en-US" sz="1100" b="0" baseline="0" dirty="0" smtClean="0">
                <a:latin typeface="+mn-lt"/>
                <a:ea typeface="ＭＳ Ｐゴシック" pitchFamily="34" charset="-128"/>
                <a:cs typeface="Arial" pitchFamily="34" charset="0"/>
              </a:rPr>
              <a:t>. </a:t>
            </a:r>
          </a:p>
          <a:p>
            <a:pPr marL="514350" lvl="2" indent="-228600">
              <a:buFont typeface="+mj-lt"/>
              <a:buAutoNum type="arabicPeriod"/>
            </a:pPr>
            <a:r>
              <a:rPr lang="en-US" sz="1100" b="0" baseline="0" dirty="0" smtClean="0">
                <a:latin typeface="+mn-lt"/>
                <a:ea typeface="ＭＳ Ｐゴシック" pitchFamily="34" charset="-128"/>
                <a:cs typeface="Arial" pitchFamily="34" charset="0"/>
              </a:rPr>
              <a:t>Select the object types for which you would like to generate DDL. Clicking Generate DDL at this point generates DDL for the selected object types. If you want to select object names for selected object types, click </a:t>
            </a:r>
            <a:r>
              <a:rPr lang="en-US" sz="1100" b="1" baseline="0" dirty="0" smtClean="0">
                <a:latin typeface="+mn-lt"/>
                <a:ea typeface="ＭＳ Ｐゴシック" pitchFamily="34" charset="-128"/>
                <a:cs typeface="Arial" pitchFamily="34" charset="0"/>
              </a:rPr>
              <a:t>Next</a:t>
            </a:r>
            <a:r>
              <a:rPr lang="en-US" sz="1100" b="0" baseline="0" dirty="0" smtClean="0">
                <a:latin typeface="+mn-lt"/>
                <a:ea typeface="ＭＳ Ｐゴシック" pitchFamily="34" charset="-128"/>
                <a:cs typeface="Arial" pitchFamily="34" charset="0"/>
              </a:rPr>
              <a:t>. </a:t>
            </a:r>
          </a:p>
          <a:p>
            <a:pPr marL="514350" lvl="2" indent="-228600">
              <a:buFont typeface="+mj-lt"/>
              <a:buAutoNum type="arabicPeriod"/>
            </a:pPr>
            <a:r>
              <a:rPr lang="en-US" sz="1100" b="0" dirty="0" smtClean="0">
                <a:latin typeface="+mn-lt"/>
                <a:ea typeface="ＭＳ Ｐゴシック" pitchFamily="34" charset="-128"/>
                <a:cs typeface="Arial" pitchFamily="34" charset="0"/>
              </a:rPr>
              <a:t>Select the objects. Click </a:t>
            </a:r>
            <a:r>
              <a:rPr lang="en-US" sz="1100" b="1" dirty="0" smtClean="0">
                <a:latin typeface="+mn-lt"/>
                <a:ea typeface="ＭＳ Ｐゴシック" pitchFamily="34" charset="-128"/>
                <a:cs typeface="Arial" pitchFamily="34" charset="0"/>
              </a:rPr>
              <a:t>Generate DDL</a:t>
            </a:r>
            <a:r>
              <a:rPr lang="en-US" sz="1100" b="0" dirty="0" smtClean="0">
                <a:latin typeface="+mn-lt"/>
                <a:ea typeface="ＭＳ Ｐゴシック" pitchFamily="34" charset="-128"/>
                <a:cs typeface="Arial" pitchFamily="34" charset="0"/>
              </a:rPr>
              <a:t>.</a:t>
            </a:r>
          </a:p>
          <a:p>
            <a:pPr marL="514350" lvl="2" indent="-228600">
              <a:buFont typeface="+mj-lt"/>
              <a:buAutoNum type="arabicPeriod"/>
            </a:pPr>
            <a:r>
              <a:rPr lang="en-US" sz="1100" b="0" dirty="0" smtClean="0">
                <a:latin typeface="+mn-lt"/>
                <a:ea typeface="ＭＳ Ｐゴシック" pitchFamily="34" charset="-128"/>
                <a:cs typeface="Arial" pitchFamily="34" charset="0"/>
              </a:rPr>
              <a:t>View the generated script.</a:t>
            </a:r>
          </a:p>
        </p:txBody>
      </p:sp>
      <p:sp>
        <p:nvSpPr>
          <p:cNvPr id="4" name="Slide Number Placeholder 3"/>
          <p:cNvSpPr>
            <a:spLocks noGrp="1"/>
          </p:cNvSpPr>
          <p:nvPr>
            <p:ph type="sldNum" sz="quarter" idx="10"/>
          </p:nvPr>
        </p:nvSpPr>
        <p:spPr/>
        <p:txBody>
          <a:bodyPr/>
          <a:lstStyle/>
          <a:p>
            <a:fld id="{8C72D9AE-7182-4680-8F79-479C4181FF08}" type="slidenum">
              <a:rPr lang="en-US" smtClean="0"/>
              <a:pPr/>
              <a:t>23</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In this lesson, you learned how</a:t>
            </a:r>
            <a:r>
              <a:rPr lang="en-US" baseline="0" dirty="0" smtClean="0"/>
              <a:t> to interact with the database using the SQL Workshop components</a:t>
            </a:r>
            <a:r>
              <a:rPr lang="en-US" dirty="0" smtClean="0"/>
              <a:t>.</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24</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p:spPr>
        <p:txBody>
          <a:bodyPr/>
          <a:lstStyle/>
          <a:p>
            <a:fld id="{9B4D4FB3-32F8-4D98-89AD-788513A2790A}" type="slidenum">
              <a:rPr lang="en-US">
                <a:latin typeface="Arial" pitchFamily="34" charset="0"/>
              </a:rPr>
              <a:pPr/>
              <a:t>25</a:t>
            </a:fld>
            <a:endParaRPr lang="en-US">
              <a:latin typeface="Arial" pitchFamily="34" charset="0"/>
            </a:endParaRPr>
          </a:p>
        </p:txBody>
      </p:sp>
      <p:sp>
        <p:nvSpPr>
          <p:cNvPr id="57347" name="Rectangle 2"/>
          <p:cNvSpPr>
            <a:spLocks noGrp="1" noRot="1" noChangeAspect="1" noChangeArrowheads="1" noTextEdit="1"/>
          </p:cNvSpPr>
          <p:nvPr>
            <p:ph type="sldImg"/>
          </p:nvPr>
        </p:nvSpPr>
        <p:spPr>
          <a:xfrm>
            <a:off x="385763" y="687388"/>
            <a:ext cx="6086475" cy="3425825"/>
          </a:xfrm>
          <a:ln w="12700" cap="flat">
            <a:solidFill>
              <a:schemeClr val="tx1"/>
            </a:solidFill>
          </a:ln>
        </p:spPr>
      </p:sp>
      <p:sp>
        <p:nvSpPr>
          <p:cNvPr id="57348" name="Rectangle 3"/>
          <p:cNvSpPr>
            <a:spLocks noGrp="1" noChangeArrowheads="1"/>
          </p:cNvSpPr>
          <p:nvPr>
            <p:ph type="body" idx="1"/>
          </p:nvPr>
        </p:nvSpPr>
        <p:spPr>
          <a:noFill/>
          <a:ln/>
        </p:spPr>
        <p:txBody>
          <a:bodyPr lIns="92075" tIns="46038" rIns="92075" bIns="46038"/>
          <a:lstStyle/>
          <a:p>
            <a:pPr eaLnBrk="1" hangingPunct="1"/>
            <a:endParaRPr lang="nl-NL" smtClean="0">
              <a:latin typeface="Times New Roman" pitchFamily="18" charset="0"/>
              <a:ea typeface="ＭＳ Ｐゴシック" pitchFamily="34" charset="-128"/>
            </a:endParaRPr>
          </a:p>
        </p:txBody>
      </p:sp>
    </p:spTree>
    <p:extLst>
      <p:ext uri="{BB962C8B-B14F-4D97-AF65-F5344CB8AC3E}">
        <p14:creationId xmlns:p14="http://schemas.microsoft.com/office/powerpoint/2010/main" xmlns="" val="757601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26</a:t>
            </a:fld>
            <a:endParaRPr lang="en-US" dirty="0"/>
          </a:p>
        </p:txBody>
      </p:sp>
    </p:spTree>
    <p:extLst>
      <p:ext uri="{BB962C8B-B14F-4D97-AF65-F5344CB8AC3E}">
        <p14:creationId xmlns:p14="http://schemas.microsoft.com/office/powerpoint/2010/main" xmlns="" val="5784220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27</a:t>
            </a:fld>
            <a:endParaRPr lang="en-US" dirty="0"/>
          </a:p>
        </p:txBody>
      </p:sp>
    </p:spTree>
    <p:extLst>
      <p:ext uri="{BB962C8B-B14F-4D97-AF65-F5344CB8AC3E}">
        <p14:creationId xmlns:p14="http://schemas.microsoft.com/office/powerpoint/2010/main" xmlns="" val="39912959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28</a:t>
            </a:fld>
            <a:endParaRPr lang="en-US" dirty="0"/>
          </a:p>
        </p:txBody>
      </p:sp>
    </p:spTree>
    <p:extLst>
      <p:ext uri="{BB962C8B-B14F-4D97-AF65-F5344CB8AC3E}">
        <p14:creationId xmlns:p14="http://schemas.microsoft.com/office/powerpoint/2010/main" xmlns="" val="1242756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In this lesson, you are introduced</a:t>
            </a:r>
            <a:r>
              <a:rPr lang="en-US" baseline="0" dirty="0" smtClean="0"/>
              <a:t> to the SQL Workshop. You learn how to interact with the database by using the different components of SQL Workshop.</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dirty="0" smtClean="0">
                <a:latin typeface="+mn-lt"/>
                <a:cs typeface="Arial" pitchFamily="34" charset="0"/>
              </a:rPr>
              <a:t>Oracle Application Express includes the SQL Workshop for application developers to maintain database objects, from the browser. This feature is particularly important when developing in hosted environments, or where the application developer does not have access to the underlying database, and can not use tools such as SQL Developer or SQL*Plus to manage the database objects. </a:t>
            </a:r>
          </a:p>
        </p:txBody>
      </p:sp>
      <p:sp>
        <p:nvSpPr>
          <p:cNvPr id="4" name="Slide Number Placeholder 3"/>
          <p:cNvSpPr>
            <a:spLocks noGrp="1"/>
          </p:cNvSpPr>
          <p:nvPr>
            <p:ph type="sldNum" sz="quarter" idx="10"/>
          </p:nvPr>
        </p:nvSpPr>
        <p:spPr/>
        <p:txBody>
          <a:bodyPr/>
          <a:lstStyle/>
          <a:p>
            <a:fld id="{8C72D9AE-7182-4680-8F79-479C4181FF08}" type="slidenum">
              <a:rPr lang="en-US" smtClean="0"/>
              <a:pPr/>
              <a:t>4</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dirty="0" smtClean="0">
                <a:latin typeface="+mn-lt"/>
                <a:cs typeface="Arial" pitchFamily="34" charset="0"/>
              </a:rPr>
              <a:t>From the Application Express home page, you can access SQL Workshop by</a:t>
            </a:r>
            <a:r>
              <a:rPr lang="en-US" sz="1100" baseline="0" dirty="0" smtClean="0">
                <a:latin typeface="+mn-lt"/>
                <a:cs typeface="Arial" pitchFamily="34" charset="0"/>
              </a:rPr>
              <a:t> either of the following two ways:</a:t>
            </a:r>
          </a:p>
          <a:p>
            <a:pPr lvl="1">
              <a:buFont typeface="Arial" pitchFamily="34" charset="0"/>
              <a:buChar char="•"/>
            </a:pPr>
            <a:r>
              <a:rPr lang="en-US" sz="1100" baseline="0" dirty="0" smtClean="0">
                <a:latin typeface="+mn-lt"/>
                <a:cs typeface="Arial" pitchFamily="34" charset="0"/>
              </a:rPr>
              <a:t>Click the </a:t>
            </a:r>
            <a:r>
              <a:rPr lang="en-US" sz="1100" b="1" baseline="0" dirty="0" smtClean="0">
                <a:latin typeface="+mn-lt"/>
                <a:cs typeface="Arial" pitchFamily="34" charset="0"/>
              </a:rPr>
              <a:t>SQL Workshop </a:t>
            </a:r>
            <a:r>
              <a:rPr lang="en-US" sz="1100" baseline="0" dirty="0" smtClean="0">
                <a:latin typeface="+mn-lt"/>
                <a:cs typeface="Arial" pitchFamily="34" charset="0"/>
              </a:rPr>
              <a:t>icon and then select the component you want to access</a:t>
            </a:r>
          </a:p>
          <a:p>
            <a:pPr lvl="1">
              <a:buFont typeface="Arial" pitchFamily="34" charset="0"/>
              <a:buChar char="•"/>
            </a:pPr>
            <a:r>
              <a:rPr lang="en-US" sz="1100" baseline="0" dirty="0" smtClean="0">
                <a:latin typeface="+mn-lt"/>
                <a:cs typeface="Arial" pitchFamily="34" charset="0"/>
              </a:rPr>
              <a:t>Click the down arrow on the SQL Workshop tab. Then, select the component you want to access</a:t>
            </a:r>
            <a:endParaRPr lang="en-US" sz="1100" dirty="0" smtClean="0">
              <a:latin typeface="+mn-lt"/>
              <a:cs typeface="Arial" pitchFamily="34" charset="0"/>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5</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latin typeface="+mn-lt"/>
                <a:cs typeface="Arial" pitchFamily="34" charset="0"/>
              </a:rPr>
              <a:t>The SQL Workshop provides tools that enable you to view and manage database objects. Based on the task, you use the following component of SQL Workshop:</a:t>
            </a:r>
          </a:p>
          <a:p>
            <a:r>
              <a:rPr lang="en-US" b="1" dirty="0" smtClean="0">
                <a:latin typeface="+mn-lt"/>
                <a:cs typeface="Arial" pitchFamily="34" charset="0"/>
              </a:rPr>
              <a:t>Object Browser</a:t>
            </a:r>
            <a:r>
              <a:rPr lang="en-US" dirty="0" smtClean="0">
                <a:latin typeface="+mn-lt"/>
                <a:cs typeface="Arial" pitchFamily="34" charset="0"/>
              </a:rPr>
              <a:t>: This component enables developers to browse, create, and edit objects in a database</a:t>
            </a:r>
          </a:p>
          <a:p>
            <a:r>
              <a:rPr lang="en-US" b="1" dirty="0" smtClean="0">
                <a:latin typeface="+mn-lt"/>
                <a:cs typeface="Arial" pitchFamily="34" charset="0"/>
              </a:rPr>
              <a:t>SQL Commands</a:t>
            </a:r>
            <a:r>
              <a:rPr lang="en-US" dirty="0" smtClean="0">
                <a:latin typeface="+mn-lt"/>
                <a:cs typeface="Arial" pitchFamily="34" charset="0"/>
              </a:rPr>
              <a:t>: You use SQL Commands to create, edit, view, run, and delete database objects. A SQL command can contain SQL statements or PL/SQL blocks.  </a:t>
            </a:r>
          </a:p>
          <a:p>
            <a:r>
              <a:rPr lang="en-US" b="1" dirty="0" smtClean="0">
                <a:latin typeface="+mn-lt"/>
                <a:cs typeface="Arial" pitchFamily="34" charset="0"/>
              </a:rPr>
              <a:t>SQL Scripts</a:t>
            </a:r>
            <a:r>
              <a:rPr lang="en-US" dirty="0" smtClean="0">
                <a:latin typeface="+mn-lt"/>
                <a:cs typeface="Arial" pitchFamily="34" charset="0"/>
              </a:rPr>
              <a:t>: A SQL script is a set of SQL commands saved as a file in SQL Scripts. A SQL script can contain one or more SQL statements or PL/SQL blocks. You use SQL Scripts to create, edit, view, run, and delete database objects.. </a:t>
            </a:r>
          </a:p>
          <a:p>
            <a:r>
              <a:rPr lang="en-US" b="1" dirty="0" smtClean="0">
                <a:latin typeface="+mn-lt"/>
                <a:cs typeface="Arial" pitchFamily="34" charset="0"/>
              </a:rPr>
              <a:t>Utilities</a:t>
            </a:r>
            <a:r>
              <a:rPr lang="en-US" dirty="0" smtClean="0">
                <a:latin typeface="+mn-lt"/>
                <a:cs typeface="Arial" pitchFamily="34" charset="0"/>
              </a:rPr>
              <a:t>: You use Oracle Application Express utilities to build SQL queries, load and unload data from an Oracle database, generate DDL, view object reports, manage User Interface Defaults, restore dropped database objects, compare schemas, monitor the database, and view database details</a:t>
            </a:r>
          </a:p>
          <a:p>
            <a:r>
              <a:rPr lang="en-US" b="1" dirty="0" smtClean="0">
                <a:latin typeface="+mn-lt"/>
                <a:cs typeface="Arial" pitchFamily="34" charset="0"/>
              </a:rPr>
              <a:t>Restful Services</a:t>
            </a:r>
            <a:r>
              <a:rPr lang="en-US" dirty="0" smtClean="0">
                <a:latin typeface="+mn-lt"/>
                <a:cs typeface="Arial" pitchFamily="34" charset="0"/>
              </a:rPr>
              <a:t>: RESTful Services enable the declarative specification of RESTful services used to access the database. These services work with the Oracle REST Data Services (formerly known as Oracle Application Express Listener) to enable the consumption of these services. This component helps you to create, edit and delete RESTful Services. If the instance administrator has disabled RESTful Services for this Application Express instance, RESTful Services are not available for this instance and the RESTful Services icon does not display.</a:t>
            </a:r>
          </a:p>
          <a:p>
            <a:endParaRPr lang="en-US" dirty="0">
              <a:latin typeface="+mn-lt"/>
              <a:cs typeface="Arial" pitchFamily="34" charset="0"/>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6</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dirty="0" smtClean="0">
                <a:latin typeface="+mn-lt"/>
                <a:cs typeface="Arial" pitchFamily="34" charset="0"/>
              </a:rPr>
              <a:t>Object Browser enables developers to browse, create, and edit objects in a database. To access Object Browser, on the Workspace home page, click </a:t>
            </a:r>
            <a:r>
              <a:rPr lang="en-US" sz="1100" b="1" dirty="0" smtClean="0">
                <a:latin typeface="+mn-lt"/>
                <a:cs typeface="Arial" pitchFamily="34" charset="0"/>
              </a:rPr>
              <a:t>SQL Workshop</a:t>
            </a:r>
            <a:r>
              <a:rPr lang="en-US" sz="1100" dirty="0" smtClean="0">
                <a:latin typeface="+mn-lt"/>
                <a:cs typeface="Arial" pitchFamily="34" charset="0"/>
              </a:rPr>
              <a:t>. Then click </a:t>
            </a:r>
            <a:r>
              <a:rPr lang="en-US" sz="1100" b="1" dirty="0" smtClean="0">
                <a:latin typeface="+mn-lt"/>
                <a:cs typeface="Arial" pitchFamily="34" charset="0"/>
              </a:rPr>
              <a:t>Object Browser</a:t>
            </a:r>
            <a:r>
              <a:rPr lang="en-US" sz="1100" dirty="0" smtClean="0">
                <a:latin typeface="+mn-lt"/>
                <a:cs typeface="Arial" pitchFamily="34" charset="0"/>
              </a:rPr>
              <a:t>.</a:t>
            </a:r>
            <a:br>
              <a:rPr lang="en-US" sz="1100" dirty="0" smtClean="0">
                <a:latin typeface="+mn-lt"/>
                <a:cs typeface="Arial" pitchFamily="34" charset="0"/>
              </a:rPr>
            </a:br>
            <a:r>
              <a:rPr lang="en-US" sz="1100" dirty="0" smtClean="0">
                <a:latin typeface="+mn-lt"/>
                <a:cs typeface="Arial" pitchFamily="34" charset="0"/>
              </a:rPr>
              <a:t>The Object Browser page is divided into two panes:</a:t>
            </a:r>
            <a:br>
              <a:rPr lang="en-US" sz="1100" dirty="0" smtClean="0">
                <a:latin typeface="+mn-lt"/>
                <a:cs typeface="Arial" pitchFamily="34" charset="0"/>
              </a:rPr>
            </a:br>
            <a:r>
              <a:rPr lang="en-US" sz="1100" b="1" dirty="0" smtClean="0">
                <a:latin typeface="+mn-lt"/>
                <a:cs typeface="Arial" pitchFamily="34" charset="0"/>
              </a:rPr>
              <a:t>Object Select Pane</a:t>
            </a:r>
            <a:r>
              <a:rPr lang="en-US" sz="1100" dirty="0" smtClean="0">
                <a:latin typeface="+mn-lt"/>
                <a:cs typeface="Arial" pitchFamily="34" charset="0"/>
              </a:rPr>
              <a:t>: This pane displays on the left side of the Object Browser page. It lists database objects of a selected type within the current schema. You can further narrow the results by filtering on the object name.</a:t>
            </a:r>
          </a:p>
          <a:p>
            <a:r>
              <a:rPr lang="en-US" sz="1100" b="1" dirty="0" smtClean="0">
                <a:latin typeface="+mn-lt"/>
                <a:cs typeface="Arial" pitchFamily="34" charset="0"/>
              </a:rPr>
              <a:t>Detail Pane</a:t>
            </a:r>
            <a:r>
              <a:rPr lang="en-US" sz="1100" dirty="0" smtClean="0">
                <a:latin typeface="+mn-lt"/>
                <a:cs typeface="Arial" pitchFamily="34" charset="0"/>
              </a:rPr>
              <a:t>: This pane displays to the right of the page. It displays detailed information about the selected object.</a:t>
            </a:r>
          </a:p>
          <a:p>
            <a:r>
              <a:rPr lang="en-US" sz="1100" dirty="0" smtClean="0">
                <a:latin typeface="+mn-lt"/>
                <a:cs typeface="Arial" pitchFamily="34" charset="0"/>
              </a:rPr>
              <a:t>To view object details, select an object in the Object Selection pane. Click the tabs at the top of the Detail pane to view additional details about the current object. To edit an object, click the appropriate button. The graphic shows DEMO_ORDERS table is selected and the detail information of this table is displayed in the Detail pane.</a:t>
            </a:r>
            <a:br>
              <a:rPr lang="en-US" sz="1100" dirty="0" smtClean="0">
                <a:latin typeface="+mn-lt"/>
                <a:cs typeface="Arial" pitchFamily="34" charset="0"/>
              </a:rPr>
            </a:br>
            <a:r>
              <a:rPr lang="en-US" sz="1100" dirty="0" smtClean="0">
                <a:latin typeface="+mn-lt"/>
                <a:cs typeface="Arial" pitchFamily="34" charset="0"/>
              </a:rPr>
              <a:t>To create an object:</a:t>
            </a:r>
          </a:p>
          <a:p>
            <a:pPr marL="457200" lvl="1" indent="-228600">
              <a:buFont typeface="+mj-lt"/>
              <a:buAutoNum type="arabicPeriod"/>
            </a:pPr>
            <a:r>
              <a:rPr lang="en-US" sz="1100" b="0" dirty="0" smtClean="0">
                <a:latin typeface="+mn-lt"/>
                <a:cs typeface="Arial" pitchFamily="34" charset="0"/>
              </a:rPr>
              <a:t>Click the Create icon (+), located in the upper right corner of the Detail pane.</a:t>
            </a:r>
          </a:p>
          <a:p>
            <a:pPr marL="457200" lvl="1" indent="-228600">
              <a:buFont typeface="+mj-lt"/>
              <a:buAutoNum type="arabicPeriod"/>
            </a:pPr>
            <a:r>
              <a:rPr lang="en-US" sz="1100" b="0" dirty="0" smtClean="0">
                <a:latin typeface="+mn-lt"/>
                <a:cs typeface="Arial" pitchFamily="34" charset="0"/>
              </a:rPr>
              <a:t>From the list of object types, select the type of object you want to create. Follow the on-screen instructions.</a:t>
            </a:r>
          </a:p>
          <a:p>
            <a:endParaRPr lang="en-US" sz="1100" dirty="0" smtClean="0">
              <a:latin typeface="+mn-lt"/>
              <a:cs typeface="Arial" pitchFamily="34" charset="0"/>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7</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dirty="0" smtClean="0">
                <a:latin typeface="+mn-lt"/>
                <a:cs typeface="Arial" pitchFamily="34" charset="0"/>
              </a:rPr>
              <a:t>The slide shows how</a:t>
            </a:r>
            <a:r>
              <a:rPr lang="en-US" sz="1100" baseline="0" dirty="0" smtClean="0">
                <a:latin typeface="+mn-lt"/>
                <a:cs typeface="Arial" pitchFamily="34" charset="0"/>
              </a:rPr>
              <a:t> to create a table in Object Browser. </a:t>
            </a:r>
            <a:r>
              <a:rPr lang="en-US" sz="1100" dirty="0" smtClean="0">
                <a:latin typeface="+mn-lt"/>
                <a:cs typeface="Arial" pitchFamily="34" charset="0"/>
              </a:rPr>
              <a:t>You create database objects using the Create Database Object Wizard. Once you select an object, a set of tabs and buttons appears at the top of the Detail pane. To create an object, perform the following steps:</a:t>
            </a:r>
          </a:p>
          <a:p>
            <a:pPr marL="457200" lvl="1" indent="-228600">
              <a:buFont typeface="+mj-lt"/>
              <a:buAutoNum type="arabicPeriod"/>
            </a:pPr>
            <a:r>
              <a:rPr lang="en-US" sz="1100" b="0" dirty="0" smtClean="0">
                <a:latin typeface="+mn-lt"/>
                <a:cs typeface="Arial" pitchFamily="34" charset="0"/>
              </a:rPr>
              <a:t>Click the </a:t>
            </a:r>
            <a:r>
              <a:rPr lang="en-US" sz="1100" b="1" dirty="0" smtClean="0">
                <a:latin typeface="+mn-lt"/>
                <a:cs typeface="Arial" pitchFamily="34" charset="0"/>
              </a:rPr>
              <a:t>Create</a:t>
            </a:r>
            <a:r>
              <a:rPr lang="en-US" sz="1100" b="0" dirty="0" smtClean="0">
                <a:latin typeface="+mn-lt"/>
                <a:cs typeface="Arial" pitchFamily="34" charset="0"/>
              </a:rPr>
              <a:t> icon (</a:t>
            </a:r>
            <a:r>
              <a:rPr lang="en-US" sz="1100" b="1" dirty="0" smtClean="0">
                <a:latin typeface="+mn-lt"/>
                <a:cs typeface="Arial" pitchFamily="34" charset="0"/>
              </a:rPr>
              <a:t>+</a:t>
            </a:r>
            <a:r>
              <a:rPr lang="en-US" sz="1100" b="0" dirty="0" smtClean="0">
                <a:latin typeface="+mn-lt"/>
                <a:cs typeface="Arial" pitchFamily="34" charset="0"/>
              </a:rPr>
              <a:t>), located in the upper right corner of the Detail pane.</a:t>
            </a:r>
          </a:p>
          <a:p>
            <a:pPr marL="457200" lvl="1" indent="-228600">
              <a:buFont typeface="+mj-lt"/>
              <a:buAutoNum type="arabicPeriod"/>
            </a:pPr>
            <a:r>
              <a:rPr lang="en-US" sz="1100" b="0" dirty="0" smtClean="0">
                <a:latin typeface="+mn-lt"/>
                <a:cs typeface="Arial" pitchFamily="34" charset="0"/>
              </a:rPr>
              <a:t>From the list of object types, select the type of object you want to create. Follow the on-screen instructions.</a:t>
            </a:r>
          </a:p>
          <a:p>
            <a:endParaRPr lang="en-US" sz="1100" dirty="0" smtClean="0">
              <a:latin typeface="+mn-lt"/>
              <a:cs typeface="Arial" pitchFamily="34" charset="0"/>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8</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latin typeface="+mn-lt"/>
                <a:cs typeface="Arial" pitchFamily="34" charset="0"/>
              </a:rPr>
              <a:t>Using the Object Browser, you can create a lookup table. A lookup table is a new table that is created by extracting a column from an existing table. </a:t>
            </a:r>
            <a:br>
              <a:rPr lang="en-US" dirty="0" smtClean="0">
                <a:latin typeface="+mn-lt"/>
                <a:cs typeface="Arial" pitchFamily="34" charset="0"/>
              </a:rPr>
            </a:br>
            <a:r>
              <a:rPr lang="en-US" dirty="0" smtClean="0">
                <a:latin typeface="+mn-lt"/>
                <a:cs typeface="Arial" pitchFamily="34" charset="0"/>
              </a:rPr>
              <a:t>A new primary key column is created in the new table and a foreign key is created between the source table and the new lookup table. </a:t>
            </a:r>
            <a:br>
              <a:rPr lang="en-US" dirty="0" smtClean="0">
                <a:latin typeface="+mn-lt"/>
                <a:cs typeface="Arial" pitchFamily="34" charset="0"/>
              </a:rPr>
            </a:br>
            <a:r>
              <a:rPr lang="en-US" dirty="0" smtClean="0">
                <a:latin typeface="+mn-lt"/>
                <a:cs typeface="Arial" pitchFamily="34" charset="0"/>
              </a:rPr>
              <a:t>The slide shows that a new look up table </a:t>
            </a:r>
            <a:r>
              <a:rPr lang="en-US" dirty="0" smtClean="0">
                <a:latin typeface="+mn-lt"/>
                <a:cs typeface="Courier New" pitchFamily="49" charset="0"/>
              </a:rPr>
              <a:t>STATUS_LOOKUP</a:t>
            </a:r>
            <a:r>
              <a:rPr lang="en-US" dirty="0" smtClean="0">
                <a:latin typeface="+mn-lt"/>
                <a:cs typeface="Arial" pitchFamily="34" charset="0"/>
              </a:rPr>
              <a:t> is created by extracting the STATUS column from the existing EBA_DEMO_IR_PROJECTS table. A primary key column in the new STATUS_LOOKUP table, and a foreign key to the EBA_DEMO_IR_PROJECTS table are created. The lookup table contains the column that you selected when you created the table (for example, STATUS) as well as a new ID column (STATUS_ID). </a:t>
            </a:r>
          </a:p>
        </p:txBody>
      </p:sp>
      <p:sp>
        <p:nvSpPr>
          <p:cNvPr id="4" name="Slide Number Placeholder 3"/>
          <p:cNvSpPr>
            <a:spLocks noGrp="1"/>
          </p:cNvSpPr>
          <p:nvPr>
            <p:ph type="sldNum" sz="quarter" idx="10"/>
          </p:nvPr>
        </p:nvSpPr>
        <p:spPr/>
        <p:txBody>
          <a:bodyPr/>
          <a:lstStyle/>
          <a:p>
            <a:fld id="{8C72D9AE-7182-4680-8F79-479C4181FF08}" type="slidenum">
              <a:rPr lang="en-US" smtClean="0"/>
              <a:pPr/>
              <a:t>9</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1AB1A54-131B-434B-AAD1-AD1F7D7DAA2B}" type="datetime1">
              <a:rPr lang="en-US"/>
              <a:pPr/>
              <a:t>6/21/2017</a:t>
            </a:fld>
            <a:endParaRPr dirty="0"/>
          </a:p>
        </p:txBody>
      </p:sp>
      <p:pic>
        <p:nvPicPr>
          <p:cNvPr id="14" name="Oracle red badge logo" descr="Oracle logo in white on red staging background"/>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5" name="TextBox 14"/>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75000"/>
                  </a:schemeClr>
                </a:solidFill>
              </a:rPr>
              <a:t>Copyright © 2014 Oracle and/or its affiliates. All rights reserved.  </a:t>
            </a:r>
            <a:r>
              <a:rPr sz="800" dirty="0" smtClean="0">
                <a:solidFill>
                  <a:schemeClr val="tx1">
                    <a:lumMod val="75000"/>
                  </a:schemeClr>
                </a:solidFill>
              </a:rPr>
              <a:t>|</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p14="http://schemas.microsoft.com/office/powerpoint/2010/main" xmlns="" val="39932002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7" name="Group 6"/>
          <p:cNvGrpSpPr/>
          <p:nvPr/>
        </p:nvGrpSpPr>
        <p:grpSpPr bwMode="gray">
          <a:xfrm>
            <a:off x="-287" y="0"/>
            <a:ext cx="12189399" cy="6858000"/>
            <a:chOff x="-287" y="0"/>
            <a:chExt cx="12189399" cy="6858000"/>
          </a:xfrm>
        </p:grpSpPr>
        <p:sp>
          <p:nvSpPr>
            <p:cNvPr id="9" name="Rectangle 8"/>
            <p:cNvSpPr/>
            <p:nvPr/>
          </p:nvSpPr>
          <p:spPr bwMode="gray">
            <a:xfrm>
              <a:off x="-287" y="0"/>
              <a:ext cx="193962"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11995151" y="5854"/>
              <a:ext cx="193960"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531813" y="2600324"/>
            <a:ext cx="11125200" cy="1371600"/>
          </a:xfrm>
        </p:spPr>
        <p:txBody>
          <a:bodyPr anchor="b">
            <a:noAutofit/>
          </a:bodyPr>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noAutofit/>
          </a:bodyPr>
          <a:lstStyle>
            <a:lvl1pPr>
              <a:defRPr>
                <a:solidFill>
                  <a:schemeClr val="bg1">
                    <a:lumMod val="60000"/>
                    <a:lumOff val="40000"/>
                  </a:schemeClr>
                </a:solidFill>
              </a:defRPr>
            </a:lvl1pPr>
          </a:lstStyle>
          <a:p>
            <a:fld id="{19816439-F3A6-4E53-9E59-0015DD1FA257}" type="datetime1">
              <a:rPr lang="en-US"/>
              <a:pPr/>
              <a:t>6/21/2017</a:t>
            </a:fld>
            <a:endParaRPr dirty="0"/>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3" name="TextBox 14"/>
          <p:cNvSpPr txBox="1"/>
          <p:nvPr userDrawn="1"/>
        </p:nvSpPr>
        <p:spPr>
          <a:xfrm>
            <a:off x="2894012" y="6477000"/>
            <a:ext cx="9144000" cy="152400"/>
          </a:xfrm>
          <a:prstGeom prst="rect">
            <a:avLst/>
          </a:prstGeom>
          <a:noFill/>
        </p:spPr>
        <p:txBody>
          <a:bodyPr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sz="800" dirty="0">
                <a:solidFill>
                  <a:schemeClr val="bg1"/>
                </a:solidFill>
              </a:rPr>
              <a:t>Copyright © </a:t>
            </a:r>
            <a:r>
              <a:rPr sz="800" dirty="0" smtClean="0">
                <a:solidFill>
                  <a:schemeClr val="bg1"/>
                </a:solidFill>
              </a:rPr>
              <a:t>201</a:t>
            </a:r>
            <a:r>
              <a:rPr lang="en-US" sz="800" dirty="0" smtClean="0">
                <a:solidFill>
                  <a:schemeClr val="bg1"/>
                </a:solidFill>
              </a:rPr>
              <a:t>7</a:t>
            </a:r>
            <a:r>
              <a:rPr sz="800" dirty="0" smtClean="0">
                <a:solidFill>
                  <a:schemeClr val="bg1"/>
                </a:solidFill>
              </a:rPr>
              <a:t> </a:t>
            </a:r>
            <a:r>
              <a:rPr sz="800" dirty="0">
                <a:solidFill>
                  <a:schemeClr val="bg1"/>
                </a:solidFill>
              </a:rPr>
              <a:t>Oracle and/or its affiliates. All rights reserved</a:t>
            </a:r>
            <a:r>
              <a:rPr sz="800" dirty="0" smtClean="0">
                <a:solidFill>
                  <a:schemeClr val="bg1"/>
                </a:solidFill>
              </a:rPr>
              <a:t>.</a:t>
            </a:r>
            <a:r>
              <a:rPr lang="en-US" sz="800" dirty="0" smtClean="0">
                <a:solidFill>
                  <a:schemeClr val="bg1"/>
                </a:solidFill>
              </a:rPr>
              <a:t> Licensed under the Creative Commons Attribution 4.0 International License as shown at https://creativecommons.org/licenses/by/4.0/legalcode. </a:t>
            </a:r>
            <a:r>
              <a:rPr sz="800" dirty="0" smtClean="0">
                <a:solidFill>
                  <a:schemeClr val="bg1"/>
                </a:solidFill>
              </a:rPr>
              <a:t>  |</a:t>
            </a:r>
            <a:r>
              <a:rPr lang="en-US" sz="800" dirty="0" smtClean="0">
                <a:solidFill>
                  <a:schemeClr val="bg1"/>
                </a:solidFill>
              </a:rPr>
              <a:t> </a:t>
            </a:r>
            <a:fld id="{A9DDA97E-E47D-48CF-8D55-7AA96BB8F930}" type="slidenum">
              <a:rPr lang="en-US" sz="800" smtClean="0">
                <a:solidFill>
                  <a:schemeClr val="bg1"/>
                </a:solidFill>
              </a:rPr>
              <a:pPr/>
              <a:t>‹#›</a:t>
            </a:fld>
            <a:endParaRPr sz="800" dirty="0">
              <a:solidFill>
                <a:schemeClr val="bg1"/>
              </a:solidFill>
            </a:endParaRPr>
          </a:p>
        </p:txBody>
      </p:sp>
    </p:spTree>
    <p:extLst>
      <p:ext uri="{BB962C8B-B14F-4D97-AF65-F5344CB8AC3E}">
        <p14:creationId xmlns:p14="http://schemas.microsoft.com/office/powerpoint/2010/main" xmlns=""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descr="A photo of your product can be included here"/>
          <p:cNvSpPr>
            <a:spLocks noGrp="1"/>
          </p:cNvSpPr>
          <p:nvPr>
            <p:ph type="pic" idx="1"/>
          </p:nvPr>
        </p:nvSpPr>
        <p:spPr>
          <a:xfrm>
            <a:off x="5588456" y="533400"/>
            <a:ext cx="6068558" cy="5410200"/>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CFF0A86-8A92-4FBC-80CD-36517BAA55B7}" type="datetime1">
              <a:rPr lang="en-US"/>
              <a:pPr/>
              <a:t>6/21/2017</a:t>
            </a:fld>
            <a:endParaRPr dirty="0"/>
          </a:p>
        </p:txBody>
      </p:sp>
    </p:spTree>
    <p:extLst>
      <p:ext uri="{BB962C8B-B14F-4D97-AF65-F5344CB8AC3E}">
        <p14:creationId xmlns:p14="http://schemas.microsoft.com/office/powerpoint/2010/main" xmlns="" val="26703705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E11BFD-AD4C-4A98-9D38-1958507EA4E5}" type="datetime1">
              <a:rPr lang="en-US" smtClean="0"/>
              <a:pPr/>
              <a:t>6/21/2017</a:t>
            </a:fld>
            <a:endParaRPr lang="en-US" dirty="0"/>
          </a:p>
        </p:txBody>
      </p:sp>
      <p:sp>
        <p:nvSpPr>
          <p:cNvPr id="6" name="Picture Placeholder 2" descr="If presenting remotely, you can insert your photo here"/>
          <p:cNvSpPr>
            <a:spLocks noGrp="1" noChangeAspect="1"/>
          </p:cNvSpPr>
          <p:nvPr>
            <p:ph type="pic" idx="1"/>
          </p:nvPr>
        </p:nvSpPr>
        <p:spPr>
          <a:xfrm>
            <a:off x="2285999" y="1828800"/>
            <a:ext cx="3474720" cy="3841445"/>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1" name="Text Placeholder 10"/>
          <p:cNvSpPr>
            <a:spLocks noGrp="1"/>
          </p:cNvSpPr>
          <p:nvPr>
            <p:ph type="body" sz="quarter" idx="14"/>
          </p:nvPr>
        </p:nvSpPr>
        <p:spPr>
          <a:xfrm>
            <a:off x="6035040" y="1828799"/>
            <a:ext cx="5102352"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xmlns="" val="15962563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a:pPr/>
              <a:t>6/21/2017</a:t>
            </a:fld>
            <a:endParaRPr dirty="0"/>
          </a:p>
        </p:txBody>
      </p:sp>
    </p:spTree>
    <p:extLst>
      <p:ext uri="{BB962C8B-B14F-4D97-AF65-F5344CB8AC3E}">
        <p14:creationId xmlns:p14="http://schemas.microsoft.com/office/powerpoint/2010/main" xmlns="" val="945098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8" name="Picture Placeholder 15" descr="Customer photo can be included here"/>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a:pPr/>
              <a:t>6/21/2017</a:t>
            </a:fld>
            <a:endParaRPr dirty="0"/>
          </a:p>
        </p:txBody>
      </p:sp>
    </p:spTree>
    <p:extLst>
      <p:ext uri="{BB962C8B-B14F-4D97-AF65-F5344CB8AC3E}">
        <p14:creationId xmlns:p14="http://schemas.microsoft.com/office/powerpoint/2010/main" xmlns="" val="10277668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189F9BA-FB97-45D5-8F27-56629FBBC98C}" type="datetime1">
              <a:rPr lang="en-US"/>
              <a:pPr/>
              <a:t>6/21/2017</a:t>
            </a:fld>
            <a:endParaRPr dirty="0"/>
          </a:p>
        </p:txBody>
      </p:sp>
    </p:spTree>
    <p:extLst>
      <p:ext uri="{BB962C8B-B14F-4D97-AF65-F5344CB8AC3E}">
        <p14:creationId xmlns:p14="http://schemas.microsoft.com/office/powerpoint/2010/main" xmlns="" val="5201661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A91E92C-9068-4C32-AE92-C97502324FE4}" type="datetime1">
              <a:rPr lang="en-US"/>
              <a:pPr/>
              <a:t>6/21/2017</a:t>
            </a:fld>
            <a:endParaRPr dirty="0"/>
          </a:p>
        </p:txBody>
      </p:sp>
    </p:spTree>
    <p:extLst>
      <p:ext uri="{BB962C8B-B14F-4D97-AF65-F5344CB8AC3E}">
        <p14:creationId xmlns:p14="http://schemas.microsoft.com/office/powerpoint/2010/main" xmlns="" val="533714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5EDC5EE-48A0-4FB5-B27F-88FDBE6F1684}" type="datetime1">
              <a:rPr lang="en-US"/>
              <a:pPr/>
              <a:t>6/21/2017</a:t>
            </a:fld>
            <a:endParaRPr dirty="0"/>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xmlns="" val="12263345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dirty="0"/>
          </a:p>
        </p:txBody>
      </p: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a:pPr/>
              <a:t>6/21/2017</a:t>
            </a:fld>
            <a:endParaRPr dirty="0"/>
          </a:p>
        </p:txBody>
      </p:sp>
    </p:spTree>
    <p:extLst>
      <p:ext uri="{BB962C8B-B14F-4D97-AF65-F5344CB8AC3E}">
        <p14:creationId xmlns:p14="http://schemas.microsoft.com/office/powerpoint/2010/main" xmlns="" val="24281250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2" name="Title 1" descr="A large metric can be called out here in font size 166pt, Calibri"/>
          <p:cNvSpPr>
            <a:spLocks noGrp="1"/>
          </p:cNvSpPr>
          <p:nvPr>
            <p:ph type="title" hasCustomPrompt="1"/>
          </p:nvPr>
        </p:nvSpPr>
        <p:spPr>
          <a:xfrm>
            <a:off x="760412" y="1524000"/>
            <a:ext cx="4076700" cy="2743200"/>
          </a:xfrm>
        </p:spPr>
        <p:txBody>
          <a:bodyPr anchor="ctr"/>
          <a:lstStyle>
            <a:lvl1pPr algn="r">
              <a:defRPr sz="16600" b="1">
                <a:solidFill>
                  <a:schemeClr val="accent5"/>
                </a:solidFill>
              </a:defRPr>
            </a:lvl1pPr>
          </a:lstStyle>
          <a:p>
            <a:r>
              <a:rPr lang="en-US" dirty="0" smtClean="0"/>
              <a:t>XX</a:t>
            </a:r>
            <a:endParaRPr lang="en-US" dirty="0"/>
          </a:p>
        </p:txBody>
      </p:sp>
      <p:sp>
        <p:nvSpPr>
          <p:cNvPr id="12" name="Text Placeholder 11"/>
          <p:cNvSpPr>
            <a:spLocks noGrp="1"/>
          </p:cNvSpPr>
          <p:nvPr>
            <p:ph type="body" sz="quarter" idx="15"/>
          </p:nvPr>
        </p:nvSpPr>
        <p:spPr>
          <a:xfrm>
            <a:off x="5256213" y="1524000"/>
            <a:ext cx="50292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a:pPr/>
              <a:t>6/21/2017</a:t>
            </a:fld>
            <a:endParaRPr dirty="0"/>
          </a:p>
        </p:txBody>
      </p:sp>
    </p:spTree>
    <p:extLst>
      <p:ext uri="{BB962C8B-B14F-4D97-AF65-F5344CB8AC3E}">
        <p14:creationId xmlns:p14="http://schemas.microsoft.com/office/powerpoint/2010/main" xmlns="" val="37393865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CD2CDC6-9352-4ED5-B272-74DDB6DCFEAF}" type="datetime1">
              <a:rPr lang="en-US"/>
              <a:pPr/>
              <a:t>6/21/2017</a:t>
            </a:fld>
            <a:endParaRPr dirty="0"/>
          </a:p>
        </p:txBody>
      </p:sp>
      <p:pic>
        <p:nvPicPr>
          <p:cNvPr id="9" name="Oracle red badge logo" descr="Oracle logo in white on red staging background"/>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2" name="TextBox 11"/>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75000"/>
                  </a:schemeClr>
                </a:solidFill>
              </a:rPr>
              <a:t>Copyright © 2014 Oracle and/or its affiliates. All rights reserved.  </a:t>
            </a:r>
            <a:r>
              <a:rPr sz="800" dirty="0" smtClean="0">
                <a:solidFill>
                  <a:schemeClr val="tx1">
                    <a:lumMod val="75000"/>
                  </a:schemeClr>
                </a:solidFill>
              </a:rPr>
              <a:t>|</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p14="http://schemas.microsoft.com/office/powerpoint/2010/main" xmlns="" val="24041574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noAutofit/>
          </a:bodyPr>
          <a:lstStyle/>
          <a:p>
            <a:fld id="{35287FB7-DD26-4AD5-8D24-298016D86790}" type="datetime1">
              <a:rPr lang="en-US"/>
              <a:pPr/>
              <a:t>6/21/2017</a:t>
            </a:fld>
            <a:endParaRPr dirty="0"/>
          </a:p>
        </p:txBody>
      </p:sp>
    </p:spTree>
    <p:extLst>
      <p:ext uri="{BB962C8B-B14F-4D97-AF65-F5344CB8AC3E}">
        <p14:creationId xmlns:p14="http://schemas.microsoft.com/office/powerpoint/2010/main" xmlns="" val="37870018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2D99EC-ABE5-42A5-B15B-B8C044BE7365}" type="datetime1">
              <a:rPr lang="en-US"/>
              <a:pPr/>
              <a:t>6/21/2017</a:t>
            </a:fld>
            <a:endParaRPr dirty="0"/>
          </a:p>
        </p:txBody>
      </p:sp>
    </p:spTree>
    <p:extLst>
      <p:ext uri="{BB962C8B-B14F-4D97-AF65-F5344CB8AC3E}">
        <p14:creationId xmlns:p14="http://schemas.microsoft.com/office/powerpoint/2010/main" xmlns="" val="33376993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dirty="0"/>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Date Placeholder 2"/>
          <p:cNvSpPr>
            <a:spLocks noGrp="1"/>
          </p:cNvSpPr>
          <p:nvPr>
            <p:ph type="dt" sz="half" idx="10"/>
          </p:nvPr>
        </p:nvSpPr>
        <p:spPr/>
        <p:txBody>
          <a:bodyPr/>
          <a:lstStyle/>
          <a:p>
            <a:fld id="{CD2D53DD-9B43-42E6-B664-927F3AEBDA21}" type="datetime1">
              <a:rPr lang="en-US"/>
              <a:pPr/>
              <a:t>6/21/2017</a:t>
            </a:fld>
            <a:endParaRPr dirty="0"/>
          </a:p>
        </p:txBody>
      </p:sp>
    </p:spTree>
    <p:extLst>
      <p:ext uri="{BB962C8B-B14F-4D97-AF65-F5344CB8AC3E}">
        <p14:creationId xmlns:p14="http://schemas.microsoft.com/office/powerpoint/2010/main" xmlns="" val="4163620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3D265-744D-4F8C-A86B-A5B53F14B0D6}" type="datetime1">
              <a:rPr lang="en-US"/>
              <a:pPr/>
              <a:t>6/21/2017</a:t>
            </a:fld>
            <a:endParaRPr dirty="0"/>
          </a:p>
        </p:txBody>
      </p:sp>
    </p:spTree>
    <p:extLst>
      <p:ext uri="{BB962C8B-B14F-4D97-AF65-F5344CB8AC3E}">
        <p14:creationId xmlns:p14="http://schemas.microsoft.com/office/powerpoint/2010/main" xmlns="" val="36082293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descr="Chart using colors from the approved palette included here"/>
          <p:cNvSpPr>
            <a:spLocks noGrp="1"/>
          </p:cNvSpPr>
          <p:nvPr>
            <p:ph idx="1"/>
          </p:nvPr>
        </p:nvSpPr>
        <p:spPr>
          <a:xfrm>
            <a:off x="531662" y="1524000"/>
            <a:ext cx="758952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7288" y="1524001"/>
            <a:ext cx="2879725"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C216A-5BF3-4B4A-AA09-367DB23952FA}" type="datetime1">
              <a:rPr lang="en-US"/>
              <a:pPr/>
              <a:t>6/21/2017</a:t>
            </a:fld>
            <a:endParaRPr dirty="0"/>
          </a:p>
        </p:txBody>
      </p:sp>
    </p:spTree>
    <p:extLst>
      <p:ext uri="{BB962C8B-B14F-4D97-AF65-F5344CB8AC3E}">
        <p14:creationId xmlns:p14="http://schemas.microsoft.com/office/powerpoint/2010/main" xmlns="" val="34578507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4-color photo can be included here"/>
          <p:cNvSpPr>
            <a:spLocks noGrp="1"/>
          </p:cNvSpPr>
          <p:nvPr>
            <p:ph type="pic" idx="1"/>
          </p:nvPr>
        </p:nvSpPr>
        <p:spPr bwMode="gray">
          <a:xfrm>
            <a:off x="531813" y="1524000"/>
            <a:ext cx="6095999" cy="4416725"/>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3E2FA5-E451-48BD-84C5-AAF06D19CB12}" type="datetime1">
              <a:rPr lang="en-US"/>
              <a:pPr/>
              <a:t>6/21/2017</a:t>
            </a:fld>
            <a:endParaRPr dirty="0"/>
          </a:p>
        </p:txBody>
      </p:sp>
    </p:spTree>
    <p:extLst>
      <p:ext uri="{BB962C8B-B14F-4D97-AF65-F5344CB8AC3E}">
        <p14:creationId xmlns:p14="http://schemas.microsoft.com/office/powerpoint/2010/main" xmlns="" val="30582747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Picture Placeholder 2" descr="Two 4-color photos can be included here"/>
          <p:cNvSpPr>
            <a:spLocks noGrp="1"/>
          </p:cNvSpPr>
          <p:nvPr>
            <p:ph type="pic" idx="1"/>
          </p:nvPr>
        </p:nvSpPr>
        <p:spPr bwMode="gray">
          <a:xfrm>
            <a:off x="531813"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6246812"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64933-8490-48F1-856F-778E124FF883}" type="datetime1">
              <a:rPr lang="en-US"/>
              <a:pPr/>
              <a:t>6/21/2017</a:t>
            </a:fld>
            <a:endParaRPr dirty="0"/>
          </a:p>
        </p:txBody>
      </p:sp>
    </p:spTree>
    <p:extLst>
      <p:ext uri="{BB962C8B-B14F-4D97-AF65-F5344CB8AC3E}">
        <p14:creationId xmlns:p14="http://schemas.microsoft.com/office/powerpoint/2010/main" xmlns="" val="9089822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Three 4-color photos can be included here"/>
          <p:cNvSpPr>
            <a:spLocks noGrp="1"/>
          </p:cNvSpPr>
          <p:nvPr>
            <p:ph type="pic" idx="1"/>
          </p:nvPr>
        </p:nvSpPr>
        <p:spPr bwMode="gray">
          <a:xfrm>
            <a:off x="531813"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435705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3" name="Picture Placeholder 2"/>
          <p:cNvSpPr>
            <a:spLocks noGrp="1"/>
          </p:cNvSpPr>
          <p:nvPr>
            <p:ph type="pic" idx="15"/>
          </p:nvPr>
        </p:nvSpPr>
        <p:spPr bwMode="gray">
          <a:xfrm>
            <a:off x="818229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F5346-BDDE-46E4-B222-C487F9E706DD}" type="datetime1">
              <a:rPr lang="en-US"/>
              <a:pPr/>
              <a:t>6/21/2017</a:t>
            </a:fld>
            <a:endParaRPr dirty="0"/>
          </a:p>
        </p:txBody>
      </p:sp>
    </p:spTree>
    <p:extLst>
      <p:ext uri="{BB962C8B-B14F-4D97-AF65-F5344CB8AC3E}">
        <p14:creationId xmlns:p14="http://schemas.microsoft.com/office/powerpoint/2010/main" xmlns="" val="2790854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pic>
        <p:nvPicPr>
          <p:cNvPr id="2" name="Picture 1" descr="Photos, screen captures, graphics can be inserted in a white mobile phone and tablet"/>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16717" y="1522826"/>
            <a:ext cx="6495366" cy="4567423"/>
          </a:xfrm>
          <a:prstGeom prst="rect">
            <a:avLst/>
          </a:prstGeom>
        </p:spPr>
      </p:pic>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2" name="Picture 11" descr="Photos, screen captures, graphics can be inserted in a white mobile phone and tablet"/>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a:stretch/>
        </p:blipFill>
        <p:spPr>
          <a:xfrm>
            <a:off x="1770062" y="1828800"/>
            <a:ext cx="1840875" cy="3887139"/>
          </a:xfrm>
          <a:prstGeom prst="rect">
            <a:avLst/>
          </a:prstGeom>
        </p:spPr>
      </p:pic>
      <p:sp>
        <p:nvSpPr>
          <p:cNvPr id="13" name="Picture Placeholder 2"/>
          <p:cNvSpPr>
            <a:spLocks noGrp="1"/>
          </p:cNvSpPr>
          <p:nvPr>
            <p:ph type="pic" idx="1"/>
          </p:nvPr>
        </p:nvSpPr>
        <p:spPr bwMode="gray">
          <a:xfrm>
            <a:off x="1888693" y="23726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p14="http://schemas.microsoft.com/office/powerpoint/2010/main" xmlns="" val="7454445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noAutofit/>
          </a:bodyPr>
          <a:lstStyle>
            <a:lvl1pPr algn="l">
              <a:defRPr sz="3600" b="0"/>
            </a:lvl1pPr>
          </a:lstStyle>
          <a:p>
            <a:r>
              <a:rPr lang="en-US" smtClean="0"/>
              <a:t>Click to edit Master title style</a:t>
            </a:r>
            <a:endParaRPr dirty="0"/>
          </a:p>
        </p:txBody>
      </p:sp>
      <p:pic>
        <p:nvPicPr>
          <p:cNvPr id="13" name="Picture 12" descr="Photos, screen captures, graphics can be inserted in a white mobile phone and tablet"/>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10" name="Picture 9" descr="Photos, screen captures, graphics can be inserted in a white mobile phone and tablet"/>
          <p:cNvPicPr>
            <a:picLocks noChangeAspect="1"/>
          </p:cNvPicPr>
          <p:nvPr/>
        </p:nvPicPr>
        <p:blipFill rotWithShape="1">
          <a:blip r:embed="rId3" cstate="print">
            <a:extLst>
              <a:ext uri="{28A0092B-C50C-407E-A947-70E740481C1C}">
                <a14:useLocalDpi xmlns:a14="http://schemas.microsoft.com/office/drawing/2010/main" xmlns="" val="0"/>
              </a:ext>
            </a:extLst>
          </a:blip>
          <a:srcRect r="7518"/>
          <a:stretch/>
        </p:blipFill>
        <p:spPr>
          <a:xfrm rot="5400000">
            <a:off x="5748377" y="1113567"/>
            <a:ext cx="6007047" cy="4567423"/>
          </a:xfrm>
          <a:prstGeom prst="rect">
            <a:avLst/>
          </a:prstGeom>
        </p:spPr>
      </p:pic>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spTree>
    <p:extLst>
      <p:ext uri="{BB962C8B-B14F-4D97-AF65-F5344CB8AC3E}">
        <p14:creationId xmlns:p14="http://schemas.microsoft.com/office/powerpoint/2010/main" xmlns="" val="27206340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userDrawn="1"/>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7C7481E7-6827-45FD-8717-13B961EEBD99}" type="datetime1">
              <a:rPr lang="en-US"/>
              <a:pPr/>
              <a:t>6/21/2017</a:t>
            </a:fld>
            <a:endParaRPr dirty="0"/>
          </a:p>
        </p:txBody>
      </p:sp>
      <p:pic>
        <p:nvPicPr>
          <p:cNvPr id="12"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4" name="TextBox 13"/>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p14="http://schemas.microsoft.com/office/powerpoint/2010/main" xmlns=""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xmlns="" val="0"/>
              </a:ext>
            </a:extLst>
          </a:blip>
          <a:stretch>
            <a:fillRect/>
          </a:stretch>
        </p:blipFill>
        <p:spPr>
          <a:xfrm>
            <a:off x="4257675" y="1584167"/>
            <a:ext cx="5829300" cy="4109594"/>
          </a:xfrm>
          <a:prstGeom prst="rect">
            <a:avLst/>
          </a:prstGeom>
        </p:spPr>
      </p:pic>
      <p:sp>
        <p:nvSpPr>
          <p:cNvPr id="16" name="Picture Placeholder 2"/>
          <p:cNvSpPr>
            <a:spLocks noGrp="1"/>
          </p:cNvSpPr>
          <p:nvPr>
            <p:ph type="pic" idx="13"/>
          </p:nvPr>
        </p:nvSpPr>
        <p:spPr bwMode="gray">
          <a:xfrm>
            <a:off x="4532312" y="1971675"/>
            <a:ext cx="5246688" cy="33242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761299" y="1981200"/>
            <a:ext cx="1877251" cy="3634952"/>
          </a:xfrm>
          <a:prstGeom prst="rect">
            <a:avLst/>
          </a:prstGeom>
        </p:spPr>
      </p:pic>
      <p:sp>
        <p:nvSpPr>
          <p:cNvPr id="18" name="Picture Placeholder 2"/>
          <p:cNvSpPr>
            <a:spLocks noGrp="1"/>
          </p:cNvSpPr>
          <p:nvPr>
            <p:ph type="pic" idx="1"/>
          </p:nvPr>
        </p:nvSpPr>
        <p:spPr bwMode="gray">
          <a:xfrm>
            <a:off x="1885137" y="2363138"/>
            <a:ext cx="1631569"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p14="http://schemas.microsoft.com/office/powerpoint/2010/main" xmlns="" val="8608192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1" y="406400"/>
            <a:ext cx="5852160" cy="889000"/>
          </a:xfrm>
        </p:spPr>
        <p:txBody>
          <a:bodyPr anchor="b">
            <a:noAutofit/>
          </a:bodyPr>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xmlns="" val="0"/>
              </a:ext>
            </a:extLst>
          </a:blip>
          <a:srcRect r="3674"/>
          <a:stretch/>
        </p:blipFill>
        <p:spPr>
          <a:xfrm rot="5400000">
            <a:off x="5794266" y="1258781"/>
            <a:ext cx="5935471" cy="4345394"/>
          </a:xfrm>
          <a:prstGeom prst="rect">
            <a:avLst/>
          </a:prstGeom>
        </p:spPr>
      </p:pic>
      <p:sp>
        <p:nvSpPr>
          <p:cNvPr id="11" name="Picture Placeholder 2"/>
          <p:cNvSpPr>
            <a:spLocks noGrp="1"/>
          </p:cNvSpPr>
          <p:nvPr>
            <p:ph type="pic" idx="13"/>
          </p:nvPr>
        </p:nvSpPr>
        <p:spPr bwMode="gray">
          <a:xfrm>
            <a:off x="7019925" y="771524"/>
            <a:ext cx="3486149" cy="55340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61574" y="2019300"/>
            <a:ext cx="1877251" cy="3634952"/>
          </a:xfrm>
          <a:prstGeom prst="rect">
            <a:avLst/>
          </a:prstGeom>
        </p:spPr>
      </p:pic>
      <p:sp>
        <p:nvSpPr>
          <p:cNvPr id="18" name="Picture Placeholder 2"/>
          <p:cNvSpPr>
            <a:spLocks noGrp="1"/>
          </p:cNvSpPr>
          <p:nvPr>
            <p:ph type="pic" idx="14"/>
          </p:nvPr>
        </p:nvSpPr>
        <p:spPr bwMode="gray">
          <a:xfrm>
            <a:off x="4088968" y="2401238"/>
            <a:ext cx="1618488"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p14="http://schemas.microsoft.com/office/powerpoint/2010/main" xmlns="" val="1876601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3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etric with Picture">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2" name="Group 1"/>
          <p:cNvGrpSpPr/>
          <p:nvPr/>
        </p:nvGrpSpPr>
        <p:grpSpPr>
          <a:xfrm>
            <a:off x="-287" y="0"/>
            <a:ext cx="12189399" cy="6858000"/>
            <a:chOff x="-287" y="0"/>
            <a:chExt cx="12189399" cy="6858000"/>
          </a:xfrm>
        </p:grpSpPr>
        <p:sp>
          <p:nvSpPr>
            <p:cNvPr id="10" name="Rectangle 9"/>
            <p:cNvSpPr/>
            <p:nvPr/>
          </p:nvSpPr>
          <p:spPr bwMode="gray">
            <a:xfrm>
              <a:off x="-287"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11995151"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6400800"/>
              <a:ext cx="12189396"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p:nvSpPr>
          <p:spPr bwMode="gray">
            <a:xfrm>
              <a:off x="-286"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dirty="0" smtClean="0"/>
              <a:t>XX</a:t>
            </a:r>
            <a:endParaRPr lang="en-US" dirty="0"/>
          </a:p>
        </p:txBody>
      </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5" name="Date Placeholder 4"/>
          <p:cNvSpPr>
            <a:spLocks noGrp="1"/>
          </p:cNvSpPr>
          <p:nvPr>
            <p:ph type="dt" sz="half" idx="10"/>
          </p:nvPr>
        </p:nvSpPr>
        <p:spPr/>
        <p:txBody>
          <a:bodyPr/>
          <a:lstStyle>
            <a:lvl1pPr>
              <a:defRPr>
                <a:solidFill>
                  <a:schemeClr val="bg1">
                    <a:lumMod val="60000"/>
                    <a:lumOff val="40000"/>
                  </a:schemeClr>
                </a:solidFill>
              </a:defRPr>
            </a:lvl1pPr>
          </a:lstStyle>
          <a:p>
            <a:fld id="{43D5EDE7-61B4-4C98-ADE6-D86346041BA3}" type="datetime1">
              <a:rPr lang="en-US"/>
              <a:pPr/>
              <a:t>6/21/2017</a:t>
            </a:fld>
            <a:endParaRPr dirty="0"/>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6" name="TextBox 15"/>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bg2">
                    <a:lumMod val="75000"/>
                  </a:schemeClr>
                </a:solidFill>
              </a:rPr>
              <a:t>Copyright © 2014 Oracle and/or its affiliates. All rights reserved.  </a:t>
            </a:r>
            <a:r>
              <a:rPr sz="800" dirty="0" smtClean="0">
                <a:solidFill>
                  <a:schemeClr val="bg2">
                    <a:lumMod val="75000"/>
                  </a:schemeClr>
                </a:solidFill>
              </a:rPr>
              <a:t>|</a:t>
            </a:r>
            <a:r>
              <a:rPr lang="en-US" sz="800" dirty="0" smtClean="0">
                <a:solidFill>
                  <a:schemeClr val="bg2">
                    <a:lumMod val="75000"/>
                  </a:schemeClr>
                </a:solidFill>
              </a:rPr>
              <a:t> </a:t>
            </a:r>
            <a:fld id="{A9DDA97E-E47D-48CF-8D55-7AA96BB8F930}" type="slidenum">
              <a:rPr lang="en-US" sz="800" smtClean="0">
                <a:solidFill>
                  <a:schemeClr val="bg2">
                    <a:lumMod val="75000"/>
                  </a:schemeClr>
                </a:solidFill>
              </a:rPr>
              <a:pPr/>
              <a:t>‹#›</a:t>
            </a:fld>
            <a:endParaRPr sz="800" dirty="0">
              <a:solidFill>
                <a:schemeClr val="bg2">
                  <a:lumMod val="75000"/>
                </a:schemeClr>
              </a:solidFill>
            </a:endParaRPr>
          </a:p>
        </p:txBody>
      </p:sp>
    </p:spTree>
    <p:extLst>
      <p:ext uri="{BB962C8B-B14F-4D97-AF65-F5344CB8AC3E}">
        <p14:creationId xmlns:p14="http://schemas.microsoft.com/office/powerpoint/2010/main" xmlns=""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93A56FF2-64EC-4614-951E-8B8E4681BF2B}" type="datetime1">
              <a:rPr lang="en-US"/>
              <a:pPr/>
              <a:t>6/21/2017</a:t>
            </a:fld>
            <a:endParaRPr dirty="0"/>
          </a:p>
        </p:txBody>
      </p:sp>
    </p:spTree>
    <p:extLst>
      <p:ext uri="{BB962C8B-B14F-4D97-AF65-F5344CB8AC3E}">
        <p14:creationId xmlns:p14="http://schemas.microsoft.com/office/powerpoint/2010/main" xmlns="" val="25978894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AD051CE8-BCD3-4683-83D4-D0AC55C5EB15}" type="datetime1">
              <a:rPr lang="en-US"/>
              <a:pPr/>
              <a:t>6/21/2017</a:t>
            </a:fld>
            <a:endParaRPr dirty="0"/>
          </a:p>
        </p:txBody>
      </p:sp>
    </p:spTree>
    <p:extLst>
      <p:ext uri="{BB962C8B-B14F-4D97-AF65-F5344CB8AC3E}">
        <p14:creationId xmlns:p14="http://schemas.microsoft.com/office/powerpoint/2010/main" xmlns="" val="23588719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9802F-4D43-4C32-8177-0644B387545A}" type="datetime1">
              <a:rPr lang="en-US"/>
              <a:pPr/>
              <a:t>6/21/2017</a:t>
            </a:fld>
            <a:endParaRPr dirty="0"/>
          </a:p>
        </p:txBody>
      </p:sp>
      <p:pic>
        <p:nvPicPr>
          <p:cNvPr id="8" name="Picture 7" descr="&quot;Hardware and Software Engineered to work together&quot; tagline in red and black"/>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820860" y="2313432"/>
            <a:ext cx="6547104" cy="1832339"/>
          </a:xfrm>
          <a:prstGeom prst="rect">
            <a:avLst/>
          </a:prstGeom>
        </p:spPr>
      </p:pic>
    </p:spTree>
    <p:extLst>
      <p:ext uri="{BB962C8B-B14F-4D97-AF65-F5344CB8AC3E}">
        <p14:creationId xmlns:p14="http://schemas.microsoft.com/office/powerpoint/2010/main" xmlns="" val="37091374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bwMode="hidden">
          <a:xfrm>
            <a:off x="138023" y="129398"/>
            <a:ext cx="11912778" cy="6547450"/>
          </a:xfrm>
          <a:prstGeom prst="rect">
            <a:avLst/>
          </a:prstGeom>
          <a:noFill/>
          <a:ln>
            <a:noFill/>
          </a:ln>
        </p:spPr>
      </p:pic>
      <p:grpSp>
        <p:nvGrpSpPr>
          <p:cNvPr id="3" name="Group 2"/>
          <p:cNvGrpSpPr/>
          <p:nvPr userDrawn="1"/>
        </p:nvGrpSpPr>
        <p:grpSpPr>
          <a:xfrm>
            <a:off x="-287" y="0"/>
            <a:ext cx="12189399" cy="6858000"/>
            <a:chOff x="-287" y="0"/>
            <a:chExt cx="12189399" cy="6858000"/>
          </a:xfrm>
        </p:grpSpPr>
        <p:sp>
          <p:nvSpPr>
            <p:cNvPr id="6" name="Rectangle 5"/>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7" name="Rectangle 6"/>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8" name="Rectangle 7"/>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1" name="Picture 10"/>
          <p:cNvPicPr>
            <a:picLocks noChangeAspect="1"/>
          </p:cNvPicPr>
          <p:nvPr userDrawn="1"/>
        </p:nvPicPr>
        <p:blipFill>
          <a:blip r:embed="rId3" cstate="screen">
            <a:extLst>
              <a:ext uri="{28A0092B-C50C-407E-A947-70E740481C1C}">
                <a14:useLocalDpi xmlns:a14="http://schemas.microsoft.com/office/drawing/2010/main" xmlns="" val="0"/>
              </a:ext>
            </a:extLst>
          </a:blip>
          <a:stretch>
            <a:fillRect/>
          </a:stretch>
        </p:blipFill>
        <p:spPr bwMode="black">
          <a:xfrm>
            <a:off x="3822128" y="2843826"/>
            <a:ext cx="4544568" cy="569547"/>
          </a:xfrm>
          <a:prstGeom prst="rect">
            <a:avLst/>
          </a:prstGeom>
        </p:spPr>
      </p:pic>
    </p:spTree>
    <p:extLst>
      <p:ext uri="{BB962C8B-B14F-4D97-AF65-F5344CB8AC3E}">
        <p14:creationId xmlns:p14="http://schemas.microsoft.com/office/powerpoint/2010/main" xmlns="" val="10657555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noAutofit/>
          </a:bodyPr>
          <a:lstStyle/>
          <a:p>
            <a:fld id="{21991926-9D37-40E7-80C4-EC5F27AFCB67}" type="datetimeFigureOut">
              <a:rPr lang="en-US" smtClean="0"/>
              <a:pPr/>
              <a:t>6/21/2017</a:t>
            </a:fld>
            <a:endParaRPr lang="en-US"/>
          </a:p>
        </p:txBody>
      </p:sp>
    </p:spTree>
    <p:extLst>
      <p:ext uri="{BB962C8B-B14F-4D97-AF65-F5344CB8AC3E}">
        <p14:creationId xmlns:p14="http://schemas.microsoft.com/office/powerpoint/2010/main" xmlns="" val="38621871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dirty="0"/>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D3D3DC0-E8DA-4DFB-93A6-6089D43271B1}" type="datetime1">
              <a:rPr lang="en-US"/>
              <a:pPr/>
              <a:t>6/21/2017</a:t>
            </a:fld>
            <a:endParaRPr dirty="0"/>
          </a:p>
        </p:txBody>
      </p:sp>
    </p:spTree>
    <p:extLst>
      <p:ext uri="{BB962C8B-B14F-4D97-AF65-F5344CB8AC3E}">
        <p14:creationId xmlns:p14="http://schemas.microsoft.com/office/powerpoint/2010/main" xmlns="" val="21734545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1547285"/>
            <a:ext cx="12188825" cy="3972983"/>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en-US" dirty="0"/>
          </a:p>
        </p:txBody>
      </p:sp>
      <p:grpSp>
        <p:nvGrpSpPr>
          <p:cNvPr id="2" name="Group 9"/>
          <p:cNvGrpSpPr>
            <a:grpSpLocks/>
          </p:cNvGrpSpPr>
          <p:nvPr userDrawn="1"/>
        </p:nvGrpSpPr>
        <p:grpSpPr bwMode="auto">
          <a:xfrm>
            <a:off x="0" y="6172201"/>
            <a:ext cx="12188825" cy="224367"/>
            <a:chOff x="0" y="4629150"/>
            <a:chExt cx="9144000" cy="168275"/>
          </a:xfrm>
        </p:grpSpPr>
        <p:pic>
          <p:nvPicPr>
            <p:cNvPr id="7" name="Picture 25" descr="Red Bar"/>
            <p:cNvPicPr>
              <a:picLocks noChangeAspect="1" noChangeArrowheads="1"/>
            </p:cNvPicPr>
            <p:nvPr/>
          </p:nvPicPr>
          <p:blipFill>
            <a:blip r:embed="rId2"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1"/>
            <a:ext cx="768151" cy="742951"/>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en-US" dirty="0"/>
          </a:p>
        </p:txBody>
      </p:sp>
      <p:sp>
        <p:nvSpPr>
          <p:cNvPr id="17" name="Title 1"/>
          <p:cNvSpPr>
            <a:spLocks noGrp="1"/>
          </p:cNvSpPr>
          <p:nvPr>
            <p:ph type="title"/>
          </p:nvPr>
        </p:nvSpPr>
        <p:spPr>
          <a:xfrm>
            <a:off x="1073029" y="327385"/>
            <a:ext cx="10359637" cy="1015993"/>
          </a:xfrm>
        </p:spPr>
        <p:txBody>
          <a:bodyPr/>
          <a:lstStyle>
            <a:lvl1pPr algn="l" defTabSz="1218987" rtl="0" eaLnBrk="1" latinLnBrk="0" hangingPunct="1">
              <a:lnSpc>
                <a:spcPct val="90000"/>
              </a:lnSpc>
              <a:spcBef>
                <a:spcPct val="0"/>
              </a:spcBef>
              <a:buNone/>
              <a:defRPr lang="en-US" sz="37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1073029" y="1817510"/>
            <a:ext cx="10359637" cy="3488268"/>
          </a:xfrm>
        </p:spPr>
        <p:txBody>
          <a:bodyPr/>
          <a:lstStyle>
            <a:lvl1pPr marL="457120" indent="-457120">
              <a:lnSpc>
                <a:spcPct val="120000"/>
              </a:lnSpc>
              <a:buSzPct val="90000"/>
              <a:buFont typeface="Wingdings" pitchFamily="2" charset="2"/>
              <a:buChar char="§"/>
              <a:defRPr sz="3200">
                <a:solidFill>
                  <a:schemeClr val="tx1"/>
                </a:solidFill>
              </a:defRPr>
            </a:lvl1pPr>
          </a:lstStyle>
          <a:p>
            <a:pPr lvl="0"/>
            <a:r>
              <a:rPr lang="en-US" smtClean="0"/>
              <a:t>Click to edit Master text styles</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Logo">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85FCE51-BA3E-43B9-8C27-47617E4B4FE5}" type="datetime1">
              <a:rPr lang="en-US"/>
              <a:pPr/>
              <a:t>6/21/2017</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5" name="TextBox 14"/>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p14="http://schemas.microsoft.com/office/powerpoint/2010/main" xmlns="" val="3063780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2 Logos">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85FCE51-BA3E-43B9-8C27-47617E4B4FE5}" type="datetime1">
              <a:rPr lang="en-US"/>
              <a:pPr/>
              <a:t>6/21/2017</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6" name="TextBox 15"/>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p14="http://schemas.microsoft.com/office/powerpoint/2010/main" xmlns="" val="14166782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ECCD66E-6DF0-4B16-8ACA-D0D93A7B1DC8}" type="datetime1">
              <a:rPr lang="en-US"/>
              <a:pPr/>
              <a:t>6/21/2017</a:t>
            </a:fld>
            <a:endParaRPr dirty="0"/>
          </a:p>
        </p:txBody>
      </p:sp>
    </p:spTree>
    <p:extLst>
      <p:ext uri="{BB962C8B-B14F-4D97-AF65-F5344CB8AC3E}">
        <p14:creationId xmlns:p14="http://schemas.microsoft.com/office/powerpoint/2010/main" xmlns="" val="2075238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248A2DF-98E5-4437-B842-E0DCD9A6A408}" type="datetime1">
              <a:rPr lang="en-US"/>
              <a:pPr/>
              <a:t>6/21/2017</a:t>
            </a:fld>
            <a:endParaRPr dirty="0"/>
          </a:p>
        </p:txBody>
      </p:sp>
    </p:spTree>
    <p:extLst>
      <p:ext uri="{BB962C8B-B14F-4D97-AF65-F5344CB8AC3E}">
        <p14:creationId xmlns:p14="http://schemas.microsoft.com/office/powerpoint/2010/main" xmlns="" val="33717683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dirty="0"/>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noAutofit/>
          </a:bodyPr>
          <a:lstStyle/>
          <a:p>
            <a:fld id="{CECCD66E-6DF0-4B16-8ACA-D0D93A7B1DC8}" type="datetime1">
              <a:rPr lang="en-US"/>
              <a:pPr/>
              <a:t>6/21/2017</a:t>
            </a:fld>
            <a:endParaRPr dirty="0"/>
          </a:p>
        </p:txBody>
      </p:sp>
    </p:spTree>
    <p:extLst>
      <p:ext uri="{BB962C8B-B14F-4D97-AF65-F5344CB8AC3E}">
        <p14:creationId xmlns:p14="http://schemas.microsoft.com/office/powerpoint/2010/main" xmlns="" val="6812296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C35900-9CAD-4F88-ADA2-63803E0474C8}" type="datetime1">
              <a:rPr lang="en-US"/>
              <a:pPr/>
              <a:t>6/21/2017</a:t>
            </a:fld>
            <a:endParaRPr dirty="0"/>
          </a:p>
        </p:txBody>
      </p:sp>
    </p:spTree>
    <p:extLst>
      <p:ext uri="{BB962C8B-B14F-4D97-AF65-F5344CB8AC3E}">
        <p14:creationId xmlns:p14="http://schemas.microsoft.com/office/powerpoint/2010/main" xmlns="" val="15138533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Border"/>
          <p:cNvGrpSpPr/>
          <p:nvPr/>
        </p:nvGrpSpPr>
        <p:grpSpPr>
          <a:xfrm>
            <a:off x="-287" y="0"/>
            <a:ext cx="12189399" cy="6858000"/>
            <a:chOff x="-287" y="0"/>
            <a:chExt cx="12189399" cy="6858000"/>
          </a:xfrm>
        </p:grpSpPr>
        <p:sp>
          <p:nvSpPr>
            <p:cNvPr id="8" name="Rectangle 7"/>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9" name="Oracle red badge logo" descr="Oracle logo in white on red staging background"/>
          <p:cNvPicPr>
            <a:picLocks noChangeAspect="1"/>
          </p:cNvPicPr>
          <p:nvPr/>
        </p:nvPicPr>
        <p:blipFill>
          <a:blip r:embed="rId41"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2284412" y="6477000"/>
            <a:ext cx="533400" cy="152400"/>
          </a:xfrm>
          <a:prstGeom prst="rect">
            <a:avLst/>
          </a:prstGeom>
        </p:spPr>
        <p:txBody>
          <a:bodyPr vert="horz" wrap="none" lIns="0" tIns="0" rIns="0" bIns="0" rtlCol="0" anchor="ctr"/>
          <a:lstStyle>
            <a:lvl1pPr algn="l">
              <a:defRPr sz="800" b="0">
                <a:solidFill>
                  <a:schemeClr val="tx1"/>
                </a:solidFill>
              </a:defRPr>
            </a:lvl1pPr>
          </a:lstStyle>
          <a:p>
            <a:fld id="{1EE11BFD-AD4C-4A98-9D38-1958507EA4E5}" type="datetime1">
              <a:rPr lang="en-US" smtClean="0"/>
              <a:pPr/>
              <a:t>6/21/2017</a:t>
            </a:fld>
            <a:endParaRPr lang="en-US" dirty="0"/>
          </a:p>
        </p:txBody>
      </p:sp>
      <p:sp>
        <p:nvSpPr>
          <p:cNvPr id="12" name="TextBox 14"/>
          <p:cNvSpPr txBox="1"/>
          <p:nvPr userDrawn="1"/>
        </p:nvSpPr>
        <p:spPr>
          <a:xfrm>
            <a:off x="2894012" y="6477000"/>
            <a:ext cx="9144000" cy="152400"/>
          </a:xfrm>
          <a:prstGeom prst="rect">
            <a:avLst/>
          </a:prstGeom>
          <a:noFill/>
        </p:spPr>
        <p:txBody>
          <a:bodyPr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sz="800" dirty="0">
                <a:solidFill>
                  <a:schemeClr val="tx1">
                    <a:lumMod val="75000"/>
                  </a:schemeClr>
                </a:solidFill>
              </a:rPr>
              <a:t>Copyright © </a:t>
            </a:r>
            <a:r>
              <a:rPr sz="800" dirty="0" smtClean="0">
                <a:solidFill>
                  <a:schemeClr val="tx1">
                    <a:lumMod val="75000"/>
                  </a:schemeClr>
                </a:solidFill>
              </a:rPr>
              <a:t>201</a:t>
            </a:r>
            <a:r>
              <a:rPr lang="en-US" sz="800" dirty="0" smtClean="0">
                <a:solidFill>
                  <a:schemeClr val="tx1">
                    <a:lumMod val="75000"/>
                  </a:schemeClr>
                </a:solidFill>
              </a:rPr>
              <a:t>7</a:t>
            </a:r>
            <a:r>
              <a:rPr sz="800" dirty="0" smtClean="0">
                <a:solidFill>
                  <a:schemeClr val="tx1">
                    <a:lumMod val="75000"/>
                  </a:schemeClr>
                </a:solidFill>
              </a:rPr>
              <a:t> </a:t>
            </a:r>
            <a:r>
              <a:rPr sz="800" dirty="0">
                <a:solidFill>
                  <a:schemeClr val="tx1">
                    <a:lumMod val="75000"/>
                  </a:schemeClr>
                </a:solidFill>
              </a:rPr>
              <a:t>Oracle and/or its affiliates. All rights reserved</a:t>
            </a:r>
            <a:r>
              <a:rPr sz="800" dirty="0" smtClean="0">
                <a:solidFill>
                  <a:schemeClr val="tx1">
                    <a:lumMod val="75000"/>
                  </a:schemeClr>
                </a:solidFill>
              </a:rPr>
              <a:t>.</a:t>
            </a:r>
            <a:r>
              <a:rPr lang="en-US" sz="800" dirty="0" smtClean="0">
                <a:solidFill>
                  <a:schemeClr val="tx1">
                    <a:lumMod val="75000"/>
                  </a:schemeClr>
                </a:solidFill>
              </a:rPr>
              <a:t> Licensed under the Creative Commons Attribution 4.0 International License as shown at https://creativecommons.org/licenses/by/4.0/legalcode. </a:t>
            </a:r>
            <a:r>
              <a:rPr sz="800" dirty="0" smtClean="0">
                <a:solidFill>
                  <a:schemeClr val="tx1">
                    <a:lumMod val="75000"/>
                  </a:schemeClr>
                </a:solidFill>
              </a:rPr>
              <a:t>  |</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p14="http://schemas.microsoft.com/office/powerpoint/2010/main" xmlns=""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89" r:id="rId4"/>
    <p:sldLayoutId id="2147483693" r:id="rId5"/>
    <p:sldLayoutId id="2147483650" r:id="rId6"/>
    <p:sldLayoutId id="2147483663" r:id="rId7"/>
    <p:sldLayoutId id="2147483686" r:id="rId8"/>
    <p:sldLayoutId id="2147483651" r:id="rId9"/>
    <p:sldLayoutId id="2147483665" r:id="rId10"/>
    <p:sldLayoutId id="2147483669" r:id="rId11"/>
    <p:sldLayoutId id="2147483692"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55" r:id="rId23"/>
    <p:sldLayoutId id="2147483656" r:id="rId24"/>
    <p:sldLayoutId id="2147483657" r:id="rId25"/>
    <p:sldLayoutId id="2147483673" r:id="rId26"/>
    <p:sldLayoutId id="2147483674" r:id="rId27"/>
    <p:sldLayoutId id="2147483682" r:id="rId28"/>
    <p:sldLayoutId id="2147483684" r:id="rId29"/>
    <p:sldLayoutId id="2147483690" r:id="rId30"/>
    <p:sldLayoutId id="2147483691" r:id="rId31"/>
    <p:sldLayoutId id="2147483668" r:id="rId32"/>
    <p:sldLayoutId id="2147483675" r:id="rId33"/>
    <p:sldLayoutId id="2147483676" r:id="rId34"/>
    <p:sldLayoutId id="2147483667" r:id="rId35"/>
    <p:sldLayoutId id="2147483661" r:id="rId36"/>
    <p:sldLayoutId id="2147483687" r:id="rId37"/>
    <p:sldLayoutId id="2147483659" r:id="rId38"/>
    <p:sldLayoutId id="2147483697" r:id="rId39"/>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guide id="4"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1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0.gif"/></Relationships>
</file>

<file path=ppt/slides/_rels/slide1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2.gif"/></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8.gif"/><Relationship Id="rId4" Type="http://schemas.openxmlformats.org/officeDocument/2006/relationships/image" Target="../media/image37.gif"/></Relationships>
</file>

<file path=ppt/slides/_rels/slide15.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0.gif"/></Relationships>
</file>

<file path=ppt/slides/_rels/slide16.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2.gif"/></Relationships>
</file>

<file path=ppt/slides/_rels/slide17.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5.gif"/><Relationship Id="rId4" Type="http://schemas.openxmlformats.org/officeDocument/2006/relationships/image" Target="../media/image44.gif"/></Relationships>
</file>

<file path=ppt/slides/_rels/slide18.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7.gif"/></Relationships>
</file>

<file path=ppt/slides/_rels/slide19.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9.gif"/></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1.gif"/></Relationships>
</file>

<file path=ppt/slides/_rels/slide21.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5.gif"/><Relationship Id="rId5" Type="http://schemas.openxmlformats.org/officeDocument/2006/relationships/image" Target="../media/image54.gif"/><Relationship Id="rId4" Type="http://schemas.openxmlformats.org/officeDocument/2006/relationships/image" Target="../media/image53.gif"/></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60.gif"/><Relationship Id="rId5" Type="http://schemas.openxmlformats.org/officeDocument/2006/relationships/image" Target="../media/image59.gif"/><Relationship Id="rId4" Type="http://schemas.openxmlformats.org/officeDocument/2006/relationships/image" Target="../media/image58.gi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0.gif"/><Relationship Id="rId4" Type="http://schemas.openxmlformats.org/officeDocument/2006/relationships/image" Target="../media/image19.gif"/></Relationships>
</file>

<file path=ppt/slides/_rels/slide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550562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4" y="265113"/>
            <a:ext cx="10580687"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Creating a Lookup Table: Steps</a:t>
            </a:r>
          </a:p>
        </p:txBody>
      </p:sp>
      <p:pic>
        <p:nvPicPr>
          <p:cNvPr id="12" name="Picture 11" descr="3a.gif"/>
          <p:cNvPicPr>
            <a:picLocks noChangeAspect="1"/>
          </p:cNvPicPr>
          <p:nvPr/>
        </p:nvPicPr>
        <p:blipFill>
          <a:blip r:embed="rId3" cstate="print"/>
          <a:stretch>
            <a:fillRect/>
          </a:stretch>
        </p:blipFill>
        <p:spPr>
          <a:xfrm>
            <a:off x="531812" y="1143000"/>
            <a:ext cx="6941820" cy="2461260"/>
          </a:xfrm>
          <a:prstGeom prst="rect">
            <a:avLst/>
          </a:prstGeom>
          <a:ln>
            <a:solidFill>
              <a:schemeClr val="tx1"/>
            </a:solidFill>
          </a:ln>
        </p:spPr>
      </p:pic>
      <p:sp>
        <p:nvSpPr>
          <p:cNvPr id="15" name="Oval 14"/>
          <p:cNvSpPr>
            <a:spLocks noChangeArrowheads="1"/>
          </p:cNvSpPr>
          <p:nvPr/>
        </p:nvSpPr>
        <p:spPr bwMode="blackWhite">
          <a:xfrm>
            <a:off x="6627812" y="990600"/>
            <a:ext cx="365125" cy="365125"/>
          </a:xfrm>
          <a:prstGeom prst="ellipse">
            <a:avLst/>
          </a:prstGeom>
          <a:solidFill>
            <a:schemeClr val="bg2"/>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a:t>1</a:t>
            </a:r>
          </a:p>
        </p:txBody>
      </p:sp>
      <p:pic>
        <p:nvPicPr>
          <p:cNvPr id="7" name="Picture 6" descr="Snap53.gif"/>
          <p:cNvPicPr>
            <a:picLocks noChangeAspect="1"/>
          </p:cNvPicPr>
          <p:nvPr/>
        </p:nvPicPr>
        <p:blipFill>
          <a:blip r:embed="rId4" cstate="print"/>
          <a:stretch>
            <a:fillRect/>
          </a:stretch>
        </p:blipFill>
        <p:spPr>
          <a:xfrm>
            <a:off x="6018212" y="2514600"/>
            <a:ext cx="5422011" cy="3749802"/>
          </a:xfrm>
          <a:prstGeom prst="rect">
            <a:avLst/>
          </a:prstGeom>
          <a:ln>
            <a:solidFill>
              <a:schemeClr val="tx1"/>
            </a:solidFill>
          </a:ln>
        </p:spPr>
      </p:pic>
      <p:sp>
        <p:nvSpPr>
          <p:cNvPr id="8" name="Oval 7"/>
          <p:cNvSpPr>
            <a:spLocks noChangeArrowheads="1"/>
          </p:cNvSpPr>
          <p:nvPr/>
        </p:nvSpPr>
        <p:spPr bwMode="blackWhite">
          <a:xfrm>
            <a:off x="9980612" y="2362200"/>
            <a:ext cx="365125" cy="365125"/>
          </a:xfrm>
          <a:prstGeom prst="ellipse">
            <a:avLst/>
          </a:prstGeom>
          <a:solidFill>
            <a:schemeClr val="bg2"/>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t>2</a:t>
            </a:r>
            <a:endParaRPr lang="en-US" sz="2000" b="1" dirty="0"/>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4" y="265113"/>
            <a:ext cx="10580687"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Creating a Lookup Table: Steps</a:t>
            </a:r>
          </a:p>
        </p:txBody>
      </p:sp>
      <p:pic>
        <p:nvPicPr>
          <p:cNvPr id="12" name="Picture 11" descr="Snap55.gif"/>
          <p:cNvPicPr>
            <a:picLocks noChangeAspect="1"/>
          </p:cNvPicPr>
          <p:nvPr/>
        </p:nvPicPr>
        <p:blipFill>
          <a:blip r:embed="rId3" cstate="print"/>
          <a:stretch>
            <a:fillRect/>
          </a:stretch>
        </p:blipFill>
        <p:spPr>
          <a:xfrm>
            <a:off x="912812" y="2819400"/>
            <a:ext cx="5631180" cy="3322320"/>
          </a:xfrm>
          <a:prstGeom prst="rect">
            <a:avLst/>
          </a:prstGeom>
          <a:ln>
            <a:solidFill>
              <a:schemeClr val="tx1"/>
            </a:solidFill>
          </a:ln>
        </p:spPr>
      </p:pic>
      <p:pic>
        <p:nvPicPr>
          <p:cNvPr id="13" name="Picture 12" descr="Snap54.gif"/>
          <p:cNvPicPr>
            <a:picLocks noChangeAspect="1"/>
          </p:cNvPicPr>
          <p:nvPr/>
        </p:nvPicPr>
        <p:blipFill>
          <a:blip r:embed="rId4" cstate="print"/>
          <a:stretch>
            <a:fillRect/>
          </a:stretch>
        </p:blipFill>
        <p:spPr>
          <a:xfrm>
            <a:off x="5484812" y="1295400"/>
            <a:ext cx="5676900" cy="3467100"/>
          </a:xfrm>
          <a:prstGeom prst="rect">
            <a:avLst/>
          </a:prstGeom>
          <a:ln>
            <a:solidFill>
              <a:schemeClr val="tx1"/>
            </a:solidFill>
          </a:ln>
        </p:spPr>
      </p:pic>
      <p:sp>
        <p:nvSpPr>
          <p:cNvPr id="14" name="Oval 13"/>
          <p:cNvSpPr>
            <a:spLocks noChangeArrowheads="1"/>
          </p:cNvSpPr>
          <p:nvPr/>
        </p:nvSpPr>
        <p:spPr bwMode="blackWhite">
          <a:xfrm>
            <a:off x="10971212" y="2590800"/>
            <a:ext cx="365125" cy="365125"/>
          </a:xfrm>
          <a:prstGeom prst="ellipse">
            <a:avLst/>
          </a:prstGeom>
          <a:solidFill>
            <a:schemeClr val="bg2"/>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t>3</a:t>
            </a:r>
            <a:endParaRPr lang="en-US" sz="2000" b="1" dirty="0"/>
          </a:p>
        </p:txBody>
      </p:sp>
      <p:sp>
        <p:nvSpPr>
          <p:cNvPr id="15" name="Oval 14"/>
          <p:cNvSpPr>
            <a:spLocks noChangeArrowheads="1"/>
          </p:cNvSpPr>
          <p:nvPr/>
        </p:nvSpPr>
        <p:spPr bwMode="blackWhite">
          <a:xfrm>
            <a:off x="6399212" y="5105400"/>
            <a:ext cx="365125" cy="365125"/>
          </a:xfrm>
          <a:prstGeom prst="ellipse">
            <a:avLst/>
          </a:prstGeom>
          <a:solidFill>
            <a:schemeClr val="bg2"/>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t>4</a:t>
            </a:r>
            <a:endParaRPr lang="en-US" sz="2000" b="1" dirty="0"/>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4" y="265113"/>
            <a:ext cx="10580687"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Executing SQL Commands</a:t>
            </a:r>
          </a:p>
        </p:txBody>
      </p:sp>
      <p:pic>
        <p:nvPicPr>
          <p:cNvPr id="13" name="Picture 12" descr="4b.gif"/>
          <p:cNvPicPr>
            <a:picLocks noChangeAspect="1"/>
          </p:cNvPicPr>
          <p:nvPr/>
        </p:nvPicPr>
        <p:blipFill>
          <a:blip r:embed="rId3" cstate="print"/>
          <a:stretch>
            <a:fillRect/>
          </a:stretch>
        </p:blipFill>
        <p:spPr>
          <a:xfrm>
            <a:off x="4646612" y="1524000"/>
            <a:ext cx="6739128" cy="4517898"/>
          </a:xfrm>
          <a:prstGeom prst="rect">
            <a:avLst/>
          </a:prstGeom>
          <a:ln>
            <a:solidFill>
              <a:schemeClr val="tx1"/>
            </a:solidFill>
          </a:ln>
        </p:spPr>
      </p:pic>
      <p:sp>
        <p:nvSpPr>
          <p:cNvPr id="14" name="Shape 174"/>
          <p:cNvSpPr/>
          <p:nvPr/>
        </p:nvSpPr>
        <p:spPr>
          <a:xfrm rot="5400000" flipH="1" flipV="1">
            <a:off x="3579812" y="2743200"/>
            <a:ext cx="0" cy="2133600"/>
          </a:xfrm>
          <a:prstGeom prst="line">
            <a:avLst/>
          </a:prstGeom>
          <a:ln w="285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pic>
        <p:nvPicPr>
          <p:cNvPr id="16" name="Picture 15" descr="4a.gif"/>
          <p:cNvPicPr>
            <a:picLocks noChangeAspect="1"/>
          </p:cNvPicPr>
          <p:nvPr/>
        </p:nvPicPr>
        <p:blipFill>
          <a:blip r:embed="rId4" cstate="print"/>
          <a:stretch>
            <a:fillRect/>
          </a:stretch>
        </p:blipFill>
        <p:spPr>
          <a:xfrm>
            <a:off x="760412" y="2819400"/>
            <a:ext cx="1735074" cy="1676400"/>
          </a:xfrm>
          <a:prstGeom prst="rect">
            <a:avLst/>
          </a:prstGeom>
          <a:ln>
            <a:solidFill>
              <a:schemeClr val="tx1"/>
            </a:solidFill>
          </a:ln>
        </p:spPr>
      </p:pic>
      <p:sp>
        <p:nvSpPr>
          <p:cNvPr id="17" name="Rectangle 16"/>
          <p:cNvSpPr/>
          <p:nvPr/>
        </p:nvSpPr>
        <p:spPr>
          <a:xfrm>
            <a:off x="2589212" y="2590800"/>
            <a:ext cx="1796646" cy="369332"/>
          </a:xfrm>
          <a:prstGeom prst="rect">
            <a:avLst/>
          </a:prstGeom>
        </p:spPr>
        <p:txBody>
          <a:bodyPr wrap="none">
            <a:spAutoFit/>
          </a:bodyPr>
          <a:lstStyle/>
          <a:p>
            <a:pPr lvl="0" algn="ctr"/>
            <a:r>
              <a:rPr lang="en-US" b="1" dirty="0" smtClean="0">
                <a:solidFill>
                  <a:srgbClr val="FF0000"/>
                </a:solidFill>
                <a:latin typeface="LavosHandy™" pitchFamily="66" charset="0"/>
              </a:rPr>
              <a:t>Command editor</a:t>
            </a:r>
            <a:endParaRPr lang="en-US" b="1" dirty="0">
              <a:solidFill>
                <a:srgbClr val="FF0000"/>
              </a:solidFill>
              <a:latin typeface="LavosHandy™" pitchFamily="66" charset="0"/>
            </a:endParaRPr>
          </a:p>
        </p:txBody>
      </p:sp>
      <p:sp>
        <p:nvSpPr>
          <p:cNvPr id="18" name="Rectangle 17"/>
          <p:cNvSpPr/>
          <p:nvPr/>
        </p:nvSpPr>
        <p:spPr>
          <a:xfrm>
            <a:off x="2817812" y="4724400"/>
            <a:ext cx="1436612" cy="369332"/>
          </a:xfrm>
          <a:prstGeom prst="rect">
            <a:avLst/>
          </a:prstGeom>
        </p:spPr>
        <p:txBody>
          <a:bodyPr wrap="none">
            <a:spAutoFit/>
          </a:bodyPr>
          <a:lstStyle/>
          <a:p>
            <a:pPr lvl="0" algn="ctr"/>
            <a:r>
              <a:rPr lang="en-US" b="1" dirty="0" smtClean="0">
                <a:solidFill>
                  <a:srgbClr val="FF0000"/>
                </a:solidFill>
                <a:latin typeface="LavosHandy™" pitchFamily="66" charset="0"/>
              </a:rPr>
              <a:t>Display Pane</a:t>
            </a:r>
            <a:endParaRPr lang="en-US" b="1" dirty="0">
              <a:solidFill>
                <a:srgbClr val="FF0000"/>
              </a:solidFill>
              <a:latin typeface="LavosHandy™" pitchFamily="66" charset="0"/>
            </a:endParaRPr>
          </a:p>
        </p:txBody>
      </p:sp>
      <p:cxnSp>
        <p:nvCxnSpPr>
          <p:cNvPr id="29" name="Curved Connector 28"/>
          <p:cNvCxnSpPr/>
          <p:nvPr/>
        </p:nvCxnSpPr>
        <p:spPr>
          <a:xfrm>
            <a:off x="4341812" y="2819400"/>
            <a:ext cx="609600" cy="304800"/>
          </a:xfrm>
          <a:prstGeom prst="curvedConnector3">
            <a:avLst>
              <a:gd name="adj1" fmla="val 50000"/>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34" name="Curved Connector 33"/>
          <p:cNvCxnSpPr>
            <a:stCxn id="18" idx="3"/>
          </p:cNvCxnSpPr>
          <p:nvPr/>
        </p:nvCxnSpPr>
        <p:spPr>
          <a:xfrm flipV="1">
            <a:off x="4254424" y="4724400"/>
            <a:ext cx="544588" cy="184666"/>
          </a:xfrm>
          <a:prstGeom prst="curvedConnector3">
            <a:avLst>
              <a:gd name="adj1" fmla="val 50000"/>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4" y="265113"/>
            <a:ext cx="10580687"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Creating and Running SQL Scripts</a:t>
            </a:r>
          </a:p>
        </p:txBody>
      </p:sp>
      <p:pic>
        <p:nvPicPr>
          <p:cNvPr id="20" name="Picture 19" descr="slide5a.png"/>
          <p:cNvPicPr>
            <a:picLocks noChangeAspect="1"/>
          </p:cNvPicPr>
          <p:nvPr/>
        </p:nvPicPr>
        <p:blipFill>
          <a:blip r:embed="rId3" cstate="print"/>
          <a:stretch>
            <a:fillRect/>
          </a:stretch>
        </p:blipFill>
        <p:spPr>
          <a:xfrm>
            <a:off x="1293811" y="1066798"/>
            <a:ext cx="7140559" cy="1379340"/>
          </a:xfrm>
          <a:prstGeom prst="rect">
            <a:avLst/>
          </a:prstGeom>
          <a:ln>
            <a:solidFill>
              <a:srgbClr val="000000"/>
            </a:solidFill>
          </a:ln>
        </p:spPr>
      </p:pic>
      <p:pic>
        <p:nvPicPr>
          <p:cNvPr id="21" name="Picture 20" descr="slide5b.png"/>
          <p:cNvPicPr>
            <a:picLocks noChangeAspect="1"/>
          </p:cNvPicPr>
          <p:nvPr/>
        </p:nvPicPr>
        <p:blipFill>
          <a:blip r:embed="rId4" cstate="print"/>
          <a:stretch>
            <a:fillRect/>
          </a:stretch>
        </p:blipFill>
        <p:spPr>
          <a:xfrm>
            <a:off x="2360612" y="2286000"/>
            <a:ext cx="7704488" cy="2667231"/>
          </a:xfrm>
          <a:prstGeom prst="rect">
            <a:avLst/>
          </a:prstGeom>
          <a:ln>
            <a:solidFill>
              <a:srgbClr val="000000"/>
            </a:solidFill>
          </a:ln>
        </p:spPr>
      </p:pic>
      <p:pic>
        <p:nvPicPr>
          <p:cNvPr id="22" name="Picture 21" descr="slide6c.png"/>
          <p:cNvPicPr>
            <a:picLocks noChangeAspect="1"/>
          </p:cNvPicPr>
          <p:nvPr/>
        </p:nvPicPr>
        <p:blipFill>
          <a:blip r:embed="rId5" cstate="print"/>
          <a:stretch>
            <a:fillRect/>
          </a:stretch>
        </p:blipFill>
        <p:spPr>
          <a:xfrm>
            <a:off x="3656012" y="4724400"/>
            <a:ext cx="7498730" cy="1615580"/>
          </a:xfrm>
          <a:prstGeom prst="rect">
            <a:avLst/>
          </a:prstGeom>
          <a:solidFill>
            <a:srgbClr val="000000"/>
          </a:solidFill>
          <a:ln>
            <a:solidFill>
              <a:srgbClr val="000000"/>
            </a:solidFill>
          </a:ln>
        </p:spPr>
      </p:pic>
      <p:sp>
        <p:nvSpPr>
          <p:cNvPr id="23" name="Rectangle 4"/>
          <p:cNvSpPr>
            <a:spLocks noChangeArrowheads="1"/>
          </p:cNvSpPr>
          <p:nvPr/>
        </p:nvSpPr>
        <p:spPr bwMode="auto">
          <a:xfrm>
            <a:off x="7694612" y="1981200"/>
            <a:ext cx="685800" cy="304800"/>
          </a:xfrm>
          <a:prstGeom prst="rect">
            <a:avLst/>
          </a:prstGeom>
          <a:noFill/>
          <a:ln w="44450" algn="ctr">
            <a:solidFill>
              <a:srgbClr val="11FF7D"/>
            </a:solidFill>
            <a:round/>
            <a:headEnd type="none" w="sm" len="sm"/>
            <a:tailEnd type="none" w="sm" len="sm"/>
          </a:ln>
        </p:spPr>
        <p:txBody>
          <a:bodyPr/>
          <a:lstStyle/>
          <a:p>
            <a:pPr defTabSz="228600"/>
            <a:endParaRPr lang="en-US" dirty="0">
              <a:solidFill>
                <a:srgbClr val="11FF7D"/>
              </a:solidFill>
            </a:endParaRPr>
          </a:p>
        </p:txBody>
      </p:sp>
      <p:sp>
        <p:nvSpPr>
          <p:cNvPr id="24" name="Oval 23"/>
          <p:cNvSpPr>
            <a:spLocks noChangeArrowheads="1"/>
          </p:cNvSpPr>
          <p:nvPr/>
        </p:nvSpPr>
        <p:spPr bwMode="blackWhite">
          <a:xfrm>
            <a:off x="7923212" y="1447800"/>
            <a:ext cx="365125" cy="365125"/>
          </a:xfrm>
          <a:prstGeom prst="ellipse">
            <a:avLst/>
          </a:prstGeom>
          <a:solidFill>
            <a:schemeClr val="bg2"/>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a:t>1</a:t>
            </a:r>
          </a:p>
        </p:txBody>
      </p:sp>
      <p:sp>
        <p:nvSpPr>
          <p:cNvPr id="25" name="Oval 24"/>
          <p:cNvSpPr>
            <a:spLocks noChangeArrowheads="1"/>
          </p:cNvSpPr>
          <p:nvPr/>
        </p:nvSpPr>
        <p:spPr bwMode="blackWhite">
          <a:xfrm>
            <a:off x="9599612" y="2286000"/>
            <a:ext cx="365125" cy="365125"/>
          </a:xfrm>
          <a:prstGeom prst="ellipse">
            <a:avLst/>
          </a:prstGeom>
          <a:solidFill>
            <a:schemeClr val="bg2"/>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t>2</a:t>
            </a:r>
            <a:endParaRPr lang="en-US" sz="2000" b="1" dirty="0"/>
          </a:p>
        </p:txBody>
      </p:sp>
      <p:sp>
        <p:nvSpPr>
          <p:cNvPr id="26" name="Oval 25"/>
          <p:cNvSpPr>
            <a:spLocks noChangeArrowheads="1"/>
          </p:cNvSpPr>
          <p:nvPr/>
        </p:nvSpPr>
        <p:spPr bwMode="blackWhite">
          <a:xfrm>
            <a:off x="10742612" y="4724400"/>
            <a:ext cx="365125" cy="365125"/>
          </a:xfrm>
          <a:prstGeom prst="ellipse">
            <a:avLst/>
          </a:prstGeom>
          <a:solidFill>
            <a:schemeClr val="bg2"/>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t>3</a:t>
            </a:r>
            <a:endParaRPr lang="en-US" sz="2000" b="1" dirty="0"/>
          </a:p>
        </p:txBody>
      </p:sp>
      <p:sp>
        <p:nvSpPr>
          <p:cNvPr id="27" name="Rectangle 4"/>
          <p:cNvSpPr>
            <a:spLocks noChangeArrowheads="1"/>
          </p:cNvSpPr>
          <p:nvPr/>
        </p:nvSpPr>
        <p:spPr bwMode="auto">
          <a:xfrm>
            <a:off x="8913812" y="3276600"/>
            <a:ext cx="609600" cy="381000"/>
          </a:xfrm>
          <a:prstGeom prst="rect">
            <a:avLst/>
          </a:prstGeom>
          <a:noFill/>
          <a:ln w="44450" algn="ctr">
            <a:solidFill>
              <a:srgbClr val="11FF7D"/>
            </a:solidFill>
            <a:round/>
            <a:headEnd type="none" w="sm" len="sm"/>
            <a:tailEnd type="none" w="sm" len="sm"/>
          </a:ln>
        </p:spPr>
        <p:txBody>
          <a:bodyPr/>
          <a:lstStyle/>
          <a:p>
            <a:pPr defTabSz="228600"/>
            <a:endParaRPr lang="en-US" dirty="0">
              <a:solidFill>
                <a:srgbClr val="11FF7D"/>
              </a:solidFill>
            </a:endParaRPr>
          </a:p>
        </p:txBody>
      </p:sp>
      <p:sp>
        <p:nvSpPr>
          <p:cNvPr id="28" name="Rectangle 4"/>
          <p:cNvSpPr>
            <a:spLocks noChangeArrowheads="1"/>
          </p:cNvSpPr>
          <p:nvPr/>
        </p:nvSpPr>
        <p:spPr bwMode="auto">
          <a:xfrm>
            <a:off x="3275012" y="3276600"/>
            <a:ext cx="2133600" cy="304800"/>
          </a:xfrm>
          <a:prstGeom prst="rect">
            <a:avLst/>
          </a:prstGeom>
          <a:noFill/>
          <a:ln w="44450" algn="ctr">
            <a:solidFill>
              <a:srgbClr val="11FF7D"/>
            </a:solidFill>
            <a:round/>
            <a:headEnd type="none" w="sm" len="sm"/>
            <a:tailEnd type="none" w="sm" len="sm"/>
          </a:ln>
        </p:spPr>
        <p:txBody>
          <a:bodyPr/>
          <a:lstStyle/>
          <a:p>
            <a:pPr defTabSz="228600"/>
            <a:endParaRPr lang="en-US" dirty="0">
              <a:solidFill>
                <a:srgbClr val="11FF7D"/>
              </a:solidFill>
            </a:endParaRPr>
          </a:p>
        </p:txBody>
      </p:sp>
      <p:sp>
        <p:nvSpPr>
          <p:cNvPr id="30" name="Rectangle 4"/>
          <p:cNvSpPr>
            <a:spLocks noChangeArrowheads="1"/>
          </p:cNvSpPr>
          <p:nvPr/>
        </p:nvSpPr>
        <p:spPr bwMode="auto">
          <a:xfrm>
            <a:off x="2589212" y="4114800"/>
            <a:ext cx="7467600" cy="533400"/>
          </a:xfrm>
          <a:prstGeom prst="rect">
            <a:avLst/>
          </a:prstGeom>
          <a:noFill/>
          <a:ln w="44450" algn="ctr">
            <a:solidFill>
              <a:srgbClr val="11FF7D"/>
            </a:solidFill>
            <a:round/>
            <a:headEnd type="none" w="sm" len="sm"/>
            <a:tailEnd type="none" w="sm" len="sm"/>
          </a:ln>
        </p:spPr>
        <p:txBody>
          <a:bodyPr/>
          <a:lstStyle/>
          <a:p>
            <a:pPr defTabSz="228600"/>
            <a:endParaRPr lang="en-US" dirty="0">
              <a:solidFill>
                <a:srgbClr val="11FF7D"/>
              </a:solidFill>
            </a:endParaRPr>
          </a:p>
        </p:txBody>
      </p:sp>
      <p:sp>
        <p:nvSpPr>
          <p:cNvPr id="14" name="Rectangle 4"/>
          <p:cNvSpPr>
            <a:spLocks noChangeArrowheads="1"/>
          </p:cNvSpPr>
          <p:nvPr/>
        </p:nvSpPr>
        <p:spPr bwMode="auto">
          <a:xfrm>
            <a:off x="9980612" y="5715000"/>
            <a:ext cx="381000" cy="304800"/>
          </a:xfrm>
          <a:prstGeom prst="rect">
            <a:avLst/>
          </a:prstGeom>
          <a:noFill/>
          <a:ln w="44450" algn="ctr">
            <a:solidFill>
              <a:srgbClr val="11FF7D"/>
            </a:solidFill>
            <a:round/>
            <a:headEnd type="none" w="sm" len="sm"/>
            <a:tailEnd type="none" w="sm" len="sm"/>
          </a:ln>
        </p:spPr>
        <p:txBody>
          <a:bodyPr/>
          <a:lstStyle/>
          <a:p>
            <a:pPr defTabSz="228600"/>
            <a:endParaRPr lang="en-US" dirty="0">
              <a:solidFill>
                <a:srgbClr val="11FF7D"/>
              </a:solidFill>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4" y="265113"/>
            <a:ext cx="10580687"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z="3600" b="1" dirty="0" smtClean="0">
                <a:latin typeface="+mj-lt"/>
                <a:ea typeface="+mj-ea"/>
                <a:cs typeface="+mj-cs"/>
              </a:rPr>
              <a:t>Viewing </a:t>
            </a:r>
            <a:r>
              <a:rPr kumimoji="0" lang="en-US" sz="3600" b="1" i="0" u="none" strike="noStrike" kern="1200" cap="none" spc="0" normalizeH="0" baseline="0" noProof="0" dirty="0" smtClean="0">
                <a:ln>
                  <a:noFill/>
                </a:ln>
                <a:effectLst/>
                <a:uLnTx/>
                <a:uFillTx/>
                <a:latin typeface="+mj-lt"/>
                <a:ea typeface="+mj-ea"/>
                <a:cs typeface="+mj-cs"/>
              </a:rPr>
              <a:t>SQL Scripts Results</a:t>
            </a:r>
          </a:p>
        </p:txBody>
      </p:sp>
      <p:pic>
        <p:nvPicPr>
          <p:cNvPr id="15" name="Picture 14" descr="Snap61.gif"/>
          <p:cNvPicPr>
            <a:picLocks noChangeAspect="1"/>
          </p:cNvPicPr>
          <p:nvPr/>
        </p:nvPicPr>
        <p:blipFill>
          <a:blip r:embed="rId3" cstate="print"/>
          <a:stretch>
            <a:fillRect/>
          </a:stretch>
        </p:blipFill>
        <p:spPr>
          <a:xfrm>
            <a:off x="684212" y="2362200"/>
            <a:ext cx="7772400" cy="2566416"/>
          </a:xfrm>
          <a:prstGeom prst="rect">
            <a:avLst/>
          </a:prstGeom>
          <a:ln>
            <a:solidFill>
              <a:schemeClr val="tx1"/>
            </a:solidFill>
          </a:ln>
        </p:spPr>
      </p:pic>
      <p:pic>
        <p:nvPicPr>
          <p:cNvPr id="17" name="Picture 16" descr="Snap59.gif"/>
          <p:cNvPicPr>
            <a:picLocks noChangeAspect="1"/>
          </p:cNvPicPr>
          <p:nvPr/>
        </p:nvPicPr>
        <p:blipFill>
          <a:blip r:embed="rId4" cstate="print"/>
          <a:stretch>
            <a:fillRect/>
          </a:stretch>
        </p:blipFill>
        <p:spPr>
          <a:xfrm>
            <a:off x="684212" y="914400"/>
            <a:ext cx="7763256" cy="1303020"/>
          </a:xfrm>
          <a:prstGeom prst="rect">
            <a:avLst/>
          </a:prstGeom>
          <a:ln>
            <a:solidFill>
              <a:schemeClr val="tx1"/>
            </a:solidFill>
          </a:ln>
        </p:spPr>
      </p:pic>
      <p:sp>
        <p:nvSpPr>
          <p:cNvPr id="29" name="Rectangle 4"/>
          <p:cNvSpPr>
            <a:spLocks noChangeArrowheads="1"/>
          </p:cNvSpPr>
          <p:nvPr/>
        </p:nvSpPr>
        <p:spPr bwMode="auto">
          <a:xfrm>
            <a:off x="7923212" y="1905000"/>
            <a:ext cx="533400" cy="304800"/>
          </a:xfrm>
          <a:prstGeom prst="rect">
            <a:avLst/>
          </a:prstGeom>
          <a:noFill/>
          <a:ln w="44450" algn="ctr">
            <a:solidFill>
              <a:srgbClr val="11FF7D"/>
            </a:solidFill>
            <a:round/>
            <a:headEnd type="none" w="sm" len="sm"/>
            <a:tailEnd type="none" w="sm" len="sm"/>
          </a:ln>
        </p:spPr>
        <p:txBody>
          <a:bodyPr/>
          <a:lstStyle/>
          <a:p>
            <a:pPr defTabSz="228600"/>
            <a:endParaRPr lang="en-US" dirty="0">
              <a:solidFill>
                <a:srgbClr val="11FF7D"/>
              </a:solidFill>
            </a:endParaRPr>
          </a:p>
        </p:txBody>
      </p:sp>
      <p:pic>
        <p:nvPicPr>
          <p:cNvPr id="31" name="Picture 30" descr="Snap62.gif"/>
          <p:cNvPicPr>
            <a:picLocks noChangeAspect="1"/>
          </p:cNvPicPr>
          <p:nvPr/>
        </p:nvPicPr>
        <p:blipFill>
          <a:blip r:embed="rId5" cstate="print"/>
          <a:stretch>
            <a:fillRect/>
          </a:stretch>
        </p:blipFill>
        <p:spPr>
          <a:xfrm>
            <a:off x="6246812" y="3124200"/>
            <a:ext cx="5544312" cy="3089529"/>
          </a:xfrm>
          <a:prstGeom prst="rect">
            <a:avLst/>
          </a:prstGeom>
          <a:ln>
            <a:solidFill>
              <a:schemeClr val="tx1"/>
            </a:solidFill>
          </a:ln>
        </p:spPr>
      </p:pic>
      <p:sp>
        <p:nvSpPr>
          <p:cNvPr id="32" name="Rectangle 4"/>
          <p:cNvSpPr>
            <a:spLocks noChangeArrowheads="1"/>
          </p:cNvSpPr>
          <p:nvPr/>
        </p:nvSpPr>
        <p:spPr bwMode="auto">
          <a:xfrm>
            <a:off x="1065212" y="2895600"/>
            <a:ext cx="457200" cy="228600"/>
          </a:xfrm>
          <a:prstGeom prst="rect">
            <a:avLst/>
          </a:prstGeom>
          <a:noFill/>
          <a:ln w="44450" algn="ctr">
            <a:solidFill>
              <a:srgbClr val="11FF7D"/>
            </a:solidFill>
            <a:round/>
            <a:headEnd type="none" w="sm" len="sm"/>
            <a:tailEnd type="none" w="sm" len="sm"/>
          </a:ln>
        </p:spPr>
        <p:txBody>
          <a:bodyPr/>
          <a:lstStyle/>
          <a:p>
            <a:pPr defTabSz="228600"/>
            <a:endParaRPr lang="en-US" dirty="0">
              <a:solidFill>
                <a:srgbClr val="11FF7D"/>
              </a:solidFill>
            </a:endParaRPr>
          </a:p>
        </p:txBody>
      </p:sp>
      <p:sp>
        <p:nvSpPr>
          <p:cNvPr id="33" name="Rectangle 4"/>
          <p:cNvSpPr>
            <a:spLocks noChangeArrowheads="1"/>
          </p:cNvSpPr>
          <p:nvPr/>
        </p:nvSpPr>
        <p:spPr bwMode="auto">
          <a:xfrm>
            <a:off x="4494212" y="2971800"/>
            <a:ext cx="228600" cy="152400"/>
          </a:xfrm>
          <a:prstGeom prst="rect">
            <a:avLst/>
          </a:prstGeom>
          <a:noFill/>
          <a:ln w="44450" algn="ctr">
            <a:solidFill>
              <a:srgbClr val="11FF7D"/>
            </a:solidFill>
            <a:round/>
            <a:headEnd type="none" w="sm" len="sm"/>
            <a:tailEnd type="none" w="sm" len="sm"/>
          </a:ln>
        </p:spPr>
        <p:txBody>
          <a:bodyPr/>
          <a:lstStyle/>
          <a:p>
            <a:pPr defTabSz="228600"/>
            <a:endParaRPr lang="en-US" dirty="0">
              <a:solidFill>
                <a:srgbClr val="11FF7D"/>
              </a:solidFill>
            </a:endParaRPr>
          </a:p>
        </p:txBody>
      </p:sp>
      <p:sp>
        <p:nvSpPr>
          <p:cNvPr id="34" name="Shape 174"/>
          <p:cNvSpPr/>
          <p:nvPr/>
        </p:nvSpPr>
        <p:spPr>
          <a:xfrm rot="5400000" flipH="1">
            <a:off x="8875712" y="2171700"/>
            <a:ext cx="0" cy="838200"/>
          </a:xfrm>
          <a:prstGeom prst="line">
            <a:avLst/>
          </a:prstGeom>
          <a:ln w="285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35" name="Shape 174"/>
          <p:cNvSpPr/>
          <p:nvPr/>
        </p:nvSpPr>
        <p:spPr>
          <a:xfrm rot="5400000" flipH="1" flipV="1">
            <a:off x="8875712" y="1638300"/>
            <a:ext cx="0" cy="838200"/>
          </a:xfrm>
          <a:prstGeom prst="line">
            <a:avLst/>
          </a:prstGeom>
          <a:ln w="28575">
            <a:solidFill>
              <a:srgbClr val="FF0000"/>
            </a:solidFill>
            <a:prstDash val="solid"/>
            <a:tailEnd type="non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36" name="Shape 174"/>
          <p:cNvSpPr/>
          <p:nvPr/>
        </p:nvSpPr>
        <p:spPr>
          <a:xfrm rot="5400000" flipH="1" flipV="1">
            <a:off x="5370512" y="4914900"/>
            <a:ext cx="0" cy="1752600"/>
          </a:xfrm>
          <a:prstGeom prst="line">
            <a:avLst/>
          </a:prstGeom>
          <a:ln w="285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37" name="Shape 174"/>
          <p:cNvSpPr/>
          <p:nvPr/>
        </p:nvSpPr>
        <p:spPr>
          <a:xfrm rot="5400000" flipV="1">
            <a:off x="9028112" y="2324100"/>
            <a:ext cx="533400" cy="0"/>
          </a:xfrm>
          <a:prstGeom prst="line">
            <a:avLst/>
          </a:prstGeom>
          <a:ln w="28575">
            <a:solidFill>
              <a:srgbClr val="FF0000"/>
            </a:solidFill>
            <a:prstDash val="solid"/>
            <a:tailEnd type="non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38" name="Shape 174"/>
          <p:cNvSpPr/>
          <p:nvPr/>
        </p:nvSpPr>
        <p:spPr>
          <a:xfrm rot="5400000" flipV="1">
            <a:off x="4075112" y="5372100"/>
            <a:ext cx="838200" cy="0"/>
          </a:xfrm>
          <a:prstGeom prst="line">
            <a:avLst/>
          </a:prstGeom>
          <a:ln w="28575">
            <a:solidFill>
              <a:srgbClr val="FF0000"/>
            </a:solidFill>
            <a:prstDash val="solid"/>
            <a:tailEnd type="none"/>
          </a:ln>
        </p:spPr>
        <p:txBody>
          <a:bodyPr lIns="0" tIns="0" rIns="0" bIns="0"/>
          <a:lstStyle/>
          <a:p>
            <a:pPr lvl="0" defTabSz="457200">
              <a:defRPr sz="1200">
                <a:solidFill>
                  <a:srgbClr val="000000"/>
                </a:solidFill>
                <a:latin typeface="+mj-lt"/>
                <a:ea typeface="+mj-ea"/>
                <a:cs typeface="+mj-cs"/>
                <a:sym typeface="Helvetica"/>
              </a:defRPr>
            </a:pPr>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4" y="265113"/>
            <a:ext cx="10580687"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Exporting and Importing SQL Scripts</a:t>
            </a:r>
          </a:p>
        </p:txBody>
      </p:sp>
      <p:pic>
        <p:nvPicPr>
          <p:cNvPr id="18" name="Picture 17" descr="5a.gif"/>
          <p:cNvPicPr>
            <a:picLocks noChangeAspect="1"/>
          </p:cNvPicPr>
          <p:nvPr/>
        </p:nvPicPr>
        <p:blipFill>
          <a:blip r:embed="rId3" cstate="print"/>
          <a:stretch>
            <a:fillRect/>
          </a:stretch>
        </p:blipFill>
        <p:spPr>
          <a:xfrm>
            <a:off x="608012" y="1143000"/>
            <a:ext cx="1836420" cy="1630680"/>
          </a:xfrm>
          <a:prstGeom prst="rect">
            <a:avLst/>
          </a:prstGeom>
          <a:ln>
            <a:solidFill>
              <a:schemeClr val="tx1"/>
            </a:solidFill>
          </a:ln>
        </p:spPr>
      </p:pic>
      <p:pic>
        <p:nvPicPr>
          <p:cNvPr id="31" name="Picture 30" descr="5c.gif"/>
          <p:cNvPicPr>
            <a:picLocks noChangeAspect="1"/>
          </p:cNvPicPr>
          <p:nvPr/>
        </p:nvPicPr>
        <p:blipFill>
          <a:blip r:embed="rId4" cstate="print"/>
          <a:stretch>
            <a:fillRect/>
          </a:stretch>
        </p:blipFill>
        <p:spPr>
          <a:xfrm>
            <a:off x="2589212" y="2590800"/>
            <a:ext cx="9246413" cy="3738067"/>
          </a:xfrm>
          <a:prstGeom prst="rect">
            <a:avLst/>
          </a:prstGeom>
          <a:ln>
            <a:solidFill>
              <a:schemeClr val="tx1"/>
            </a:solidFill>
          </a:ln>
        </p:spPr>
      </p:pic>
      <p:sp>
        <p:nvSpPr>
          <p:cNvPr id="32" name="Shape 174"/>
          <p:cNvSpPr/>
          <p:nvPr/>
        </p:nvSpPr>
        <p:spPr>
          <a:xfrm rot="5400000" flipH="1" flipV="1">
            <a:off x="2932112" y="1790700"/>
            <a:ext cx="0" cy="990600"/>
          </a:xfrm>
          <a:prstGeom prst="line">
            <a:avLst/>
          </a:prstGeom>
          <a:ln w="28575">
            <a:solidFill>
              <a:srgbClr val="FF0000"/>
            </a:solidFill>
            <a:prstDash val="solid"/>
            <a:tailEnd type="non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33" name="Shape 174"/>
          <p:cNvSpPr/>
          <p:nvPr/>
        </p:nvSpPr>
        <p:spPr>
          <a:xfrm rot="5400000" flipV="1">
            <a:off x="3275012" y="2438400"/>
            <a:ext cx="304800" cy="0"/>
          </a:xfrm>
          <a:prstGeom prst="line">
            <a:avLst/>
          </a:prstGeom>
          <a:ln w="285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4" y="265113"/>
            <a:ext cx="10580687"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Using Oracle Application Express Utilities</a:t>
            </a:r>
          </a:p>
        </p:txBody>
      </p:sp>
      <p:sp>
        <p:nvSpPr>
          <p:cNvPr id="33" name="Shape 174"/>
          <p:cNvSpPr/>
          <p:nvPr/>
        </p:nvSpPr>
        <p:spPr>
          <a:xfrm rot="5400000" flipV="1">
            <a:off x="4989512" y="3543300"/>
            <a:ext cx="0" cy="1600200"/>
          </a:xfrm>
          <a:prstGeom prst="line">
            <a:avLst/>
          </a:prstGeom>
          <a:ln w="285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pic>
        <p:nvPicPr>
          <p:cNvPr id="7" name="Picture 6" descr="Snap63.gif"/>
          <p:cNvPicPr>
            <a:picLocks noChangeAspect="1"/>
          </p:cNvPicPr>
          <p:nvPr/>
        </p:nvPicPr>
        <p:blipFill>
          <a:blip r:embed="rId3" cstate="print"/>
          <a:stretch>
            <a:fillRect/>
          </a:stretch>
        </p:blipFill>
        <p:spPr>
          <a:xfrm>
            <a:off x="760412" y="1066800"/>
            <a:ext cx="4823460" cy="1348740"/>
          </a:xfrm>
          <a:prstGeom prst="rect">
            <a:avLst/>
          </a:prstGeom>
          <a:ln>
            <a:solidFill>
              <a:schemeClr val="tx1"/>
            </a:solidFill>
          </a:ln>
        </p:spPr>
      </p:pic>
      <p:pic>
        <p:nvPicPr>
          <p:cNvPr id="8" name="Picture 7" descr="Snap64.gif"/>
          <p:cNvPicPr>
            <a:picLocks noChangeAspect="1"/>
          </p:cNvPicPr>
          <p:nvPr/>
        </p:nvPicPr>
        <p:blipFill>
          <a:blip r:embed="rId4" cstate="print"/>
          <a:stretch>
            <a:fillRect/>
          </a:stretch>
        </p:blipFill>
        <p:spPr>
          <a:xfrm>
            <a:off x="5789612" y="2286000"/>
            <a:ext cx="5081778" cy="4018788"/>
          </a:xfrm>
          <a:prstGeom prst="rect">
            <a:avLst/>
          </a:prstGeom>
          <a:ln>
            <a:solidFill>
              <a:schemeClr val="tx1"/>
            </a:solidFill>
          </a:ln>
        </p:spPr>
      </p:pic>
      <p:sp>
        <p:nvSpPr>
          <p:cNvPr id="9" name="Shape 174"/>
          <p:cNvSpPr/>
          <p:nvPr/>
        </p:nvSpPr>
        <p:spPr>
          <a:xfrm rot="5400000" flipV="1">
            <a:off x="3122612" y="3276600"/>
            <a:ext cx="2133600" cy="0"/>
          </a:xfrm>
          <a:prstGeom prst="line">
            <a:avLst/>
          </a:prstGeom>
          <a:ln w="28575">
            <a:solidFill>
              <a:srgbClr val="FF0000"/>
            </a:solidFill>
            <a:prstDash val="solid"/>
            <a:tailEnd type="none"/>
          </a:ln>
        </p:spPr>
        <p:txBody>
          <a:bodyPr lIns="0" tIns="0" rIns="0" bIns="0"/>
          <a:lstStyle/>
          <a:p>
            <a:pPr lvl="0" defTabSz="457200">
              <a:defRPr sz="1200">
                <a:solidFill>
                  <a:srgbClr val="000000"/>
                </a:solidFill>
                <a:latin typeface="+mj-lt"/>
                <a:ea typeface="+mj-ea"/>
                <a:cs typeface="+mj-cs"/>
                <a:sym typeface="Helvetica"/>
              </a:defRPr>
            </a:pPr>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4" y="265113"/>
            <a:ext cx="10580687"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Loading and Unloading Data Using Data Workshop </a:t>
            </a:r>
          </a:p>
        </p:txBody>
      </p:sp>
      <p:pic>
        <p:nvPicPr>
          <p:cNvPr id="20" name="Picture 19" descr="6a.gif"/>
          <p:cNvPicPr>
            <a:picLocks noChangeAspect="1"/>
          </p:cNvPicPr>
          <p:nvPr/>
        </p:nvPicPr>
        <p:blipFill>
          <a:blip r:embed="rId3" cstate="print"/>
          <a:stretch>
            <a:fillRect/>
          </a:stretch>
        </p:blipFill>
        <p:spPr>
          <a:xfrm>
            <a:off x="2208212" y="2286000"/>
            <a:ext cx="1285875" cy="1581150"/>
          </a:xfrm>
          <a:prstGeom prst="rect">
            <a:avLst/>
          </a:prstGeom>
          <a:ln>
            <a:solidFill>
              <a:schemeClr val="tx1"/>
            </a:solidFill>
          </a:ln>
        </p:spPr>
      </p:pic>
      <p:pic>
        <p:nvPicPr>
          <p:cNvPr id="22" name="Picture 21" descr="6b.gif"/>
          <p:cNvPicPr>
            <a:picLocks noChangeAspect="1"/>
          </p:cNvPicPr>
          <p:nvPr/>
        </p:nvPicPr>
        <p:blipFill>
          <a:blip r:embed="rId4" cstate="print"/>
          <a:stretch>
            <a:fillRect/>
          </a:stretch>
        </p:blipFill>
        <p:spPr>
          <a:xfrm>
            <a:off x="1370012" y="4495800"/>
            <a:ext cx="3362325" cy="1600200"/>
          </a:xfrm>
          <a:prstGeom prst="rect">
            <a:avLst/>
          </a:prstGeom>
          <a:ln>
            <a:solidFill>
              <a:schemeClr val="tx1"/>
            </a:solidFill>
          </a:ln>
        </p:spPr>
      </p:pic>
      <p:sp>
        <p:nvSpPr>
          <p:cNvPr id="24" name="Shape 174"/>
          <p:cNvSpPr/>
          <p:nvPr/>
        </p:nvSpPr>
        <p:spPr>
          <a:xfrm rot="5400000" flipV="1">
            <a:off x="2589212" y="4191000"/>
            <a:ext cx="609600" cy="0"/>
          </a:xfrm>
          <a:prstGeom prst="line">
            <a:avLst/>
          </a:prstGeom>
          <a:ln w="285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31" name="Content Placeholder 7"/>
          <p:cNvSpPr>
            <a:spLocks noGrp="1"/>
          </p:cNvSpPr>
          <p:nvPr>
            <p:ph idx="1"/>
          </p:nvPr>
        </p:nvSpPr>
        <p:spPr>
          <a:xfrm>
            <a:off x="531812" y="1066800"/>
            <a:ext cx="10897922" cy="381000"/>
          </a:xfrm>
        </p:spPr>
        <p:txBody>
          <a:bodyPr/>
          <a:lstStyle/>
          <a:p>
            <a:pPr marL="0" indent="0">
              <a:buClr>
                <a:srgbClr val="000000"/>
              </a:buClr>
              <a:buNone/>
            </a:pPr>
            <a:r>
              <a:rPr lang="en-US" dirty="0" smtClean="0">
                <a:solidFill>
                  <a:srgbClr val="000000"/>
                </a:solidFill>
              </a:rPr>
              <a:t>The Data Load and Data Unload wizards enable you to easily load and unload delimited text data to and from the database</a:t>
            </a: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pic>
        <p:nvPicPr>
          <p:cNvPr id="40" name="Picture 39" descr="6c.gif"/>
          <p:cNvPicPr>
            <a:picLocks noChangeAspect="1"/>
          </p:cNvPicPr>
          <p:nvPr/>
        </p:nvPicPr>
        <p:blipFill>
          <a:blip r:embed="rId5" cstate="print"/>
          <a:stretch>
            <a:fillRect/>
          </a:stretch>
        </p:blipFill>
        <p:spPr>
          <a:xfrm>
            <a:off x="4494212" y="2286000"/>
            <a:ext cx="7133082" cy="1885950"/>
          </a:xfrm>
          <a:prstGeom prst="rect">
            <a:avLst/>
          </a:prstGeom>
          <a:ln>
            <a:solidFill>
              <a:schemeClr val="tx1"/>
            </a:solidFill>
          </a:ln>
        </p:spPr>
      </p:pic>
      <p:sp>
        <p:nvSpPr>
          <p:cNvPr id="41" name="Shape 174"/>
          <p:cNvSpPr/>
          <p:nvPr/>
        </p:nvSpPr>
        <p:spPr>
          <a:xfrm rot="5400000" flipV="1">
            <a:off x="6475412" y="3581400"/>
            <a:ext cx="0" cy="3505200"/>
          </a:xfrm>
          <a:prstGeom prst="line">
            <a:avLst/>
          </a:prstGeom>
          <a:ln w="28575">
            <a:solidFill>
              <a:srgbClr val="FF0000"/>
            </a:solidFill>
            <a:prstDash val="solid"/>
            <a:tailEnd type="non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42" name="Shape 174"/>
          <p:cNvSpPr/>
          <p:nvPr/>
        </p:nvSpPr>
        <p:spPr>
          <a:xfrm rot="5400000" flipH="1" flipV="1">
            <a:off x="7618412" y="4724400"/>
            <a:ext cx="1219200" cy="0"/>
          </a:xfrm>
          <a:prstGeom prst="line">
            <a:avLst/>
          </a:prstGeom>
          <a:ln w="285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4" y="265113"/>
            <a:ext cx="10580687"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Loading Data Using Data Workshop: Example </a:t>
            </a:r>
          </a:p>
        </p:txBody>
      </p:sp>
      <p:pic>
        <p:nvPicPr>
          <p:cNvPr id="21" name="Picture 20" descr="8a.gif"/>
          <p:cNvPicPr>
            <a:picLocks noChangeAspect="1"/>
          </p:cNvPicPr>
          <p:nvPr/>
        </p:nvPicPr>
        <p:blipFill>
          <a:blip r:embed="rId3" cstate="print"/>
          <a:stretch>
            <a:fillRect/>
          </a:stretch>
        </p:blipFill>
        <p:spPr>
          <a:xfrm>
            <a:off x="836612" y="1981200"/>
            <a:ext cx="4122420" cy="2171700"/>
          </a:xfrm>
          <a:prstGeom prst="rect">
            <a:avLst/>
          </a:prstGeom>
          <a:ln>
            <a:solidFill>
              <a:schemeClr val="tx1"/>
            </a:solidFill>
          </a:ln>
        </p:spPr>
      </p:pic>
      <p:pic>
        <p:nvPicPr>
          <p:cNvPr id="26" name="Picture 25" descr="8b.gif"/>
          <p:cNvPicPr>
            <a:picLocks noChangeAspect="1"/>
          </p:cNvPicPr>
          <p:nvPr/>
        </p:nvPicPr>
        <p:blipFill>
          <a:blip r:embed="rId4" cstate="print"/>
          <a:stretch>
            <a:fillRect/>
          </a:stretch>
        </p:blipFill>
        <p:spPr>
          <a:xfrm>
            <a:off x="5637212" y="1447800"/>
            <a:ext cx="4838700" cy="4328160"/>
          </a:xfrm>
          <a:prstGeom prst="rect">
            <a:avLst/>
          </a:prstGeom>
          <a:ln>
            <a:solidFill>
              <a:schemeClr val="tx1"/>
            </a:solidFill>
          </a:ln>
        </p:spPr>
      </p:pic>
      <p:sp>
        <p:nvSpPr>
          <p:cNvPr id="27" name="Shape 174"/>
          <p:cNvSpPr/>
          <p:nvPr/>
        </p:nvSpPr>
        <p:spPr>
          <a:xfrm rot="5400000" flipH="1" flipV="1">
            <a:off x="5332412" y="3048000"/>
            <a:ext cx="0" cy="609600"/>
          </a:xfrm>
          <a:prstGeom prst="line">
            <a:avLst/>
          </a:prstGeom>
          <a:ln w="285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4" y="265113"/>
            <a:ext cx="10580687"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Loading Data Using Data Workshop: Example </a:t>
            </a:r>
          </a:p>
        </p:txBody>
      </p:sp>
      <p:pic>
        <p:nvPicPr>
          <p:cNvPr id="3" name="Picture 2" descr="8c.gif"/>
          <p:cNvPicPr>
            <a:picLocks noChangeAspect="1"/>
          </p:cNvPicPr>
          <p:nvPr/>
        </p:nvPicPr>
        <p:blipFill>
          <a:blip r:embed="rId3" cstate="print"/>
          <a:stretch>
            <a:fillRect/>
          </a:stretch>
        </p:blipFill>
        <p:spPr>
          <a:xfrm>
            <a:off x="455612" y="1600200"/>
            <a:ext cx="5726430" cy="3477006"/>
          </a:xfrm>
          <a:prstGeom prst="rect">
            <a:avLst/>
          </a:prstGeom>
          <a:ln>
            <a:solidFill>
              <a:schemeClr val="tx1"/>
            </a:solidFill>
          </a:ln>
        </p:spPr>
      </p:pic>
      <p:pic>
        <p:nvPicPr>
          <p:cNvPr id="4" name="Picture 3" descr="8d.gif"/>
          <p:cNvPicPr>
            <a:picLocks noChangeAspect="1"/>
          </p:cNvPicPr>
          <p:nvPr/>
        </p:nvPicPr>
        <p:blipFill>
          <a:blip r:embed="rId4" cstate="print"/>
          <a:stretch>
            <a:fillRect/>
          </a:stretch>
        </p:blipFill>
        <p:spPr>
          <a:xfrm>
            <a:off x="6475412" y="1066800"/>
            <a:ext cx="5232654" cy="4732020"/>
          </a:xfrm>
          <a:prstGeom prst="rect">
            <a:avLst/>
          </a:prstGeom>
          <a:ln>
            <a:solidFill>
              <a:schemeClr val="tx1"/>
            </a:solidFill>
          </a:ln>
        </p:spPr>
      </p:pic>
      <p:sp>
        <p:nvSpPr>
          <p:cNvPr id="6" name="Shape 174"/>
          <p:cNvSpPr/>
          <p:nvPr/>
        </p:nvSpPr>
        <p:spPr>
          <a:xfrm rot="5400000" flipH="1" flipV="1">
            <a:off x="6323012" y="3276600"/>
            <a:ext cx="0" cy="304800"/>
          </a:xfrm>
          <a:prstGeom prst="line">
            <a:avLst/>
          </a:prstGeom>
          <a:ln w="285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txBox="1">
            <a:spLocks/>
          </p:cNvSpPr>
          <p:nvPr/>
        </p:nvSpPr>
        <p:spPr>
          <a:xfrm>
            <a:off x="1065212" y="3657600"/>
            <a:ext cx="10439400" cy="1698625"/>
          </a:xfrm>
          <a:prstGeom prst="rect">
            <a:avLst/>
          </a:prstGeom>
        </p:spPr>
        <p:txBody>
          <a:bodyPr vert="horz" lIns="0" tIns="0" rIns="0" bIns="0" rtlCol="0" anchor="ctr">
            <a:noAutofit/>
          </a:bodyPr>
          <a:lstStyle>
            <a:lvl1pPr algn="l" defTabSz="914400" rtl="0" eaLnBrk="1" latinLnBrk="0" hangingPunct="1">
              <a:lnSpc>
                <a:spcPct val="80000"/>
              </a:lnSpc>
              <a:spcBef>
                <a:spcPct val="0"/>
              </a:spcBef>
              <a:buNone/>
              <a:defRPr sz="3600" kern="1200">
                <a:solidFill>
                  <a:schemeClr val="tx1"/>
                </a:solidFill>
                <a:latin typeface="+mj-lt"/>
                <a:ea typeface="+mj-ea"/>
                <a:cs typeface="+mj-cs"/>
              </a:defRPr>
            </a:lvl1pPr>
          </a:lstStyle>
          <a:p>
            <a:pPr algn="ctr">
              <a:lnSpc>
                <a:spcPct val="120000"/>
              </a:lnSpc>
            </a:pPr>
            <a:endParaRPr lang="en-US" sz="4800" dirty="0" smtClean="0">
              <a:solidFill>
                <a:srgbClr val="000000"/>
              </a:solidFill>
              <a:latin typeface="Helvetica Neue Light"/>
              <a:cs typeface="Helvetica Neue Light"/>
            </a:endParaRPr>
          </a:p>
          <a:p>
            <a:pPr algn="ctr">
              <a:lnSpc>
                <a:spcPct val="120000"/>
              </a:lnSpc>
            </a:pPr>
            <a:endParaRPr lang="en-US" sz="4800" dirty="0" smtClean="0">
              <a:solidFill>
                <a:srgbClr val="000000"/>
              </a:solidFill>
              <a:latin typeface="Helvetica Neue Light"/>
              <a:cs typeface="Helvetica Neue Light"/>
            </a:endParaRPr>
          </a:p>
          <a:p>
            <a:pPr algn="ctr">
              <a:lnSpc>
                <a:spcPct val="120000"/>
              </a:lnSpc>
            </a:pPr>
            <a:endParaRPr lang="en-US" sz="4800" dirty="0" smtClean="0">
              <a:solidFill>
                <a:srgbClr val="000000"/>
              </a:solidFill>
              <a:latin typeface="Helvetica Neue Light"/>
              <a:cs typeface="Helvetica Neue Light"/>
            </a:endParaRPr>
          </a:p>
          <a:p>
            <a:pPr algn="ctr">
              <a:lnSpc>
                <a:spcPct val="120000"/>
              </a:lnSpc>
            </a:pPr>
            <a:r>
              <a:rPr lang="en-US" sz="4400" b="1" dirty="0" smtClean="0">
                <a:solidFill>
                  <a:srgbClr val="000000"/>
                </a:solidFill>
                <a:latin typeface="Helvetica Neue Light"/>
                <a:cs typeface="Helvetica Neue Light"/>
              </a:rPr>
              <a:t>Unit 2: Using SQL Workshop</a:t>
            </a:r>
            <a:r>
              <a:rPr lang="en-US" sz="4800" b="1" dirty="0" smtClean="0">
                <a:solidFill>
                  <a:srgbClr val="000000"/>
                </a:solidFill>
                <a:latin typeface="Helvetica Neue Light"/>
                <a:cs typeface="Helvetica Neue Light"/>
              </a:rPr>
              <a:t/>
            </a:r>
            <a:br>
              <a:rPr lang="en-US" sz="4800" b="1" dirty="0" smtClean="0">
                <a:solidFill>
                  <a:srgbClr val="000000"/>
                </a:solidFill>
                <a:latin typeface="Helvetica Neue Light"/>
                <a:cs typeface="Helvetica Neue Light"/>
              </a:rPr>
            </a:br>
            <a:endParaRPr lang="en-US" sz="4800" b="1" dirty="0" smtClean="0">
              <a:solidFill>
                <a:srgbClr val="000000"/>
              </a:solidFill>
              <a:latin typeface="Helvetica Neue Light"/>
              <a:cs typeface="Helvetica Neue Light"/>
            </a:endParaRPr>
          </a:p>
          <a:p>
            <a:pPr algn="ctr">
              <a:lnSpc>
                <a:spcPct val="120000"/>
              </a:lnSpc>
            </a:pPr>
            <a:endParaRPr lang="en-US" sz="4800" dirty="0" smtClean="0">
              <a:solidFill>
                <a:srgbClr val="000000"/>
              </a:solidFill>
              <a:latin typeface="Helvetica Neue Light"/>
              <a:cs typeface="Helvetica Neue Light"/>
            </a:endParaRPr>
          </a:p>
          <a:p>
            <a:pPr algn="ctr">
              <a:lnSpc>
                <a:spcPct val="120000"/>
              </a:lnSpc>
            </a:pPr>
            <a:endParaRPr lang="en-US" sz="3200" dirty="0">
              <a:latin typeface="Helvetica Neue Light"/>
              <a:cs typeface="Helvetica Neue Light"/>
            </a:endParaRPr>
          </a:p>
        </p:txBody>
      </p:sp>
      <p:pic>
        <p:nvPicPr>
          <p:cNvPr id="4" name="Picture 3" descr="apex-round-128.pd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54612" y="1066800"/>
            <a:ext cx="1778000" cy="1778000"/>
          </a:xfrm>
          <a:prstGeom prst="rect">
            <a:avLst/>
          </a:prstGeom>
        </p:spPr>
      </p:pic>
    </p:spTree>
    <p:extLst>
      <p:ext uri="{BB962C8B-B14F-4D97-AF65-F5344CB8AC3E}">
        <p14:creationId xmlns:p14="http://schemas.microsoft.com/office/powerpoint/2010/main" xmlns="" val="24370618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4" y="265113"/>
            <a:ext cx="10580687"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Loading Data Using Data Workshop: Example </a:t>
            </a:r>
          </a:p>
        </p:txBody>
      </p:sp>
      <p:pic>
        <p:nvPicPr>
          <p:cNvPr id="6" name="Picture 5" descr="8e.gif"/>
          <p:cNvPicPr>
            <a:picLocks noChangeAspect="1"/>
          </p:cNvPicPr>
          <p:nvPr/>
        </p:nvPicPr>
        <p:blipFill>
          <a:blip r:embed="rId3" cstate="print"/>
          <a:stretch>
            <a:fillRect/>
          </a:stretch>
        </p:blipFill>
        <p:spPr>
          <a:xfrm>
            <a:off x="1370012" y="1143000"/>
            <a:ext cx="7109460" cy="1973580"/>
          </a:xfrm>
          <a:prstGeom prst="rect">
            <a:avLst/>
          </a:prstGeom>
          <a:ln>
            <a:solidFill>
              <a:schemeClr val="tx1"/>
            </a:solidFill>
          </a:ln>
        </p:spPr>
      </p:pic>
      <p:pic>
        <p:nvPicPr>
          <p:cNvPr id="7" name="Picture 6" descr="8f.gif"/>
          <p:cNvPicPr>
            <a:picLocks noChangeAspect="1"/>
          </p:cNvPicPr>
          <p:nvPr/>
        </p:nvPicPr>
        <p:blipFill>
          <a:blip r:embed="rId4" cstate="print"/>
          <a:stretch>
            <a:fillRect/>
          </a:stretch>
        </p:blipFill>
        <p:spPr>
          <a:xfrm>
            <a:off x="6475412" y="3429000"/>
            <a:ext cx="4175760" cy="2697480"/>
          </a:xfrm>
          <a:prstGeom prst="rect">
            <a:avLst/>
          </a:prstGeom>
          <a:ln>
            <a:solidFill>
              <a:schemeClr val="tx1"/>
            </a:solidFill>
          </a:ln>
        </p:spPr>
      </p:pic>
      <p:sp>
        <p:nvSpPr>
          <p:cNvPr id="8" name="Shape 174"/>
          <p:cNvSpPr/>
          <p:nvPr/>
        </p:nvSpPr>
        <p:spPr>
          <a:xfrm rot="5400000" flipH="1" flipV="1">
            <a:off x="4189412" y="2514600"/>
            <a:ext cx="0" cy="4572000"/>
          </a:xfrm>
          <a:prstGeom prst="line">
            <a:avLst/>
          </a:prstGeom>
          <a:ln w="285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9" name="Shape 174"/>
          <p:cNvSpPr/>
          <p:nvPr/>
        </p:nvSpPr>
        <p:spPr>
          <a:xfrm rot="5400000" flipH="1" flipV="1">
            <a:off x="989012" y="3886200"/>
            <a:ext cx="1828800" cy="0"/>
          </a:xfrm>
          <a:prstGeom prst="line">
            <a:avLst/>
          </a:prstGeom>
          <a:ln w="28575">
            <a:solidFill>
              <a:srgbClr val="FF0000"/>
            </a:solidFill>
            <a:prstDash val="solid"/>
            <a:tailEnd type="none"/>
          </a:ln>
        </p:spPr>
        <p:txBody>
          <a:bodyPr lIns="0" tIns="0" rIns="0" bIns="0"/>
          <a:lstStyle/>
          <a:p>
            <a:pPr lvl="0" defTabSz="457200">
              <a:defRPr sz="1200">
                <a:solidFill>
                  <a:srgbClr val="000000"/>
                </a:solidFill>
                <a:latin typeface="+mj-lt"/>
                <a:ea typeface="+mj-ea"/>
                <a:cs typeface="+mj-cs"/>
                <a:sym typeface="Helvetica"/>
              </a:defRPr>
            </a:pPr>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4" y="265113"/>
            <a:ext cx="10580687"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Unloading Data Using Data Workshop: Example </a:t>
            </a:r>
          </a:p>
        </p:txBody>
      </p:sp>
      <p:pic>
        <p:nvPicPr>
          <p:cNvPr id="10" name="Picture 9" descr="9a.gif"/>
          <p:cNvPicPr>
            <a:picLocks noChangeAspect="1"/>
          </p:cNvPicPr>
          <p:nvPr/>
        </p:nvPicPr>
        <p:blipFill>
          <a:blip r:embed="rId3" cstate="print"/>
          <a:stretch>
            <a:fillRect/>
          </a:stretch>
        </p:blipFill>
        <p:spPr>
          <a:xfrm>
            <a:off x="684212" y="1066800"/>
            <a:ext cx="3253740" cy="1737360"/>
          </a:xfrm>
          <a:prstGeom prst="rect">
            <a:avLst/>
          </a:prstGeom>
          <a:ln>
            <a:solidFill>
              <a:schemeClr val="tx1"/>
            </a:solidFill>
          </a:ln>
        </p:spPr>
      </p:pic>
      <p:pic>
        <p:nvPicPr>
          <p:cNvPr id="11" name="Picture 10" descr="9b.gif"/>
          <p:cNvPicPr>
            <a:picLocks noChangeAspect="1"/>
          </p:cNvPicPr>
          <p:nvPr/>
        </p:nvPicPr>
        <p:blipFill>
          <a:blip r:embed="rId4" cstate="print"/>
          <a:stretch>
            <a:fillRect/>
          </a:stretch>
        </p:blipFill>
        <p:spPr>
          <a:xfrm>
            <a:off x="5332412" y="990600"/>
            <a:ext cx="5334000" cy="4137660"/>
          </a:xfrm>
          <a:prstGeom prst="rect">
            <a:avLst/>
          </a:prstGeom>
          <a:ln>
            <a:solidFill>
              <a:schemeClr val="tx1"/>
            </a:solidFill>
          </a:ln>
        </p:spPr>
      </p:pic>
      <p:pic>
        <p:nvPicPr>
          <p:cNvPr id="12" name="Picture 11" descr="9c.gif"/>
          <p:cNvPicPr>
            <a:picLocks noChangeAspect="1"/>
          </p:cNvPicPr>
          <p:nvPr/>
        </p:nvPicPr>
        <p:blipFill>
          <a:blip r:embed="rId5" cstate="print"/>
          <a:stretch>
            <a:fillRect/>
          </a:stretch>
        </p:blipFill>
        <p:spPr>
          <a:xfrm>
            <a:off x="5332412" y="5791200"/>
            <a:ext cx="1876425" cy="304800"/>
          </a:xfrm>
          <a:prstGeom prst="rect">
            <a:avLst/>
          </a:prstGeom>
          <a:ln>
            <a:solidFill>
              <a:schemeClr val="tx1"/>
            </a:solidFill>
          </a:ln>
        </p:spPr>
      </p:pic>
      <p:pic>
        <p:nvPicPr>
          <p:cNvPr id="13" name="Picture 12" descr="9d.gif"/>
          <p:cNvPicPr>
            <a:picLocks noChangeAspect="1"/>
          </p:cNvPicPr>
          <p:nvPr/>
        </p:nvPicPr>
        <p:blipFill>
          <a:blip r:embed="rId6" cstate="print"/>
          <a:stretch>
            <a:fillRect/>
          </a:stretch>
        </p:blipFill>
        <p:spPr>
          <a:xfrm>
            <a:off x="608012" y="3657600"/>
            <a:ext cx="4091940" cy="2560320"/>
          </a:xfrm>
          <a:prstGeom prst="rect">
            <a:avLst/>
          </a:prstGeom>
          <a:ln>
            <a:solidFill>
              <a:schemeClr val="tx1"/>
            </a:solidFill>
          </a:ln>
        </p:spPr>
      </p:pic>
      <p:sp>
        <p:nvSpPr>
          <p:cNvPr id="15" name="Shape 174"/>
          <p:cNvSpPr/>
          <p:nvPr/>
        </p:nvSpPr>
        <p:spPr>
          <a:xfrm rot="5400000" flipH="1" flipV="1">
            <a:off x="4646612" y="1295400"/>
            <a:ext cx="0" cy="1371600"/>
          </a:xfrm>
          <a:prstGeom prst="line">
            <a:avLst/>
          </a:prstGeom>
          <a:ln w="285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6" name="Shape 174"/>
          <p:cNvSpPr/>
          <p:nvPr/>
        </p:nvSpPr>
        <p:spPr>
          <a:xfrm rot="5400000" flipV="1">
            <a:off x="9790112" y="5524500"/>
            <a:ext cx="838200" cy="0"/>
          </a:xfrm>
          <a:prstGeom prst="line">
            <a:avLst/>
          </a:prstGeom>
          <a:ln w="28575">
            <a:solidFill>
              <a:srgbClr val="FF0000"/>
            </a:solidFill>
            <a:prstDash val="solid"/>
            <a:tailEnd type="non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7" name="Shape 174"/>
          <p:cNvSpPr/>
          <p:nvPr/>
        </p:nvSpPr>
        <p:spPr>
          <a:xfrm rot="5400000" flipH="1">
            <a:off x="8685212" y="4419600"/>
            <a:ext cx="0" cy="3048000"/>
          </a:xfrm>
          <a:prstGeom prst="line">
            <a:avLst/>
          </a:prstGeom>
          <a:ln w="285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8" name="Shape 174"/>
          <p:cNvSpPr/>
          <p:nvPr/>
        </p:nvSpPr>
        <p:spPr>
          <a:xfrm rot="5400000" flipH="1">
            <a:off x="5027612" y="5638800"/>
            <a:ext cx="0" cy="609600"/>
          </a:xfrm>
          <a:prstGeom prst="line">
            <a:avLst/>
          </a:prstGeom>
          <a:ln w="285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4" y="265113"/>
            <a:ext cx="10580687"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Building a Query</a:t>
            </a:r>
            <a:r>
              <a:rPr kumimoji="0" lang="en-US" sz="3600" b="1" i="0" u="none" strike="noStrike" kern="1200" cap="none" spc="0" normalizeH="0" noProof="0" dirty="0" smtClean="0">
                <a:ln>
                  <a:noFill/>
                </a:ln>
                <a:effectLst/>
                <a:uLnTx/>
                <a:uFillTx/>
                <a:latin typeface="+mj-lt"/>
                <a:ea typeface="+mj-ea"/>
                <a:cs typeface="+mj-cs"/>
              </a:rPr>
              <a:t> Using Query Builder</a:t>
            </a:r>
            <a:endParaRPr kumimoji="0" lang="en-US" sz="3600" b="1" i="0" u="none" strike="noStrike" kern="1200" cap="none" spc="0" normalizeH="0" baseline="0" noProof="0" dirty="0" smtClean="0">
              <a:ln>
                <a:noFill/>
              </a:ln>
              <a:effectLst/>
              <a:uLnTx/>
              <a:uFillTx/>
              <a:latin typeface="+mj-lt"/>
              <a:ea typeface="+mj-ea"/>
              <a:cs typeface="+mj-cs"/>
            </a:endParaRPr>
          </a:p>
        </p:txBody>
      </p:sp>
      <p:pic>
        <p:nvPicPr>
          <p:cNvPr id="7" name="Picture 6" descr="slide7.png"/>
          <p:cNvPicPr>
            <a:picLocks noChangeAspect="1"/>
          </p:cNvPicPr>
          <p:nvPr/>
        </p:nvPicPr>
        <p:blipFill>
          <a:blip r:embed="rId3" cstate="print"/>
          <a:stretch>
            <a:fillRect/>
          </a:stretch>
        </p:blipFill>
        <p:spPr>
          <a:xfrm>
            <a:off x="2894012" y="1028241"/>
            <a:ext cx="6264183" cy="5296359"/>
          </a:xfrm>
          <a:prstGeom prst="rect">
            <a:avLst/>
          </a:prstGeom>
          <a:ln>
            <a:solidFill>
              <a:srgbClr val="000000"/>
            </a:solidFill>
          </a:ln>
        </p:spPr>
      </p:pic>
      <p:sp>
        <p:nvSpPr>
          <p:cNvPr id="12" name="Rectangle 11"/>
          <p:cNvSpPr/>
          <p:nvPr/>
        </p:nvSpPr>
        <p:spPr>
          <a:xfrm>
            <a:off x="379412" y="990600"/>
            <a:ext cx="2326278" cy="369332"/>
          </a:xfrm>
          <a:prstGeom prst="rect">
            <a:avLst/>
          </a:prstGeom>
        </p:spPr>
        <p:txBody>
          <a:bodyPr wrap="none">
            <a:spAutoFit/>
          </a:bodyPr>
          <a:lstStyle/>
          <a:p>
            <a:pPr lvl="0" algn="ctr"/>
            <a:r>
              <a:rPr lang="en-US" b="1" dirty="0" smtClean="0">
                <a:solidFill>
                  <a:srgbClr val="FF0000"/>
                </a:solidFill>
                <a:latin typeface="LavosHandy™" pitchFamily="66" charset="0"/>
              </a:rPr>
              <a:t>Object selection pane</a:t>
            </a:r>
            <a:endParaRPr lang="en-US" b="1" dirty="0">
              <a:solidFill>
                <a:srgbClr val="FF0000"/>
              </a:solidFill>
              <a:latin typeface="LavosHandy™" pitchFamily="66" charset="0"/>
            </a:endParaRPr>
          </a:p>
        </p:txBody>
      </p:sp>
      <p:sp>
        <p:nvSpPr>
          <p:cNvPr id="13" name="Rectangle 12"/>
          <p:cNvSpPr/>
          <p:nvPr/>
        </p:nvSpPr>
        <p:spPr>
          <a:xfrm>
            <a:off x="9523412" y="2743200"/>
            <a:ext cx="1369286" cy="369332"/>
          </a:xfrm>
          <a:prstGeom prst="rect">
            <a:avLst/>
          </a:prstGeom>
        </p:spPr>
        <p:txBody>
          <a:bodyPr wrap="none">
            <a:spAutoFit/>
          </a:bodyPr>
          <a:lstStyle/>
          <a:p>
            <a:pPr lvl="0" algn="ctr"/>
            <a:r>
              <a:rPr lang="en-US" b="1" dirty="0" smtClean="0">
                <a:solidFill>
                  <a:srgbClr val="FF0000"/>
                </a:solidFill>
                <a:latin typeface="LavosHandy™" pitchFamily="66" charset="0"/>
              </a:rPr>
              <a:t>Design pane</a:t>
            </a:r>
            <a:endParaRPr lang="en-US" b="1" dirty="0">
              <a:solidFill>
                <a:srgbClr val="FF0000"/>
              </a:solidFill>
              <a:latin typeface="LavosHandy™" pitchFamily="66" charset="0"/>
            </a:endParaRPr>
          </a:p>
        </p:txBody>
      </p:sp>
      <p:sp>
        <p:nvSpPr>
          <p:cNvPr id="14" name="Rectangle 13"/>
          <p:cNvSpPr/>
          <p:nvPr/>
        </p:nvSpPr>
        <p:spPr>
          <a:xfrm>
            <a:off x="9599612" y="5410200"/>
            <a:ext cx="1399742" cy="369332"/>
          </a:xfrm>
          <a:prstGeom prst="rect">
            <a:avLst/>
          </a:prstGeom>
        </p:spPr>
        <p:txBody>
          <a:bodyPr wrap="none">
            <a:spAutoFit/>
          </a:bodyPr>
          <a:lstStyle/>
          <a:p>
            <a:pPr lvl="0" algn="ctr"/>
            <a:r>
              <a:rPr lang="en-US" b="1" dirty="0" smtClean="0">
                <a:solidFill>
                  <a:srgbClr val="FF0000"/>
                </a:solidFill>
                <a:latin typeface="LavosHandy™" pitchFamily="66" charset="0"/>
              </a:rPr>
              <a:t>Output pane</a:t>
            </a:r>
            <a:endParaRPr lang="en-US" b="1" dirty="0">
              <a:solidFill>
                <a:srgbClr val="FF0000"/>
              </a:solidFill>
              <a:latin typeface="LavosHandy™" pitchFamily="66" charset="0"/>
            </a:endParaRPr>
          </a:p>
        </p:txBody>
      </p:sp>
      <p:cxnSp>
        <p:nvCxnSpPr>
          <p:cNvPr id="15" name="Curved Connector 14"/>
          <p:cNvCxnSpPr/>
          <p:nvPr/>
        </p:nvCxnSpPr>
        <p:spPr>
          <a:xfrm>
            <a:off x="2589212" y="1295400"/>
            <a:ext cx="838200" cy="609600"/>
          </a:xfrm>
          <a:prstGeom prst="curvedConnector3">
            <a:avLst>
              <a:gd name="adj1" fmla="val 50000"/>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1" name="Curved Connector 20"/>
          <p:cNvCxnSpPr/>
          <p:nvPr/>
        </p:nvCxnSpPr>
        <p:spPr>
          <a:xfrm rot="10800000">
            <a:off x="8685212" y="5334000"/>
            <a:ext cx="990600" cy="304800"/>
          </a:xfrm>
          <a:prstGeom prst="curvedConnector3">
            <a:avLst>
              <a:gd name="adj1" fmla="val 50000"/>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3" name="Curved Connector 22"/>
          <p:cNvCxnSpPr/>
          <p:nvPr/>
        </p:nvCxnSpPr>
        <p:spPr>
          <a:xfrm rot="10800000">
            <a:off x="8685212" y="2743200"/>
            <a:ext cx="838200" cy="228600"/>
          </a:xfrm>
          <a:prstGeom prst="curvedConnector3">
            <a:avLst>
              <a:gd name="adj1" fmla="val 50000"/>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25" name="Rectangle 4"/>
          <p:cNvSpPr>
            <a:spLocks noChangeArrowheads="1"/>
          </p:cNvSpPr>
          <p:nvPr/>
        </p:nvSpPr>
        <p:spPr bwMode="auto">
          <a:xfrm>
            <a:off x="2894012" y="5181600"/>
            <a:ext cx="1676400" cy="381000"/>
          </a:xfrm>
          <a:prstGeom prst="rect">
            <a:avLst/>
          </a:prstGeom>
          <a:noFill/>
          <a:ln w="44450" algn="ctr">
            <a:solidFill>
              <a:srgbClr val="11FF7D"/>
            </a:solidFill>
            <a:round/>
            <a:headEnd type="none" w="sm" len="sm"/>
            <a:tailEnd type="none" w="sm" len="sm"/>
          </a:ln>
        </p:spPr>
        <p:txBody>
          <a:bodyPr/>
          <a:lstStyle/>
          <a:p>
            <a:pPr defTabSz="228600"/>
            <a:endParaRPr lang="en-US" dirty="0">
              <a:solidFill>
                <a:srgbClr val="11FF7D"/>
              </a:solidFill>
            </a:endParaRPr>
          </a:p>
        </p:txBody>
      </p:sp>
      <p:sp>
        <p:nvSpPr>
          <p:cNvPr id="26" name="Rectangle 4"/>
          <p:cNvSpPr>
            <a:spLocks noChangeArrowheads="1"/>
          </p:cNvSpPr>
          <p:nvPr/>
        </p:nvSpPr>
        <p:spPr bwMode="auto">
          <a:xfrm>
            <a:off x="4875212" y="3048000"/>
            <a:ext cx="1066800" cy="381000"/>
          </a:xfrm>
          <a:prstGeom prst="rect">
            <a:avLst/>
          </a:prstGeom>
          <a:noFill/>
          <a:ln w="44450" algn="ctr">
            <a:solidFill>
              <a:srgbClr val="11FF7D"/>
            </a:solidFill>
            <a:round/>
            <a:headEnd type="none" w="sm" len="sm"/>
            <a:tailEnd type="none" w="sm" len="sm"/>
          </a:ln>
        </p:spPr>
        <p:txBody>
          <a:bodyPr/>
          <a:lstStyle/>
          <a:p>
            <a:pPr defTabSz="228600"/>
            <a:endParaRPr lang="en-US" dirty="0">
              <a:solidFill>
                <a:srgbClr val="11FF7D"/>
              </a:solidFill>
            </a:endParaRPr>
          </a:p>
        </p:txBody>
      </p:sp>
      <p:sp>
        <p:nvSpPr>
          <p:cNvPr id="27" name="Rectangle 4"/>
          <p:cNvSpPr>
            <a:spLocks noChangeArrowheads="1"/>
          </p:cNvSpPr>
          <p:nvPr/>
        </p:nvSpPr>
        <p:spPr bwMode="auto">
          <a:xfrm>
            <a:off x="5942012" y="2819400"/>
            <a:ext cx="228600" cy="228600"/>
          </a:xfrm>
          <a:prstGeom prst="rect">
            <a:avLst/>
          </a:prstGeom>
          <a:noFill/>
          <a:ln w="44450" algn="ctr">
            <a:solidFill>
              <a:srgbClr val="11FF7D"/>
            </a:solidFill>
            <a:round/>
            <a:headEnd type="none" w="sm" len="sm"/>
            <a:tailEnd type="none" w="sm" len="sm"/>
          </a:ln>
        </p:spPr>
        <p:txBody>
          <a:bodyPr/>
          <a:lstStyle/>
          <a:p>
            <a:pPr defTabSz="228600"/>
            <a:endParaRPr lang="en-US" dirty="0">
              <a:solidFill>
                <a:srgbClr val="11FF7D"/>
              </a:solidFill>
            </a:endParaRPr>
          </a:p>
        </p:txBody>
      </p:sp>
      <p:sp>
        <p:nvSpPr>
          <p:cNvPr id="28" name="Rectangle 4"/>
          <p:cNvSpPr>
            <a:spLocks noChangeArrowheads="1"/>
          </p:cNvSpPr>
          <p:nvPr/>
        </p:nvSpPr>
        <p:spPr bwMode="auto">
          <a:xfrm>
            <a:off x="7542212" y="2438400"/>
            <a:ext cx="152400" cy="152400"/>
          </a:xfrm>
          <a:prstGeom prst="rect">
            <a:avLst/>
          </a:prstGeom>
          <a:noFill/>
          <a:ln w="44450" algn="ctr">
            <a:solidFill>
              <a:srgbClr val="11FF7D"/>
            </a:solidFill>
            <a:round/>
            <a:headEnd type="none" w="sm" len="sm"/>
            <a:tailEnd type="none" w="sm" len="sm"/>
          </a:ln>
        </p:spPr>
        <p:txBody>
          <a:bodyPr/>
          <a:lstStyle/>
          <a:p>
            <a:pPr defTabSz="228600"/>
            <a:endParaRPr lang="en-US" dirty="0">
              <a:solidFill>
                <a:srgbClr val="11FF7D"/>
              </a:solidFill>
            </a:endParaRPr>
          </a:p>
        </p:txBody>
      </p:sp>
      <p:sp>
        <p:nvSpPr>
          <p:cNvPr id="29" name="Oval 28"/>
          <p:cNvSpPr>
            <a:spLocks noChangeArrowheads="1"/>
          </p:cNvSpPr>
          <p:nvPr/>
        </p:nvSpPr>
        <p:spPr bwMode="blackWhite">
          <a:xfrm>
            <a:off x="4037012" y="5181600"/>
            <a:ext cx="365125" cy="365125"/>
          </a:xfrm>
          <a:prstGeom prst="ellipse">
            <a:avLst/>
          </a:prstGeom>
          <a:solidFill>
            <a:schemeClr val="bg2"/>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a:t>1</a:t>
            </a:r>
          </a:p>
        </p:txBody>
      </p:sp>
      <p:sp>
        <p:nvSpPr>
          <p:cNvPr id="30" name="Oval 29"/>
          <p:cNvSpPr>
            <a:spLocks noChangeArrowheads="1"/>
          </p:cNvSpPr>
          <p:nvPr/>
        </p:nvSpPr>
        <p:spPr bwMode="blackWhite">
          <a:xfrm>
            <a:off x="5027612" y="3429000"/>
            <a:ext cx="365125" cy="365125"/>
          </a:xfrm>
          <a:prstGeom prst="ellipse">
            <a:avLst/>
          </a:prstGeom>
          <a:solidFill>
            <a:schemeClr val="bg2"/>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t>2</a:t>
            </a:r>
            <a:endParaRPr lang="en-US" sz="2000" b="1" dirty="0"/>
          </a:p>
        </p:txBody>
      </p:sp>
      <p:sp>
        <p:nvSpPr>
          <p:cNvPr id="34" name="Oval 33"/>
          <p:cNvSpPr>
            <a:spLocks noChangeArrowheads="1"/>
          </p:cNvSpPr>
          <p:nvPr/>
        </p:nvSpPr>
        <p:spPr bwMode="blackWhite">
          <a:xfrm>
            <a:off x="5789612" y="2438400"/>
            <a:ext cx="365125" cy="365125"/>
          </a:xfrm>
          <a:prstGeom prst="ellipse">
            <a:avLst/>
          </a:prstGeom>
          <a:solidFill>
            <a:schemeClr val="bg2"/>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t>3</a:t>
            </a:r>
            <a:endParaRPr lang="en-US" sz="2000" b="1" dirty="0"/>
          </a:p>
        </p:txBody>
      </p:sp>
      <p:sp>
        <p:nvSpPr>
          <p:cNvPr id="35" name="Oval 34"/>
          <p:cNvSpPr>
            <a:spLocks noChangeArrowheads="1"/>
          </p:cNvSpPr>
          <p:nvPr/>
        </p:nvSpPr>
        <p:spPr bwMode="blackWhite">
          <a:xfrm>
            <a:off x="7618412" y="2057400"/>
            <a:ext cx="365125" cy="365125"/>
          </a:xfrm>
          <a:prstGeom prst="ellipse">
            <a:avLst/>
          </a:prstGeom>
          <a:solidFill>
            <a:schemeClr val="bg2"/>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t>3</a:t>
            </a:r>
            <a:endParaRPr lang="en-US" sz="2000" b="1" dirty="0"/>
          </a:p>
        </p:txBody>
      </p:sp>
      <p:sp>
        <p:nvSpPr>
          <p:cNvPr id="36" name="Rectangle 4"/>
          <p:cNvSpPr>
            <a:spLocks noChangeArrowheads="1"/>
          </p:cNvSpPr>
          <p:nvPr/>
        </p:nvSpPr>
        <p:spPr bwMode="auto">
          <a:xfrm>
            <a:off x="8837612" y="1752600"/>
            <a:ext cx="304800" cy="228600"/>
          </a:xfrm>
          <a:prstGeom prst="rect">
            <a:avLst/>
          </a:prstGeom>
          <a:noFill/>
          <a:ln w="44450" algn="ctr">
            <a:solidFill>
              <a:srgbClr val="11FF7D"/>
            </a:solidFill>
            <a:round/>
            <a:headEnd type="none" w="sm" len="sm"/>
            <a:tailEnd type="none" w="sm" len="sm"/>
          </a:ln>
        </p:spPr>
        <p:txBody>
          <a:bodyPr/>
          <a:lstStyle/>
          <a:p>
            <a:pPr defTabSz="228600"/>
            <a:endParaRPr lang="en-US" dirty="0">
              <a:solidFill>
                <a:srgbClr val="11FF7D"/>
              </a:solidFill>
            </a:endParaRPr>
          </a:p>
        </p:txBody>
      </p:sp>
      <p:sp>
        <p:nvSpPr>
          <p:cNvPr id="37" name="Oval 36"/>
          <p:cNvSpPr>
            <a:spLocks noChangeArrowheads="1"/>
          </p:cNvSpPr>
          <p:nvPr/>
        </p:nvSpPr>
        <p:spPr bwMode="blackWhite">
          <a:xfrm>
            <a:off x="8837612" y="1981200"/>
            <a:ext cx="365125" cy="365125"/>
          </a:xfrm>
          <a:prstGeom prst="ellipse">
            <a:avLst/>
          </a:prstGeom>
          <a:solidFill>
            <a:schemeClr val="bg2"/>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t>4</a:t>
            </a:r>
            <a:endParaRPr lang="en-US" sz="2000" b="1" dirty="0"/>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4" y="265113"/>
            <a:ext cx="10580687"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Generating</a:t>
            </a:r>
            <a:r>
              <a:rPr kumimoji="0" lang="en-US" sz="3600" b="1" i="0" u="none" strike="noStrike" kern="1200" cap="none" spc="0" normalizeH="0" noProof="0" dirty="0" smtClean="0">
                <a:ln>
                  <a:noFill/>
                </a:ln>
                <a:effectLst/>
                <a:uLnTx/>
                <a:uFillTx/>
                <a:latin typeface="+mj-lt"/>
                <a:ea typeface="+mj-ea"/>
                <a:cs typeface="+mj-cs"/>
              </a:rPr>
              <a:t> DDL Statements</a:t>
            </a:r>
            <a:endParaRPr kumimoji="0" lang="en-US" sz="3600" b="1" i="0" u="none" strike="noStrike" kern="1200" cap="none" spc="0" normalizeH="0" baseline="0" noProof="0" dirty="0" smtClean="0">
              <a:ln>
                <a:noFill/>
              </a:ln>
              <a:effectLst/>
              <a:uLnTx/>
              <a:uFillTx/>
              <a:latin typeface="+mj-lt"/>
              <a:ea typeface="+mj-ea"/>
              <a:cs typeface="+mj-cs"/>
            </a:endParaRPr>
          </a:p>
        </p:txBody>
      </p:sp>
      <p:pic>
        <p:nvPicPr>
          <p:cNvPr id="14" name="Picture 13" descr="10c.gif"/>
          <p:cNvPicPr>
            <a:picLocks noChangeAspect="1"/>
          </p:cNvPicPr>
          <p:nvPr/>
        </p:nvPicPr>
        <p:blipFill>
          <a:blip r:embed="rId3" cstate="print"/>
          <a:stretch>
            <a:fillRect/>
          </a:stretch>
        </p:blipFill>
        <p:spPr>
          <a:xfrm>
            <a:off x="836615" y="990600"/>
            <a:ext cx="4087063" cy="1822704"/>
          </a:xfrm>
          <a:prstGeom prst="rect">
            <a:avLst/>
          </a:prstGeom>
          <a:ln>
            <a:solidFill>
              <a:schemeClr val="tx1"/>
            </a:solidFill>
          </a:ln>
        </p:spPr>
      </p:pic>
      <p:pic>
        <p:nvPicPr>
          <p:cNvPr id="19" name="Picture 18" descr="10d.gif"/>
          <p:cNvPicPr>
            <a:picLocks noChangeAspect="1"/>
          </p:cNvPicPr>
          <p:nvPr/>
        </p:nvPicPr>
        <p:blipFill>
          <a:blip r:embed="rId4" cstate="print"/>
          <a:stretch>
            <a:fillRect/>
          </a:stretch>
        </p:blipFill>
        <p:spPr>
          <a:xfrm>
            <a:off x="3884612" y="1219200"/>
            <a:ext cx="4108094" cy="3077566"/>
          </a:xfrm>
          <a:prstGeom prst="rect">
            <a:avLst/>
          </a:prstGeom>
          <a:ln>
            <a:solidFill>
              <a:schemeClr val="tx1"/>
            </a:solidFill>
          </a:ln>
        </p:spPr>
      </p:pic>
      <p:pic>
        <p:nvPicPr>
          <p:cNvPr id="20" name="Picture 19" descr="10e.gif"/>
          <p:cNvPicPr>
            <a:picLocks noChangeAspect="1"/>
          </p:cNvPicPr>
          <p:nvPr/>
        </p:nvPicPr>
        <p:blipFill>
          <a:blip r:embed="rId5" cstate="print"/>
          <a:stretch>
            <a:fillRect/>
          </a:stretch>
        </p:blipFill>
        <p:spPr>
          <a:xfrm>
            <a:off x="6475412" y="3124200"/>
            <a:ext cx="4395521" cy="3154680"/>
          </a:xfrm>
          <a:prstGeom prst="rect">
            <a:avLst/>
          </a:prstGeom>
          <a:ln>
            <a:solidFill>
              <a:schemeClr val="tx1"/>
            </a:solidFill>
          </a:ln>
        </p:spPr>
      </p:pic>
      <p:pic>
        <p:nvPicPr>
          <p:cNvPr id="22" name="Picture 21" descr="10f.gif"/>
          <p:cNvPicPr>
            <a:picLocks noChangeAspect="1"/>
          </p:cNvPicPr>
          <p:nvPr/>
        </p:nvPicPr>
        <p:blipFill>
          <a:blip r:embed="rId6" cstate="print"/>
          <a:stretch>
            <a:fillRect/>
          </a:stretch>
        </p:blipFill>
        <p:spPr>
          <a:xfrm>
            <a:off x="684212" y="4038600"/>
            <a:ext cx="2918460" cy="1981200"/>
          </a:xfrm>
          <a:prstGeom prst="rect">
            <a:avLst/>
          </a:prstGeom>
          <a:ln>
            <a:solidFill>
              <a:schemeClr val="tx1"/>
            </a:solidFill>
          </a:ln>
        </p:spPr>
      </p:pic>
      <p:sp>
        <p:nvSpPr>
          <p:cNvPr id="28" name="Shape 174"/>
          <p:cNvSpPr/>
          <p:nvPr/>
        </p:nvSpPr>
        <p:spPr>
          <a:xfrm rot="5400000">
            <a:off x="5027612" y="3962400"/>
            <a:ext cx="0" cy="2895600"/>
          </a:xfrm>
          <a:prstGeom prst="line">
            <a:avLst/>
          </a:prstGeom>
          <a:ln w="285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9" name="Oval 28"/>
          <p:cNvSpPr>
            <a:spLocks noChangeArrowheads="1"/>
          </p:cNvSpPr>
          <p:nvPr/>
        </p:nvSpPr>
        <p:spPr bwMode="blackWhite">
          <a:xfrm>
            <a:off x="836612" y="990600"/>
            <a:ext cx="365125" cy="365125"/>
          </a:xfrm>
          <a:prstGeom prst="ellipse">
            <a:avLst/>
          </a:prstGeom>
          <a:solidFill>
            <a:schemeClr val="bg2"/>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t>1</a:t>
            </a:r>
            <a:endParaRPr lang="en-US" sz="2000" b="1" dirty="0"/>
          </a:p>
        </p:txBody>
      </p:sp>
      <p:sp>
        <p:nvSpPr>
          <p:cNvPr id="30" name="Oval 29"/>
          <p:cNvSpPr>
            <a:spLocks noChangeArrowheads="1"/>
          </p:cNvSpPr>
          <p:nvPr/>
        </p:nvSpPr>
        <p:spPr bwMode="blackWhite">
          <a:xfrm>
            <a:off x="7618412" y="1905000"/>
            <a:ext cx="365125" cy="365125"/>
          </a:xfrm>
          <a:prstGeom prst="ellipse">
            <a:avLst/>
          </a:prstGeom>
          <a:solidFill>
            <a:schemeClr val="bg2"/>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t>2</a:t>
            </a:r>
            <a:endParaRPr lang="en-US" sz="2000" b="1" dirty="0"/>
          </a:p>
        </p:txBody>
      </p:sp>
      <p:sp>
        <p:nvSpPr>
          <p:cNvPr id="31" name="Oval 30"/>
          <p:cNvSpPr>
            <a:spLocks noChangeArrowheads="1"/>
          </p:cNvSpPr>
          <p:nvPr/>
        </p:nvSpPr>
        <p:spPr bwMode="blackWhite">
          <a:xfrm>
            <a:off x="10514012" y="5334000"/>
            <a:ext cx="365125" cy="365125"/>
          </a:xfrm>
          <a:prstGeom prst="ellipse">
            <a:avLst/>
          </a:prstGeom>
          <a:solidFill>
            <a:schemeClr val="bg2"/>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t>3</a:t>
            </a:r>
            <a:endParaRPr lang="en-US" sz="2000" b="1" dirty="0"/>
          </a:p>
        </p:txBody>
      </p:sp>
      <p:sp>
        <p:nvSpPr>
          <p:cNvPr id="32" name="Oval 31"/>
          <p:cNvSpPr>
            <a:spLocks noChangeArrowheads="1"/>
          </p:cNvSpPr>
          <p:nvPr/>
        </p:nvSpPr>
        <p:spPr bwMode="blackWhite">
          <a:xfrm>
            <a:off x="3275012" y="4343400"/>
            <a:ext cx="365125" cy="365125"/>
          </a:xfrm>
          <a:prstGeom prst="ellipse">
            <a:avLst/>
          </a:prstGeom>
          <a:solidFill>
            <a:schemeClr val="bg2"/>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t>4</a:t>
            </a:r>
            <a:endParaRPr lang="en-US" sz="2000" b="1" dirty="0"/>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mj-lt"/>
                <a:ea typeface="+mj-ea"/>
                <a:cs typeface="+mj-cs"/>
              </a:rPr>
              <a:t>Summary</a:t>
            </a:r>
          </a:p>
        </p:txBody>
      </p:sp>
      <p:sp>
        <p:nvSpPr>
          <p:cNvPr id="8" name="Content Placeholder 7"/>
          <p:cNvSpPr>
            <a:spLocks noGrp="1"/>
          </p:cNvSpPr>
          <p:nvPr>
            <p:ph idx="1"/>
          </p:nvPr>
        </p:nvSpPr>
        <p:spPr>
          <a:xfrm>
            <a:off x="531151" y="1447800"/>
            <a:ext cx="11126522" cy="4495800"/>
          </a:xfrm>
        </p:spPr>
        <p:txBody>
          <a:bodyPr/>
          <a:lstStyle/>
          <a:p>
            <a:pPr marL="0" indent="0">
              <a:buClr>
                <a:srgbClr val="000000"/>
              </a:buClr>
              <a:buNone/>
            </a:pPr>
            <a:r>
              <a:rPr lang="en-US" dirty="0" smtClean="0">
                <a:solidFill>
                  <a:srgbClr val="000000"/>
                </a:solidFill>
              </a:rPr>
              <a:t>In this lesson, you learned how to:</a:t>
            </a:r>
          </a:p>
          <a:p>
            <a:pPr marL="501650" lvl="1">
              <a:buClr>
                <a:srgbClr val="FF0000"/>
              </a:buClr>
              <a:buFont typeface="Arial" pitchFamily="34" charset="0"/>
              <a:buChar char="•"/>
            </a:pPr>
            <a:r>
              <a:rPr lang="en-US" sz="2800" dirty="0" smtClean="0">
                <a:solidFill>
                  <a:srgbClr val="000000"/>
                </a:solidFill>
              </a:rPr>
              <a:t>Navigate to SQL Workshop and review its components</a:t>
            </a:r>
          </a:p>
          <a:p>
            <a:pPr marL="501650" lvl="1">
              <a:buClr>
                <a:srgbClr val="FF0000"/>
              </a:buClr>
              <a:buFont typeface="Arial" pitchFamily="34" charset="0"/>
              <a:buChar char="•"/>
            </a:pPr>
            <a:r>
              <a:rPr lang="en-US" sz="2800" dirty="0" smtClean="0">
                <a:solidFill>
                  <a:srgbClr val="000000"/>
                </a:solidFill>
              </a:rPr>
              <a:t>Browse through database objects using the Object Browser</a:t>
            </a:r>
          </a:p>
          <a:p>
            <a:pPr marL="501650" lvl="1">
              <a:buClr>
                <a:srgbClr val="FF0000"/>
              </a:buClr>
              <a:buFont typeface="Arial" pitchFamily="34" charset="0"/>
              <a:buChar char="•"/>
            </a:pPr>
            <a:r>
              <a:rPr lang="en-US" sz="2800" dirty="0" smtClean="0">
                <a:solidFill>
                  <a:srgbClr val="000000"/>
                </a:solidFill>
              </a:rPr>
              <a:t>Create a lookup table</a:t>
            </a:r>
          </a:p>
          <a:p>
            <a:pPr marL="501650" lvl="1">
              <a:buClr>
                <a:srgbClr val="FF0000"/>
              </a:buClr>
              <a:buFont typeface="Arial" pitchFamily="34" charset="0"/>
              <a:buChar char="•"/>
            </a:pPr>
            <a:r>
              <a:rPr lang="en-US" sz="2800" dirty="0" smtClean="0">
                <a:solidFill>
                  <a:srgbClr val="000000"/>
                </a:solidFill>
              </a:rPr>
              <a:t>Run SQL commands and SQL scripts</a:t>
            </a:r>
          </a:p>
          <a:p>
            <a:pPr marL="501650" lvl="1">
              <a:buClr>
                <a:srgbClr val="FF0000"/>
              </a:buClr>
              <a:buFont typeface="Arial" pitchFamily="34" charset="0"/>
              <a:buChar char="•"/>
            </a:pPr>
            <a:r>
              <a:rPr lang="en-US" sz="2800" dirty="0" smtClean="0">
                <a:solidFill>
                  <a:srgbClr val="000000"/>
                </a:solidFill>
              </a:rPr>
              <a:t>Load and unload data using the Data Workshop utility</a:t>
            </a:r>
          </a:p>
          <a:p>
            <a:pPr marL="501650" lvl="1">
              <a:buClr>
                <a:srgbClr val="FF0000"/>
              </a:buClr>
              <a:buFont typeface="Arial" pitchFamily="34" charset="0"/>
              <a:buChar char="•"/>
            </a:pPr>
            <a:r>
              <a:rPr lang="en-US" sz="2800" dirty="0" smtClean="0">
                <a:solidFill>
                  <a:srgbClr val="000000"/>
                </a:solidFill>
              </a:rPr>
              <a:t>Build a SQL query using Query Builder</a:t>
            </a:r>
          </a:p>
          <a:p>
            <a:pPr marL="501650" lvl="1">
              <a:buClr>
                <a:srgbClr val="FF0000"/>
              </a:buClr>
              <a:buFont typeface="Arial" pitchFamily="34" charset="0"/>
              <a:buChar char="•"/>
            </a:pPr>
            <a:r>
              <a:rPr lang="en-US" sz="2800" dirty="0" smtClean="0">
                <a:solidFill>
                  <a:srgbClr val="000000"/>
                </a:solidFill>
              </a:rPr>
              <a:t>Generate DDL statements</a:t>
            </a:r>
          </a:p>
          <a:p>
            <a:pPr lvl="1">
              <a:buClr>
                <a:schemeClr val="accent1"/>
              </a:buClr>
              <a:buFont typeface="Arial"/>
              <a:buChar char="•"/>
            </a:pPr>
            <a:endParaRPr lang="en-US" dirty="0" smtClean="0">
              <a:solidFill>
                <a:schemeClr val="bg1">
                  <a:lumMod val="50000"/>
                </a:schemeClr>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3" cstate="print"/>
          <a:srcRect/>
          <a:stretch>
            <a:fillRect/>
          </a:stretch>
        </p:blipFill>
        <p:spPr bwMode="auto">
          <a:xfrm>
            <a:off x="1538417" y="915990"/>
            <a:ext cx="9099296" cy="5221287"/>
          </a:xfrm>
          <a:prstGeom prst="rect">
            <a:avLst/>
          </a:prstGeom>
          <a:noFill/>
          <a:ln w="9525">
            <a:noFill/>
            <a:round/>
            <a:headEnd/>
            <a:tailEnd/>
          </a:ln>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12" y="1676400"/>
            <a:ext cx="11125200" cy="619124"/>
          </a:xfrm>
        </p:spPr>
        <p:txBody>
          <a:bodyPr/>
          <a:lstStyle/>
          <a:p>
            <a:r>
              <a:rPr lang="en-US" dirty="0" smtClean="0"/>
              <a:t>Hands-On Lab</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759890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5373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mj-lt"/>
                <a:ea typeface="+mj-ea"/>
                <a:cs typeface="+mj-cs"/>
              </a:rPr>
              <a:t>Lesson Objectives</a:t>
            </a:r>
          </a:p>
        </p:txBody>
      </p:sp>
      <p:sp>
        <p:nvSpPr>
          <p:cNvPr id="8" name="Content Placeholder 7"/>
          <p:cNvSpPr>
            <a:spLocks noGrp="1"/>
          </p:cNvSpPr>
          <p:nvPr>
            <p:ph idx="1"/>
          </p:nvPr>
        </p:nvSpPr>
        <p:spPr>
          <a:xfrm>
            <a:off x="531151" y="1447800"/>
            <a:ext cx="11126522" cy="4495800"/>
          </a:xfrm>
        </p:spPr>
        <p:txBody>
          <a:bodyPr/>
          <a:lstStyle/>
          <a:p>
            <a:pPr marL="0" indent="0">
              <a:buClr>
                <a:srgbClr val="000000"/>
              </a:buClr>
              <a:buNone/>
            </a:pPr>
            <a:r>
              <a:rPr lang="en-US" dirty="0" smtClean="0">
                <a:solidFill>
                  <a:srgbClr val="000000"/>
                </a:solidFill>
              </a:rPr>
              <a:t>After completing this lesson, you should be able to:</a:t>
            </a:r>
          </a:p>
          <a:p>
            <a:pPr marL="501650" lvl="1">
              <a:buClr>
                <a:srgbClr val="FF0000"/>
              </a:buClr>
              <a:buFont typeface="Arial" pitchFamily="34" charset="0"/>
              <a:buChar char="•"/>
            </a:pPr>
            <a:r>
              <a:rPr lang="en-US" sz="2800" dirty="0" smtClean="0">
                <a:solidFill>
                  <a:srgbClr val="000000"/>
                </a:solidFill>
              </a:rPr>
              <a:t>Describe SQL Workshop and list its components</a:t>
            </a:r>
          </a:p>
          <a:p>
            <a:pPr marL="501650" lvl="1">
              <a:buClr>
                <a:srgbClr val="FF0000"/>
              </a:buClr>
              <a:buFont typeface="Arial" pitchFamily="34" charset="0"/>
              <a:buChar char="•"/>
            </a:pPr>
            <a:r>
              <a:rPr lang="en-US" sz="2800" dirty="0" smtClean="0">
                <a:solidFill>
                  <a:srgbClr val="000000"/>
                </a:solidFill>
              </a:rPr>
              <a:t>Browse through database objects using the Object Browser</a:t>
            </a:r>
          </a:p>
          <a:p>
            <a:pPr marL="501650" lvl="1">
              <a:buClr>
                <a:srgbClr val="FF0000"/>
              </a:buClr>
              <a:buFont typeface="Arial" pitchFamily="34" charset="0"/>
              <a:buChar char="•"/>
            </a:pPr>
            <a:r>
              <a:rPr lang="en-US" sz="2800" dirty="0" smtClean="0">
                <a:solidFill>
                  <a:srgbClr val="000000"/>
                </a:solidFill>
              </a:rPr>
              <a:t>Create and modify database objects</a:t>
            </a:r>
          </a:p>
          <a:p>
            <a:pPr marL="501650" lvl="1">
              <a:buClr>
                <a:srgbClr val="FF0000"/>
              </a:buClr>
              <a:buFont typeface="Arial" pitchFamily="34" charset="0"/>
              <a:buChar char="•"/>
            </a:pPr>
            <a:r>
              <a:rPr lang="en-US" sz="2800" dirty="0" smtClean="0">
                <a:solidFill>
                  <a:srgbClr val="000000"/>
                </a:solidFill>
              </a:rPr>
              <a:t>Create a lookup table</a:t>
            </a:r>
          </a:p>
          <a:p>
            <a:pPr marL="501650" lvl="1">
              <a:buClr>
                <a:srgbClr val="FF0000"/>
              </a:buClr>
              <a:buFont typeface="Arial" pitchFamily="34" charset="0"/>
              <a:buChar char="•"/>
            </a:pPr>
            <a:r>
              <a:rPr lang="en-US" sz="2800" dirty="0" smtClean="0">
                <a:solidFill>
                  <a:srgbClr val="000000"/>
                </a:solidFill>
              </a:rPr>
              <a:t>Run SQL commands and SQL scripts</a:t>
            </a:r>
          </a:p>
          <a:p>
            <a:pPr marL="501650" lvl="1">
              <a:buClr>
                <a:srgbClr val="FF0000"/>
              </a:buClr>
              <a:buFont typeface="Arial" pitchFamily="34" charset="0"/>
              <a:buChar char="•"/>
            </a:pPr>
            <a:r>
              <a:rPr lang="en-US" sz="2800" dirty="0" smtClean="0">
                <a:solidFill>
                  <a:srgbClr val="000000"/>
                </a:solidFill>
              </a:rPr>
              <a:t>Load and unload data using Data Workshop utility</a:t>
            </a:r>
          </a:p>
          <a:p>
            <a:pPr marL="501650" lvl="1">
              <a:buClr>
                <a:srgbClr val="FF0000"/>
              </a:buClr>
              <a:buFont typeface="Arial" pitchFamily="34" charset="0"/>
              <a:buChar char="•"/>
            </a:pPr>
            <a:r>
              <a:rPr lang="en-US" sz="2800" dirty="0" smtClean="0">
                <a:solidFill>
                  <a:srgbClr val="000000"/>
                </a:solidFill>
              </a:rPr>
              <a:t>Build a SQL query using Query Builder</a:t>
            </a:r>
          </a:p>
          <a:p>
            <a:pPr marL="501650" lvl="1">
              <a:buClr>
                <a:srgbClr val="FF0000"/>
              </a:buClr>
              <a:buFont typeface="Arial" pitchFamily="34" charset="0"/>
              <a:buChar char="•"/>
            </a:pPr>
            <a:r>
              <a:rPr lang="en-US" sz="2800" dirty="0" smtClean="0">
                <a:solidFill>
                  <a:srgbClr val="000000"/>
                </a:solidFill>
              </a:rPr>
              <a:t>Generate DDL statements</a:t>
            </a:r>
          </a:p>
          <a:p>
            <a:pPr lvl="1">
              <a:buClr>
                <a:schemeClr val="accent1"/>
              </a:buClr>
              <a:buFont typeface="Arial"/>
              <a:buChar char="•"/>
            </a:pPr>
            <a:endParaRPr lang="en-US" dirty="0" smtClean="0">
              <a:solidFill>
                <a:schemeClr val="bg1">
                  <a:lumMod val="50000"/>
                </a:schemeClr>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What is SQL Workshop?</a:t>
            </a:r>
          </a:p>
        </p:txBody>
      </p:sp>
      <p:sp>
        <p:nvSpPr>
          <p:cNvPr id="8" name="Content Placeholder 7"/>
          <p:cNvSpPr>
            <a:spLocks noGrp="1"/>
          </p:cNvSpPr>
          <p:nvPr>
            <p:ph idx="1"/>
          </p:nvPr>
        </p:nvSpPr>
        <p:spPr>
          <a:xfrm>
            <a:off x="531151" y="1447800"/>
            <a:ext cx="11126522" cy="4495800"/>
          </a:xfrm>
        </p:spPr>
        <p:txBody>
          <a:bodyPr/>
          <a:lstStyle/>
          <a:p>
            <a:pPr marL="0" indent="0">
              <a:buClr>
                <a:srgbClr val="000000"/>
              </a:buClr>
              <a:buNone/>
            </a:pPr>
            <a:r>
              <a:rPr lang="en-US" dirty="0" smtClean="0">
                <a:solidFill>
                  <a:srgbClr val="000000"/>
                </a:solidFill>
              </a:rPr>
              <a:t>SQL Workshop provides tools to view and manage database objects</a:t>
            </a:r>
          </a:p>
          <a:p>
            <a:pPr lvl="1">
              <a:buClr>
                <a:schemeClr val="accent1"/>
              </a:buClr>
              <a:buFont typeface="Arial"/>
              <a:buChar char="•"/>
            </a:pPr>
            <a:endParaRPr lang="en-US" dirty="0" smtClean="0">
              <a:solidFill>
                <a:schemeClr val="bg1">
                  <a:lumMod val="50000"/>
                </a:schemeClr>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pic>
        <p:nvPicPr>
          <p:cNvPr id="4" name="Picture 3" descr="1.GIF"/>
          <p:cNvPicPr>
            <a:picLocks noChangeAspect="1"/>
          </p:cNvPicPr>
          <p:nvPr/>
        </p:nvPicPr>
        <p:blipFill>
          <a:blip r:embed="rId3" cstate="print"/>
          <a:stretch>
            <a:fillRect/>
          </a:stretch>
        </p:blipFill>
        <p:spPr>
          <a:xfrm>
            <a:off x="2836862" y="2293620"/>
            <a:ext cx="6515100" cy="2270760"/>
          </a:xfrm>
          <a:prstGeom prst="rect">
            <a:avLst/>
          </a:prstGeom>
          <a:ln>
            <a:solidFill>
              <a:schemeClr val="tx1"/>
            </a:solidFill>
          </a:ln>
        </p:spPr>
      </p:pic>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Accessing SQL Workshop</a:t>
            </a:r>
            <a:r>
              <a:rPr kumimoji="0" lang="en-US" sz="3600" b="1" i="0" u="none" strike="noStrike" kern="1200" cap="none" spc="0" normalizeH="0" noProof="0" dirty="0" smtClean="0">
                <a:ln>
                  <a:noFill/>
                </a:ln>
                <a:effectLst/>
                <a:uLnTx/>
                <a:uFillTx/>
                <a:latin typeface="+mj-lt"/>
                <a:ea typeface="+mj-ea"/>
                <a:cs typeface="+mj-cs"/>
              </a:rPr>
              <a:t> Components</a:t>
            </a:r>
            <a:endParaRPr kumimoji="0" lang="en-US" sz="3600" b="1" i="0" u="none" strike="noStrike" kern="1200" cap="none" spc="0" normalizeH="0" baseline="0" noProof="0" dirty="0" smtClean="0">
              <a:ln>
                <a:noFill/>
              </a:ln>
              <a:effectLst/>
              <a:uLnTx/>
              <a:uFillTx/>
              <a:latin typeface="+mj-lt"/>
              <a:ea typeface="+mj-ea"/>
              <a:cs typeface="+mj-cs"/>
            </a:endParaRPr>
          </a:p>
        </p:txBody>
      </p:sp>
      <p:pic>
        <p:nvPicPr>
          <p:cNvPr id="10" name="Picture 9" descr="2a.gif"/>
          <p:cNvPicPr>
            <a:picLocks noChangeAspect="1"/>
          </p:cNvPicPr>
          <p:nvPr/>
        </p:nvPicPr>
        <p:blipFill>
          <a:blip r:embed="rId3" cstate="print"/>
          <a:stretch>
            <a:fillRect/>
          </a:stretch>
        </p:blipFill>
        <p:spPr>
          <a:xfrm>
            <a:off x="1446212" y="1600200"/>
            <a:ext cx="6470904" cy="1491996"/>
          </a:xfrm>
          <a:prstGeom prst="rect">
            <a:avLst/>
          </a:prstGeom>
          <a:ln>
            <a:solidFill>
              <a:schemeClr val="tx1"/>
            </a:solidFill>
          </a:ln>
        </p:spPr>
      </p:pic>
      <p:pic>
        <p:nvPicPr>
          <p:cNvPr id="11" name="Picture 10" descr="2b.gif"/>
          <p:cNvPicPr>
            <a:picLocks noChangeAspect="1"/>
          </p:cNvPicPr>
          <p:nvPr/>
        </p:nvPicPr>
        <p:blipFill>
          <a:blip r:embed="rId4" cstate="print"/>
          <a:stretch>
            <a:fillRect/>
          </a:stretch>
        </p:blipFill>
        <p:spPr>
          <a:xfrm>
            <a:off x="8228012" y="1600200"/>
            <a:ext cx="1661160" cy="2057400"/>
          </a:xfrm>
          <a:prstGeom prst="rect">
            <a:avLst/>
          </a:prstGeom>
          <a:ln>
            <a:solidFill>
              <a:schemeClr val="tx1"/>
            </a:solidFill>
          </a:ln>
        </p:spPr>
      </p:pic>
      <p:pic>
        <p:nvPicPr>
          <p:cNvPr id="12" name="Picture 11" descr="2c.gif"/>
          <p:cNvPicPr>
            <a:picLocks noChangeAspect="1"/>
          </p:cNvPicPr>
          <p:nvPr/>
        </p:nvPicPr>
        <p:blipFill>
          <a:blip r:embed="rId5" cstate="print"/>
          <a:stretch>
            <a:fillRect/>
          </a:stretch>
        </p:blipFill>
        <p:spPr>
          <a:xfrm>
            <a:off x="1598612" y="4114800"/>
            <a:ext cx="5724906" cy="1433322"/>
          </a:xfrm>
          <a:prstGeom prst="rect">
            <a:avLst/>
          </a:prstGeom>
          <a:ln>
            <a:solidFill>
              <a:schemeClr val="tx1"/>
            </a:solidFill>
          </a:ln>
        </p:spPr>
      </p:pic>
      <p:sp>
        <p:nvSpPr>
          <p:cNvPr id="15" name="Rectangle 5"/>
          <p:cNvSpPr>
            <a:spLocks noChangeArrowheads="1"/>
          </p:cNvSpPr>
          <p:nvPr/>
        </p:nvSpPr>
        <p:spPr bwMode="gray">
          <a:xfrm>
            <a:off x="3351212" y="1676400"/>
            <a:ext cx="990600" cy="990600"/>
          </a:xfrm>
          <a:prstGeom prst="rect">
            <a:avLst/>
          </a:prstGeom>
          <a:noFill/>
          <a:ln w="28575">
            <a:solidFill>
              <a:srgbClr val="11FF7D"/>
            </a:solidFill>
            <a:miter lim="800000"/>
            <a:headEnd type="none" w="sm" len="sm"/>
            <a:tailEnd type="none" w="sm" len="sm"/>
          </a:ln>
        </p:spPr>
        <p:txBody>
          <a:bodyPr wrap="none" anchor="ctr"/>
          <a:lstStyle/>
          <a:p>
            <a:endParaRPr lang="en-US" dirty="0"/>
          </a:p>
        </p:txBody>
      </p:sp>
      <p:sp>
        <p:nvSpPr>
          <p:cNvPr id="16" name="Rectangle 5"/>
          <p:cNvSpPr>
            <a:spLocks noChangeArrowheads="1"/>
          </p:cNvSpPr>
          <p:nvPr/>
        </p:nvSpPr>
        <p:spPr bwMode="gray">
          <a:xfrm>
            <a:off x="8228012" y="1600200"/>
            <a:ext cx="1676400" cy="2057400"/>
          </a:xfrm>
          <a:prstGeom prst="rect">
            <a:avLst/>
          </a:prstGeom>
          <a:noFill/>
          <a:ln w="28575">
            <a:solidFill>
              <a:srgbClr val="11FF7D"/>
            </a:solidFill>
            <a:miter lim="800000"/>
            <a:headEnd type="none" w="sm" len="sm"/>
            <a:tailEnd type="none" w="sm" len="sm"/>
          </a:ln>
        </p:spPr>
        <p:txBody>
          <a:bodyPr wrap="none" anchor="ctr"/>
          <a:lstStyle/>
          <a:p>
            <a:endParaRPr lang="en-US" dirty="0"/>
          </a:p>
        </p:txBody>
      </p:sp>
      <p:sp>
        <p:nvSpPr>
          <p:cNvPr id="32" name="Shape 174"/>
          <p:cNvSpPr/>
          <p:nvPr/>
        </p:nvSpPr>
        <p:spPr>
          <a:xfrm rot="5400000">
            <a:off x="3541712" y="3619500"/>
            <a:ext cx="990600" cy="0"/>
          </a:xfrm>
          <a:prstGeom prst="line">
            <a:avLst/>
          </a:prstGeom>
          <a:ln w="412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33" name="Shape 174"/>
          <p:cNvSpPr/>
          <p:nvPr/>
        </p:nvSpPr>
        <p:spPr>
          <a:xfrm rot="5400000">
            <a:off x="8228012" y="3810000"/>
            <a:ext cx="0" cy="1828800"/>
          </a:xfrm>
          <a:prstGeom prst="line">
            <a:avLst/>
          </a:prstGeom>
          <a:ln w="412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34" name="Shape 174"/>
          <p:cNvSpPr/>
          <p:nvPr/>
        </p:nvSpPr>
        <p:spPr>
          <a:xfrm rot="5400000">
            <a:off x="8609012" y="4191000"/>
            <a:ext cx="1066800" cy="0"/>
          </a:xfrm>
          <a:prstGeom prst="line">
            <a:avLst/>
          </a:prstGeom>
          <a:ln w="41275">
            <a:solidFill>
              <a:srgbClr val="FF0000"/>
            </a:solidFill>
            <a:prstDash val="solid"/>
            <a:tailEnd type="non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36" name="Rectangle 5"/>
          <p:cNvSpPr>
            <a:spLocks noChangeArrowheads="1"/>
          </p:cNvSpPr>
          <p:nvPr/>
        </p:nvSpPr>
        <p:spPr bwMode="gray">
          <a:xfrm>
            <a:off x="9142412" y="1600200"/>
            <a:ext cx="228600" cy="304800"/>
          </a:xfrm>
          <a:prstGeom prst="rect">
            <a:avLst/>
          </a:prstGeom>
          <a:noFill/>
          <a:ln w="28575">
            <a:solidFill>
              <a:srgbClr val="11FF7D"/>
            </a:solidFill>
            <a:miter lim="800000"/>
            <a:headEnd type="none" w="sm" len="sm"/>
            <a:tailEnd type="none" w="sm" len="sm"/>
          </a:ln>
        </p:spPr>
        <p:txBody>
          <a:bodyPr wrap="none" anchor="ctr"/>
          <a:lstStyle/>
          <a:p>
            <a:endParaRPr lang="en-US" dirty="0"/>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Using SQL Workshop</a:t>
            </a:r>
            <a:r>
              <a:rPr kumimoji="0" lang="en-US" sz="3600" b="1" i="0" u="none" strike="noStrike" kern="1200" cap="none" spc="0" normalizeH="0" noProof="0" dirty="0" smtClean="0">
                <a:ln>
                  <a:noFill/>
                </a:ln>
                <a:effectLst/>
                <a:uLnTx/>
                <a:uFillTx/>
                <a:latin typeface="+mj-lt"/>
                <a:ea typeface="+mj-ea"/>
                <a:cs typeface="+mj-cs"/>
              </a:rPr>
              <a:t> Components</a:t>
            </a:r>
            <a:endParaRPr kumimoji="0" lang="en-US" sz="3600" b="1" i="0" u="none" strike="noStrike" kern="1200" cap="none" spc="0" normalizeH="0" baseline="0" noProof="0" dirty="0" smtClean="0">
              <a:ln>
                <a:noFill/>
              </a:ln>
              <a:effectLst/>
              <a:uLnTx/>
              <a:uFillTx/>
              <a:latin typeface="+mj-lt"/>
              <a:ea typeface="+mj-ea"/>
              <a:cs typeface="+mj-cs"/>
            </a:endParaRPr>
          </a:p>
        </p:txBody>
      </p:sp>
      <p:pic>
        <p:nvPicPr>
          <p:cNvPr id="13" name="Picture 12" descr="2.GIF"/>
          <p:cNvPicPr>
            <a:picLocks noChangeAspect="1"/>
          </p:cNvPicPr>
          <p:nvPr/>
        </p:nvPicPr>
        <p:blipFill>
          <a:blip r:embed="rId3" cstate="print"/>
          <a:stretch>
            <a:fillRect/>
          </a:stretch>
        </p:blipFill>
        <p:spPr>
          <a:xfrm>
            <a:off x="1202372" y="2655570"/>
            <a:ext cx="9784080" cy="1546860"/>
          </a:xfrm>
          <a:prstGeom prst="rect">
            <a:avLst/>
          </a:prstGeom>
          <a:ln>
            <a:solidFill>
              <a:schemeClr val="tx1"/>
            </a:solidFill>
          </a:ln>
        </p:spPr>
      </p:pic>
      <p:sp>
        <p:nvSpPr>
          <p:cNvPr id="28" name="Rectangle 27"/>
          <p:cNvSpPr/>
          <p:nvPr/>
        </p:nvSpPr>
        <p:spPr>
          <a:xfrm>
            <a:off x="3046412" y="4724400"/>
            <a:ext cx="2031325" cy="348557"/>
          </a:xfrm>
          <a:prstGeom prst="rect">
            <a:avLst/>
          </a:prstGeom>
          <a:ln>
            <a:solidFill>
              <a:schemeClr val="bg1"/>
            </a:solidFill>
          </a:ln>
        </p:spPr>
        <p:txBody>
          <a:bodyPr wrap="none">
            <a:spAutoFit/>
          </a:bodyPr>
          <a:lstStyle/>
          <a:p>
            <a:pPr algn="ctr">
              <a:lnSpc>
                <a:spcPct val="90000"/>
              </a:lnSpc>
            </a:pPr>
            <a:r>
              <a:rPr lang="en-US" b="1" dirty="0" smtClean="0">
                <a:solidFill>
                  <a:srgbClr val="FF0000"/>
                </a:solidFill>
                <a:latin typeface="LavosHandy™" pitchFamily="66" charset="0"/>
              </a:rPr>
              <a:t>Enter and run SQL</a:t>
            </a:r>
            <a:endParaRPr lang="en-US" b="1" dirty="0">
              <a:solidFill>
                <a:srgbClr val="FF0000"/>
              </a:solidFill>
              <a:latin typeface="LavosHandy™" pitchFamily="66" charset="0"/>
            </a:endParaRPr>
          </a:p>
        </p:txBody>
      </p:sp>
      <p:sp>
        <p:nvSpPr>
          <p:cNvPr id="29" name="Rectangle 28"/>
          <p:cNvSpPr/>
          <p:nvPr/>
        </p:nvSpPr>
        <p:spPr>
          <a:xfrm>
            <a:off x="531812" y="1600200"/>
            <a:ext cx="3962400" cy="597856"/>
          </a:xfrm>
          <a:prstGeom prst="rect">
            <a:avLst/>
          </a:prstGeom>
          <a:noFill/>
        </p:spPr>
        <p:txBody>
          <a:bodyPr wrap="square">
            <a:spAutoFit/>
          </a:bodyPr>
          <a:lstStyle/>
          <a:p>
            <a:pPr algn="ctr">
              <a:lnSpc>
                <a:spcPct val="90000"/>
              </a:lnSpc>
            </a:pPr>
            <a:r>
              <a:rPr lang="en-US" b="1" dirty="0" smtClean="0">
                <a:solidFill>
                  <a:srgbClr val="FF0000"/>
                </a:solidFill>
                <a:latin typeface="LavosHandy™" pitchFamily="66" charset="0"/>
              </a:rPr>
              <a:t>Create database objects and view database object properties </a:t>
            </a:r>
            <a:endParaRPr lang="en-US" b="1" dirty="0">
              <a:solidFill>
                <a:srgbClr val="FF0000"/>
              </a:solidFill>
              <a:latin typeface="LavosHandy™" pitchFamily="66" charset="0"/>
            </a:endParaRPr>
          </a:p>
        </p:txBody>
      </p:sp>
      <p:sp>
        <p:nvSpPr>
          <p:cNvPr id="31" name="Rectangle 30"/>
          <p:cNvSpPr/>
          <p:nvPr/>
        </p:nvSpPr>
        <p:spPr>
          <a:xfrm>
            <a:off x="4951412" y="1752600"/>
            <a:ext cx="2295821" cy="348557"/>
          </a:xfrm>
          <a:prstGeom prst="rect">
            <a:avLst/>
          </a:prstGeom>
        </p:spPr>
        <p:txBody>
          <a:bodyPr wrap="none">
            <a:spAutoFit/>
          </a:bodyPr>
          <a:lstStyle/>
          <a:p>
            <a:pPr algn="ctr">
              <a:lnSpc>
                <a:spcPct val="90000"/>
              </a:lnSpc>
            </a:pPr>
            <a:r>
              <a:rPr lang="en-US" b="1" dirty="0" smtClean="0">
                <a:solidFill>
                  <a:srgbClr val="FF0000"/>
                </a:solidFill>
                <a:latin typeface="LavosHandy™" pitchFamily="66" charset="0"/>
              </a:rPr>
              <a:t>Store and run scripts</a:t>
            </a:r>
            <a:endParaRPr lang="en-US" b="1" dirty="0">
              <a:solidFill>
                <a:srgbClr val="FF0000"/>
              </a:solidFill>
              <a:latin typeface="LavosHandy™" pitchFamily="66" charset="0"/>
            </a:endParaRPr>
          </a:p>
        </p:txBody>
      </p:sp>
      <p:sp>
        <p:nvSpPr>
          <p:cNvPr id="35" name="Rectangle 34"/>
          <p:cNvSpPr/>
          <p:nvPr/>
        </p:nvSpPr>
        <p:spPr>
          <a:xfrm>
            <a:off x="6704012" y="4724400"/>
            <a:ext cx="3730508" cy="348557"/>
          </a:xfrm>
          <a:prstGeom prst="rect">
            <a:avLst/>
          </a:prstGeom>
        </p:spPr>
        <p:txBody>
          <a:bodyPr wrap="none">
            <a:spAutoFit/>
          </a:bodyPr>
          <a:lstStyle/>
          <a:p>
            <a:pPr algn="ctr">
              <a:lnSpc>
                <a:spcPct val="90000"/>
              </a:lnSpc>
            </a:pPr>
            <a:r>
              <a:rPr lang="en-US" b="1" dirty="0" smtClean="0">
                <a:solidFill>
                  <a:srgbClr val="FF0000"/>
                </a:solidFill>
                <a:latin typeface="LavosHandy™" pitchFamily="66" charset="0"/>
              </a:rPr>
              <a:t>Load and unload data, generate DDL</a:t>
            </a:r>
            <a:endParaRPr lang="en-US" b="1" dirty="0">
              <a:solidFill>
                <a:srgbClr val="FF0000"/>
              </a:solidFill>
              <a:latin typeface="LavosHandy™" pitchFamily="66" charset="0"/>
            </a:endParaRPr>
          </a:p>
        </p:txBody>
      </p:sp>
      <p:sp>
        <p:nvSpPr>
          <p:cNvPr id="37" name="Rectangle 36"/>
          <p:cNvSpPr/>
          <p:nvPr/>
        </p:nvSpPr>
        <p:spPr>
          <a:xfrm>
            <a:off x="9142412" y="1600200"/>
            <a:ext cx="2268052" cy="597856"/>
          </a:xfrm>
          <a:prstGeom prst="rect">
            <a:avLst/>
          </a:prstGeom>
        </p:spPr>
        <p:txBody>
          <a:bodyPr wrap="square">
            <a:spAutoFit/>
          </a:bodyPr>
          <a:lstStyle/>
          <a:p>
            <a:pPr algn="ctr">
              <a:lnSpc>
                <a:spcPct val="90000"/>
              </a:lnSpc>
            </a:pPr>
            <a:r>
              <a:rPr lang="en-US" b="1" dirty="0" smtClean="0">
                <a:solidFill>
                  <a:srgbClr val="FF0000"/>
                </a:solidFill>
                <a:latin typeface="LavosHandy™" pitchFamily="66" charset="0"/>
              </a:rPr>
              <a:t>Declaratively specify RESTful services</a:t>
            </a:r>
            <a:endParaRPr lang="en-US" b="1" dirty="0">
              <a:solidFill>
                <a:srgbClr val="FF0000"/>
              </a:solidFill>
              <a:latin typeface="LavosHandy™" pitchFamily="66" charset="0"/>
            </a:endParaRPr>
          </a:p>
        </p:txBody>
      </p:sp>
      <p:cxnSp>
        <p:nvCxnSpPr>
          <p:cNvPr id="38" name="Curved Connector 37"/>
          <p:cNvCxnSpPr/>
          <p:nvPr/>
        </p:nvCxnSpPr>
        <p:spPr>
          <a:xfrm rot="16200000" flipH="1">
            <a:off x="1636712" y="2324100"/>
            <a:ext cx="609600" cy="228600"/>
          </a:xfrm>
          <a:prstGeom prst="curvedConnector3">
            <a:avLst>
              <a:gd name="adj1" fmla="val 50000"/>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41" name="Curved Connector 40"/>
          <p:cNvCxnSpPr/>
          <p:nvPr/>
        </p:nvCxnSpPr>
        <p:spPr>
          <a:xfrm rot="5400000">
            <a:off x="5827712" y="2247900"/>
            <a:ext cx="685800" cy="304800"/>
          </a:xfrm>
          <a:prstGeom prst="curvedConnector3">
            <a:avLst>
              <a:gd name="adj1" fmla="val 50000"/>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49" name="Curved Connector 48"/>
          <p:cNvCxnSpPr/>
          <p:nvPr/>
        </p:nvCxnSpPr>
        <p:spPr>
          <a:xfrm rot="5400000">
            <a:off x="9942515" y="2247903"/>
            <a:ext cx="609598" cy="380996"/>
          </a:xfrm>
          <a:prstGeom prst="curvedConnector3">
            <a:avLst>
              <a:gd name="adj1" fmla="val 50000"/>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57" name="Curved Connector 56"/>
          <p:cNvCxnSpPr/>
          <p:nvPr/>
        </p:nvCxnSpPr>
        <p:spPr>
          <a:xfrm rot="5400000" flipH="1" flipV="1">
            <a:off x="3389312" y="4076700"/>
            <a:ext cx="685800" cy="609600"/>
          </a:xfrm>
          <a:prstGeom prst="curvedConnector3">
            <a:avLst>
              <a:gd name="adj1" fmla="val 50000"/>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60" name="Curved Connector 59"/>
          <p:cNvCxnSpPr/>
          <p:nvPr/>
        </p:nvCxnSpPr>
        <p:spPr>
          <a:xfrm rot="16200000" flipV="1">
            <a:off x="8151812" y="4191000"/>
            <a:ext cx="762000" cy="457200"/>
          </a:xfrm>
          <a:prstGeom prst="curvedConnector3">
            <a:avLst>
              <a:gd name="adj1" fmla="val 50000"/>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4" y="265113"/>
            <a:ext cx="10580687"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Managing Database Objects with Object Browser</a:t>
            </a:r>
          </a:p>
        </p:txBody>
      </p:sp>
      <p:pic>
        <p:nvPicPr>
          <p:cNvPr id="14" name="Picture 13" descr="slide3.png"/>
          <p:cNvPicPr>
            <a:picLocks noChangeAspect="1"/>
          </p:cNvPicPr>
          <p:nvPr/>
        </p:nvPicPr>
        <p:blipFill>
          <a:blip r:embed="rId3" cstate="print"/>
          <a:stretch>
            <a:fillRect/>
          </a:stretch>
        </p:blipFill>
        <p:spPr>
          <a:xfrm>
            <a:off x="1674812" y="1600200"/>
            <a:ext cx="8146486" cy="4526673"/>
          </a:xfrm>
          <a:prstGeom prst="rect">
            <a:avLst/>
          </a:prstGeom>
          <a:ln>
            <a:solidFill>
              <a:srgbClr val="000000"/>
            </a:solidFill>
          </a:ln>
        </p:spPr>
      </p:pic>
      <p:sp>
        <p:nvSpPr>
          <p:cNvPr id="17" name="Rectangle 16"/>
          <p:cNvSpPr/>
          <p:nvPr/>
        </p:nvSpPr>
        <p:spPr>
          <a:xfrm>
            <a:off x="10056812" y="4572000"/>
            <a:ext cx="1287532" cy="369332"/>
          </a:xfrm>
          <a:prstGeom prst="rect">
            <a:avLst/>
          </a:prstGeom>
        </p:spPr>
        <p:txBody>
          <a:bodyPr wrap="none">
            <a:spAutoFit/>
          </a:bodyPr>
          <a:lstStyle/>
          <a:p>
            <a:pPr lvl="0" algn="ctr"/>
            <a:r>
              <a:rPr lang="en-US" b="1" dirty="0" smtClean="0">
                <a:solidFill>
                  <a:srgbClr val="FF0000"/>
                </a:solidFill>
                <a:latin typeface="LavosHandy™" pitchFamily="66" charset="0"/>
              </a:rPr>
              <a:t>Detail pane</a:t>
            </a:r>
            <a:endParaRPr lang="en-US" b="1" dirty="0">
              <a:solidFill>
                <a:srgbClr val="FF0000"/>
              </a:solidFill>
              <a:latin typeface="LavosHandy™" pitchFamily="66" charset="0"/>
            </a:endParaRPr>
          </a:p>
        </p:txBody>
      </p:sp>
      <p:sp>
        <p:nvSpPr>
          <p:cNvPr id="18" name="Rectangle 17"/>
          <p:cNvSpPr/>
          <p:nvPr/>
        </p:nvSpPr>
        <p:spPr>
          <a:xfrm>
            <a:off x="2055812" y="1143000"/>
            <a:ext cx="2483372" cy="369332"/>
          </a:xfrm>
          <a:prstGeom prst="rect">
            <a:avLst/>
          </a:prstGeom>
        </p:spPr>
        <p:txBody>
          <a:bodyPr wrap="none">
            <a:spAutoFit/>
          </a:bodyPr>
          <a:lstStyle/>
          <a:p>
            <a:pPr lvl="0" algn="ctr"/>
            <a:r>
              <a:rPr lang="en-US" b="1" dirty="0" smtClean="0">
                <a:solidFill>
                  <a:srgbClr val="FF0000"/>
                </a:solidFill>
                <a:latin typeface="LavosHandy™" pitchFamily="66" charset="0"/>
              </a:rPr>
              <a:t>Object  Selection Pane</a:t>
            </a:r>
            <a:endParaRPr lang="en-US" b="1" dirty="0">
              <a:solidFill>
                <a:srgbClr val="FF0000"/>
              </a:solidFill>
              <a:latin typeface="LavosHandy™" pitchFamily="66" charset="0"/>
            </a:endParaRPr>
          </a:p>
        </p:txBody>
      </p:sp>
      <p:cxnSp>
        <p:nvCxnSpPr>
          <p:cNvPr id="19" name="Curved Connector 18"/>
          <p:cNvCxnSpPr/>
          <p:nvPr/>
        </p:nvCxnSpPr>
        <p:spPr>
          <a:xfrm rot="10800000">
            <a:off x="9447212" y="4419600"/>
            <a:ext cx="685800" cy="304800"/>
          </a:xfrm>
          <a:prstGeom prst="curvedConnector3">
            <a:avLst>
              <a:gd name="adj1" fmla="val 50000"/>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rot="5400000">
            <a:off x="2855912" y="1562100"/>
            <a:ext cx="609600" cy="381000"/>
          </a:xfrm>
          <a:prstGeom prst="curvedConnector3">
            <a:avLst>
              <a:gd name="adj1" fmla="val 50000"/>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4" y="265113"/>
            <a:ext cx="10580687"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Creating a Database Object</a:t>
            </a:r>
          </a:p>
        </p:txBody>
      </p:sp>
      <p:sp>
        <p:nvSpPr>
          <p:cNvPr id="15" name="Shape 174"/>
          <p:cNvSpPr/>
          <p:nvPr/>
        </p:nvSpPr>
        <p:spPr>
          <a:xfrm rot="5400000" flipH="1" flipV="1">
            <a:off x="3732212" y="2743200"/>
            <a:ext cx="0" cy="762000"/>
          </a:xfrm>
          <a:prstGeom prst="line">
            <a:avLst/>
          </a:prstGeom>
          <a:ln w="285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pic>
        <p:nvPicPr>
          <p:cNvPr id="8" name="Picture 7" descr="3_1.GIF"/>
          <p:cNvPicPr>
            <a:picLocks noChangeAspect="1"/>
          </p:cNvPicPr>
          <p:nvPr/>
        </p:nvPicPr>
        <p:blipFill>
          <a:blip r:embed="rId3" cstate="print"/>
          <a:stretch>
            <a:fillRect/>
          </a:stretch>
        </p:blipFill>
        <p:spPr>
          <a:xfrm>
            <a:off x="1674812" y="1447800"/>
            <a:ext cx="1659636" cy="4425696"/>
          </a:xfrm>
          <a:prstGeom prst="rect">
            <a:avLst/>
          </a:prstGeom>
          <a:ln>
            <a:solidFill>
              <a:schemeClr val="tx1"/>
            </a:solidFill>
          </a:ln>
        </p:spPr>
      </p:pic>
      <p:pic>
        <p:nvPicPr>
          <p:cNvPr id="9" name="Picture 8" descr="3_2.GIF"/>
          <p:cNvPicPr>
            <a:picLocks noChangeAspect="1"/>
          </p:cNvPicPr>
          <p:nvPr/>
        </p:nvPicPr>
        <p:blipFill>
          <a:blip r:embed="rId4" cstate="print"/>
          <a:stretch>
            <a:fillRect/>
          </a:stretch>
        </p:blipFill>
        <p:spPr>
          <a:xfrm>
            <a:off x="4113212" y="1066800"/>
            <a:ext cx="6443472" cy="4919472"/>
          </a:xfrm>
          <a:prstGeom prst="rect">
            <a:avLst/>
          </a:prstGeom>
          <a:ln>
            <a:solidFill>
              <a:schemeClr val="tx1"/>
            </a:solidFill>
          </a:ln>
        </p:spPr>
      </p:pic>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4" y="265113"/>
            <a:ext cx="10580687"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Creating a Lookup Table</a:t>
            </a:r>
          </a:p>
        </p:txBody>
      </p:sp>
      <p:sp>
        <p:nvSpPr>
          <p:cNvPr id="11" name="Shape 174"/>
          <p:cNvSpPr/>
          <p:nvPr/>
        </p:nvSpPr>
        <p:spPr>
          <a:xfrm rot="5400000" flipH="1" flipV="1">
            <a:off x="9866312" y="4914900"/>
            <a:ext cx="1600200" cy="0"/>
          </a:xfrm>
          <a:prstGeom prst="line">
            <a:avLst/>
          </a:prstGeom>
          <a:ln w="38100">
            <a:solidFill>
              <a:srgbClr val="FF0000"/>
            </a:solidFill>
            <a:prstDash val="sysDash"/>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7" name="Rectangle 16"/>
          <p:cNvSpPr/>
          <p:nvPr/>
        </p:nvSpPr>
        <p:spPr>
          <a:xfrm>
            <a:off x="7237412" y="4724400"/>
            <a:ext cx="3429000" cy="646331"/>
          </a:xfrm>
          <a:prstGeom prst="rect">
            <a:avLst/>
          </a:prstGeom>
        </p:spPr>
        <p:txBody>
          <a:bodyPr wrap="square">
            <a:spAutoFit/>
          </a:bodyPr>
          <a:lstStyle/>
          <a:p>
            <a:pPr lvl="0" algn="ctr"/>
            <a:r>
              <a:rPr lang="en-US" b="1" dirty="0" smtClean="0">
                <a:solidFill>
                  <a:srgbClr val="000000"/>
                </a:solidFill>
                <a:latin typeface="Courier New" pitchFamily="49" charset="0"/>
                <a:cs typeface="Courier New" pitchFamily="49" charset="0"/>
              </a:rPr>
              <a:t>STATUS</a:t>
            </a:r>
            <a:r>
              <a:rPr lang="en-US" sz="1600" b="1" dirty="0" smtClean="0">
                <a:solidFill>
                  <a:srgbClr val="000000"/>
                </a:solidFill>
                <a:latin typeface="LavosHandy™" pitchFamily="66" charset="0"/>
              </a:rPr>
              <a:t> column is extracted from </a:t>
            </a:r>
            <a:r>
              <a:rPr lang="en-US" b="1" dirty="0" smtClean="0">
                <a:solidFill>
                  <a:srgbClr val="000000"/>
                </a:solidFill>
                <a:latin typeface="Courier New" pitchFamily="49" charset="0"/>
                <a:cs typeface="Courier New" pitchFamily="49" charset="0"/>
              </a:rPr>
              <a:t>EBA_DEMO_IR_PROJECTS</a:t>
            </a:r>
            <a:r>
              <a:rPr lang="en-US" sz="1600" b="1" dirty="0" smtClean="0">
                <a:solidFill>
                  <a:srgbClr val="000000"/>
                </a:solidFill>
                <a:latin typeface="LavosHandy™" pitchFamily="66" charset="0"/>
              </a:rPr>
              <a:t> table</a:t>
            </a:r>
            <a:endParaRPr lang="en-US" sz="1600" b="1" dirty="0">
              <a:solidFill>
                <a:srgbClr val="000000"/>
              </a:solidFill>
              <a:latin typeface="LavosHandy™" pitchFamily="66" charset="0"/>
            </a:endParaRPr>
          </a:p>
        </p:txBody>
      </p:sp>
      <p:sp>
        <p:nvSpPr>
          <p:cNvPr id="20" name="Rectangle 19"/>
          <p:cNvSpPr/>
          <p:nvPr/>
        </p:nvSpPr>
        <p:spPr>
          <a:xfrm>
            <a:off x="608012" y="5257800"/>
            <a:ext cx="1371599" cy="369332"/>
          </a:xfrm>
          <a:prstGeom prst="rect">
            <a:avLst/>
          </a:prstGeom>
        </p:spPr>
        <p:txBody>
          <a:bodyPr wrap="square">
            <a:spAutoFit/>
          </a:bodyPr>
          <a:lstStyle/>
          <a:p>
            <a:pPr lvl="0" algn="ctr"/>
            <a:r>
              <a:rPr lang="en-US" b="1" dirty="0" smtClean="0">
                <a:solidFill>
                  <a:srgbClr val="FF0000"/>
                </a:solidFill>
                <a:latin typeface="LavosHandy™" pitchFamily="66" charset="0"/>
              </a:rPr>
              <a:t>Lookup table</a:t>
            </a:r>
            <a:endParaRPr lang="en-US" b="1" dirty="0">
              <a:solidFill>
                <a:srgbClr val="FF0000"/>
              </a:solidFill>
              <a:latin typeface="LavosHandy™" pitchFamily="66" charset="0"/>
            </a:endParaRPr>
          </a:p>
        </p:txBody>
      </p:sp>
      <p:cxnSp>
        <p:nvCxnSpPr>
          <p:cNvPr id="26" name="Curved Connector 25"/>
          <p:cNvCxnSpPr/>
          <p:nvPr/>
        </p:nvCxnSpPr>
        <p:spPr>
          <a:xfrm rot="5400000" flipH="1" flipV="1">
            <a:off x="1370012" y="4724400"/>
            <a:ext cx="609600" cy="609600"/>
          </a:xfrm>
          <a:prstGeom prst="curvedConnector3">
            <a:avLst>
              <a:gd name="adj1" fmla="val 50000"/>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pic>
        <p:nvPicPr>
          <p:cNvPr id="12" name="Picture 11" descr="Snap57.gif"/>
          <p:cNvPicPr>
            <a:picLocks noChangeAspect="1"/>
          </p:cNvPicPr>
          <p:nvPr/>
        </p:nvPicPr>
        <p:blipFill>
          <a:blip r:embed="rId3" cstate="print"/>
          <a:stretch>
            <a:fillRect/>
          </a:stretch>
        </p:blipFill>
        <p:spPr>
          <a:xfrm>
            <a:off x="1065212" y="1219200"/>
            <a:ext cx="9944100" cy="2935224"/>
          </a:xfrm>
          <a:prstGeom prst="rect">
            <a:avLst/>
          </a:prstGeom>
          <a:ln>
            <a:solidFill>
              <a:schemeClr val="tx1"/>
            </a:solidFill>
          </a:ln>
        </p:spPr>
      </p:pic>
      <p:pic>
        <p:nvPicPr>
          <p:cNvPr id="13" name="Picture 12" descr="Snap56.gif"/>
          <p:cNvPicPr>
            <a:picLocks noChangeAspect="1"/>
          </p:cNvPicPr>
          <p:nvPr/>
        </p:nvPicPr>
        <p:blipFill>
          <a:blip r:embed="rId4" cstate="print"/>
          <a:stretch>
            <a:fillRect/>
          </a:stretch>
        </p:blipFill>
        <p:spPr>
          <a:xfrm>
            <a:off x="2055812" y="3581400"/>
            <a:ext cx="5201031" cy="2700909"/>
          </a:xfrm>
          <a:prstGeom prst="rect">
            <a:avLst/>
          </a:prstGeom>
          <a:ln>
            <a:solidFill>
              <a:schemeClr val="tx1"/>
            </a:solidFill>
          </a:ln>
        </p:spPr>
      </p:pic>
      <p:sp>
        <p:nvSpPr>
          <p:cNvPr id="15" name="Shape 174"/>
          <p:cNvSpPr/>
          <p:nvPr/>
        </p:nvSpPr>
        <p:spPr>
          <a:xfrm rot="5400000" flipH="1">
            <a:off x="8114504" y="3161507"/>
            <a:ext cx="1" cy="5106986"/>
          </a:xfrm>
          <a:prstGeom prst="line">
            <a:avLst/>
          </a:prstGeom>
          <a:ln w="38100">
            <a:solidFill>
              <a:srgbClr val="FF0000"/>
            </a:solidFill>
            <a:prstDash val="sysDash"/>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racle_16x9_2014_521">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extLst>
    <a:ext uri="{05A4C25C-085E-4340-85A3-A5531E510DB2}">
      <thm15:themeFamily xmlns:thm15="http://schemas.microsoft.com/office/thememl/2012/main" xmlns="" name="Oracle_16x9_2014_521" id="{11138A86-4CFD-4AAE-84ED-85FDB159739F}" vid="{ADD436DE-0EC9-4932-BD4C-5E9FA04FA01B}"/>
    </a:ext>
  </a:extLst>
</a:theme>
</file>

<file path=ppt/theme/theme2.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Oracle_16x9_2014_521</Template>
  <TotalTime>8858</TotalTime>
  <Words>2673</Words>
  <Application>Microsoft Office PowerPoint</Application>
  <PresentationFormat>Custom</PresentationFormat>
  <Paragraphs>228</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Oracle_16x9_2014_521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Hands-On Lab</vt:lpstr>
      <vt:lpstr>Slide 27</vt:lpstr>
      <vt:lpstr>Slide 28</vt:lpstr>
    </vt:vector>
  </TitlesOfParts>
  <Company>Oracle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Template</dc:title>
  <dc:creator>Chaitanya Koratamaddi</dc:creator>
  <cp:keywords>Oracle corporate Tagline</cp:keywords>
  <cp:lastModifiedBy>Chaitanya Koratamaddi</cp:lastModifiedBy>
  <cp:revision>568</cp:revision>
  <dcterms:created xsi:type="dcterms:W3CDTF">2014-06-19T18:11:18Z</dcterms:created>
  <dcterms:modified xsi:type="dcterms:W3CDTF">2017-06-21T16:02:25Z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