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4" r:id="rId2"/>
    <p:sldId id="598" r:id="rId3"/>
    <p:sldId id="719" r:id="rId4"/>
    <p:sldId id="624" r:id="rId5"/>
    <p:sldId id="626" r:id="rId6"/>
    <p:sldId id="628" r:id="rId7"/>
    <p:sldId id="713" r:id="rId8"/>
    <p:sldId id="630" r:id="rId9"/>
    <p:sldId id="723" r:id="rId10"/>
    <p:sldId id="640" r:id="rId11"/>
    <p:sldId id="641" r:id="rId12"/>
    <p:sldId id="642" r:id="rId13"/>
    <p:sldId id="643" r:id="rId14"/>
    <p:sldId id="644" r:id="rId15"/>
    <p:sldId id="721" r:id="rId16"/>
    <p:sldId id="722" r:id="rId17"/>
    <p:sldId id="716" r:id="rId18"/>
    <p:sldId id="720" r:id="rId19"/>
    <p:sldId id="557" r:id="rId20"/>
    <p:sldId id="714" r:id="rId21"/>
    <p:sldId id="288" r:id="rId22"/>
    <p:sldId id="289" r:id="rId23"/>
  </p:sldIdLst>
  <p:sldSz cx="12188825"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2029" autoAdjust="0"/>
  </p:normalViewPr>
  <p:slideViewPr>
    <p:cSldViewPr>
      <p:cViewPr varScale="1">
        <p:scale>
          <a:sx n="78" d="100"/>
          <a:sy n="78" d="100"/>
        </p:scale>
        <p:origin x="-763" y="-62"/>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86" d="100"/>
          <a:sy n="86" d="100"/>
        </p:scale>
        <p:origin x="-30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oracle.com/technetwork/database/enterprise-edition/databaseappdev-vm-161299.html" TargetMode="External"/><Relationship Id="rId3" Type="http://schemas.openxmlformats.org/officeDocument/2006/relationships/hyperlink" Target="http://apex.oracle.com/" TargetMode="External"/><Relationship Id="rId7" Type="http://schemas.openxmlformats.org/officeDocument/2006/relationships/hyperlink" Target="file:///C:\Projects\APEX5.0_Howto_Guide\APEX5.0\Lessons\les_01\les_01.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oracle.com/technetwork/developer-tools/apex/downloads/index.html" TargetMode="External"/><Relationship Id="rId5" Type="http://schemas.openxmlformats.org/officeDocument/2006/relationships/hyperlink" Target="http://www.oracle.com/technetwork/products/express-edition/overview/index.html" TargetMode="External"/><Relationship Id="rId4" Type="http://schemas.openxmlformats.org/officeDocument/2006/relationships/hyperlink" Target="https://cloud.oracle.com/mycloud/f?p=service:database: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When you sign in to Oracle Application Express development environment, the Workspace home page appears. The Oracle Application Express development environment consists of four components:</a:t>
            </a:r>
          </a:p>
          <a:p>
            <a:pPr lvl="1">
              <a:buFont typeface="Arial" pitchFamily="34" charset="0"/>
              <a:buChar char="•"/>
            </a:pPr>
            <a:r>
              <a:rPr lang="en-US" dirty="0" smtClean="0"/>
              <a:t>App Builder</a:t>
            </a:r>
          </a:p>
          <a:p>
            <a:pPr lvl="1">
              <a:buFont typeface="Arial" pitchFamily="34" charset="0"/>
              <a:buChar char="•"/>
            </a:pPr>
            <a:r>
              <a:rPr lang="en-US" dirty="0" smtClean="0"/>
              <a:t>SQL Workshop</a:t>
            </a:r>
          </a:p>
          <a:p>
            <a:pPr lvl="1">
              <a:buFont typeface="Arial" pitchFamily="34" charset="0"/>
              <a:buChar char="•"/>
            </a:pPr>
            <a:r>
              <a:rPr lang="en-US" dirty="0" smtClean="0"/>
              <a:t>Team Development</a:t>
            </a:r>
          </a:p>
          <a:p>
            <a:pPr lvl="1">
              <a:buFont typeface="Arial" pitchFamily="34" charset="0"/>
              <a:buChar char="•"/>
            </a:pPr>
            <a:r>
              <a:rPr lang="en-US" dirty="0" smtClean="0"/>
              <a:t>Packaged Apps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62219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Developers use App Builder to create the pages that make up an Oracle Application Express application. You </a:t>
            </a:r>
            <a:r>
              <a:rPr lang="en-US" dirty="0" smtClean="0"/>
              <a:t>spend the majority of your time in the App Builder defining, enhancing and maintaining applications.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116224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SQL Workshop provides tools to view and manage database objects and data. SQL</a:t>
            </a:r>
            <a:r>
              <a:rPr lang="en-US" baseline="0" dirty="0" smtClean="0"/>
              <a:t> Workshop is sometimes the only means developers can maintain DB objects as they may not have direct access to the schema(s) via SQL*Net, especially if they are using a hosted service. The functionality available through SQL Workshop is a subset of SQL Developer and is designed specifically for developers to be able to maintain their DB objects.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332629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Team Development provides the ability to manage</a:t>
            </a:r>
            <a:r>
              <a:rPr lang="en-US" baseline="0" dirty="0" smtClean="0"/>
              <a:t> the full lifecycle of your application development. Features, To-Dos, and Bugs can be assigned to specific applications and pages. Feedback allows developers to easily gather comments, enhancements, and bugs directly from their user community and includes important session state information to assist the developers with diagnosis.</a:t>
            </a:r>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60955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Packaged apps are a suite of business productivity applications, easily installed with only a few clicks. These solutions can be readily used as production applications to improve business processes and are fully supported by Oracle. Packaged Applications also include a collection of sample applications which demonstrate some of the major features of Oracle Application Express.</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1250879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shows steps to install a packaged app in your Oracle Application Express</a:t>
            </a:r>
            <a:r>
              <a:rPr lang="en-US" baseline="0" dirty="0" smtClean="0"/>
              <a:t> Workspace. </a:t>
            </a:r>
          </a:p>
          <a:p>
            <a:pPr marL="457200" lvl="1" indent="-228600">
              <a:buFont typeface="+mj-lt"/>
              <a:buAutoNum type="arabicPeriod"/>
            </a:pPr>
            <a:r>
              <a:rPr lang="en-US" baseline="0" dirty="0" smtClean="0"/>
              <a:t>Log in to your Oracle Application Express Workspace. On the Workspace home page, click </a:t>
            </a:r>
            <a:r>
              <a:rPr lang="en-US" b="1" baseline="0" dirty="0" smtClean="0"/>
              <a:t>Packaged Apps</a:t>
            </a:r>
            <a:r>
              <a:rPr lang="en-US" baseline="0" dirty="0" smtClean="0"/>
              <a:t>.</a:t>
            </a:r>
          </a:p>
          <a:p>
            <a:pPr marL="457200" lvl="1" indent="-228600">
              <a:buFont typeface="+mj-lt"/>
              <a:buAutoNum type="arabicPeriod"/>
            </a:pPr>
            <a:r>
              <a:rPr lang="en-US" dirty="0" smtClean="0"/>
              <a:t>From</a:t>
            </a:r>
            <a:r>
              <a:rPr lang="en-US" baseline="0" dirty="0" smtClean="0"/>
              <a:t> the list of applications, select the packaged application that you want to install. For example, in the slide, you select Sample Charts application.</a:t>
            </a:r>
          </a:p>
          <a:p>
            <a:pPr marL="457200" lvl="1" indent="-228600">
              <a:buFont typeface="+mj-lt"/>
              <a:buAutoNum type="arabicPeriod"/>
            </a:pPr>
            <a:r>
              <a:rPr lang="en-US" baseline="0" dirty="0" smtClean="0"/>
              <a:t>Click </a:t>
            </a:r>
            <a:r>
              <a:rPr lang="en-US" b="1" baseline="0" dirty="0" smtClean="0"/>
              <a:t>Install Packaged App </a:t>
            </a:r>
            <a:r>
              <a:rPr lang="en-US" baseline="0" dirty="0" smtClean="0"/>
              <a:t>to initiate the process of installing the application</a:t>
            </a:r>
          </a:p>
          <a:p>
            <a:pPr marL="457200" lvl="1" indent="-228600">
              <a:buFont typeface="+mj-lt"/>
              <a:buAutoNum type="arabicPeriod"/>
            </a:pPr>
            <a:r>
              <a:rPr lang="en-US" baseline="0" dirty="0" smtClean="0"/>
              <a:t>Accept the defaults for authentication and click </a:t>
            </a:r>
            <a:r>
              <a:rPr lang="en-US" b="1" baseline="0" dirty="0" smtClean="0"/>
              <a:t>Next</a:t>
            </a:r>
            <a:r>
              <a:rPr lang="en-US" baseline="0" dirty="0" smtClean="0"/>
              <a:t>. </a:t>
            </a:r>
          </a:p>
          <a:p>
            <a:pPr marL="457200" lvl="1" indent="-228600">
              <a:buFont typeface="+mj-lt"/>
              <a:buAutoNum type="arabicPeriod"/>
            </a:pPr>
            <a:r>
              <a:rPr lang="en-US" baseline="0" dirty="0" smtClean="0"/>
              <a:t>Now, click </a:t>
            </a:r>
            <a:r>
              <a:rPr lang="en-US" b="1" baseline="0" dirty="0" smtClean="0"/>
              <a:t>Install Packaged App</a:t>
            </a:r>
            <a:r>
              <a:rPr lang="en-US" baseline="0" dirty="0" smtClean="0"/>
              <a:t>. The application gets installed in your workspace.</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181764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After installing the packaged</a:t>
            </a:r>
            <a:r>
              <a:rPr lang="en-US" baseline="0" dirty="0" smtClean="0"/>
              <a:t> app as in the previous slide, you run the application.</a:t>
            </a:r>
          </a:p>
          <a:p>
            <a:pPr marL="457200" lvl="1" indent="-228600">
              <a:buFont typeface="+mj-lt"/>
              <a:buAutoNum type="arabicPeriod"/>
            </a:pPr>
            <a:r>
              <a:rPr lang="en-US" baseline="0" dirty="0" smtClean="0"/>
              <a:t>Click </a:t>
            </a:r>
            <a:r>
              <a:rPr lang="en-US" b="1" baseline="0" dirty="0" smtClean="0"/>
              <a:t>Run Application</a:t>
            </a:r>
            <a:r>
              <a:rPr lang="en-US" baseline="0" dirty="0" smtClean="0"/>
              <a:t>.</a:t>
            </a:r>
          </a:p>
          <a:p>
            <a:pPr marL="457200" lvl="1" indent="-228600">
              <a:buFont typeface="+mj-lt"/>
              <a:buAutoNum type="arabicPeriod"/>
            </a:pPr>
            <a:r>
              <a:rPr lang="en-US" baseline="0" dirty="0" smtClean="0"/>
              <a:t>Enter your Username and Password. Click </a:t>
            </a:r>
            <a:r>
              <a:rPr lang="en-US" b="1" baseline="0" dirty="0" smtClean="0"/>
              <a:t>Sign In</a:t>
            </a:r>
            <a:r>
              <a:rPr lang="en-US" baseline="0" dirty="0" smtClean="0"/>
              <a:t>. The application home page appears.</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123818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 get stared with using Oracle Application Express, the first step is to obtain an Oracle Application Express workspace. Select the most appropriate option from those listed below to obtain a workspace:</a:t>
            </a:r>
          </a:p>
          <a:p>
            <a:r>
              <a:rPr lang="en-US" dirty="0" smtClean="0">
                <a:hlinkClick r:id="rId3"/>
              </a:rPr>
              <a:t>apex.oracle.com</a:t>
            </a:r>
            <a:r>
              <a:rPr lang="en-US" dirty="0" smtClean="0"/>
              <a:t> - Request a workspace on our free 'development only' service for evaluating the technology.</a:t>
            </a:r>
          </a:p>
          <a:p>
            <a:r>
              <a:rPr lang="en-US" dirty="0" smtClean="0">
                <a:hlinkClick r:id="rId4"/>
              </a:rPr>
              <a:t>Oracle Database Cloud Service</a:t>
            </a:r>
            <a:r>
              <a:rPr lang="en-US" dirty="0" smtClean="0"/>
              <a:t> - Request service on the Oracle Database Cloud Service. Once provisioned you will be provided access to your cloud service which includes an Oracle Application Express Workspace.</a:t>
            </a:r>
          </a:p>
          <a:p>
            <a:r>
              <a:rPr lang="en-US" dirty="0" smtClean="0">
                <a:hlinkClick r:id="rId5"/>
              </a:rPr>
              <a:t>Oracle Database 11g Express Edition</a:t>
            </a:r>
            <a:r>
              <a:rPr lang="en-US" dirty="0" smtClean="0"/>
              <a:t> - Download Oracle XE and install on your laptop or desktop machine and then </a:t>
            </a:r>
            <a:r>
              <a:rPr lang="en-US" dirty="0" smtClean="0">
                <a:hlinkClick r:id="rId6"/>
              </a:rPr>
              <a:t>download</a:t>
            </a:r>
            <a:r>
              <a:rPr lang="en-US" dirty="0" smtClean="0"/>
              <a:t> the latest Application Express release and follow these </a:t>
            </a:r>
            <a:r>
              <a:rPr lang="en-US" dirty="0" smtClean="0">
                <a:hlinkClick r:id="rId7"/>
              </a:rPr>
              <a:t>instructions</a:t>
            </a:r>
            <a:r>
              <a:rPr lang="en-US" dirty="0" smtClean="0"/>
              <a:t>.</a:t>
            </a:r>
          </a:p>
          <a:p>
            <a:r>
              <a:rPr lang="en-US" dirty="0" smtClean="0">
                <a:hlinkClick r:id="rId8"/>
              </a:rPr>
              <a:t>Oracle VM Virtual Box</a:t>
            </a:r>
            <a:r>
              <a:rPr lang="en-US" dirty="0" smtClean="0"/>
              <a:t> - Download Oracle VM Virtual Box and then import the </a:t>
            </a:r>
            <a:r>
              <a:rPr lang="en-US" dirty="0" smtClean="0">
                <a:hlinkClick r:id="rId8"/>
              </a:rPr>
              <a:t>Database Application Development Appliance</a:t>
            </a:r>
            <a:r>
              <a:rPr lang="en-US" dirty="0" smtClean="0"/>
              <a:t> which includes Oracle Database 12c, Application Express and a number of labs pre-installed.</a:t>
            </a:r>
          </a:p>
          <a:p>
            <a:r>
              <a:rPr lang="en-US" b="1" dirty="0" smtClean="0"/>
              <a:t>Note</a:t>
            </a:r>
            <a:r>
              <a:rPr lang="en-US" dirty="0" smtClean="0"/>
              <a:t>: The steps and screenshots in this student guide use the Workspace on apex.oracle.com.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102845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19</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10858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26711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139467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 lesson, you are introduced to Oracle Application Express.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Oracle Application Express (Oracle APEX) is a rapid Web application development tool for the Oracle Database. </a:t>
            </a:r>
          </a:p>
          <a:p>
            <a:r>
              <a:rPr lang="en-US" dirty="0" smtClean="0"/>
              <a:t>Oracle Application Express enables you to design, develop and deploy beautiful, responsive, database-driven applications using only your web browser. You use Oracle APEX to build desktop and mobile applications for the Oracle Database. </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Using Oracle</a:t>
            </a:r>
            <a:r>
              <a:rPr lang="en-US" baseline="0" dirty="0" smtClean="0"/>
              <a:t> Application Express you can q</a:t>
            </a:r>
            <a:r>
              <a:rPr lang="en-US" dirty="0" smtClean="0"/>
              <a:t>uickly build reports, forms, charts, calendars, etc. on</a:t>
            </a:r>
            <a:r>
              <a:rPr lang="en-US" baseline="0" dirty="0" smtClean="0"/>
              <a:t> top of the data in your database.</a:t>
            </a:r>
            <a:endParaRPr lang="en-US" dirty="0" smtClean="0"/>
          </a:p>
          <a:p>
            <a:r>
              <a:rPr lang="en-US" dirty="0" smtClean="0"/>
              <a:t>Oracle Application Express enables organizations to capitalize on their existing investment in SQL and PL/SQL skills. Few programming skills are required, and anyone can quickly learn to develop applications. With Oracle Application Express, applications are built faster, with fewer developers.</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With Oracle Application Express, you simply use a web browser and the URL to access the development environment, or the URL and user credentials to run the application. You do not need any client software. </a:t>
            </a:r>
          </a:p>
          <a:p>
            <a:r>
              <a:rPr lang="en-US" dirty="0" smtClean="0"/>
              <a:t>If you have the Oracle Database, you already have Application Express. Since 2004, Application Express has been a fully supported and no-cost feature of the Oracle Database.</a:t>
            </a:r>
            <a:br>
              <a:rPr lang="en-US" dirty="0" smtClean="0"/>
            </a:br>
            <a:r>
              <a:rPr lang="en-US" dirty="0" smtClean="0"/>
              <a:t>Your application developed in Oracle Application Express does not require complex build scripts to run in production. More importantly, your application automatically scales with your Oracle Database. You can seamlessly move applications to and from the Oracle Database Cloud Service, private (on premise) clouds and other public cloud services. Oracle Application Express installs with your Oracle Database and is comprised of data in tables and PL/SQL code. Whether you run the Oracle Application Express development environment or an application you built using Oracle Application Express, the process is the same. </a:t>
            </a:r>
            <a:br>
              <a:rPr lang="en-US" dirty="0" smtClean="0"/>
            </a:br>
            <a:r>
              <a:rPr lang="en-US" dirty="0" smtClean="0"/>
              <a:t>Your browser sends a URL request that is translated into the appropriate Oracle Application Express PL/SQL call. After the database processes the PL/SQL, the results are relayed back to your browser as HTML. This cycle happens each time you request or submit a page. The application session state is managed in the database tables within Oracle Application Express. It does not use a dedicated database connection. Instead, each request is made through a separate database session, consuming minimal CPU resources.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The Oracle Application Express architecture requires some form of Web server to proxy requests between a client Web browser and the Oracle Application Express engine. The Web server options include:</a:t>
            </a:r>
          </a:p>
          <a:p>
            <a:r>
              <a:rPr lang="en-US" b="1" dirty="0" smtClean="0"/>
              <a:t>Oracle REST Data Services</a:t>
            </a:r>
            <a:r>
              <a:rPr lang="en-US" dirty="0" smtClean="0"/>
              <a:t>: Oracle REST Data Services (ORDS) is a Java based, free tool that is fully supported when used with Oracle </a:t>
            </a:r>
            <a:r>
              <a:rPr lang="en-US" dirty="0" err="1" smtClean="0"/>
              <a:t>WebLogic</a:t>
            </a:r>
            <a:r>
              <a:rPr lang="en-US" dirty="0" smtClean="0"/>
              <a:t> Server, Oracle Glassfish Server, and Tomcat.</a:t>
            </a:r>
          </a:p>
          <a:p>
            <a:r>
              <a:rPr lang="en-US" b="1" dirty="0" smtClean="0"/>
              <a:t>Embedded PL/SQL Gateway</a:t>
            </a:r>
            <a:r>
              <a:rPr lang="en-US" dirty="0" smtClean="0"/>
              <a:t>: The Embedded PL/SQL Gateway (EPG) runs in the Oracle XML DB Protocol Server within the Oracle Database and includes the core features of </a:t>
            </a:r>
            <a:r>
              <a:rPr lang="en-US" dirty="0" err="1" smtClean="0"/>
              <a:t>mod_plsql</a:t>
            </a:r>
            <a:r>
              <a:rPr lang="en-US" dirty="0" smtClean="0"/>
              <a:t>.</a:t>
            </a:r>
          </a:p>
          <a:p>
            <a:r>
              <a:rPr lang="en-US" b="1" dirty="0" smtClean="0"/>
              <a:t>Oracle HTTP Server</a:t>
            </a:r>
            <a:r>
              <a:rPr lang="en-US" dirty="0" smtClean="0"/>
              <a:t>: The Oracle HTTP Server (Apache) with </a:t>
            </a:r>
            <a:r>
              <a:rPr lang="en-US" dirty="0" err="1" smtClean="0"/>
              <a:t>mod_plsql</a:t>
            </a:r>
            <a:r>
              <a:rPr lang="en-US" dirty="0" smtClean="0"/>
              <a:t> </a:t>
            </a:r>
            <a:r>
              <a:rPr lang="en-US" dirty="0" err="1" smtClean="0"/>
              <a:t>plugin</a:t>
            </a:r>
            <a:r>
              <a:rPr lang="en-US" dirty="0" smtClean="0"/>
              <a:t> can be placed on the same physical machine as the database, or on a separate physical machine. Please note that </a:t>
            </a:r>
            <a:r>
              <a:rPr lang="en-US" dirty="0" err="1" smtClean="0"/>
              <a:t>mod_plsql</a:t>
            </a:r>
            <a:r>
              <a:rPr lang="en-US" dirty="0" smtClean="0"/>
              <a:t> is deprecated as of Oracle HTTP Server 12c (12.1.3).</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Typical use cases of APEX are: </a:t>
            </a:r>
          </a:p>
          <a:p>
            <a:pPr lvl="1">
              <a:buFont typeface="Arial" pitchFamily="34" charset="0"/>
              <a:buChar char="•"/>
            </a:pPr>
            <a:r>
              <a:rPr lang="en-US" dirty="0" smtClean="0"/>
              <a:t>Rapidly build applications that are needed quickly to meet changing business requirements and maximize competitive advantage. For example, you quickly build self-service web applications to be used by all employees/partners in your organization</a:t>
            </a:r>
          </a:p>
          <a:p>
            <a:pPr lvl="1">
              <a:buFont typeface="Arial" pitchFamily="34" charset="0"/>
              <a:buChar char="•"/>
            </a:pPr>
            <a:r>
              <a:rPr lang="en-US" dirty="0" smtClean="0"/>
              <a:t>Extend enterprise application solutions in order to meet your specific business requirements</a:t>
            </a:r>
          </a:p>
          <a:p>
            <a:pPr lvl="1">
              <a:buFont typeface="Arial" pitchFamily="34" charset="0"/>
              <a:buChar char="•"/>
            </a:pPr>
            <a:r>
              <a:rPr lang="en-US" dirty="0" smtClean="0"/>
              <a:t>Migrate file based and client-server applications to the web. For example, you use APEX to convert a spreadsheet in to a multi-user, secure, robust database application.</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382588" y="381000"/>
            <a:ext cx="4572000" cy="2573338"/>
          </a:xfrm>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Workspace</a:t>
            </a:r>
            <a:r>
              <a:rPr lang="en-US" dirty="0" smtClean="0"/>
              <a:t>: A workspace is a logical work area which is associated with one or more Oracle database schemas. The schema(s) store the database objects that you build your applications on. A workspace enables multiple users to work within the same Oracle Application Express installation while keeping their objects, data and applications private. Each workspace has a unique ID and name.</a:t>
            </a:r>
          </a:p>
          <a:p>
            <a:r>
              <a:rPr lang="en-US" b="1" dirty="0" smtClean="0"/>
              <a:t>Application</a:t>
            </a:r>
            <a:r>
              <a:rPr lang="en-US" dirty="0" smtClean="0"/>
              <a:t>: An application is an HTML interface that exists on top of database objects such as tables or procedures. Using Oracle Application Express, you create both database applications and Websheet applications. The main difference between these two types of applications is the intended audience. While database applications are primarily developed by application developers, Websheet applications are often created by end users with no development experience. In this course, you learn how to develop database applications.</a:t>
            </a:r>
          </a:p>
          <a:p>
            <a:r>
              <a:rPr lang="en-US" b="1" dirty="0" smtClean="0"/>
              <a:t>User roles</a:t>
            </a:r>
            <a:r>
              <a:rPr lang="en-US" dirty="0" smtClean="0"/>
              <a:t>: Oracle Application Express users are divided in to four primary roles as: </a:t>
            </a:r>
          </a:p>
          <a:p>
            <a:pPr lvl="2"/>
            <a:r>
              <a:rPr lang="en-US" dirty="0" smtClean="0"/>
              <a:t>End users do not have access to development or administrative capabilities. End users cannot sign into a workspace and create applications. End users can only run existing database or Websheet applications.</a:t>
            </a:r>
          </a:p>
          <a:p>
            <a:pPr lvl="2"/>
            <a:r>
              <a:rPr lang="en-US" dirty="0" smtClean="0"/>
              <a:t>Developers are users who create and edit applications.</a:t>
            </a:r>
          </a:p>
          <a:p>
            <a:pPr lvl="2"/>
            <a:r>
              <a:rPr lang="en-US" dirty="0" smtClean="0"/>
              <a:t>Workspace administrators are users who perform administrator tasks specific to a Workspace such as managing user accounts, monitoring workspace activity, and viewing log files.</a:t>
            </a:r>
          </a:p>
          <a:p>
            <a:pPr lvl="2"/>
            <a:r>
              <a:rPr lang="en-US" dirty="0" smtClean="0"/>
              <a:t>Instance administrators are super users that manage an entire hosted instance using the Application Express Administration Services application. Instance administrators manage workspace provisioning, configure features and instance settings, and manage security.</a:t>
            </a:r>
          </a:p>
          <a:p>
            <a:endParaRPr lang="en-US" b="0"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26267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pPr>
            <a:r>
              <a:rPr lang="en-US" dirty="0" smtClean="0">
                <a:latin typeface="Arial" charset="0"/>
              </a:rPr>
              <a:t>To log in to Oracle Application Express, you need to specify</a:t>
            </a:r>
            <a:r>
              <a:rPr lang="en-US" baseline="0" dirty="0" smtClean="0">
                <a:latin typeface="Arial" charset="0"/>
              </a:rPr>
              <a:t> the </a:t>
            </a:r>
            <a:r>
              <a:rPr lang="en-US" dirty="0" smtClean="0">
                <a:latin typeface="Arial" charset="0"/>
              </a:rPr>
              <a:t>workspace name, the username and password created for that workspace. You can log in to Oracle Application Express either</a:t>
            </a:r>
            <a:r>
              <a:rPr lang="en-US" baseline="0" dirty="0" smtClean="0">
                <a:latin typeface="Arial" charset="0"/>
              </a:rPr>
              <a:t> </a:t>
            </a:r>
            <a:r>
              <a:rPr lang="en-US" dirty="0" smtClean="0">
                <a:latin typeface="Arial" charset="0"/>
              </a:rPr>
              <a:t>as a workspace administrator or as a developer. </a:t>
            </a:r>
          </a:p>
          <a:p>
            <a:pPr lvl="0">
              <a:buNone/>
            </a:pPr>
            <a:r>
              <a:rPr lang="en-US" dirty="0" smtClean="0">
                <a:latin typeface="Arial" charset="0"/>
              </a:rPr>
              <a:t>Perform the following steps to log in to your Application Express Workspace:</a:t>
            </a:r>
          </a:p>
          <a:p>
            <a:pPr marL="457200" lvl="1" indent="-228600">
              <a:buFont typeface="+mj-lt"/>
              <a:buAutoNum type="arabicPeriod"/>
            </a:pPr>
            <a:r>
              <a:rPr lang="en-US" dirty="0" smtClean="0">
                <a:latin typeface="Arial" charset="0"/>
              </a:rPr>
              <a:t>You access the Oracle Application Express environment with the URL: </a:t>
            </a:r>
            <a:r>
              <a:rPr lang="en-US" dirty="0" smtClean="0">
                <a:latin typeface="Arial" charset="0"/>
                <a:cs typeface="Arial" charset="0"/>
              </a:rPr>
              <a:t>http://&lt;</a:t>
            </a:r>
            <a:r>
              <a:rPr lang="en-US" i="1" dirty="0" smtClean="0">
                <a:latin typeface="Arial" charset="0"/>
                <a:cs typeface="Arial" charset="0"/>
              </a:rPr>
              <a:t>hostname</a:t>
            </a:r>
            <a:r>
              <a:rPr lang="en-US" dirty="0" smtClean="0">
                <a:latin typeface="Arial" charset="0"/>
                <a:cs typeface="Arial" charset="0"/>
              </a:rPr>
              <a:t>&gt;:&lt;</a:t>
            </a:r>
            <a:r>
              <a:rPr lang="en-US" i="1" dirty="0" smtClean="0">
                <a:latin typeface="Arial" charset="0"/>
                <a:cs typeface="Arial" charset="0"/>
              </a:rPr>
              <a:t>port</a:t>
            </a:r>
            <a:r>
              <a:rPr lang="en-US" dirty="0" smtClean="0">
                <a:latin typeface="Arial" charset="0"/>
                <a:cs typeface="Arial" charset="0"/>
              </a:rPr>
              <a:t>&gt;/apex</a:t>
            </a:r>
          </a:p>
          <a:p>
            <a:pPr marL="457200" lvl="1" indent="-228600">
              <a:buFont typeface="+mj-lt"/>
              <a:buAutoNum type="arabicPeriod"/>
            </a:pPr>
            <a:r>
              <a:rPr lang="en-US" dirty="0" smtClean="0">
                <a:latin typeface="Arial" charset="0"/>
              </a:rPr>
              <a:t>The login page appears. Enter the workspace name, username, and password. </a:t>
            </a:r>
          </a:p>
          <a:p>
            <a:pPr marL="457200" lvl="1" indent="-228600">
              <a:buFont typeface="+mj-lt"/>
              <a:buAutoNum type="arabicPeriod"/>
            </a:pPr>
            <a:r>
              <a:rPr lang="en-US" dirty="0" smtClean="0">
                <a:latin typeface="Arial" charset="0"/>
              </a:rPr>
              <a:t>Click Sign In. </a:t>
            </a:r>
            <a:br>
              <a:rPr lang="en-US" dirty="0" smtClean="0">
                <a:latin typeface="Arial" charset="0"/>
              </a:rPr>
            </a:br>
            <a:r>
              <a:rPr lang="en-US" dirty="0" smtClean="0">
                <a:latin typeface="Arial" charset="0"/>
              </a:rPr>
              <a:t>You may be prompted to change your workspace password the first time you log in.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1699931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lumMod val="50000"/>
                  </a:schemeClr>
                </a:solidFill>
              </a:rPr>
              <a:t>Copyright © </a:t>
            </a:r>
            <a:r>
              <a:rPr sz="800" dirty="0" smtClean="0">
                <a:solidFill>
                  <a:schemeClr val="bg1">
                    <a:lumMod val="50000"/>
                  </a:schemeClr>
                </a:solidFill>
              </a:rPr>
              <a:t>201</a:t>
            </a:r>
            <a:r>
              <a:rPr lang="en-US" sz="800" dirty="0" smtClean="0">
                <a:solidFill>
                  <a:schemeClr val="bg1">
                    <a:lumMod val="50000"/>
                  </a:schemeClr>
                </a:solidFill>
              </a:rPr>
              <a:t>7</a:t>
            </a:r>
            <a:r>
              <a:rPr sz="800" dirty="0" smtClean="0">
                <a:solidFill>
                  <a:schemeClr val="bg1">
                    <a:lumMod val="50000"/>
                  </a:schemeClr>
                </a:solidFill>
              </a:rPr>
              <a:t> </a:t>
            </a:r>
            <a:r>
              <a:rPr sz="800" dirty="0">
                <a:solidFill>
                  <a:schemeClr val="bg1">
                    <a:lumMod val="50000"/>
                  </a:schemeClr>
                </a:solidFill>
              </a:rPr>
              <a:t>Oracle and/or its affiliates. All rights reserved</a:t>
            </a:r>
            <a:r>
              <a:rPr sz="800" dirty="0" smtClean="0">
                <a:solidFill>
                  <a:schemeClr val="bg1">
                    <a:lumMod val="50000"/>
                  </a:schemeClr>
                </a:solidFill>
              </a:rPr>
              <a:t>.</a:t>
            </a:r>
            <a:r>
              <a:rPr lang="en-US" sz="800" dirty="0" smtClean="0">
                <a:solidFill>
                  <a:schemeClr val="bg1">
                    <a:lumMod val="50000"/>
                  </a:schemeClr>
                </a:solidFill>
              </a:rPr>
              <a:t> Licensed under the Creative Commons Attribution 4.0 International License as shown at https://creativecommons.org/licenses/by/4.0/legalcode. </a:t>
            </a:r>
            <a:r>
              <a:rPr sz="800" dirty="0" smtClean="0">
                <a:solidFill>
                  <a:schemeClr val="bg1">
                    <a:lumMod val="50000"/>
                  </a:schemeClr>
                </a:solidFill>
              </a:rPr>
              <a:t>  |</a:t>
            </a:r>
            <a:r>
              <a:rPr lang="en-US" sz="800" dirty="0" smtClean="0">
                <a:solidFill>
                  <a:schemeClr val="bg1">
                    <a:lumMod val="50000"/>
                  </a:schemeClr>
                </a:solidFill>
              </a:rPr>
              <a:t> </a:t>
            </a:r>
            <a:fld id="{A9DDA97E-E47D-48CF-8D55-7AA96BB8F930}" type="slidenum">
              <a:rPr lang="en-US" sz="800" smtClean="0">
                <a:solidFill>
                  <a:schemeClr val="bg1">
                    <a:lumMod val="50000"/>
                  </a:schemeClr>
                </a:solidFill>
              </a:rPr>
              <a:pPr/>
              <a:t>‹#›</a:t>
            </a:fld>
            <a:endParaRPr sz="800" dirty="0">
              <a:solidFill>
                <a:schemeClr val="bg1">
                  <a:lumMod val="50000"/>
                </a:schemeClr>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77103" y="1552221"/>
            <a:ext cx="10544603" cy="4396316"/>
          </a:xfrm>
        </p:spPr>
        <p:txBody>
          <a:bodyPr/>
          <a:lstStyle>
            <a:lvl1pPr>
              <a:defRPr sz="3200"/>
            </a:lvl1pPr>
            <a:lvl2pPr>
              <a:defRPr sz="27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1077104" y="878097"/>
            <a:ext cx="10849323" cy="424921"/>
          </a:xfrm>
        </p:spPr>
        <p:txBody>
          <a:bodyPr/>
          <a:lstStyle>
            <a:lvl1pPr marL="0" indent="0">
              <a:buNone/>
              <a:defRPr sz="3200">
                <a:solidFill>
                  <a:schemeClr val="accent2"/>
                </a:solidFill>
              </a:defRPr>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Subtitle</a:t>
            </a:r>
          </a:p>
        </p:txBody>
      </p:sp>
      <p:sp>
        <p:nvSpPr>
          <p:cNvPr id="5" name="Footer Placeholder 4"/>
          <p:cNvSpPr>
            <a:spLocks noGrp="1"/>
          </p:cNvSpPr>
          <p:nvPr>
            <p:ph type="ftr" sz="quarter" idx="10"/>
          </p:nvPr>
        </p:nvSpPr>
        <p:spPr>
          <a:xfrm>
            <a:off x="8048027" y="6389127"/>
            <a:ext cx="3859795" cy="366183"/>
          </a:xfrm>
          <a:prstGeom prst="rect">
            <a:avLst/>
          </a:prstGeom>
        </p:spPr>
        <p:txBody>
          <a:bodyPr lIns="121899" tIns="60949" rIns="121899" bIns="60949"/>
          <a:lstStyle>
            <a:lvl1pPr>
              <a:defRPr/>
            </a:lvl1pPr>
          </a:lstStyle>
          <a:p>
            <a:pPr>
              <a:defRPr/>
            </a:pPr>
            <a:endParaRPr lang="en-US" dirty="0"/>
          </a:p>
        </p:txBody>
      </p:sp>
    </p:spTree>
    <p:extLst>
      <p:ext uri="{BB962C8B-B14F-4D97-AF65-F5344CB8AC3E}">
        <p14:creationId xmlns="" xmlns:p14="http://schemas.microsoft.com/office/powerpoint/2010/main" val="14226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4572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3"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 id="2147483699" r:id="rId4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5.gif"/></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gif"/><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1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45.gif"/><Relationship Id="rId4" Type="http://schemas.openxmlformats.org/officeDocument/2006/relationships/image" Target="../media/image44.gif"/></Relationships>
</file>

<file path=ppt/slides/_rels/slide1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t>Oracle Application Express – Major Components</a:t>
            </a:r>
            <a:endParaRPr lang="en-US" b="1" dirty="0"/>
          </a:p>
        </p:txBody>
      </p:sp>
      <p:sp>
        <p:nvSpPr>
          <p:cNvPr id="4" name="Rectangle 3"/>
          <p:cNvSpPr/>
          <p:nvPr/>
        </p:nvSpPr>
        <p:spPr>
          <a:xfrm>
            <a:off x="1" y="5715000"/>
            <a:ext cx="12188824" cy="430865"/>
          </a:xfrm>
          <a:prstGeom prst="rect">
            <a:avLst/>
          </a:prstGeom>
        </p:spPr>
        <p:txBody>
          <a:bodyPr wrap="square" lIns="121899" tIns="60949" rIns="121899" bIns="60949">
            <a:spAutoFit/>
          </a:bodyPr>
          <a:lstStyle/>
          <a:p>
            <a:pPr algn="ctr"/>
            <a:r>
              <a:rPr lang="en-US" sz="2000" b="1" dirty="0" smtClean="0">
                <a:solidFill>
                  <a:srgbClr val="000000"/>
                </a:solidFill>
                <a:latin typeface="LavosHandy™" pitchFamily="66" charset="0"/>
              </a:rPr>
              <a:t>Comprehensive Development IDE, Web Application Development, and SQL Database Development</a:t>
            </a:r>
            <a:endParaRPr lang="en-US" sz="2000" b="1" dirty="0">
              <a:solidFill>
                <a:srgbClr val="000000"/>
              </a:solidFill>
              <a:latin typeface="LavosHandy™" pitchFamily="66" charset="0"/>
            </a:endParaRPr>
          </a:p>
        </p:txBody>
      </p:sp>
      <p:pic>
        <p:nvPicPr>
          <p:cNvPr id="6" name="Picture 5" descr="Snap51.gif"/>
          <p:cNvPicPr>
            <a:picLocks noChangeAspect="1"/>
          </p:cNvPicPr>
          <p:nvPr/>
        </p:nvPicPr>
        <p:blipFill>
          <a:blip r:embed="rId3" cstate="print"/>
          <a:stretch>
            <a:fillRect/>
          </a:stretch>
        </p:blipFill>
        <p:spPr>
          <a:xfrm>
            <a:off x="1979612" y="1371600"/>
            <a:ext cx="7816977" cy="4288536"/>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t>Oracle Application Express – App Builder</a:t>
            </a:r>
            <a:endParaRPr lang="en-US" b="1" dirty="0"/>
          </a:p>
        </p:txBody>
      </p:sp>
      <p:pic>
        <p:nvPicPr>
          <p:cNvPr id="5" name="Picture 4" descr="Snap18.gif"/>
          <p:cNvPicPr>
            <a:picLocks noChangeAspect="1"/>
          </p:cNvPicPr>
          <p:nvPr/>
        </p:nvPicPr>
        <p:blipFill>
          <a:blip r:embed="rId3" cstate="print"/>
          <a:stretch>
            <a:fillRect/>
          </a:stretch>
        </p:blipFill>
        <p:spPr>
          <a:xfrm>
            <a:off x="836612" y="1524000"/>
            <a:ext cx="10652760" cy="3922776"/>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nchor="t"/>
          <a:lstStyle/>
          <a:p>
            <a:r>
              <a:rPr lang="en-US" b="1" dirty="0" smtClean="0"/>
              <a:t>Oracle Application Express – SQL Workshop</a:t>
            </a:r>
            <a:endParaRPr lang="en-US" b="1" dirty="0"/>
          </a:p>
        </p:txBody>
      </p:sp>
      <p:sp>
        <p:nvSpPr>
          <p:cNvPr id="4" name="Rectangle 3"/>
          <p:cNvSpPr/>
          <p:nvPr/>
        </p:nvSpPr>
        <p:spPr>
          <a:xfrm>
            <a:off x="760412" y="5410200"/>
            <a:ext cx="10972800" cy="762000"/>
          </a:xfrm>
          <a:prstGeom prst="rect">
            <a:avLst/>
          </a:prstGeom>
        </p:spPr>
        <p:txBody>
          <a:bodyPr wrap="square" lIns="121899" tIns="60949" rIns="121899" bIns="60949">
            <a:spAutoFit/>
          </a:bodyPr>
          <a:lstStyle/>
          <a:p>
            <a:pPr algn="ctr"/>
            <a:r>
              <a:rPr lang="en-US" sz="2000" b="1" dirty="0" smtClean="0">
                <a:solidFill>
                  <a:srgbClr val="000000"/>
                </a:solidFill>
                <a:latin typeface="LavosHandy™" pitchFamily="66" charset="0"/>
              </a:rPr>
              <a:t>Browser based maintenance of database objects and data</a:t>
            </a:r>
          </a:p>
          <a:p>
            <a:pPr algn="ctr"/>
            <a:r>
              <a:rPr lang="en-US" sz="2000" b="1" dirty="0" smtClean="0">
                <a:solidFill>
                  <a:srgbClr val="000000"/>
                </a:solidFill>
                <a:latin typeface="LavosHandy™" pitchFamily="66" charset="0"/>
              </a:rPr>
              <a:t>Designed to meet application developers’ needs, especially in hosted environments</a:t>
            </a:r>
            <a:endParaRPr lang="en-US" sz="2000" b="1" dirty="0">
              <a:solidFill>
                <a:srgbClr val="000000"/>
              </a:solidFill>
              <a:latin typeface="LavosHandy™" pitchFamily="66" charset="0"/>
            </a:endParaRPr>
          </a:p>
        </p:txBody>
      </p:sp>
      <p:pic>
        <p:nvPicPr>
          <p:cNvPr id="9" name="Picture 8" descr="3b.gif"/>
          <p:cNvPicPr>
            <a:picLocks noChangeAspect="1"/>
          </p:cNvPicPr>
          <p:nvPr/>
        </p:nvPicPr>
        <p:blipFill>
          <a:blip r:embed="rId3" cstate="print"/>
          <a:stretch>
            <a:fillRect/>
          </a:stretch>
        </p:blipFill>
        <p:spPr>
          <a:xfrm>
            <a:off x="5637212" y="1447800"/>
            <a:ext cx="5797296" cy="3974592"/>
          </a:xfrm>
          <a:prstGeom prst="rect">
            <a:avLst/>
          </a:prstGeom>
          <a:ln>
            <a:solidFill>
              <a:schemeClr val="tx1"/>
            </a:solidFill>
          </a:ln>
        </p:spPr>
      </p:pic>
      <p:pic>
        <p:nvPicPr>
          <p:cNvPr id="10" name="Picture 9" descr="3a.gif"/>
          <p:cNvPicPr>
            <a:picLocks noChangeAspect="1"/>
          </p:cNvPicPr>
          <p:nvPr/>
        </p:nvPicPr>
        <p:blipFill>
          <a:blip r:embed="rId4" cstate="print"/>
          <a:stretch>
            <a:fillRect/>
          </a:stretch>
        </p:blipFill>
        <p:spPr>
          <a:xfrm>
            <a:off x="836612" y="1066800"/>
            <a:ext cx="5863590" cy="3626739"/>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nchor="t"/>
          <a:lstStyle/>
          <a:p>
            <a:r>
              <a:rPr lang="en-US" b="1" dirty="0" smtClean="0"/>
              <a:t>Oracle Application Express – Team Development</a:t>
            </a:r>
            <a:endParaRPr lang="en-US" b="1" dirty="0"/>
          </a:p>
        </p:txBody>
      </p:sp>
      <p:sp>
        <p:nvSpPr>
          <p:cNvPr id="4" name="Rectangle 3"/>
          <p:cNvSpPr/>
          <p:nvPr/>
        </p:nvSpPr>
        <p:spPr>
          <a:xfrm>
            <a:off x="303212" y="5418914"/>
            <a:ext cx="11658600" cy="738642"/>
          </a:xfrm>
          <a:prstGeom prst="rect">
            <a:avLst/>
          </a:prstGeom>
        </p:spPr>
        <p:txBody>
          <a:bodyPr wrap="square" lIns="121899" tIns="60949" rIns="121899" bIns="60949">
            <a:spAutoFit/>
          </a:bodyPr>
          <a:lstStyle/>
          <a:p>
            <a:pPr algn="ctr"/>
            <a:r>
              <a:rPr lang="en-US" sz="2000" b="1" dirty="0" smtClean="0">
                <a:solidFill>
                  <a:srgbClr val="000000"/>
                </a:solidFill>
                <a:latin typeface="LavosHandy™" pitchFamily="66" charset="0"/>
              </a:rPr>
              <a:t>Collaborate with colleagues, track project details with associations to application pages.  </a:t>
            </a:r>
            <a:br>
              <a:rPr lang="en-US" sz="2000" b="1" dirty="0" smtClean="0">
                <a:solidFill>
                  <a:srgbClr val="000000"/>
                </a:solidFill>
                <a:latin typeface="LavosHandy™" pitchFamily="66" charset="0"/>
              </a:rPr>
            </a:br>
            <a:r>
              <a:rPr lang="en-US" sz="2000" b="1" dirty="0" smtClean="0">
                <a:solidFill>
                  <a:srgbClr val="000000"/>
                </a:solidFill>
                <a:latin typeface="LavosHandy™" pitchFamily="66" charset="0"/>
              </a:rPr>
              <a:t>Life cycle development: design, develop, deploy, view customer feedback, enhance, re-deploy.</a:t>
            </a:r>
            <a:endParaRPr lang="en-US" sz="2000" b="1" dirty="0">
              <a:solidFill>
                <a:srgbClr val="000000"/>
              </a:solidFill>
              <a:latin typeface="LavosHandy™" pitchFamily="66" charset="0"/>
            </a:endParaRPr>
          </a:p>
        </p:txBody>
      </p:sp>
      <p:pic>
        <p:nvPicPr>
          <p:cNvPr id="5" name="Picture 4" descr="4.GIF"/>
          <p:cNvPicPr>
            <a:picLocks noChangeAspect="1"/>
          </p:cNvPicPr>
          <p:nvPr/>
        </p:nvPicPr>
        <p:blipFill>
          <a:blip r:embed="rId3" cstate="print"/>
          <a:stretch>
            <a:fillRect/>
          </a:stretch>
        </p:blipFill>
        <p:spPr>
          <a:xfrm>
            <a:off x="2513012" y="838200"/>
            <a:ext cx="6736080" cy="4651248"/>
          </a:xfrm>
          <a:prstGeom prst="rect">
            <a:avLst/>
          </a:prstGeom>
          <a:ln>
            <a:solidFill>
              <a:schemeClr val="tx1"/>
            </a:solidFill>
          </a:ln>
        </p:spPr>
      </p:pic>
    </p:spTree>
    <p:extLst>
      <p:ext uri="{BB962C8B-B14F-4D97-AF65-F5344CB8AC3E}">
        <p14:creationId xmlns="" xmlns:p14="http://schemas.microsoft.com/office/powerpoint/2010/main" val="4012708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nchor="t"/>
          <a:lstStyle/>
          <a:p>
            <a:r>
              <a:rPr lang="en-US" b="1" dirty="0" smtClean="0"/>
              <a:t>Oracle Application Express – Packaged Apps</a:t>
            </a:r>
            <a:endParaRPr lang="en-US" b="1" dirty="0"/>
          </a:p>
        </p:txBody>
      </p:sp>
      <p:pic>
        <p:nvPicPr>
          <p:cNvPr id="5" name="Picture 4" descr="5.GIF"/>
          <p:cNvPicPr>
            <a:picLocks noChangeAspect="1"/>
          </p:cNvPicPr>
          <p:nvPr/>
        </p:nvPicPr>
        <p:blipFill>
          <a:blip r:embed="rId3" cstate="print"/>
          <a:stretch>
            <a:fillRect/>
          </a:stretch>
        </p:blipFill>
        <p:spPr>
          <a:xfrm>
            <a:off x="1293812" y="1447800"/>
            <a:ext cx="9692640" cy="4145280"/>
          </a:xfrm>
          <a:prstGeom prst="rect">
            <a:avLst/>
          </a:prstGeom>
          <a:ln>
            <a:solidFill>
              <a:schemeClr val="tx1"/>
            </a:solidFill>
          </a:ln>
        </p:spPr>
      </p:pic>
    </p:spTree>
    <p:extLst>
      <p:ext uri="{BB962C8B-B14F-4D97-AF65-F5344CB8AC3E}">
        <p14:creationId xmlns="" xmlns:p14="http://schemas.microsoft.com/office/powerpoint/2010/main" val="4078791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nchor="t"/>
          <a:lstStyle/>
          <a:p>
            <a:r>
              <a:rPr lang="en-US" b="1" dirty="0" smtClean="0"/>
              <a:t>Installing a Packaged App</a:t>
            </a:r>
            <a:endParaRPr lang="en-US" b="1" dirty="0"/>
          </a:p>
        </p:txBody>
      </p:sp>
      <p:pic>
        <p:nvPicPr>
          <p:cNvPr id="4" name="Picture 3" descr="Snap1.gif"/>
          <p:cNvPicPr>
            <a:picLocks noChangeAspect="1"/>
          </p:cNvPicPr>
          <p:nvPr/>
        </p:nvPicPr>
        <p:blipFill>
          <a:blip r:embed="rId3" cstate="print"/>
          <a:stretch>
            <a:fillRect/>
          </a:stretch>
        </p:blipFill>
        <p:spPr>
          <a:xfrm>
            <a:off x="608012" y="1219202"/>
            <a:ext cx="4800600" cy="1715643"/>
          </a:xfrm>
          <a:prstGeom prst="rect">
            <a:avLst/>
          </a:prstGeom>
          <a:ln>
            <a:solidFill>
              <a:schemeClr val="tx1"/>
            </a:solidFill>
          </a:ln>
        </p:spPr>
      </p:pic>
      <p:pic>
        <p:nvPicPr>
          <p:cNvPr id="6" name="Picture 5" descr="Snap2.gif"/>
          <p:cNvPicPr>
            <a:picLocks noChangeAspect="1"/>
          </p:cNvPicPr>
          <p:nvPr/>
        </p:nvPicPr>
        <p:blipFill>
          <a:blip r:embed="rId4" cstate="print"/>
          <a:stretch>
            <a:fillRect/>
          </a:stretch>
        </p:blipFill>
        <p:spPr>
          <a:xfrm>
            <a:off x="608012" y="3124199"/>
            <a:ext cx="4800600" cy="2120798"/>
          </a:xfrm>
          <a:prstGeom prst="rect">
            <a:avLst/>
          </a:prstGeom>
          <a:ln>
            <a:solidFill>
              <a:schemeClr val="tx1"/>
            </a:solidFill>
          </a:ln>
        </p:spPr>
      </p:pic>
      <p:pic>
        <p:nvPicPr>
          <p:cNvPr id="9" name="Picture 8" descr="Snap5.gif"/>
          <p:cNvPicPr>
            <a:picLocks noChangeAspect="1"/>
          </p:cNvPicPr>
          <p:nvPr/>
        </p:nvPicPr>
        <p:blipFill>
          <a:blip r:embed="rId5" cstate="print"/>
          <a:stretch>
            <a:fillRect/>
          </a:stretch>
        </p:blipFill>
        <p:spPr>
          <a:xfrm>
            <a:off x="5713412" y="3048000"/>
            <a:ext cx="5040630" cy="3113532"/>
          </a:xfrm>
          <a:prstGeom prst="rect">
            <a:avLst/>
          </a:prstGeom>
          <a:ln>
            <a:solidFill>
              <a:schemeClr val="tx1"/>
            </a:solidFill>
          </a:ln>
        </p:spPr>
      </p:pic>
      <p:pic>
        <p:nvPicPr>
          <p:cNvPr id="10" name="Picture 9" descr="Snap7.gif"/>
          <p:cNvPicPr>
            <a:picLocks noChangeAspect="1"/>
          </p:cNvPicPr>
          <p:nvPr/>
        </p:nvPicPr>
        <p:blipFill>
          <a:blip r:embed="rId6" cstate="print"/>
          <a:stretch>
            <a:fillRect/>
          </a:stretch>
        </p:blipFill>
        <p:spPr>
          <a:xfrm>
            <a:off x="5637212" y="1143000"/>
            <a:ext cx="2689860" cy="1524000"/>
          </a:xfrm>
          <a:prstGeom prst="rect">
            <a:avLst/>
          </a:prstGeom>
          <a:ln>
            <a:solidFill>
              <a:schemeClr val="tx1"/>
            </a:solidFill>
          </a:ln>
        </p:spPr>
      </p:pic>
      <p:pic>
        <p:nvPicPr>
          <p:cNvPr id="11" name="Picture 10" descr="Snap4.gif"/>
          <p:cNvPicPr>
            <a:picLocks noChangeAspect="1"/>
          </p:cNvPicPr>
          <p:nvPr/>
        </p:nvPicPr>
        <p:blipFill>
          <a:blip r:embed="rId7" cstate="print"/>
          <a:stretch>
            <a:fillRect/>
          </a:stretch>
        </p:blipFill>
        <p:spPr>
          <a:xfrm>
            <a:off x="8456612" y="1143000"/>
            <a:ext cx="2895600" cy="1524000"/>
          </a:xfrm>
          <a:prstGeom prst="rect">
            <a:avLst/>
          </a:prstGeom>
          <a:ln>
            <a:solidFill>
              <a:schemeClr val="tx1"/>
            </a:solidFill>
          </a:ln>
        </p:spPr>
      </p:pic>
      <p:sp>
        <p:nvSpPr>
          <p:cNvPr id="12" name="Oval 11"/>
          <p:cNvSpPr>
            <a:spLocks noChangeArrowheads="1"/>
          </p:cNvSpPr>
          <p:nvPr/>
        </p:nvSpPr>
        <p:spPr bwMode="blackWhite">
          <a:xfrm>
            <a:off x="455612" y="25908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3" name="Oval 12"/>
          <p:cNvSpPr>
            <a:spLocks noChangeArrowheads="1"/>
          </p:cNvSpPr>
          <p:nvPr/>
        </p:nvSpPr>
        <p:spPr bwMode="blackWhite">
          <a:xfrm>
            <a:off x="2741612" y="50292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4" name="Oval 13"/>
          <p:cNvSpPr>
            <a:spLocks noChangeArrowheads="1"/>
          </p:cNvSpPr>
          <p:nvPr/>
        </p:nvSpPr>
        <p:spPr bwMode="blackWhite">
          <a:xfrm>
            <a:off x="6627812" y="2514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5" name="Oval 14"/>
          <p:cNvSpPr>
            <a:spLocks noChangeArrowheads="1"/>
          </p:cNvSpPr>
          <p:nvPr/>
        </p:nvSpPr>
        <p:spPr bwMode="blackWhite">
          <a:xfrm>
            <a:off x="10514012" y="25146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6" name="Oval 15"/>
          <p:cNvSpPr>
            <a:spLocks noChangeArrowheads="1"/>
          </p:cNvSpPr>
          <p:nvPr/>
        </p:nvSpPr>
        <p:spPr bwMode="blackWhite">
          <a:xfrm>
            <a:off x="5561012" y="53340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extLst>
      <p:ext uri="{BB962C8B-B14F-4D97-AF65-F5344CB8AC3E}">
        <p14:creationId xmlns="" xmlns:p14="http://schemas.microsoft.com/office/powerpoint/2010/main" val="4078791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nchor="t"/>
          <a:lstStyle/>
          <a:p>
            <a:r>
              <a:rPr lang="en-US" b="1" dirty="0" smtClean="0"/>
              <a:t>Running the Packaged App</a:t>
            </a:r>
            <a:endParaRPr lang="en-US" b="1" dirty="0"/>
          </a:p>
        </p:txBody>
      </p:sp>
      <p:pic>
        <p:nvPicPr>
          <p:cNvPr id="18" name="Picture 17" descr="Snap8.gif"/>
          <p:cNvPicPr>
            <a:picLocks noChangeAspect="1"/>
          </p:cNvPicPr>
          <p:nvPr/>
        </p:nvPicPr>
        <p:blipFill>
          <a:blip r:embed="rId3" cstate="print"/>
          <a:stretch>
            <a:fillRect/>
          </a:stretch>
        </p:blipFill>
        <p:spPr>
          <a:xfrm>
            <a:off x="836612" y="2819400"/>
            <a:ext cx="3657600" cy="2811780"/>
          </a:xfrm>
          <a:prstGeom prst="rect">
            <a:avLst/>
          </a:prstGeom>
          <a:ln>
            <a:solidFill>
              <a:schemeClr val="tx1"/>
            </a:solidFill>
          </a:ln>
        </p:spPr>
      </p:pic>
      <p:pic>
        <p:nvPicPr>
          <p:cNvPr id="19" name="Picture 18" descr="Snap9.gif"/>
          <p:cNvPicPr>
            <a:picLocks noChangeAspect="1"/>
          </p:cNvPicPr>
          <p:nvPr/>
        </p:nvPicPr>
        <p:blipFill>
          <a:blip r:embed="rId4" cstate="print"/>
          <a:stretch>
            <a:fillRect/>
          </a:stretch>
        </p:blipFill>
        <p:spPr>
          <a:xfrm>
            <a:off x="4646612" y="1752600"/>
            <a:ext cx="7066407" cy="3225546"/>
          </a:xfrm>
          <a:prstGeom prst="rect">
            <a:avLst/>
          </a:prstGeom>
          <a:ln>
            <a:solidFill>
              <a:schemeClr val="tx1"/>
            </a:solidFill>
          </a:ln>
        </p:spPr>
      </p:pic>
      <p:pic>
        <p:nvPicPr>
          <p:cNvPr id="22" name="Picture 21" descr="Snap11.gif"/>
          <p:cNvPicPr>
            <a:picLocks noChangeAspect="1"/>
          </p:cNvPicPr>
          <p:nvPr/>
        </p:nvPicPr>
        <p:blipFill>
          <a:blip r:embed="rId5" cstate="print"/>
          <a:stretch>
            <a:fillRect/>
          </a:stretch>
        </p:blipFill>
        <p:spPr>
          <a:xfrm>
            <a:off x="836612" y="1371600"/>
            <a:ext cx="3642360" cy="1310640"/>
          </a:xfrm>
          <a:prstGeom prst="rect">
            <a:avLst/>
          </a:prstGeom>
          <a:ln>
            <a:solidFill>
              <a:schemeClr val="tx1"/>
            </a:solidFill>
          </a:ln>
        </p:spPr>
      </p:pic>
      <p:sp>
        <p:nvSpPr>
          <p:cNvPr id="23" name="Oval 22"/>
          <p:cNvSpPr>
            <a:spLocks noChangeArrowheads="1"/>
          </p:cNvSpPr>
          <p:nvPr/>
        </p:nvSpPr>
        <p:spPr bwMode="blackWhite">
          <a:xfrm>
            <a:off x="4341812" y="1295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4" name="Oval 23"/>
          <p:cNvSpPr>
            <a:spLocks noChangeArrowheads="1"/>
          </p:cNvSpPr>
          <p:nvPr/>
        </p:nvSpPr>
        <p:spPr bwMode="blackWhite">
          <a:xfrm>
            <a:off x="4265612" y="5486400"/>
            <a:ext cx="365125" cy="365125"/>
          </a:xfrm>
          <a:prstGeom prst="ellipse">
            <a:avLst/>
          </a:prstGeom>
          <a:solidFill>
            <a:srgbClr val="00B050"/>
          </a:solidFill>
          <a:ln w="28575">
            <a:solidFill>
              <a:schemeClr val="tx1"/>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5" name="Rectangle 24"/>
          <p:cNvSpPr/>
          <p:nvPr/>
        </p:nvSpPr>
        <p:spPr>
          <a:xfrm>
            <a:off x="4951412" y="5486400"/>
            <a:ext cx="6781800" cy="430865"/>
          </a:xfrm>
          <a:prstGeom prst="rect">
            <a:avLst/>
          </a:prstGeom>
        </p:spPr>
        <p:txBody>
          <a:bodyPr wrap="square" lIns="121899" tIns="60949" rIns="121899" bIns="60949">
            <a:spAutoFit/>
          </a:bodyPr>
          <a:lstStyle/>
          <a:p>
            <a:pPr algn="ctr"/>
            <a:r>
              <a:rPr lang="en-US" sz="2000" b="1" dirty="0" smtClean="0">
                <a:solidFill>
                  <a:srgbClr val="00B050"/>
                </a:solidFill>
                <a:latin typeface="LavosHandy™" pitchFamily="66" charset="0"/>
              </a:rPr>
              <a:t>Sample Charts Packaged Application</a:t>
            </a:r>
            <a:endParaRPr lang="en-US" sz="2000" b="1" dirty="0">
              <a:solidFill>
                <a:srgbClr val="00B050"/>
              </a:solidFill>
              <a:latin typeface="LavosHandy™" pitchFamily="66" charset="0"/>
            </a:endParaRPr>
          </a:p>
        </p:txBody>
      </p:sp>
      <p:cxnSp>
        <p:nvCxnSpPr>
          <p:cNvPr id="27" name="Curved Connector 26"/>
          <p:cNvCxnSpPr/>
          <p:nvPr/>
        </p:nvCxnSpPr>
        <p:spPr>
          <a:xfrm rot="16200000" flipV="1">
            <a:off x="8532812" y="5029200"/>
            <a:ext cx="457200" cy="4572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78791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125200" cy="508000"/>
          </a:xfrm>
        </p:spPr>
        <p:txBody>
          <a:bodyPr anchor="t"/>
          <a:lstStyle/>
          <a:p>
            <a:r>
              <a:rPr lang="en-US" b="1" dirty="0" smtClean="0"/>
              <a:t>Getting Started</a:t>
            </a:r>
            <a:endParaRPr lang="en-US" b="1" dirty="0">
              <a:solidFill>
                <a:srgbClr val="7F7F7F"/>
              </a:solidFill>
            </a:endParaRPr>
          </a:p>
        </p:txBody>
      </p:sp>
      <p:pic>
        <p:nvPicPr>
          <p:cNvPr id="7" name="Picture 6" descr="Snap41.gif"/>
          <p:cNvPicPr>
            <a:picLocks noChangeAspect="1"/>
          </p:cNvPicPr>
          <p:nvPr/>
        </p:nvPicPr>
        <p:blipFill>
          <a:blip r:embed="rId3" cstate="print"/>
          <a:stretch>
            <a:fillRect/>
          </a:stretch>
        </p:blipFill>
        <p:spPr>
          <a:xfrm>
            <a:off x="684212" y="838200"/>
            <a:ext cx="5029200" cy="2590800"/>
          </a:xfrm>
          <a:prstGeom prst="rect">
            <a:avLst/>
          </a:prstGeom>
          <a:ln>
            <a:solidFill>
              <a:srgbClr val="000000"/>
            </a:solidFill>
          </a:ln>
        </p:spPr>
      </p:pic>
      <p:pic>
        <p:nvPicPr>
          <p:cNvPr id="8" name="Picture 7" descr="Snap43.gif"/>
          <p:cNvPicPr>
            <a:picLocks noChangeAspect="1"/>
          </p:cNvPicPr>
          <p:nvPr/>
        </p:nvPicPr>
        <p:blipFill>
          <a:blip r:embed="rId4" cstate="print"/>
          <a:stretch>
            <a:fillRect/>
          </a:stretch>
        </p:blipFill>
        <p:spPr>
          <a:xfrm>
            <a:off x="6018212" y="838200"/>
            <a:ext cx="4343400" cy="2694432"/>
          </a:xfrm>
          <a:prstGeom prst="rect">
            <a:avLst/>
          </a:prstGeom>
          <a:ln>
            <a:solidFill>
              <a:srgbClr val="000000"/>
            </a:solidFill>
          </a:ln>
        </p:spPr>
      </p:pic>
      <p:pic>
        <p:nvPicPr>
          <p:cNvPr id="9" name="Picture 8" descr="Snap46.gif"/>
          <p:cNvPicPr>
            <a:picLocks noChangeAspect="1"/>
          </p:cNvPicPr>
          <p:nvPr/>
        </p:nvPicPr>
        <p:blipFill>
          <a:blip r:embed="rId5" cstate="print"/>
          <a:stretch>
            <a:fillRect/>
          </a:stretch>
        </p:blipFill>
        <p:spPr>
          <a:xfrm>
            <a:off x="6018212" y="3657600"/>
            <a:ext cx="4343400" cy="2514600"/>
          </a:xfrm>
          <a:prstGeom prst="rect">
            <a:avLst/>
          </a:prstGeom>
          <a:ln>
            <a:solidFill>
              <a:srgbClr val="000000"/>
            </a:solidFill>
          </a:ln>
        </p:spPr>
      </p:pic>
      <p:pic>
        <p:nvPicPr>
          <p:cNvPr id="10" name="Picture 9" descr="Snap49.gif"/>
          <p:cNvPicPr>
            <a:picLocks noChangeAspect="1"/>
          </p:cNvPicPr>
          <p:nvPr/>
        </p:nvPicPr>
        <p:blipFill>
          <a:blip r:embed="rId6" cstate="print"/>
          <a:stretch>
            <a:fillRect/>
          </a:stretch>
        </p:blipFill>
        <p:spPr>
          <a:xfrm>
            <a:off x="684212" y="3581400"/>
            <a:ext cx="5029200" cy="2590800"/>
          </a:xfrm>
          <a:prstGeom prst="rect">
            <a:avLst/>
          </a:prstGeom>
          <a:ln>
            <a:solidFill>
              <a:srgbClr val="000000"/>
            </a:solidFill>
          </a:ln>
        </p:spPr>
      </p:pic>
      <p:sp>
        <p:nvSpPr>
          <p:cNvPr id="11" name="Rectangle 10"/>
          <p:cNvSpPr/>
          <p:nvPr/>
        </p:nvSpPr>
        <p:spPr>
          <a:xfrm>
            <a:off x="3579812" y="3048000"/>
            <a:ext cx="2133600" cy="430865"/>
          </a:xfrm>
          <a:prstGeom prst="rect">
            <a:avLst/>
          </a:prstGeom>
          <a:solidFill>
            <a:schemeClr val="tx2"/>
          </a:solidFill>
        </p:spPr>
        <p:txBody>
          <a:bodyPr wrap="square" lIns="121899" tIns="60949" rIns="121899" bIns="60949">
            <a:spAutoFit/>
          </a:bodyPr>
          <a:lstStyle/>
          <a:p>
            <a:pPr algn="ctr"/>
            <a:r>
              <a:rPr lang="en-US" sz="2000" b="1" dirty="0" smtClean="0">
                <a:solidFill>
                  <a:srgbClr val="000000"/>
                </a:solidFill>
                <a:latin typeface="LavosHandy™" pitchFamily="66" charset="0"/>
              </a:rPr>
              <a:t>apex.oracle.com</a:t>
            </a:r>
            <a:endParaRPr lang="en-US" sz="2000" b="1" dirty="0">
              <a:solidFill>
                <a:srgbClr val="000000"/>
              </a:solidFill>
              <a:latin typeface="LavosHandy™" pitchFamily="66" charset="0"/>
            </a:endParaRPr>
          </a:p>
        </p:txBody>
      </p:sp>
      <p:sp>
        <p:nvSpPr>
          <p:cNvPr id="16" name="Rectangle 15"/>
          <p:cNvSpPr/>
          <p:nvPr/>
        </p:nvSpPr>
        <p:spPr>
          <a:xfrm>
            <a:off x="3122612" y="5791200"/>
            <a:ext cx="2590800" cy="430865"/>
          </a:xfrm>
          <a:prstGeom prst="rect">
            <a:avLst/>
          </a:prstGeom>
          <a:solidFill>
            <a:schemeClr val="tx2"/>
          </a:solidFill>
        </p:spPr>
        <p:txBody>
          <a:bodyPr wrap="square" lIns="121899" tIns="60949" rIns="121899" bIns="60949">
            <a:spAutoFit/>
          </a:bodyPr>
          <a:lstStyle/>
          <a:p>
            <a:pPr algn="ctr"/>
            <a:r>
              <a:rPr lang="en-US" sz="2000" b="1" dirty="0" smtClean="0">
                <a:solidFill>
                  <a:srgbClr val="000000"/>
                </a:solidFill>
                <a:latin typeface="LavosHandy™" pitchFamily="66" charset="0"/>
              </a:rPr>
              <a:t>Oracle Database XE</a:t>
            </a:r>
            <a:endParaRPr lang="en-US" sz="2000" b="1" dirty="0">
              <a:solidFill>
                <a:srgbClr val="000000"/>
              </a:solidFill>
              <a:latin typeface="LavosHandy™" pitchFamily="66" charset="0"/>
            </a:endParaRPr>
          </a:p>
        </p:txBody>
      </p:sp>
      <p:sp>
        <p:nvSpPr>
          <p:cNvPr id="17" name="Rectangle 16"/>
          <p:cNvSpPr/>
          <p:nvPr/>
        </p:nvSpPr>
        <p:spPr>
          <a:xfrm>
            <a:off x="8228012" y="2819400"/>
            <a:ext cx="2133600" cy="738642"/>
          </a:xfrm>
          <a:prstGeom prst="rect">
            <a:avLst/>
          </a:prstGeom>
          <a:solidFill>
            <a:schemeClr val="tx2"/>
          </a:solidFill>
        </p:spPr>
        <p:txBody>
          <a:bodyPr wrap="square" lIns="121899" tIns="60949" rIns="121899" bIns="60949">
            <a:spAutoFit/>
          </a:bodyPr>
          <a:lstStyle/>
          <a:p>
            <a:pPr algn="ctr"/>
            <a:r>
              <a:rPr lang="en-US" sz="2000" b="1" dirty="0" smtClean="0">
                <a:solidFill>
                  <a:srgbClr val="000000"/>
                </a:solidFill>
                <a:latin typeface="LavosHandy™" pitchFamily="66" charset="0"/>
              </a:rPr>
              <a:t>Oracle Database Cloud Service</a:t>
            </a:r>
            <a:endParaRPr lang="en-US" sz="2000" b="1" dirty="0">
              <a:solidFill>
                <a:srgbClr val="000000"/>
              </a:solidFill>
              <a:latin typeface="LavosHandy™" pitchFamily="66" charset="0"/>
            </a:endParaRPr>
          </a:p>
        </p:txBody>
      </p:sp>
      <p:sp>
        <p:nvSpPr>
          <p:cNvPr id="18" name="Rectangle 17"/>
          <p:cNvSpPr/>
          <p:nvPr/>
        </p:nvSpPr>
        <p:spPr>
          <a:xfrm>
            <a:off x="8228012" y="5486400"/>
            <a:ext cx="2133600" cy="738642"/>
          </a:xfrm>
          <a:prstGeom prst="rect">
            <a:avLst/>
          </a:prstGeom>
          <a:solidFill>
            <a:schemeClr val="tx2"/>
          </a:solidFill>
        </p:spPr>
        <p:txBody>
          <a:bodyPr wrap="square" lIns="121899" tIns="60949" rIns="121899" bIns="60949">
            <a:spAutoFit/>
          </a:bodyPr>
          <a:lstStyle/>
          <a:p>
            <a:pPr algn="ctr"/>
            <a:r>
              <a:rPr lang="en-US" sz="2000" b="1" dirty="0" smtClean="0">
                <a:solidFill>
                  <a:srgbClr val="000000"/>
                </a:solidFill>
                <a:latin typeface="LavosHandy™" pitchFamily="66" charset="0"/>
              </a:rPr>
              <a:t>Oracle VM</a:t>
            </a:r>
          </a:p>
          <a:p>
            <a:pPr algn="ctr"/>
            <a:r>
              <a:rPr lang="en-US" sz="2000" b="1" dirty="0" smtClean="0">
                <a:solidFill>
                  <a:srgbClr val="000000"/>
                </a:solidFill>
                <a:latin typeface="LavosHandy™" pitchFamily="66" charset="0"/>
              </a:rPr>
              <a:t>Virtual Box</a:t>
            </a:r>
            <a:endParaRPr lang="en-US" sz="2000" b="1" dirty="0">
              <a:solidFill>
                <a:srgbClr val="000000"/>
              </a:solidFill>
              <a:latin typeface="LavosHandy™" pitchFamily="66" charset="0"/>
            </a:endParaRPr>
          </a:p>
        </p:txBody>
      </p:sp>
    </p:spTree>
    <p:extLst>
      <p:ext uri="{BB962C8B-B14F-4D97-AF65-F5344CB8AC3E}">
        <p14:creationId xmlns="" xmlns:p14="http://schemas.microsoft.com/office/powerpoint/2010/main" val="40787918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876300"/>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a:buNone/>
            </a:pPr>
            <a:r>
              <a:rPr lang="en-US" dirty="0" smtClean="0">
                <a:solidFill>
                  <a:srgbClr val="000000"/>
                </a:solidFill>
              </a:rPr>
              <a:t>In this lesson, you learned how to:</a:t>
            </a:r>
          </a:p>
          <a:p>
            <a:pPr lvl="1">
              <a:buClr>
                <a:srgbClr val="FF0000"/>
              </a:buClr>
              <a:buFont typeface="Arial" pitchFamily="34" charset="0"/>
              <a:buChar char="•"/>
            </a:pPr>
            <a:r>
              <a:rPr lang="en-US" sz="2800" dirty="0" smtClean="0">
                <a:solidFill>
                  <a:srgbClr val="000000"/>
                </a:solidFill>
              </a:rPr>
              <a:t>Log in to Oracle Application Express development environment</a:t>
            </a:r>
          </a:p>
          <a:p>
            <a:pPr lvl="1">
              <a:buClr>
                <a:srgbClr val="FF0000"/>
              </a:buClr>
              <a:buFont typeface="Arial" pitchFamily="34" charset="0"/>
              <a:buChar char="•"/>
            </a:pPr>
            <a:r>
              <a:rPr lang="en-US" sz="2800" dirty="0" smtClean="0">
                <a:solidFill>
                  <a:srgbClr val="000000"/>
                </a:solidFill>
              </a:rPr>
              <a:t>Navigate through the major components of Oracle Application Express</a:t>
            </a:r>
          </a:p>
          <a:p>
            <a:pPr lvl="1">
              <a:buClr>
                <a:srgbClr val="FF0000"/>
              </a:buClr>
              <a:buFont typeface="Arial" pitchFamily="34" charset="0"/>
              <a:buChar char="•"/>
            </a:pPr>
            <a:r>
              <a:rPr lang="en-US" sz="2800" dirty="0" smtClean="0">
                <a:solidFill>
                  <a:srgbClr val="000000"/>
                </a:solidFill>
              </a:rPr>
              <a:t>Install and run a packaged application</a:t>
            </a:r>
          </a:p>
          <a:p>
            <a:pPr marL="501650" lvl="1">
              <a:buClr>
                <a:srgbClr val="FF0000"/>
              </a:buClr>
              <a:buFont typeface="Arial" pitchFamily="34" charset="0"/>
              <a:buChar char="•"/>
            </a:pPr>
            <a:endParaRPr lang="en-US"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1141412" y="4038600"/>
            <a:ext cx="104394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r>
              <a:rPr lang="en-US" sz="4400" b="1" dirty="0" smtClean="0">
                <a:solidFill>
                  <a:srgbClr val="000000"/>
                </a:solidFill>
                <a:latin typeface="Helvetica Neue Light"/>
                <a:cs typeface="Helvetica Neue Light"/>
              </a:rPr>
              <a:t>Unit 1: Getting Started with</a:t>
            </a:r>
          </a:p>
          <a:p>
            <a:pPr algn="ctr">
              <a:lnSpc>
                <a:spcPct val="120000"/>
              </a:lnSpc>
            </a:pPr>
            <a:r>
              <a:rPr lang="en-US" sz="4400" b="1" dirty="0" smtClean="0">
                <a:solidFill>
                  <a:srgbClr val="000000"/>
                </a:solidFill>
                <a:latin typeface="Helvetica Neue Light"/>
                <a:cs typeface="Helvetica Neue Light"/>
              </a:rPr>
              <a:t> Oracle Application Express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4" name="Picture 3"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876300"/>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a:buNone/>
            </a:pPr>
            <a:r>
              <a:rPr lang="en-US" dirty="0" smtClean="0">
                <a:solidFill>
                  <a:srgbClr val="000000"/>
                </a:solidFill>
              </a:rPr>
              <a:t>After completing this lesson, you should be able to:</a:t>
            </a:r>
          </a:p>
          <a:p>
            <a:pPr marL="501650" lvl="1">
              <a:buClr>
                <a:srgbClr val="FF0000"/>
              </a:buClr>
              <a:buFont typeface="Arial" pitchFamily="34" charset="0"/>
              <a:buChar char="•"/>
            </a:pPr>
            <a:r>
              <a:rPr lang="en-US" sz="2800" dirty="0" smtClean="0">
                <a:solidFill>
                  <a:srgbClr val="000000"/>
                </a:solidFill>
              </a:rPr>
              <a:t>Describe Oracle Application Express</a:t>
            </a:r>
          </a:p>
          <a:p>
            <a:pPr lvl="1">
              <a:buClr>
                <a:srgbClr val="FF0000"/>
              </a:buClr>
              <a:buFont typeface="Arial" pitchFamily="34" charset="0"/>
              <a:buChar char="•"/>
            </a:pPr>
            <a:r>
              <a:rPr lang="en-US" sz="2800" dirty="0" smtClean="0">
                <a:solidFill>
                  <a:srgbClr val="000000"/>
                </a:solidFill>
              </a:rPr>
              <a:t>Explain the key features of Oracle Application Express</a:t>
            </a:r>
          </a:p>
          <a:p>
            <a:pPr lvl="1">
              <a:buClr>
                <a:srgbClr val="FF0000"/>
              </a:buClr>
              <a:buFont typeface="Arial" pitchFamily="34" charset="0"/>
              <a:buChar char="•"/>
            </a:pPr>
            <a:r>
              <a:rPr lang="en-US" sz="2800" dirty="0" smtClean="0">
                <a:solidFill>
                  <a:srgbClr val="000000"/>
                </a:solidFill>
              </a:rPr>
              <a:t>List and describe the components of Oracle Application Express</a:t>
            </a:r>
          </a:p>
          <a:p>
            <a:pPr lvl="1">
              <a:buClr>
                <a:srgbClr val="FF0000"/>
              </a:buClr>
              <a:buFont typeface="Arial" pitchFamily="34" charset="0"/>
              <a:buChar char="•"/>
            </a:pPr>
            <a:r>
              <a:rPr lang="en-US" sz="2800" dirty="0" smtClean="0">
                <a:solidFill>
                  <a:srgbClr val="000000"/>
                </a:solidFill>
              </a:rPr>
              <a:t>Describe Oracle Application Express architecture</a:t>
            </a:r>
          </a:p>
          <a:p>
            <a:pPr lvl="1">
              <a:buClr>
                <a:srgbClr val="FF0000"/>
              </a:buClr>
              <a:buFont typeface="Arial" pitchFamily="34" charset="0"/>
              <a:buChar char="•"/>
            </a:pPr>
            <a:r>
              <a:rPr lang="en-US" sz="2800" dirty="0" smtClean="0">
                <a:solidFill>
                  <a:srgbClr val="000000"/>
                </a:solidFill>
              </a:rPr>
              <a:t>Log in to Oracle Application Express</a:t>
            </a:r>
          </a:p>
          <a:p>
            <a:pPr lvl="1">
              <a:buClr>
                <a:srgbClr val="FF0000"/>
              </a:buClr>
              <a:buFont typeface="Arial" pitchFamily="34" charset="0"/>
              <a:buChar char="•"/>
            </a:pPr>
            <a:r>
              <a:rPr lang="en-US" sz="2800" dirty="0" smtClean="0">
                <a:solidFill>
                  <a:srgbClr val="000000"/>
                </a:solidFill>
              </a:rPr>
              <a:t>Install and run a packaged app</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What is Oracle </a:t>
            </a:r>
            <a:r>
              <a:rPr lang="en-US" b="1" dirty="0"/>
              <a:t>Application </a:t>
            </a:r>
            <a:r>
              <a:rPr lang="en-US" b="1" dirty="0" smtClean="0"/>
              <a:t>Express?</a:t>
            </a:r>
            <a:endParaRPr lang="en-US" b="1" dirty="0"/>
          </a:p>
        </p:txBody>
      </p:sp>
      <p:sp>
        <p:nvSpPr>
          <p:cNvPr id="10" name="Text Placeholder 2"/>
          <p:cNvSpPr txBox="1">
            <a:spLocks/>
          </p:cNvSpPr>
          <p:nvPr/>
        </p:nvSpPr>
        <p:spPr>
          <a:xfrm>
            <a:off x="531813" y="914400"/>
            <a:ext cx="11125199" cy="343299"/>
          </a:xfrm>
          <a:prstGeom prst="rect">
            <a:avLst/>
          </a:prstGeom>
        </p:spPr>
        <p:txBody>
          <a:bodyPr vert="horz" lIns="0" tIns="0" rIns="0" bIns="0" rtlCol="0">
            <a:noAutofit/>
          </a:bodyPr>
          <a:lstStyle/>
          <a:p>
            <a:pPr marL="1588">
              <a:lnSpc>
                <a:spcPct val="90000"/>
              </a:lnSpc>
              <a:buClr>
                <a:schemeClr val="tx1">
                  <a:lumMod val="60000"/>
                  <a:lumOff val="40000"/>
                </a:schemeClr>
              </a:buClr>
              <a:defRPr/>
            </a:pPr>
            <a:r>
              <a:rPr lang="en-US" sz="2400" dirty="0" smtClean="0">
                <a:solidFill>
                  <a:srgbClr val="FF0000"/>
                </a:solidFill>
              </a:rPr>
              <a:t>Database</a:t>
            </a:r>
            <a:r>
              <a:rPr lang="en-US" sz="2400" dirty="0">
                <a:solidFill>
                  <a:srgbClr val="FF0000"/>
                </a:solidFill>
              </a:rPr>
              <a:t>-centric </a:t>
            </a:r>
            <a:r>
              <a:rPr lang="en-US" sz="2400" dirty="0" smtClean="0">
                <a:solidFill>
                  <a:srgbClr val="FF0000"/>
                </a:solidFill>
              </a:rPr>
              <a:t>web application </a:t>
            </a:r>
            <a:r>
              <a:rPr lang="en-US" sz="2400" dirty="0">
                <a:solidFill>
                  <a:srgbClr val="FF0000"/>
                </a:solidFill>
              </a:rPr>
              <a:t>development framework </a:t>
            </a:r>
          </a:p>
          <a:p>
            <a:pPr marL="1588" marR="0" lvl="0" indent="0" algn="l" defTabSz="914400" rtl="0" eaLnBrk="1" fontAlgn="auto" latinLnBrk="0" hangingPunct="1">
              <a:lnSpc>
                <a:spcPct val="90000"/>
              </a:lnSpc>
              <a:spcBef>
                <a:spcPts val="0"/>
              </a:spcBef>
              <a:spcAft>
                <a:spcPts val="0"/>
              </a:spcAft>
              <a:buClr>
                <a:schemeClr val="tx1">
                  <a:lumMod val="60000"/>
                  <a:lumOff val="40000"/>
                </a:schemeClr>
              </a:buClr>
              <a:buSzTx/>
              <a:buFontTx/>
              <a:buNone/>
              <a:tabLst/>
              <a:defRPr/>
            </a:pPr>
            <a:endParaRPr kumimoji="0" lang="en-US" sz="2400" i="0" u="none" strike="noStrike" kern="1200" cap="none" spc="0" normalizeH="0" baseline="0" noProof="0" dirty="0">
              <a:ln>
                <a:noFill/>
              </a:ln>
              <a:solidFill>
                <a:srgbClr val="FF0000"/>
              </a:solidFill>
              <a:effectLst/>
              <a:uLnTx/>
              <a:uFillTx/>
              <a:latin typeface="+mn-lt"/>
              <a:ea typeface="+mn-ea"/>
              <a:cs typeface="+mn-cs"/>
            </a:endParaRPr>
          </a:p>
        </p:txBody>
      </p:sp>
      <p:pic>
        <p:nvPicPr>
          <p:cNvPr id="5" name="Picture 4" descr="browser-based-apps-5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2812" y="1600200"/>
            <a:ext cx="2997200" cy="2997200"/>
          </a:xfrm>
          <a:prstGeom prst="rect">
            <a:avLst/>
          </a:prstGeom>
        </p:spPr>
      </p:pic>
      <p:pic>
        <p:nvPicPr>
          <p:cNvPr id="6" name="Picture 5" descr="visualize-maintain-data-5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0413" y="1600277"/>
            <a:ext cx="2998710" cy="2998710"/>
          </a:xfrm>
          <a:prstGeom prst="rect">
            <a:avLst/>
          </a:prstGeom>
        </p:spPr>
      </p:pic>
      <p:pic>
        <p:nvPicPr>
          <p:cNvPr id="7" name="Picture 6" descr="sql-dev-51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80412" y="1524000"/>
            <a:ext cx="2997200" cy="2997200"/>
          </a:xfrm>
          <a:prstGeom prst="rect">
            <a:avLst/>
          </a:prstGeom>
        </p:spPr>
      </p:pic>
      <p:sp>
        <p:nvSpPr>
          <p:cNvPr id="9" name="Rectangle 8"/>
          <p:cNvSpPr/>
          <p:nvPr/>
        </p:nvSpPr>
        <p:spPr>
          <a:xfrm>
            <a:off x="989012" y="4724400"/>
            <a:ext cx="2895600" cy="830997"/>
          </a:xfrm>
          <a:prstGeom prst="rect">
            <a:avLst/>
          </a:prstGeom>
        </p:spPr>
        <p:txBody>
          <a:bodyPr wrap="square">
            <a:spAutoFit/>
          </a:bodyPr>
          <a:lstStyle/>
          <a:p>
            <a:pPr algn="ctr"/>
            <a:r>
              <a:rPr lang="en-US" sz="2400" dirty="0" smtClean="0">
                <a:solidFill>
                  <a:srgbClr val="000000"/>
                </a:solidFill>
                <a:latin typeface="LavosHandy™" pitchFamily="66" charset="0"/>
              </a:rPr>
              <a:t>Develop desktop and mobile web apps</a:t>
            </a:r>
            <a:endParaRPr lang="en-US" sz="2400" dirty="0">
              <a:solidFill>
                <a:srgbClr val="000000"/>
              </a:solidFill>
              <a:latin typeface="LavosHandy™" pitchFamily="66" charset="0"/>
            </a:endParaRPr>
          </a:p>
        </p:txBody>
      </p:sp>
      <p:sp>
        <p:nvSpPr>
          <p:cNvPr id="12" name="Rectangle 11"/>
          <p:cNvSpPr/>
          <p:nvPr/>
        </p:nvSpPr>
        <p:spPr>
          <a:xfrm>
            <a:off x="4646612" y="4724400"/>
            <a:ext cx="2895600" cy="1200329"/>
          </a:xfrm>
          <a:prstGeom prst="rect">
            <a:avLst/>
          </a:prstGeom>
        </p:spPr>
        <p:txBody>
          <a:bodyPr wrap="square">
            <a:spAutoFit/>
          </a:bodyPr>
          <a:lstStyle/>
          <a:p>
            <a:pPr algn="ctr"/>
            <a:r>
              <a:rPr lang="en-US" sz="2400" dirty="0" smtClean="0">
                <a:solidFill>
                  <a:srgbClr val="000000"/>
                </a:solidFill>
                <a:latin typeface="LavosHandy™" pitchFamily="66" charset="0"/>
              </a:rPr>
              <a:t>Visualize and maintain</a:t>
            </a:r>
          </a:p>
          <a:p>
            <a:pPr algn="ctr"/>
            <a:r>
              <a:rPr lang="en-US" sz="2400" dirty="0" smtClean="0">
                <a:solidFill>
                  <a:srgbClr val="000000"/>
                </a:solidFill>
                <a:latin typeface="LavosHandy™" pitchFamily="66" charset="0"/>
              </a:rPr>
              <a:t>database data</a:t>
            </a:r>
            <a:endParaRPr lang="en-US" sz="2400" dirty="0">
              <a:solidFill>
                <a:srgbClr val="000000"/>
              </a:solidFill>
              <a:latin typeface="LavosHandy™" pitchFamily="66" charset="0"/>
            </a:endParaRPr>
          </a:p>
        </p:txBody>
      </p:sp>
      <p:sp>
        <p:nvSpPr>
          <p:cNvPr id="13" name="Rectangle 12"/>
          <p:cNvSpPr/>
          <p:nvPr/>
        </p:nvSpPr>
        <p:spPr>
          <a:xfrm>
            <a:off x="8380412" y="4724400"/>
            <a:ext cx="2895600" cy="1200329"/>
          </a:xfrm>
          <a:prstGeom prst="rect">
            <a:avLst/>
          </a:prstGeom>
        </p:spPr>
        <p:txBody>
          <a:bodyPr wrap="square">
            <a:spAutoFit/>
          </a:bodyPr>
          <a:lstStyle/>
          <a:p>
            <a:pPr algn="ctr"/>
            <a:r>
              <a:rPr lang="en-US" sz="2400" dirty="0" smtClean="0">
                <a:solidFill>
                  <a:srgbClr val="000000"/>
                </a:solidFill>
                <a:latin typeface="LavosHandy™" pitchFamily="66" charset="0"/>
              </a:rPr>
              <a:t>Leverage SQL Skills and database capabilities</a:t>
            </a:r>
            <a:endParaRPr lang="en-US" sz="2400" dirty="0">
              <a:solidFill>
                <a:srgbClr val="000000"/>
              </a:solidFill>
              <a:latin typeface="LavosHandy™" pitchFamily="66" charset="0"/>
            </a:endParaRPr>
          </a:p>
        </p:txBody>
      </p:sp>
    </p:spTree>
    <p:extLst>
      <p:ext uri="{BB962C8B-B14F-4D97-AF65-F5344CB8AC3E}">
        <p14:creationId xmlns="" xmlns:p14="http://schemas.microsoft.com/office/powerpoint/2010/main" val="1454542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Oracle </a:t>
            </a:r>
            <a:r>
              <a:rPr lang="en-US" b="1" dirty="0"/>
              <a:t>Application </a:t>
            </a:r>
            <a:r>
              <a:rPr lang="en-US" b="1" dirty="0" smtClean="0"/>
              <a:t>Express: Distinguishing Characteristics</a:t>
            </a:r>
            <a:endParaRPr lang="en-US" b="1" dirty="0"/>
          </a:p>
        </p:txBody>
      </p:sp>
      <p:sp>
        <p:nvSpPr>
          <p:cNvPr id="10" name="Text Placeholder 2"/>
          <p:cNvSpPr txBox="1">
            <a:spLocks/>
          </p:cNvSpPr>
          <p:nvPr/>
        </p:nvSpPr>
        <p:spPr>
          <a:xfrm>
            <a:off x="531813" y="914400"/>
            <a:ext cx="11125199" cy="343299"/>
          </a:xfrm>
          <a:prstGeom prst="rect">
            <a:avLst/>
          </a:prstGeom>
        </p:spPr>
        <p:txBody>
          <a:bodyPr vert="horz" lIns="0" tIns="0" rIns="0" bIns="0" rtlCol="0">
            <a:noAutofit/>
          </a:bodyPr>
          <a:lstStyle/>
          <a:p>
            <a:pPr marL="1588" lvl="0">
              <a:lnSpc>
                <a:spcPct val="90000"/>
              </a:lnSpc>
              <a:buClr>
                <a:schemeClr val="tx1">
                  <a:lumMod val="60000"/>
                  <a:lumOff val="40000"/>
                </a:schemeClr>
              </a:buClr>
              <a:defRPr/>
            </a:pPr>
            <a:r>
              <a:rPr lang="en-US" sz="2400" dirty="0" smtClean="0">
                <a:solidFill>
                  <a:srgbClr val="FF0000"/>
                </a:solidFill>
              </a:rPr>
              <a:t>Distinguishing Characteristics</a:t>
            </a:r>
            <a:endParaRPr kumimoji="0" lang="en-US" sz="2400" i="0" u="none" strike="noStrike" kern="1200" cap="none" spc="0" normalizeH="0" baseline="0" noProof="0" dirty="0">
              <a:ln>
                <a:noFill/>
              </a:ln>
              <a:solidFill>
                <a:srgbClr val="FF0000"/>
              </a:solidFill>
              <a:effectLst/>
              <a:uLnTx/>
              <a:uFillTx/>
              <a:latin typeface="+mn-lt"/>
              <a:ea typeface="+mn-ea"/>
              <a:cs typeface="+mn-cs"/>
            </a:endParaRPr>
          </a:p>
        </p:txBody>
      </p:sp>
      <p:sp>
        <p:nvSpPr>
          <p:cNvPr id="8" name="Rectangle 7"/>
          <p:cNvSpPr/>
          <p:nvPr/>
        </p:nvSpPr>
        <p:spPr>
          <a:xfrm>
            <a:off x="826810" y="4343400"/>
            <a:ext cx="3200400" cy="1938992"/>
          </a:xfrm>
          <a:prstGeom prst="rect">
            <a:avLst/>
          </a:prstGeom>
        </p:spPr>
        <p:txBody>
          <a:bodyPr wrap="square">
            <a:spAutoFit/>
          </a:bodyPr>
          <a:lstStyle/>
          <a:p>
            <a:pPr algn="ctr"/>
            <a:r>
              <a:rPr lang="en-US" sz="2400" b="1" dirty="0" smtClean="0">
                <a:solidFill>
                  <a:srgbClr val="000000"/>
                </a:solidFill>
                <a:latin typeface="LavosHandy™" pitchFamily="66" charset="0"/>
              </a:rPr>
              <a:t>App Development IDE is a web browser</a:t>
            </a:r>
            <a:r>
              <a:rPr lang="en-US" sz="2400" b="1" smtClean="0">
                <a:solidFill>
                  <a:srgbClr val="7F7F7F"/>
                </a:solidFill>
                <a:latin typeface="LavosHandy™" pitchFamily="66" charset="0"/>
              </a:rPr>
              <a:t>. </a:t>
            </a:r>
          </a:p>
          <a:p>
            <a:pPr algn="ctr"/>
            <a:r>
              <a:rPr lang="en-US" sz="2400" b="1" dirty="0" smtClean="0">
                <a:solidFill>
                  <a:srgbClr val="7F7F7F"/>
                </a:solidFill>
                <a:latin typeface="LavosHandy™" pitchFamily="66" charset="0"/>
              </a:rPr>
              <a:t> </a:t>
            </a:r>
            <a:br>
              <a:rPr lang="en-US" sz="2400" b="1" dirty="0" smtClean="0">
                <a:solidFill>
                  <a:srgbClr val="7F7F7F"/>
                </a:solidFill>
                <a:latin typeface="LavosHandy™" pitchFamily="66" charset="0"/>
              </a:rPr>
            </a:br>
            <a:r>
              <a:rPr lang="en-US" sz="2400" b="1" dirty="0" smtClean="0">
                <a:solidFill>
                  <a:srgbClr val="00B050"/>
                </a:solidFill>
                <a:latin typeface="LavosHandy™" pitchFamily="66" charset="0"/>
              </a:rPr>
              <a:t>No client software needed</a:t>
            </a:r>
            <a:endParaRPr lang="en-US" sz="2400" b="1" dirty="0">
              <a:solidFill>
                <a:srgbClr val="00B050"/>
              </a:solidFill>
              <a:latin typeface="LavosHandy™" pitchFamily="66" charset="0"/>
            </a:endParaRPr>
          </a:p>
        </p:txBody>
      </p:sp>
      <p:sp>
        <p:nvSpPr>
          <p:cNvPr id="9" name="Rectangle 8"/>
          <p:cNvSpPr/>
          <p:nvPr/>
        </p:nvSpPr>
        <p:spPr>
          <a:xfrm>
            <a:off x="4265612" y="4343400"/>
            <a:ext cx="3733800" cy="1938992"/>
          </a:xfrm>
          <a:prstGeom prst="rect">
            <a:avLst/>
          </a:prstGeom>
        </p:spPr>
        <p:txBody>
          <a:bodyPr wrap="square">
            <a:spAutoFit/>
          </a:bodyPr>
          <a:lstStyle/>
          <a:p>
            <a:pPr algn="ctr"/>
            <a:r>
              <a:rPr lang="en-US" sz="2400" b="1" dirty="0" smtClean="0">
                <a:solidFill>
                  <a:srgbClr val="000000"/>
                </a:solidFill>
                <a:latin typeface="LavosHandy™" pitchFamily="66" charset="0"/>
              </a:rPr>
              <a:t>App definitions are stored in the database as meta data.</a:t>
            </a:r>
          </a:p>
          <a:p>
            <a:pPr algn="ctr"/>
            <a:r>
              <a:rPr lang="en-US" sz="2400" b="1" dirty="0" smtClean="0">
                <a:solidFill>
                  <a:srgbClr val="00B050"/>
                </a:solidFill>
                <a:latin typeface="LavosHandy™" pitchFamily="66" charset="0"/>
              </a:rPr>
              <a:t>Declarative – No code generation</a:t>
            </a:r>
            <a:endParaRPr lang="en-US" sz="2400" b="1" dirty="0">
              <a:solidFill>
                <a:srgbClr val="00B050"/>
              </a:solidFill>
              <a:latin typeface="LavosHandy™" pitchFamily="66" charset="0"/>
            </a:endParaRPr>
          </a:p>
        </p:txBody>
      </p:sp>
      <p:sp>
        <p:nvSpPr>
          <p:cNvPr id="11" name="Rectangle 10"/>
          <p:cNvSpPr/>
          <p:nvPr/>
        </p:nvSpPr>
        <p:spPr>
          <a:xfrm>
            <a:off x="7999412" y="4343400"/>
            <a:ext cx="3886200" cy="1938992"/>
          </a:xfrm>
          <a:prstGeom prst="rect">
            <a:avLst/>
          </a:prstGeom>
        </p:spPr>
        <p:txBody>
          <a:bodyPr wrap="square">
            <a:spAutoFit/>
          </a:bodyPr>
          <a:lstStyle/>
          <a:p>
            <a:pPr algn="ctr"/>
            <a:r>
              <a:rPr lang="en-US" sz="2400" b="1" dirty="0" smtClean="0">
                <a:solidFill>
                  <a:srgbClr val="000000"/>
                </a:solidFill>
                <a:latin typeface="LavosHandy™" pitchFamily="66" charset="0"/>
              </a:rPr>
              <a:t>Page generation is efficient with only one request and one response.</a:t>
            </a:r>
          </a:p>
          <a:p>
            <a:pPr algn="ctr"/>
            <a:r>
              <a:rPr lang="en-US" sz="2400" b="1" dirty="0" smtClean="0">
                <a:solidFill>
                  <a:srgbClr val="00B050"/>
                </a:solidFill>
                <a:latin typeface="LavosHandy™" pitchFamily="66" charset="0"/>
              </a:rPr>
              <a:t>Data processing done in the Database</a:t>
            </a:r>
            <a:endParaRPr lang="en-US" sz="2400" b="1" dirty="0">
              <a:solidFill>
                <a:srgbClr val="00B050"/>
              </a:solidFill>
              <a:latin typeface="LavosHandy™" pitchFamily="66" charset="0"/>
            </a:endParaRPr>
          </a:p>
        </p:txBody>
      </p:sp>
      <p:pic>
        <p:nvPicPr>
          <p:cNvPr id="3" name="Picture 2" descr="apex-engine-https-docs-5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75612" y="1371600"/>
            <a:ext cx="3117151" cy="3117151"/>
          </a:xfrm>
          <a:prstGeom prst="rect">
            <a:avLst/>
          </a:prstGeom>
        </p:spPr>
      </p:pic>
      <p:pic>
        <p:nvPicPr>
          <p:cNvPr id="4" name="Picture 3" descr="apex-engine-5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45012" y="1447800"/>
            <a:ext cx="3073400" cy="3073400"/>
          </a:xfrm>
          <a:prstGeom prst="rect">
            <a:avLst/>
          </a:prstGeom>
        </p:spPr>
      </p:pic>
      <p:pic>
        <p:nvPicPr>
          <p:cNvPr id="5" name="Picture 4" descr="apex-https-51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12812" y="1524000"/>
            <a:ext cx="3122612" cy="3122612"/>
          </a:xfrm>
          <a:prstGeom prst="rect">
            <a:avLst/>
          </a:prstGeom>
        </p:spPr>
      </p:pic>
    </p:spTree>
    <p:extLst>
      <p:ext uri="{BB962C8B-B14F-4D97-AF65-F5344CB8AC3E}">
        <p14:creationId xmlns="" xmlns:p14="http://schemas.microsoft.com/office/powerpoint/2010/main" val="41633135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a:t>Oracle </a:t>
            </a:r>
            <a:r>
              <a:rPr lang="en-US" b="1" dirty="0" smtClean="0"/>
              <a:t>APEX Architecture</a:t>
            </a:r>
            <a:endParaRPr lang="en-US" b="1" dirty="0"/>
          </a:p>
        </p:txBody>
      </p:sp>
      <p:sp>
        <p:nvSpPr>
          <p:cNvPr id="10" name="Text Placeholder 2"/>
          <p:cNvSpPr txBox="1">
            <a:spLocks/>
          </p:cNvSpPr>
          <p:nvPr/>
        </p:nvSpPr>
        <p:spPr>
          <a:xfrm>
            <a:off x="531813" y="914400"/>
            <a:ext cx="11125199" cy="343299"/>
          </a:xfrm>
          <a:prstGeom prst="rect">
            <a:avLst/>
          </a:prstGeom>
        </p:spPr>
        <p:txBody>
          <a:bodyPr vert="horz" lIns="0" tIns="0" rIns="0" bIns="0" rtlCol="0">
            <a:noAutofit/>
          </a:bodyPr>
          <a:lstStyle/>
          <a:p>
            <a:pPr marL="1588" lvl="0">
              <a:lnSpc>
                <a:spcPct val="90000"/>
              </a:lnSpc>
              <a:buClr>
                <a:schemeClr val="tx1">
                  <a:lumMod val="60000"/>
                  <a:lumOff val="40000"/>
                </a:schemeClr>
              </a:buClr>
              <a:defRPr/>
            </a:pPr>
            <a:r>
              <a:rPr lang="en-US" sz="2400" dirty="0" smtClean="0">
                <a:solidFill>
                  <a:srgbClr val="FF0000"/>
                </a:solidFill>
              </a:rPr>
              <a:t>3 Tier Architecture</a:t>
            </a:r>
            <a:endParaRPr kumimoji="0" lang="en-US" sz="2400" i="0" u="none" strike="noStrike" kern="1200" cap="none" spc="0" normalizeH="0" baseline="0" noProof="0" dirty="0">
              <a:ln>
                <a:noFill/>
              </a:ln>
              <a:solidFill>
                <a:srgbClr val="FF0000"/>
              </a:solidFill>
              <a:effectLst/>
              <a:uLnTx/>
              <a:uFillTx/>
              <a:latin typeface="+mn-lt"/>
              <a:ea typeface="+mn-ea"/>
              <a:cs typeface="+mn-cs"/>
            </a:endParaRPr>
          </a:p>
        </p:txBody>
      </p:sp>
      <p:pic>
        <p:nvPicPr>
          <p:cNvPr id="23" name="pasted-image.pdf"/>
          <p:cNvPicPr>
            <a:picLocks noChangeAspect="1"/>
          </p:cNvPicPr>
          <p:nvPr/>
        </p:nvPicPr>
        <p:blipFill>
          <a:blip r:embed="rId3" cstate="print">
            <a:extLst/>
          </a:blip>
          <a:stretch>
            <a:fillRect/>
          </a:stretch>
        </p:blipFill>
        <p:spPr>
          <a:xfrm>
            <a:off x="7950366" y="1463630"/>
            <a:ext cx="2387601" cy="3111501"/>
          </a:xfrm>
          <a:prstGeom prst="rect">
            <a:avLst/>
          </a:prstGeom>
          <a:ln w="12700">
            <a:miter lim="400000"/>
          </a:ln>
        </p:spPr>
      </p:pic>
      <p:pic>
        <p:nvPicPr>
          <p:cNvPr id="24" name="image21.png" descr="apex-https-512.png"/>
          <p:cNvPicPr>
            <a:picLocks noChangeAspect="1"/>
          </p:cNvPicPr>
          <p:nvPr/>
        </p:nvPicPr>
        <p:blipFill>
          <a:blip r:embed="rId4" cstate="print">
            <a:extLst/>
          </a:blip>
          <a:stretch>
            <a:fillRect/>
          </a:stretch>
        </p:blipFill>
        <p:spPr>
          <a:xfrm>
            <a:off x="1376362" y="1830388"/>
            <a:ext cx="2513012" cy="2513012"/>
          </a:xfrm>
          <a:prstGeom prst="rect">
            <a:avLst/>
          </a:prstGeom>
          <a:ln w="12700">
            <a:miter lim="400000"/>
          </a:ln>
        </p:spPr>
      </p:pic>
      <p:pic>
        <p:nvPicPr>
          <p:cNvPr id="25" name="image32.png"/>
          <p:cNvPicPr>
            <a:picLocks noChangeAspect="1"/>
          </p:cNvPicPr>
          <p:nvPr/>
        </p:nvPicPr>
        <p:blipFill>
          <a:blip r:embed="rId5" cstate="print">
            <a:extLst/>
          </a:blip>
          <a:stretch>
            <a:fillRect/>
          </a:stretch>
        </p:blipFill>
        <p:spPr>
          <a:xfrm>
            <a:off x="765175" y="2362200"/>
            <a:ext cx="691363" cy="1435100"/>
          </a:xfrm>
          <a:prstGeom prst="rect">
            <a:avLst/>
          </a:prstGeom>
          <a:ln w="12700">
            <a:miter lim="400000"/>
          </a:ln>
        </p:spPr>
      </p:pic>
      <p:grpSp>
        <p:nvGrpSpPr>
          <p:cNvPr id="30" name="Group 616"/>
          <p:cNvGrpSpPr/>
          <p:nvPr/>
        </p:nvGrpSpPr>
        <p:grpSpPr>
          <a:xfrm>
            <a:off x="1298575" y="5181600"/>
            <a:ext cx="2286001" cy="685800"/>
            <a:chOff x="0" y="0"/>
            <a:chExt cx="2286000" cy="685800"/>
          </a:xfrm>
        </p:grpSpPr>
        <p:sp>
          <p:nvSpPr>
            <p:cNvPr id="34" name="Shape 614"/>
            <p:cNvSpPr/>
            <p:nvPr/>
          </p:nvSpPr>
          <p:spPr>
            <a:xfrm>
              <a:off x="0" y="0"/>
              <a:ext cx="2286000" cy="6858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lnSpc>
                  <a:spcPct val="90000"/>
                </a:lnSpc>
                <a:defRPr>
                  <a:solidFill>
                    <a:srgbClr val="FFFFFF"/>
                  </a:solidFill>
                </a:defRPr>
              </a:pPr>
              <a:endParaRPr/>
            </a:p>
          </p:txBody>
        </p:sp>
        <p:sp>
          <p:nvSpPr>
            <p:cNvPr id="37" name="Shape 615"/>
            <p:cNvSpPr/>
            <p:nvPr/>
          </p:nvSpPr>
          <p:spPr>
            <a:xfrm>
              <a:off x="0" y="172085"/>
              <a:ext cx="2286000" cy="3416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defRPr>
                  <a:solidFill>
                    <a:srgbClr val="FFFFFF"/>
                  </a:solidFill>
                </a:defRPr>
              </a:lvl1pPr>
            </a:lstStyle>
            <a:p>
              <a:r>
                <a:t>Browser</a:t>
              </a:r>
            </a:p>
          </p:txBody>
        </p:sp>
      </p:grpSp>
      <p:grpSp>
        <p:nvGrpSpPr>
          <p:cNvPr id="38" name="Group 619"/>
          <p:cNvGrpSpPr/>
          <p:nvPr/>
        </p:nvGrpSpPr>
        <p:grpSpPr>
          <a:xfrm>
            <a:off x="4598005" y="5181600"/>
            <a:ext cx="2514601" cy="685801"/>
            <a:chOff x="0" y="0"/>
            <a:chExt cx="2514600" cy="685800"/>
          </a:xfrm>
        </p:grpSpPr>
        <p:sp>
          <p:nvSpPr>
            <p:cNvPr id="39" name="Shape 617"/>
            <p:cNvSpPr/>
            <p:nvPr/>
          </p:nvSpPr>
          <p:spPr>
            <a:xfrm>
              <a:off x="0" y="0"/>
              <a:ext cx="2514600" cy="6858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lnSpc>
                  <a:spcPct val="90000"/>
                </a:lnSpc>
                <a:defRPr>
                  <a:solidFill>
                    <a:srgbClr val="FFFFFF"/>
                  </a:solidFill>
                </a:defRPr>
              </a:pPr>
              <a:endParaRPr/>
            </a:p>
          </p:txBody>
        </p:sp>
        <p:sp>
          <p:nvSpPr>
            <p:cNvPr id="40" name="Shape 618"/>
            <p:cNvSpPr/>
            <p:nvPr/>
          </p:nvSpPr>
          <p:spPr>
            <a:xfrm>
              <a:off x="0" y="172085"/>
              <a:ext cx="2514600" cy="3416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defRPr>
                  <a:solidFill>
                    <a:srgbClr val="FFFFFF"/>
                  </a:solidFill>
                </a:defRPr>
              </a:lvl1pPr>
            </a:lstStyle>
            <a:p>
              <a:r>
                <a:t>Mid Tier</a:t>
              </a:r>
            </a:p>
          </p:txBody>
        </p:sp>
      </p:grpSp>
      <p:grpSp>
        <p:nvGrpSpPr>
          <p:cNvPr id="41" name="Group 622"/>
          <p:cNvGrpSpPr/>
          <p:nvPr/>
        </p:nvGrpSpPr>
        <p:grpSpPr>
          <a:xfrm>
            <a:off x="8156574" y="5181600"/>
            <a:ext cx="2514601" cy="685800"/>
            <a:chOff x="0" y="0"/>
            <a:chExt cx="2514600" cy="685800"/>
          </a:xfrm>
        </p:grpSpPr>
        <p:sp>
          <p:nvSpPr>
            <p:cNvPr id="42" name="Shape 620"/>
            <p:cNvSpPr/>
            <p:nvPr/>
          </p:nvSpPr>
          <p:spPr>
            <a:xfrm>
              <a:off x="0" y="0"/>
              <a:ext cx="2514600" cy="6858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lnSpc>
                  <a:spcPct val="90000"/>
                </a:lnSpc>
                <a:defRPr>
                  <a:solidFill>
                    <a:srgbClr val="FFFFFF"/>
                  </a:solidFill>
                </a:defRPr>
              </a:pPr>
              <a:endParaRPr/>
            </a:p>
          </p:txBody>
        </p:sp>
        <p:sp>
          <p:nvSpPr>
            <p:cNvPr id="43" name="Shape 621"/>
            <p:cNvSpPr/>
            <p:nvPr/>
          </p:nvSpPr>
          <p:spPr>
            <a:xfrm>
              <a:off x="0" y="172085"/>
              <a:ext cx="2514600" cy="3416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lnSpc>
                  <a:spcPct val="90000"/>
                </a:lnSpc>
                <a:defRPr>
                  <a:solidFill>
                    <a:srgbClr val="FFFFFF"/>
                  </a:solidFill>
                </a:defRPr>
              </a:lvl1pPr>
            </a:lstStyle>
            <a:p>
              <a:r>
                <a:t>Database Tier</a:t>
              </a:r>
            </a:p>
          </p:txBody>
        </p:sp>
      </p:grpSp>
      <p:sp>
        <p:nvSpPr>
          <p:cNvPr id="44" name="Shape 623"/>
          <p:cNvSpPr/>
          <p:nvPr/>
        </p:nvSpPr>
        <p:spPr>
          <a:xfrm flipV="1">
            <a:off x="4347209" y="1296036"/>
            <a:ext cx="1" cy="3429001"/>
          </a:xfrm>
          <a:prstGeom prst="line">
            <a:avLst/>
          </a:prstGeom>
          <a:ln w="12700">
            <a:solidFill>
              <a:srgbClr val="A7A7A7"/>
            </a:solidFill>
            <a:prstDash val="sysDash"/>
          </a:ln>
        </p:spPr>
        <p:txBody>
          <a:bodyPr lIns="45719" rIns="45719"/>
          <a:lstStyle/>
          <a:p>
            <a:endParaRPr/>
          </a:p>
        </p:txBody>
      </p:sp>
      <p:sp>
        <p:nvSpPr>
          <p:cNvPr id="45" name="Shape 624"/>
          <p:cNvSpPr/>
          <p:nvPr/>
        </p:nvSpPr>
        <p:spPr>
          <a:xfrm flipV="1">
            <a:off x="7395209" y="1296036"/>
            <a:ext cx="1" cy="3429001"/>
          </a:xfrm>
          <a:prstGeom prst="line">
            <a:avLst/>
          </a:prstGeom>
          <a:ln w="12700">
            <a:solidFill>
              <a:srgbClr val="A7A7A7"/>
            </a:solidFill>
            <a:prstDash val="sysDash"/>
          </a:ln>
        </p:spPr>
        <p:txBody>
          <a:bodyPr lIns="45719" rIns="45719"/>
          <a:lstStyle/>
          <a:p>
            <a:endParaRPr/>
          </a:p>
        </p:txBody>
      </p:sp>
      <p:sp>
        <p:nvSpPr>
          <p:cNvPr id="46" name="Shape 625"/>
          <p:cNvSpPr/>
          <p:nvPr/>
        </p:nvSpPr>
        <p:spPr>
          <a:xfrm>
            <a:off x="10341917" y="3086101"/>
            <a:ext cx="1233861" cy="646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a:solidFill>
                  <a:schemeClr val="accent5">
                    <a:satOff val="-7429"/>
                    <a:lumOff val="-12470"/>
                  </a:schemeClr>
                </a:solidFill>
              </a:defRPr>
            </a:pPr>
            <a:r>
              <a:t>Oracle APEX</a:t>
            </a:r>
          </a:p>
          <a:p>
            <a:pPr algn="ctr">
              <a:defRPr>
                <a:solidFill>
                  <a:schemeClr val="accent5">
                    <a:satOff val="-7429"/>
                    <a:lumOff val="-12470"/>
                  </a:schemeClr>
                </a:solidFill>
              </a:defRPr>
            </a:pPr>
            <a:r>
              <a:t>Engine</a:t>
            </a:r>
          </a:p>
        </p:txBody>
      </p:sp>
      <p:sp>
        <p:nvSpPr>
          <p:cNvPr id="47" name="Shape 626"/>
          <p:cNvSpPr/>
          <p:nvPr/>
        </p:nvSpPr>
        <p:spPr>
          <a:xfrm>
            <a:off x="10475862" y="3747869"/>
            <a:ext cx="965968" cy="646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a:solidFill>
                  <a:schemeClr val="accent5">
                    <a:satOff val="-7429"/>
                    <a:lumOff val="-12470"/>
                  </a:schemeClr>
                </a:solidFill>
              </a:defRPr>
            </a:pPr>
            <a:r>
              <a:t>Oracle </a:t>
            </a:r>
          </a:p>
          <a:p>
            <a:pPr algn="ctr">
              <a:defRPr>
                <a:solidFill>
                  <a:schemeClr val="accent5">
                    <a:satOff val="-7429"/>
                    <a:lumOff val="-12470"/>
                  </a:schemeClr>
                </a:solidFill>
              </a:defRPr>
            </a:pPr>
            <a:r>
              <a:t>Database</a:t>
            </a:r>
          </a:p>
        </p:txBody>
      </p:sp>
      <p:sp>
        <p:nvSpPr>
          <p:cNvPr id="48" name="Shape 627"/>
          <p:cNvSpPr/>
          <p:nvPr/>
        </p:nvSpPr>
        <p:spPr>
          <a:xfrm>
            <a:off x="10499907" y="2415738"/>
            <a:ext cx="917878" cy="646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a:defRPr>
                <a:solidFill>
                  <a:schemeClr val="accent5">
                    <a:satOff val="-7429"/>
                    <a:lumOff val="-12470"/>
                  </a:schemeClr>
                </a:solidFill>
              </a:defRPr>
            </a:pPr>
            <a:r>
              <a:t>Data </a:t>
            </a:r>
          </a:p>
          <a:p>
            <a:pPr algn="ctr">
              <a:defRPr>
                <a:solidFill>
                  <a:schemeClr val="accent5">
                    <a:satOff val="-7429"/>
                    <a:lumOff val="-12470"/>
                  </a:schemeClr>
                </a:solidFill>
              </a:defRPr>
            </a:pPr>
            <a:r>
              <a:t>Schemas</a:t>
            </a:r>
          </a:p>
        </p:txBody>
      </p:sp>
      <p:sp>
        <p:nvSpPr>
          <p:cNvPr id="50" name="Shape 629"/>
          <p:cNvSpPr/>
          <p:nvPr/>
        </p:nvSpPr>
        <p:spPr>
          <a:xfrm>
            <a:off x="4308583" y="6026461"/>
            <a:ext cx="2813271" cy="24622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600">
                <a:solidFill>
                  <a:schemeClr val="accent5">
                    <a:satOff val="-7429"/>
                    <a:lumOff val="-12470"/>
                  </a:schemeClr>
                </a:solidFill>
              </a:defRPr>
            </a:lvl1pPr>
          </a:lstStyle>
          <a:p>
            <a:r>
              <a:t>ORDS = Oracle REST Data Services</a:t>
            </a:r>
          </a:p>
        </p:txBody>
      </p:sp>
      <p:sp>
        <p:nvSpPr>
          <p:cNvPr id="51" name="Shape 630"/>
          <p:cNvSpPr/>
          <p:nvPr/>
        </p:nvSpPr>
        <p:spPr>
          <a:xfrm>
            <a:off x="3944587" y="3019380"/>
            <a:ext cx="805244" cy="1"/>
          </a:xfrm>
          <a:prstGeom prst="line">
            <a:avLst/>
          </a:prstGeom>
          <a:ln w="25400">
            <a:solidFill>
              <a:schemeClr val="accent4"/>
            </a:solidFill>
            <a:tailEnd type="triangle"/>
          </a:ln>
          <a:effectLst>
            <a:outerShdw blurRad="38100" dist="20000" dir="5400000" rotWithShape="0">
              <a:srgbClr val="000000">
                <a:alpha val="38000"/>
              </a:srgbClr>
            </a:outerShdw>
          </a:effectLst>
        </p:spPr>
        <p:txBody>
          <a:bodyPr lIns="45719" rIns="45719"/>
          <a:lstStyle/>
          <a:p>
            <a:endParaRPr/>
          </a:p>
        </p:txBody>
      </p:sp>
      <p:sp>
        <p:nvSpPr>
          <p:cNvPr id="52" name="Shape 631"/>
          <p:cNvSpPr/>
          <p:nvPr/>
        </p:nvSpPr>
        <p:spPr>
          <a:xfrm>
            <a:off x="7068152" y="3010536"/>
            <a:ext cx="805244" cy="1"/>
          </a:xfrm>
          <a:prstGeom prst="line">
            <a:avLst/>
          </a:prstGeom>
          <a:ln w="25400">
            <a:solidFill>
              <a:schemeClr val="accent4"/>
            </a:solidFill>
            <a:tailEnd type="triangle"/>
          </a:ln>
          <a:effectLst>
            <a:outerShdw blurRad="38100" dist="20000" dir="5400000" rotWithShape="0">
              <a:srgbClr val="000000">
                <a:alpha val="38000"/>
              </a:srgbClr>
            </a:outerShdw>
          </a:effectLst>
        </p:spPr>
        <p:txBody>
          <a:bodyPr lIns="45719" rIns="45719"/>
          <a:lstStyle/>
          <a:p>
            <a:endParaRPr/>
          </a:p>
        </p:txBody>
      </p:sp>
      <p:sp>
        <p:nvSpPr>
          <p:cNvPr id="53" name="Shape 632"/>
          <p:cNvSpPr/>
          <p:nvPr/>
        </p:nvSpPr>
        <p:spPr>
          <a:xfrm flipH="1">
            <a:off x="3944587" y="3576637"/>
            <a:ext cx="805244" cy="1"/>
          </a:xfrm>
          <a:prstGeom prst="line">
            <a:avLst/>
          </a:prstGeom>
          <a:ln w="25400">
            <a:solidFill>
              <a:schemeClr val="accent4"/>
            </a:solidFill>
            <a:tailEnd type="triangle"/>
          </a:ln>
          <a:effectLst>
            <a:outerShdw blurRad="38100" dist="20000" dir="5400000" rotWithShape="0">
              <a:srgbClr val="000000">
                <a:alpha val="38000"/>
              </a:srgbClr>
            </a:outerShdw>
          </a:effectLst>
        </p:spPr>
        <p:txBody>
          <a:bodyPr lIns="45719" rIns="45719"/>
          <a:lstStyle/>
          <a:p>
            <a:endParaRPr/>
          </a:p>
        </p:txBody>
      </p:sp>
      <p:sp>
        <p:nvSpPr>
          <p:cNvPr id="54" name="Shape 633"/>
          <p:cNvSpPr/>
          <p:nvPr/>
        </p:nvSpPr>
        <p:spPr>
          <a:xfrm flipH="1">
            <a:off x="6992587" y="3576637"/>
            <a:ext cx="805244" cy="1"/>
          </a:xfrm>
          <a:prstGeom prst="line">
            <a:avLst/>
          </a:prstGeom>
          <a:ln w="25400">
            <a:solidFill>
              <a:schemeClr val="accent4"/>
            </a:solidFill>
            <a:tailEnd type="triangle"/>
          </a:ln>
          <a:effectLst>
            <a:outerShdw blurRad="38100" dist="20000" dir="5400000" rotWithShape="0">
              <a:srgbClr val="000000">
                <a:alpha val="38000"/>
              </a:srgbClr>
            </a:outerShdw>
          </a:effectLst>
        </p:spPr>
        <p:txBody>
          <a:bodyPr lIns="45719" rIns="45719"/>
          <a:lstStyle/>
          <a:p>
            <a:endParaRPr/>
          </a:p>
        </p:txBody>
      </p:sp>
      <p:pic>
        <p:nvPicPr>
          <p:cNvPr id="55" name="pasted-image.pdf"/>
          <p:cNvPicPr>
            <a:picLocks noChangeAspect="1"/>
          </p:cNvPicPr>
          <p:nvPr/>
        </p:nvPicPr>
        <p:blipFill>
          <a:blip r:embed="rId6" cstate="print">
            <a:extLst/>
          </a:blip>
          <a:stretch>
            <a:fillRect/>
          </a:stretch>
        </p:blipFill>
        <p:spPr>
          <a:xfrm>
            <a:off x="5036865" y="2000602"/>
            <a:ext cx="1636878" cy="2172584"/>
          </a:xfrm>
          <a:prstGeom prst="rect">
            <a:avLst/>
          </a:prstGeom>
          <a:ln w="12700">
            <a:miter lim="400000"/>
          </a:ln>
        </p:spPr>
      </p:pic>
    </p:spTree>
    <p:extLst>
      <p:ext uri="{BB962C8B-B14F-4D97-AF65-F5344CB8AC3E}">
        <p14:creationId xmlns="" xmlns:p14="http://schemas.microsoft.com/office/powerpoint/2010/main" val="1962823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a:t>Oracle </a:t>
            </a:r>
            <a:r>
              <a:rPr lang="en-US" b="1" dirty="0" smtClean="0"/>
              <a:t>APEX - Use Cases</a:t>
            </a:r>
            <a:endParaRPr lang="en-US" b="1" dirty="0"/>
          </a:p>
        </p:txBody>
      </p:sp>
      <p:sp>
        <p:nvSpPr>
          <p:cNvPr id="10" name="Text Placeholder 2"/>
          <p:cNvSpPr txBox="1">
            <a:spLocks/>
          </p:cNvSpPr>
          <p:nvPr/>
        </p:nvSpPr>
        <p:spPr>
          <a:xfrm>
            <a:off x="531813" y="914400"/>
            <a:ext cx="11125199" cy="343299"/>
          </a:xfrm>
          <a:prstGeom prst="rect">
            <a:avLst/>
          </a:prstGeom>
        </p:spPr>
        <p:txBody>
          <a:bodyPr vert="horz" lIns="0" tIns="0" rIns="0" bIns="0" rtlCol="0">
            <a:noAutofit/>
          </a:bodyPr>
          <a:lstStyle/>
          <a:p>
            <a:pPr marL="1588" lvl="0">
              <a:lnSpc>
                <a:spcPct val="90000"/>
              </a:lnSpc>
              <a:buClr>
                <a:schemeClr val="tx1">
                  <a:lumMod val="60000"/>
                  <a:lumOff val="40000"/>
                </a:schemeClr>
              </a:buClr>
              <a:defRPr/>
            </a:pPr>
            <a:r>
              <a:rPr lang="en-US" sz="2400" dirty="0">
                <a:solidFill>
                  <a:srgbClr val="FF0000"/>
                </a:solidFill>
              </a:rPr>
              <a:t>Use Cases </a:t>
            </a:r>
            <a:endParaRPr kumimoji="0" lang="en-US" sz="2400" i="0" u="none" strike="noStrike" kern="1200" cap="none" spc="0" normalizeH="0" baseline="0" noProof="0" dirty="0">
              <a:ln>
                <a:noFill/>
              </a:ln>
              <a:solidFill>
                <a:srgbClr val="FF0000"/>
              </a:solidFill>
              <a:effectLst/>
              <a:uLnTx/>
              <a:uFillTx/>
              <a:latin typeface="+mn-lt"/>
              <a:ea typeface="+mn-ea"/>
              <a:cs typeface="+mn-cs"/>
            </a:endParaRPr>
          </a:p>
        </p:txBody>
      </p:sp>
      <p:pic>
        <p:nvPicPr>
          <p:cNvPr id="3" name="Picture 2" descr="apex-apps-5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7412" y="1524000"/>
            <a:ext cx="3015539" cy="3015539"/>
          </a:xfrm>
          <a:prstGeom prst="rect">
            <a:avLst/>
          </a:prstGeom>
        </p:spPr>
      </p:pic>
      <p:pic>
        <p:nvPicPr>
          <p:cNvPr id="4" name="Picture 3" descr="extending-enterprise-apps-5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21212" y="1599268"/>
            <a:ext cx="2997200" cy="2997200"/>
          </a:xfrm>
          <a:prstGeom prst="rect">
            <a:avLst/>
          </a:prstGeom>
        </p:spPr>
      </p:pic>
      <p:pic>
        <p:nvPicPr>
          <p:cNvPr id="5" name="Picture 4" descr="migrate-web-apps-51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55012" y="1599268"/>
            <a:ext cx="2997200" cy="2997200"/>
          </a:xfrm>
          <a:prstGeom prst="rect">
            <a:avLst/>
          </a:prstGeom>
        </p:spPr>
      </p:pic>
      <p:sp>
        <p:nvSpPr>
          <p:cNvPr id="8" name="Rectangle 7"/>
          <p:cNvSpPr/>
          <p:nvPr/>
        </p:nvSpPr>
        <p:spPr>
          <a:xfrm>
            <a:off x="760411" y="4807803"/>
            <a:ext cx="3494809" cy="830997"/>
          </a:xfrm>
          <a:prstGeom prst="rect">
            <a:avLst/>
          </a:prstGeom>
        </p:spPr>
        <p:txBody>
          <a:bodyPr wrap="square">
            <a:spAutoFit/>
          </a:bodyPr>
          <a:lstStyle/>
          <a:p>
            <a:pPr algn="ctr"/>
            <a:r>
              <a:rPr lang="en-US" sz="2400" b="1" dirty="0" smtClean="0">
                <a:solidFill>
                  <a:srgbClr val="000000"/>
                </a:solidFill>
                <a:latin typeface="LavosHandy™" pitchFamily="66" charset="0"/>
              </a:rPr>
              <a:t>Developing opportunistic &amp; self service web apps</a:t>
            </a:r>
            <a:endParaRPr lang="en-US" sz="2400" b="1" dirty="0">
              <a:solidFill>
                <a:srgbClr val="000000"/>
              </a:solidFill>
              <a:latin typeface="LavosHandy™" pitchFamily="66" charset="0"/>
            </a:endParaRPr>
          </a:p>
        </p:txBody>
      </p:sp>
      <p:sp>
        <p:nvSpPr>
          <p:cNvPr id="9" name="Rectangle 8"/>
          <p:cNvSpPr/>
          <p:nvPr/>
        </p:nvSpPr>
        <p:spPr>
          <a:xfrm>
            <a:off x="4343626" y="4807803"/>
            <a:ext cx="3411600" cy="830997"/>
          </a:xfrm>
          <a:prstGeom prst="rect">
            <a:avLst/>
          </a:prstGeom>
        </p:spPr>
        <p:txBody>
          <a:bodyPr wrap="square">
            <a:spAutoFit/>
          </a:bodyPr>
          <a:lstStyle/>
          <a:p>
            <a:pPr algn="ctr"/>
            <a:r>
              <a:rPr lang="en-US" sz="2400" b="1" dirty="0" smtClean="0">
                <a:solidFill>
                  <a:srgbClr val="000000"/>
                </a:solidFill>
                <a:latin typeface="LavosHandy™" pitchFamily="66" charset="0"/>
              </a:rPr>
              <a:t>Extending enterprise application solutions</a:t>
            </a:r>
            <a:endParaRPr lang="en-US" sz="2400" b="1" dirty="0">
              <a:solidFill>
                <a:srgbClr val="000000"/>
              </a:solidFill>
              <a:latin typeface="LavosHandy™" pitchFamily="66" charset="0"/>
            </a:endParaRPr>
          </a:p>
        </p:txBody>
      </p:sp>
      <p:sp>
        <p:nvSpPr>
          <p:cNvPr id="11" name="Rectangle 10"/>
          <p:cNvSpPr/>
          <p:nvPr/>
        </p:nvSpPr>
        <p:spPr>
          <a:xfrm>
            <a:off x="7847013" y="4807803"/>
            <a:ext cx="3810000" cy="1200329"/>
          </a:xfrm>
          <a:prstGeom prst="rect">
            <a:avLst/>
          </a:prstGeom>
        </p:spPr>
        <p:txBody>
          <a:bodyPr wrap="square">
            <a:spAutoFit/>
          </a:bodyPr>
          <a:lstStyle/>
          <a:p>
            <a:pPr algn="ctr"/>
            <a:r>
              <a:rPr lang="en-US" sz="2400" b="1" dirty="0" smtClean="0">
                <a:solidFill>
                  <a:srgbClr val="000000"/>
                </a:solidFill>
                <a:latin typeface="LavosHandy™" pitchFamily="66" charset="0"/>
              </a:rPr>
              <a:t>Migrating file based and client server apps to the web</a:t>
            </a:r>
            <a:endParaRPr lang="en-US" sz="2400" b="1" dirty="0">
              <a:solidFill>
                <a:srgbClr val="000000"/>
              </a:solidFill>
              <a:latin typeface="LavosHandy™" pitchFamily="66" charset="0"/>
            </a:endParaRPr>
          </a:p>
        </p:txBody>
      </p:sp>
    </p:spTree>
    <p:extLst>
      <p:ext uri="{BB962C8B-B14F-4D97-AF65-F5344CB8AC3E}">
        <p14:creationId xmlns="" xmlns:p14="http://schemas.microsoft.com/office/powerpoint/2010/main" val="3768384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b="1" dirty="0" smtClean="0"/>
              <a:t>Oracle APEX - Concepts</a:t>
            </a:r>
            <a:endParaRPr lang="en-US" sz="2400" b="1" dirty="0"/>
          </a:p>
        </p:txBody>
      </p:sp>
      <p:pic>
        <p:nvPicPr>
          <p:cNvPr id="2050" name="D97F59EE-14EB-471A-B750-B0DD0558EC56" descr="4F1809D8-9FC2-460F-8C64-1F24EBD7683C@us"/>
          <p:cNvPicPr>
            <a:picLocks noChangeAspect="1" noChangeArrowheads="1"/>
          </p:cNvPicPr>
          <p:nvPr/>
        </p:nvPicPr>
        <p:blipFill>
          <a:blip r:embed="rId3" cstate="print"/>
          <a:srcRect/>
          <a:stretch>
            <a:fillRect/>
          </a:stretch>
        </p:blipFill>
        <p:spPr bwMode="auto">
          <a:xfrm>
            <a:off x="2055812" y="1219200"/>
            <a:ext cx="8686800" cy="466344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b="1" dirty="0" smtClean="0"/>
              <a:t>Logging In to a Workspace</a:t>
            </a:r>
            <a:endParaRPr lang="en-US" b="1" dirty="0"/>
          </a:p>
        </p:txBody>
      </p:sp>
      <p:pic>
        <p:nvPicPr>
          <p:cNvPr id="6" name="Picture 5" descr="Snap50.gif"/>
          <p:cNvPicPr>
            <a:picLocks noChangeAspect="1"/>
          </p:cNvPicPr>
          <p:nvPr/>
        </p:nvPicPr>
        <p:blipFill>
          <a:blip r:embed="rId3" cstate="print"/>
          <a:stretch>
            <a:fillRect/>
          </a:stretch>
        </p:blipFill>
        <p:spPr>
          <a:xfrm>
            <a:off x="6932612" y="1371600"/>
            <a:ext cx="3573780" cy="4396740"/>
          </a:xfrm>
          <a:prstGeom prst="rect">
            <a:avLst/>
          </a:prstGeom>
          <a:ln>
            <a:solidFill>
              <a:schemeClr val="tx1"/>
            </a:solidFill>
          </a:ln>
        </p:spPr>
      </p:pic>
      <p:sp>
        <p:nvSpPr>
          <p:cNvPr id="7" name="Rectangle 5"/>
          <p:cNvSpPr txBox="1">
            <a:spLocks noChangeArrowheads="1"/>
          </p:cNvSpPr>
          <p:nvPr/>
        </p:nvSpPr>
        <p:spPr>
          <a:xfrm>
            <a:off x="760412" y="1243584"/>
            <a:ext cx="6248400" cy="3099816"/>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
                <a:schemeClr val="tx1">
                  <a:lumMod val="60000"/>
                  <a:lumOff val="40000"/>
                </a:schemeClr>
              </a:buClr>
              <a:buSzTx/>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Steps</a:t>
            </a:r>
            <a:r>
              <a:rPr kumimoji="0" lang="en-US" sz="2800" b="0" i="0" u="none" strike="noStrike" kern="1200" cap="none" spc="0" normalizeH="0" baseline="0" noProof="0" dirty="0" smtClean="0">
                <a:ln>
                  <a:noFill/>
                </a:ln>
                <a:solidFill>
                  <a:srgbClr val="000000"/>
                </a:solidFill>
                <a:effectLst/>
                <a:uLnTx/>
                <a:uFillTx/>
                <a:latin typeface="+mn-lt"/>
                <a:ea typeface="+mn-ea"/>
                <a:cs typeface="+mn-cs"/>
              </a:rPr>
              <a:t>:</a:t>
            </a:r>
          </a:p>
          <a:p>
            <a:pPr marL="788670" marR="0" lvl="1" indent="-514350" algn="l" defTabSz="914400" rtl="0" eaLnBrk="1" fontAlgn="auto" latinLnBrk="0" hangingPunct="1">
              <a:lnSpc>
                <a:spcPct val="90000"/>
              </a:lnSpc>
              <a:spcBef>
                <a:spcPts val="800"/>
              </a:spcBef>
              <a:spcAft>
                <a:spcPts val="0"/>
              </a:spcAft>
              <a:buClr>
                <a:schemeClr val="accent1"/>
              </a:buClr>
              <a:buSzTx/>
              <a:buFont typeface="+mj-lt"/>
              <a:buAutoNum type="arabicPeriod"/>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Enter the URL in your browser address bar.</a:t>
            </a:r>
          </a:p>
          <a:p>
            <a:pPr marL="788670" marR="0" lvl="1" indent="-514350" algn="l" defTabSz="914400" rtl="0" eaLnBrk="1" fontAlgn="auto" latinLnBrk="0" hangingPunct="1">
              <a:lnSpc>
                <a:spcPct val="90000"/>
              </a:lnSpc>
              <a:spcBef>
                <a:spcPts val="800"/>
              </a:spcBef>
              <a:spcAft>
                <a:spcPts val="0"/>
              </a:spcAft>
              <a:buClr>
                <a:schemeClr val="accent1"/>
              </a:buClr>
              <a:buSzTx/>
              <a:buFont typeface="+mj-lt"/>
              <a:buAutoNum type="arabicPeriod"/>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Enter the workspace name.</a:t>
            </a:r>
          </a:p>
          <a:p>
            <a:pPr marL="788670" marR="0" lvl="1" indent="-514350" algn="l" defTabSz="914400" rtl="0" eaLnBrk="1" fontAlgn="auto" latinLnBrk="0" hangingPunct="1">
              <a:lnSpc>
                <a:spcPct val="90000"/>
              </a:lnSpc>
              <a:spcBef>
                <a:spcPts val="800"/>
              </a:spcBef>
              <a:spcAft>
                <a:spcPts val="0"/>
              </a:spcAft>
              <a:buClr>
                <a:schemeClr val="accent1"/>
              </a:buClr>
              <a:buSzTx/>
              <a:buFont typeface="+mj-lt"/>
              <a:buAutoNum type="arabicPeriod"/>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Enter the username and password.</a:t>
            </a:r>
          </a:p>
          <a:p>
            <a:pPr marL="788670" marR="0" lvl="1" indent="-514350" algn="l" defTabSz="914400" rtl="0" eaLnBrk="1" fontAlgn="auto" latinLnBrk="0" hangingPunct="1">
              <a:lnSpc>
                <a:spcPct val="90000"/>
              </a:lnSpc>
              <a:spcBef>
                <a:spcPts val="800"/>
              </a:spcBef>
              <a:spcAft>
                <a:spcPts val="0"/>
              </a:spcAft>
              <a:buClr>
                <a:schemeClr val="accent1"/>
              </a:buClr>
              <a:buSzTx/>
              <a:buFont typeface="+mj-lt"/>
              <a:buAutoNum type="arabicPeriod"/>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Click Sign In.</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6359</TotalTime>
  <Words>1736</Words>
  <Application>Microsoft Office PowerPoint</Application>
  <PresentationFormat>Custom</PresentationFormat>
  <Paragraphs>158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Oracle_16x9_2014_521</vt:lpstr>
      <vt:lpstr>Slide 1</vt:lpstr>
      <vt:lpstr>Slide 2</vt:lpstr>
      <vt:lpstr>Slide 3</vt:lpstr>
      <vt:lpstr>What is Oracle Application Express?</vt:lpstr>
      <vt:lpstr>Oracle Application Express: Distinguishing Characteristics</vt:lpstr>
      <vt:lpstr>Oracle APEX Architecture</vt:lpstr>
      <vt:lpstr>Oracle APEX - Use Cases</vt:lpstr>
      <vt:lpstr>Oracle APEX - Concepts</vt:lpstr>
      <vt:lpstr>Logging In to a Workspace</vt:lpstr>
      <vt:lpstr>Oracle Application Express – Major Components</vt:lpstr>
      <vt:lpstr>Oracle Application Express – App Builder</vt:lpstr>
      <vt:lpstr>Oracle Application Express – SQL Workshop</vt:lpstr>
      <vt:lpstr>Oracle Application Express – Team Development</vt:lpstr>
      <vt:lpstr>Oracle Application Express – Packaged Apps</vt:lpstr>
      <vt:lpstr>Installing a Packaged App</vt:lpstr>
      <vt:lpstr>Running the Packaged App</vt:lpstr>
      <vt:lpstr>Getting Started</vt:lpstr>
      <vt:lpstr>Slide 18</vt:lpstr>
      <vt:lpstr>Slide 19</vt:lpstr>
      <vt:lpstr>Hands-On Lab</vt:lpstr>
      <vt:lpstr>Slide 21</vt:lpstr>
      <vt:lpstr>Slide 22</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457</cp:revision>
  <dcterms:created xsi:type="dcterms:W3CDTF">2014-06-19T18:11:18Z</dcterms:created>
  <dcterms:modified xsi:type="dcterms:W3CDTF">2017-06-21T16:00:00Z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