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54" r:id="rId2"/>
    <p:sldId id="598" r:id="rId3"/>
    <p:sldId id="721" r:id="rId4"/>
    <p:sldId id="719" r:id="rId5"/>
    <p:sldId id="723" r:id="rId6"/>
    <p:sldId id="722" r:id="rId7"/>
    <p:sldId id="691" r:id="rId8"/>
    <p:sldId id="557" r:id="rId9"/>
    <p:sldId id="288" r:id="rId10"/>
    <p:sldId id="289" r:id="rId11"/>
  </p:sldIdLst>
  <p:sldSz cx="12188825"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itanya Koratamaddi" initials="C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2512" autoAdjust="0"/>
  </p:normalViewPr>
  <p:slideViewPr>
    <p:cSldViewPr>
      <p:cViewPr varScale="1">
        <p:scale>
          <a:sx n="78" d="100"/>
          <a:sy n="78" d="100"/>
        </p:scale>
        <p:origin x="-763" y="-72"/>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86" d="100"/>
          <a:sy n="86" d="100"/>
        </p:scale>
        <p:origin x="-30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xmlns="" val="180377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In this course, y</a:t>
            </a:r>
            <a:r>
              <a:rPr lang="en-US" baseline="0" dirty="0" smtClean="0"/>
              <a:t>ou learn how to </a:t>
            </a:r>
            <a:r>
              <a:rPr lang="en-US" sz="1100" b="0" i="0" kern="1200" dirty="0" smtClean="0">
                <a:solidFill>
                  <a:schemeClr val="tx1"/>
                </a:solidFill>
                <a:latin typeface="+mn-lt"/>
                <a:ea typeface="+mn-ea"/>
                <a:cs typeface="+mn-cs"/>
              </a:rPr>
              <a:t>design, develop and deploy beautiful, responsive, database-driven web applications using Oracle Application Express.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8</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106727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p14="http://schemas.microsoft.com/office/powerpoint/2010/main" xmlns="" val="3991295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smtClean="0">
                <a:solidFill>
                  <a:schemeClr val="tx1">
                    <a:lumMod val="75000"/>
                  </a:schemeClr>
                </a:solidFill>
              </a:rPr>
              <a:t>Copyright © 2014 Oracle and/or its affiliates. All rights reserved.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7" name="TextBox 16"/>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596256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860819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xmlns=""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187660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2284412" y="6477000"/>
            <a:ext cx="457200" cy="152400"/>
          </a:xfrm>
        </p:spPr>
        <p:txBody>
          <a:bodyPr/>
          <a:lstStyle/>
          <a:p>
            <a:fld id="{E248A2DF-98E5-4437-B842-E0DCD9A6A408}" type="datetime1">
              <a:rPr lang="en-US"/>
              <a:pPr/>
              <a:t>6/21/2017</a:t>
            </a:fld>
            <a:endParaRPr dirty="0"/>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4572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5" name="TextBox 14"/>
          <p:cNvSpPr txBox="1"/>
          <p:nvPr/>
        </p:nvSpPr>
        <p:spPr>
          <a:xfrm>
            <a:off x="2817812" y="6477000"/>
            <a:ext cx="9144000" cy="152400"/>
          </a:xfrm>
          <a:prstGeom prst="rect">
            <a:avLst/>
          </a:prstGeom>
          <a:noFill/>
        </p:spPr>
        <p:txBody>
          <a:bodyPr wrap="none" lIns="0" tIns="0" rIns="0" bIns="0" rtlCol="0" anchor="ctr" anchorCtr="0">
            <a:noAutofit/>
          </a:body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5056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373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txBox="1">
            <a:spLocks/>
          </p:cNvSpPr>
          <p:nvPr/>
        </p:nvSpPr>
        <p:spPr>
          <a:xfrm>
            <a:off x="455612" y="3733800"/>
            <a:ext cx="11430000" cy="1698625"/>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r>
              <a:rPr lang="en-US" sz="4400" b="1" dirty="0" smtClean="0">
                <a:solidFill>
                  <a:srgbClr val="000000"/>
                </a:solidFill>
                <a:latin typeface="Helvetica Neue Light"/>
                <a:cs typeface="Helvetica Neue Light"/>
              </a:rPr>
              <a:t>Oracle Application Express: </a:t>
            </a:r>
          </a:p>
          <a:p>
            <a:pPr algn="ctr">
              <a:lnSpc>
                <a:spcPct val="120000"/>
              </a:lnSpc>
            </a:pPr>
            <a:r>
              <a:rPr lang="en-US" sz="4400" b="1" dirty="0" smtClean="0">
                <a:solidFill>
                  <a:srgbClr val="000000"/>
                </a:solidFill>
                <a:latin typeface="Helvetica Neue Light"/>
                <a:cs typeface="Helvetica Neue Light"/>
              </a:rPr>
              <a:t>Developing Database Web Applications</a:t>
            </a:r>
          </a:p>
          <a:p>
            <a:pPr algn="ctr">
              <a:lnSpc>
                <a:spcPct val="120000"/>
              </a:lnSpc>
            </a:pPr>
            <a:endParaRPr lang="en-US" sz="3200" dirty="0">
              <a:latin typeface="Helvetica Neue Light"/>
              <a:cs typeface="Helvetica Neue Light"/>
            </a:endParaRPr>
          </a:p>
        </p:txBody>
      </p:sp>
      <p:pic>
        <p:nvPicPr>
          <p:cNvPr id="4" name="Picture 3" descr="apex-round-128.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54612" y="1066800"/>
            <a:ext cx="1778000" cy="1778000"/>
          </a:xfrm>
          <a:prstGeom prst="rect">
            <a:avLst/>
          </a:prstGeom>
        </p:spPr>
      </p:pic>
    </p:spTree>
    <p:extLst>
      <p:ext uri="{BB962C8B-B14F-4D97-AF65-F5344CB8AC3E}">
        <p14:creationId xmlns:p14="http://schemas.microsoft.com/office/powerpoint/2010/main" xmlns="" val="2437061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876300"/>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Course Objectives</a:t>
            </a:r>
          </a:p>
        </p:txBody>
      </p:sp>
      <p:sp>
        <p:nvSpPr>
          <p:cNvPr id="8" name="Content Placeholder 7"/>
          <p:cNvSpPr>
            <a:spLocks noGrp="1"/>
          </p:cNvSpPr>
          <p:nvPr>
            <p:ph idx="1"/>
          </p:nvPr>
        </p:nvSpPr>
        <p:spPr>
          <a:xfrm>
            <a:off x="531151" y="1447800"/>
            <a:ext cx="11126522" cy="4495800"/>
          </a:xfrm>
        </p:spPr>
        <p:txBody>
          <a:bodyPr/>
          <a:lstStyle/>
          <a:p>
            <a:pPr>
              <a:buNone/>
            </a:pPr>
            <a:r>
              <a:rPr lang="en-US" dirty="0" smtClean="0">
                <a:solidFill>
                  <a:srgbClr val="000000"/>
                </a:solidFill>
              </a:rPr>
              <a:t>After completing this course, you should be able to:</a:t>
            </a:r>
          </a:p>
          <a:p>
            <a:pPr marL="501650" lvl="1">
              <a:buClr>
                <a:srgbClr val="FF0000"/>
              </a:buClr>
              <a:buFont typeface="Arial" pitchFamily="34" charset="0"/>
              <a:buChar char="•"/>
            </a:pPr>
            <a:r>
              <a:rPr lang="en-US" sz="2800" dirty="0" smtClean="0">
                <a:solidFill>
                  <a:srgbClr val="000000"/>
                </a:solidFill>
              </a:rPr>
              <a:t>Create and run a database web application</a:t>
            </a:r>
          </a:p>
          <a:p>
            <a:pPr lvl="1">
              <a:buClr>
                <a:srgbClr val="FF0000"/>
              </a:buClr>
              <a:buFont typeface="Arial" pitchFamily="34" charset="0"/>
              <a:buChar char="•"/>
            </a:pPr>
            <a:r>
              <a:rPr lang="en-US" sz="2800" dirty="0" smtClean="0">
                <a:solidFill>
                  <a:srgbClr val="000000"/>
                </a:solidFill>
              </a:rPr>
              <a:t>Manage your database application pages and page components</a:t>
            </a:r>
          </a:p>
          <a:p>
            <a:pPr lvl="1">
              <a:buClr>
                <a:srgbClr val="FF0000"/>
              </a:buClr>
              <a:buFont typeface="Arial" pitchFamily="34" charset="0"/>
              <a:buChar char="•"/>
            </a:pPr>
            <a:r>
              <a:rPr lang="en-US" sz="2800" dirty="0" smtClean="0">
                <a:solidFill>
                  <a:srgbClr val="000000"/>
                </a:solidFill>
              </a:rPr>
              <a:t>Develop, use, and customize different types of reports in your application</a:t>
            </a:r>
          </a:p>
          <a:p>
            <a:pPr lvl="1">
              <a:buClr>
                <a:srgbClr val="FF0000"/>
              </a:buClr>
              <a:buFont typeface="Arial" pitchFamily="34" charset="0"/>
              <a:buChar char="•"/>
            </a:pPr>
            <a:r>
              <a:rPr lang="en-US" sz="2800" dirty="0" smtClean="0">
                <a:solidFill>
                  <a:srgbClr val="000000"/>
                </a:solidFill>
              </a:rPr>
              <a:t>Create, use and modify forms in your application</a:t>
            </a:r>
          </a:p>
          <a:p>
            <a:pPr lvl="1">
              <a:buClr>
                <a:srgbClr val="FF0000"/>
              </a:buClr>
              <a:buFont typeface="Arial" pitchFamily="34" charset="0"/>
              <a:buChar char="•"/>
            </a:pPr>
            <a:r>
              <a:rPr lang="en-US" sz="2800" dirty="0" smtClean="0">
                <a:solidFill>
                  <a:srgbClr val="000000"/>
                </a:solidFill>
              </a:rPr>
              <a:t>Build and use different types of charts in your application</a:t>
            </a:r>
          </a:p>
          <a:p>
            <a:pPr lvl="1">
              <a:buClr>
                <a:srgbClr val="FF0000"/>
              </a:buClr>
              <a:buFont typeface="Arial" pitchFamily="34" charset="0"/>
              <a:buChar char="•"/>
            </a:pPr>
            <a:r>
              <a:rPr lang="en-US" sz="2800" dirty="0" smtClean="0">
                <a:solidFill>
                  <a:srgbClr val="000000"/>
                </a:solidFill>
              </a:rPr>
              <a:t>Customize the look and feel of your application</a:t>
            </a:r>
          </a:p>
          <a:p>
            <a:pPr lvl="1">
              <a:buClr>
                <a:srgbClr val="FF0000"/>
              </a:buClr>
              <a:buFont typeface="Arial" pitchFamily="34" charset="0"/>
              <a:buChar char="•"/>
            </a:pPr>
            <a:r>
              <a:rPr lang="en-US" sz="2800" dirty="0" smtClean="0">
                <a:solidFill>
                  <a:srgbClr val="000000"/>
                </a:solidFill>
              </a:rPr>
              <a:t>Implement security in your application</a:t>
            </a:r>
          </a:p>
          <a:p>
            <a:pPr lvl="1">
              <a:buClr>
                <a:srgbClr val="FF0000"/>
              </a:buClr>
              <a:buFont typeface="Arial" pitchFamily="34" charset="0"/>
              <a:buChar char="•"/>
            </a:pPr>
            <a:r>
              <a:rPr lang="en-US" sz="2800" dirty="0" smtClean="0">
                <a:solidFill>
                  <a:srgbClr val="000000"/>
                </a:solidFill>
              </a:rPr>
              <a:t>Migrate your application between environments</a:t>
            </a:r>
          </a:p>
          <a:p>
            <a:pPr lvl="1">
              <a:buClr>
                <a:srgbClr val="FF0000"/>
              </a:buClr>
              <a:buFont typeface="Arial" pitchFamily="34" charset="0"/>
              <a:buChar char="•"/>
            </a:pPr>
            <a:endParaRPr lang="en-US" sz="2800" dirty="0" smtClean="0">
              <a:solidFill>
                <a:srgbClr val="000000"/>
              </a:solidFill>
            </a:endParaRP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solidFill>
                  <a:srgbClr val="FF0000"/>
                </a:solidFill>
              </a:rPr>
              <a:t>Course Agenda</a:t>
            </a:r>
            <a:endParaRPr lang="en-US" b="1" dirty="0">
              <a:solidFill>
                <a:srgbClr val="FF0000"/>
              </a:solidFill>
            </a:endParaRPr>
          </a:p>
        </p:txBody>
      </p:sp>
      <p:sp>
        <p:nvSpPr>
          <p:cNvPr id="3" name="Content Placeholder 7"/>
          <p:cNvSpPr>
            <a:spLocks noGrp="1"/>
          </p:cNvSpPr>
          <p:nvPr>
            <p:ph idx="1"/>
          </p:nvPr>
        </p:nvSpPr>
        <p:spPr>
          <a:xfrm>
            <a:off x="531151" y="1447800"/>
            <a:ext cx="11126522" cy="4495800"/>
          </a:xfrm>
        </p:spPr>
        <p:txBody>
          <a:bodyPr/>
          <a:lstStyle/>
          <a:p>
            <a:pPr marL="501650" lvl="1">
              <a:buClr>
                <a:srgbClr val="FF0000"/>
              </a:buClr>
              <a:buFont typeface="Arial" pitchFamily="34" charset="0"/>
              <a:buChar char="•"/>
            </a:pPr>
            <a:r>
              <a:rPr lang="en-US" sz="2800" dirty="0" smtClean="0">
                <a:solidFill>
                  <a:srgbClr val="000000"/>
                </a:solidFill>
              </a:rPr>
              <a:t>Unit 1: Getting Started with Oracle Application Express</a:t>
            </a:r>
          </a:p>
          <a:p>
            <a:pPr marL="501650" lvl="1">
              <a:buClr>
                <a:srgbClr val="FF0000"/>
              </a:buClr>
              <a:buFont typeface="Arial" pitchFamily="34" charset="0"/>
              <a:buChar char="•"/>
            </a:pPr>
            <a:r>
              <a:rPr lang="en-US" sz="2800" dirty="0" smtClean="0">
                <a:solidFill>
                  <a:srgbClr val="000000"/>
                </a:solidFill>
              </a:rPr>
              <a:t>Unit 2: Using SQL Workshop</a:t>
            </a:r>
          </a:p>
          <a:p>
            <a:pPr marL="501650" lvl="1">
              <a:buClr>
                <a:srgbClr val="FF0000"/>
              </a:buClr>
              <a:buFont typeface="Arial" pitchFamily="34" charset="0"/>
              <a:buChar char="•"/>
            </a:pPr>
            <a:r>
              <a:rPr lang="en-US" sz="2800" dirty="0" smtClean="0">
                <a:solidFill>
                  <a:srgbClr val="000000"/>
                </a:solidFill>
              </a:rPr>
              <a:t>Unit 3: Creating a Database Application</a:t>
            </a:r>
          </a:p>
          <a:p>
            <a:pPr marL="501650" lvl="1">
              <a:buClr>
                <a:srgbClr val="FF0000"/>
              </a:buClr>
              <a:buFont typeface="Arial" pitchFamily="34" charset="0"/>
              <a:buChar char="•"/>
            </a:pPr>
            <a:r>
              <a:rPr lang="en-US" sz="2800" dirty="0" smtClean="0">
                <a:solidFill>
                  <a:srgbClr val="000000"/>
                </a:solidFill>
              </a:rPr>
              <a:t>Unit 4: Managing Pages in Page Designer</a:t>
            </a:r>
          </a:p>
          <a:p>
            <a:pPr marL="501650" lvl="1">
              <a:buClr>
                <a:srgbClr val="FF0000"/>
              </a:buClr>
              <a:buFont typeface="Arial" pitchFamily="34" charset="0"/>
              <a:buChar char="•"/>
            </a:pPr>
            <a:r>
              <a:rPr lang="en-US" sz="2800" dirty="0" smtClean="0">
                <a:solidFill>
                  <a:srgbClr val="000000"/>
                </a:solidFill>
              </a:rPr>
              <a:t>Unit 5: Developing Reports</a:t>
            </a:r>
          </a:p>
          <a:p>
            <a:pPr marL="501650" lvl="1">
              <a:buClr>
                <a:srgbClr val="FF0000"/>
              </a:buClr>
              <a:buFont typeface="Arial" pitchFamily="34" charset="0"/>
              <a:buChar char="•"/>
            </a:pPr>
            <a:r>
              <a:rPr lang="en-US" sz="2800" dirty="0" smtClean="0">
                <a:solidFill>
                  <a:srgbClr val="000000"/>
                </a:solidFill>
              </a:rPr>
              <a:t>Unit 6: Managing and Customizing Interactive Reports</a:t>
            </a:r>
          </a:p>
          <a:p>
            <a:pPr marL="501650" lvl="1">
              <a:buClr>
                <a:srgbClr val="FF0000"/>
              </a:buClr>
              <a:buFont typeface="Arial" pitchFamily="34" charset="0"/>
              <a:buChar char="•"/>
            </a:pPr>
            <a:r>
              <a:rPr lang="en-US" sz="2800" dirty="0">
                <a:solidFill>
                  <a:srgbClr val="000000"/>
                </a:solidFill>
              </a:rPr>
              <a:t>Unit 7: Managing and Customizing Interactive Grids</a:t>
            </a:r>
          </a:p>
          <a:p>
            <a:pPr marL="501650" lvl="1">
              <a:buClr>
                <a:srgbClr val="FF0000"/>
              </a:buClr>
              <a:buFont typeface="Arial" pitchFamily="34" charset="0"/>
              <a:buChar char="•"/>
            </a:pPr>
            <a:r>
              <a:rPr lang="en-US" sz="2800" dirty="0">
                <a:solidFill>
                  <a:srgbClr val="000000"/>
                </a:solidFill>
              </a:rPr>
              <a:t>Unit 8: Creating and Using </a:t>
            </a:r>
            <a:r>
              <a:rPr lang="en-US" sz="2800" dirty="0" smtClean="0">
                <a:solidFill>
                  <a:srgbClr val="000000"/>
                </a:solidFill>
              </a:rPr>
              <a:t>Forms</a:t>
            </a: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solidFill>
                  <a:srgbClr val="FF0000"/>
                </a:solidFill>
              </a:rPr>
              <a:t>Course Agenda</a:t>
            </a:r>
            <a:endParaRPr lang="en-US" b="1" dirty="0">
              <a:solidFill>
                <a:srgbClr val="FF0000"/>
              </a:solidFill>
            </a:endParaRPr>
          </a:p>
        </p:txBody>
      </p:sp>
      <p:sp>
        <p:nvSpPr>
          <p:cNvPr id="3" name="Content Placeholder 7"/>
          <p:cNvSpPr>
            <a:spLocks noGrp="1"/>
          </p:cNvSpPr>
          <p:nvPr>
            <p:ph idx="1"/>
          </p:nvPr>
        </p:nvSpPr>
        <p:spPr>
          <a:xfrm>
            <a:off x="531151" y="1447800"/>
            <a:ext cx="11126522" cy="4495800"/>
          </a:xfrm>
        </p:spPr>
        <p:txBody>
          <a:bodyPr/>
          <a:lstStyle/>
          <a:p>
            <a:pPr marL="501650" lvl="1">
              <a:buClr>
                <a:srgbClr val="FF0000"/>
              </a:buClr>
              <a:buFont typeface="Arial" pitchFamily="34" charset="0"/>
              <a:buChar char="•"/>
            </a:pPr>
            <a:r>
              <a:rPr lang="en-US" sz="2800" dirty="0" smtClean="0">
                <a:solidFill>
                  <a:srgbClr val="000000"/>
                </a:solidFill>
              </a:rPr>
              <a:t>Unit 9: Creating Application Page Controls</a:t>
            </a:r>
          </a:p>
          <a:p>
            <a:pPr marL="501650" lvl="1">
              <a:buClr>
                <a:srgbClr val="FF0000"/>
              </a:buClr>
              <a:buFont typeface="Arial" pitchFamily="34" charset="0"/>
              <a:buChar char="•"/>
            </a:pPr>
            <a:r>
              <a:rPr lang="en-US" sz="2800" dirty="0" smtClean="0">
                <a:solidFill>
                  <a:srgbClr val="000000"/>
                </a:solidFill>
              </a:rPr>
              <a:t>Unit 10: Adding Computations, Processes, and Validations</a:t>
            </a:r>
          </a:p>
          <a:p>
            <a:pPr marL="501650" lvl="1">
              <a:buClr>
                <a:srgbClr val="FF0000"/>
              </a:buClr>
              <a:buFont typeface="Arial" pitchFamily="34" charset="0"/>
              <a:buChar char="•"/>
            </a:pPr>
            <a:r>
              <a:rPr lang="en-US" sz="2800" dirty="0" smtClean="0">
                <a:solidFill>
                  <a:srgbClr val="000000"/>
                </a:solidFill>
              </a:rPr>
              <a:t>Unit 11: Implementing Navigation in your Application</a:t>
            </a:r>
          </a:p>
          <a:p>
            <a:pPr marL="501650" lvl="1">
              <a:buClr>
                <a:srgbClr val="FF0000"/>
              </a:buClr>
              <a:buFont typeface="Arial" pitchFamily="34" charset="0"/>
              <a:buChar char="•"/>
            </a:pPr>
            <a:r>
              <a:rPr lang="en-US" sz="2800" dirty="0" smtClean="0">
                <a:solidFill>
                  <a:srgbClr val="000000"/>
                </a:solidFill>
              </a:rPr>
              <a:t>Unit 12: Using Themes and Theme Styles</a:t>
            </a:r>
          </a:p>
          <a:p>
            <a:pPr marL="501650" lvl="1">
              <a:buClr>
                <a:srgbClr val="FF0000"/>
              </a:buClr>
              <a:buFont typeface="Arial" pitchFamily="34" charset="0"/>
              <a:buChar char="•"/>
            </a:pPr>
            <a:r>
              <a:rPr lang="en-US" sz="2800" dirty="0">
                <a:solidFill>
                  <a:srgbClr val="000000"/>
                </a:solidFill>
              </a:rPr>
              <a:t>Unit 13: Implementing Security in your Application</a:t>
            </a:r>
          </a:p>
          <a:p>
            <a:pPr marL="501650" lvl="1">
              <a:buClr>
                <a:srgbClr val="FF0000"/>
              </a:buClr>
              <a:buFont typeface="Arial" pitchFamily="34" charset="0"/>
              <a:buChar char="•"/>
            </a:pPr>
            <a:r>
              <a:rPr lang="en-US" sz="2800" dirty="0">
                <a:solidFill>
                  <a:srgbClr val="000000"/>
                </a:solidFill>
              </a:rPr>
              <a:t>Unit 14: Adding Additional Pages to your Application</a:t>
            </a:r>
          </a:p>
          <a:p>
            <a:pPr marL="501650" lvl="1">
              <a:buClr>
                <a:srgbClr val="FF0000"/>
              </a:buClr>
              <a:buFont typeface="Arial" pitchFamily="34" charset="0"/>
              <a:buChar char="•"/>
            </a:pPr>
            <a:r>
              <a:rPr lang="en-US" sz="2800" dirty="0">
                <a:solidFill>
                  <a:srgbClr val="000000"/>
                </a:solidFill>
              </a:rPr>
              <a:t>Unit 15: Creating and Using Dynamic Actions and Plug-ins</a:t>
            </a:r>
          </a:p>
          <a:p>
            <a:pPr marL="501650" lvl="1">
              <a:buClr>
                <a:srgbClr val="FF0000"/>
              </a:buClr>
              <a:buFont typeface="Arial" pitchFamily="34" charset="0"/>
              <a:buChar char="•"/>
            </a:pPr>
            <a:r>
              <a:rPr lang="en-US" sz="2800" dirty="0">
                <a:solidFill>
                  <a:srgbClr val="000000"/>
                </a:solidFill>
              </a:rPr>
              <a:t>Unit 16: Migrating Application Development Between </a:t>
            </a:r>
            <a:r>
              <a:rPr lang="en-US" sz="2800" dirty="0" smtClean="0">
                <a:solidFill>
                  <a:srgbClr val="000000"/>
                </a:solidFill>
              </a:rPr>
              <a:t>Environments</a:t>
            </a: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solidFill>
                  <a:srgbClr val="FF0000"/>
                </a:solidFill>
              </a:rPr>
              <a:t>What You Should Know Beforehand</a:t>
            </a:r>
            <a:endParaRPr lang="en-US" b="1" dirty="0">
              <a:solidFill>
                <a:srgbClr val="FF0000"/>
              </a:solidFill>
            </a:endParaRPr>
          </a:p>
        </p:txBody>
      </p:sp>
      <p:sp>
        <p:nvSpPr>
          <p:cNvPr id="3" name="Content Placeholder 7"/>
          <p:cNvSpPr>
            <a:spLocks noGrp="1"/>
          </p:cNvSpPr>
          <p:nvPr>
            <p:ph idx="1"/>
          </p:nvPr>
        </p:nvSpPr>
        <p:spPr>
          <a:xfrm>
            <a:off x="608011" y="1447800"/>
            <a:ext cx="11049661" cy="1752600"/>
          </a:xfrm>
        </p:spPr>
        <p:txBody>
          <a:bodyPr/>
          <a:lstStyle/>
          <a:p>
            <a:pPr marL="501650" lvl="1">
              <a:buClr>
                <a:srgbClr val="FF0000"/>
              </a:buClr>
              <a:buFont typeface="Arial" pitchFamily="34" charset="0"/>
              <a:buChar char="•"/>
            </a:pPr>
            <a:r>
              <a:rPr lang="en-US" sz="2800" dirty="0" smtClean="0">
                <a:solidFill>
                  <a:srgbClr val="000000"/>
                </a:solidFill>
              </a:rPr>
              <a:t>Basic knowledge of SQL</a:t>
            </a:r>
          </a:p>
          <a:p>
            <a:pPr marL="501650" lvl="1">
              <a:buClr>
                <a:srgbClr val="FF0000"/>
              </a:buClr>
              <a:buFont typeface="Arial" pitchFamily="34" charset="0"/>
              <a:buChar char="•"/>
            </a:pPr>
            <a:r>
              <a:rPr lang="en-US" sz="2800" dirty="0" smtClean="0">
                <a:solidFill>
                  <a:srgbClr val="000000"/>
                </a:solidFill>
              </a:rPr>
              <a:t>Basic knowledge of PL/SQL, and HTML is beneficial</a:t>
            </a:r>
          </a:p>
          <a:p>
            <a:pPr marL="501650" lvl="1">
              <a:buClr>
                <a:srgbClr val="FF0000"/>
              </a:buClr>
              <a:buFont typeface="Arial" pitchFamily="34" charset="0"/>
              <a:buChar char="•"/>
            </a:pPr>
            <a:r>
              <a:rPr lang="en-US" sz="2800" dirty="0" smtClean="0">
                <a:solidFill>
                  <a:srgbClr val="000000"/>
                </a:solidFill>
              </a:rPr>
              <a:t>Basic understanding of Web applications even as an end user</a:t>
            </a:r>
          </a:p>
          <a:p>
            <a:pPr marL="501650" lvl="1">
              <a:buClr>
                <a:srgbClr val="FF0000"/>
              </a:buClr>
              <a:buNone/>
            </a:pPr>
            <a:endParaRPr lang="en-US" sz="2800" dirty="0" smtClean="0">
              <a:solidFill>
                <a:srgbClr val="000000"/>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smtClean="0">
              <a:solidFill>
                <a:srgbClr val="000000"/>
              </a:solidFill>
            </a:endParaRP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solidFill>
                  <a:srgbClr val="FF0000"/>
                </a:solidFill>
              </a:rPr>
              <a:t>Learn More…</a:t>
            </a:r>
            <a:endParaRPr lang="en-US" b="1" dirty="0">
              <a:solidFill>
                <a:srgbClr val="FF0000"/>
              </a:solidFill>
            </a:endParaRPr>
          </a:p>
        </p:txBody>
      </p:sp>
      <p:pic>
        <p:nvPicPr>
          <p:cNvPr id="3" name="Picture 2" descr="Snap53.gif"/>
          <p:cNvPicPr>
            <a:picLocks noChangeAspect="1"/>
          </p:cNvPicPr>
          <p:nvPr/>
        </p:nvPicPr>
        <p:blipFill>
          <a:blip r:embed="rId3" cstate="print"/>
          <a:stretch>
            <a:fillRect/>
          </a:stretch>
        </p:blipFill>
        <p:spPr>
          <a:xfrm>
            <a:off x="2360612" y="1066800"/>
            <a:ext cx="7927848" cy="5259324"/>
          </a:xfrm>
          <a:prstGeom prst="rect">
            <a:avLst/>
          </a:prstGeom>
          <a:ln>
            <a:solidFill>
              <a:schemeClr val="tx1"/>
            </a:solidFill>
          </a:ln>
        </p:spPr>
      </p:pic>
      <p:sp>
        <p:nvSpPr>
          <p:cNvPr id="4" name="Rectangle 3"/>
          <p:cNvSpPr txBox="1">
            <a:spLocks noChangeArrowheads="1"/>
          </p:cNvSpPr>
          <p:nvPr/>
        </p:nvSpPr>
        <p:spPr>
          <a:xfrm>
            <a:off x="4875212" y="762000"/>
            <a:ext cx="3124200" cy="2286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000000"/>
                </a:solidFill>
                <a:latin typeface="LavosHandy™" pitchFamily="66" charset="0"/>
              </a:rPr>
              <a:t>https://otn.oracle.com/apex</a:t>
            </a:r>
            <a:endParaRPr kumimoji="0" lang="en-US" b="1" i="0" u="none" strike="noStrike" kern="1200" cap="none" spc="0" normalizeH="0" baseline="0" noProof="0" dirty="0" smtClean="0">
              <a:ln>
                <a:noFill/>
              </a:ln>
              <a:solidFill>
                <a:srgbClr val="000000"/>
              </a:solidFill>
              <a:effectLst/>
              <a:uLnTx/>
              <a:uFillTx/>
              <a:latin typeface="LavosHandy™" pitchFamily="66" charset="0"/>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5989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6081</TotalTime>
  <Words>286</Words>
  <Application>Microsoft Office PowerPoint</Application>
  <PresentationFormat>Custom</PresentationFormat>
  <Paragraphs>56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Oracle_16x9_2014_521</vt:lpstr>
      <vt:lpstr>Slide 1</vt:lpstr>
      <vt:lpstr>Slide 2</vt:lpstr>
      <vt:lpstr>Slide 3</vt:lpstr>
      <vt:lpstr>Course Agenda</vt:lpstr>
      <vt:lpstr>Course Agenda</vt:lpstr>
      <vt:lpstr>What You Should Know Beforehand</vt:lpstr>
      <vt:lpstr>Learn More…</vt:lpstr>
      <vt:lpstr>Slide 8</vt:lpstr>
      <vt:lpstr>Slide 9</vt:lpstr>
      <vt:lpstr>Slide 10</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440</cp:revision>
  <dcterms:created xsi:type="dcterms:W3CDTF">2014-06-19T18:11:18Z</dcterms:created>
  <dcterms:modified xsi:type="dcterms:W3CDTF">2017-06-21T16:07:06Z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